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4"/>
  </p:sldMasterIdLst>
  <p:notesMasterIdLst>
    <p:notesMasterId r:id="rId15"/>
  </p:notesMasterIdLst>
  <p:sldIdLst>
    <p:sldId id="275" r:id="rId5"/>
    <p:sldId id="257" r:id="rId6"/>
    <p:sldId id="267" r:id="rId7"/>
    <p:sldId id="270" r:id="rId8"/>
    <p:sldId id="272" r:id="rId9"/>
    <p:sldId id="276" r:id="rId10"/>
    <p:sldId id="277" r:id="rId11"/>
    <p:sldId id="273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A52079-6997-47B8-B262-4ED5D2EA2D7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469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5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08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0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205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5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AC80CA-06EA-4D97-A1EC-F2A229B592C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A60CC4-6CA2-4A99-B83B-711E420D000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0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8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B83234-995D-4149-8E1E-BC120E9070D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540AF-D569-57DC-F6F7-AF88D771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2260291"/>
            <a:ext cx="7620000" cy="247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6C71B-BD34-3C43-569D-7FB811BAF6C2}"/>
              </a:ext>
            </a:extLst>
          </p:cNvPr>
          <p:cNvSpPr txBox="1"/>
          <p:nvPr/>
        </p:nvSpPr>
        <p:spPr>
          <a:xfrm>
            <a:off x="7267575" y="5883584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/>
              <a:t>				</a:t>
            </a:r>
            <a:r>
              <a:rPr lang="en-US" sz="1800" b="1" dirty="0" err="1"/>
              <a:t>D.Krishna</a:t>
            </a:r>
            <a:r>
              <a:rPr lang="en-US" sz="1800" b="1" dirty="0"/>
              <a:t> sai Manikanta</a:t>
            </a:r>
          </a:p>
          <a:p>
            <a:pPr algn="l">
              <a:spcAft>
                <a:spcPts val="600"/>
              </a:spcAft>
            </a:pPr>
            <a:r>
              <a:rPr lang="en-US" sz="1800" b="1" dirty="0"/>
              <a:t>				</a:t>
            </a:r>
            <a:r>
              <a:rPr lang="en-US" sz="1800" b="1" dirty="0" err="1"/>
              <a:t>M.V.Malleswara</a:t>
            </a:r>
            <a:r>
              <a:rPr lang="en-US" sz="1800" b="1" dirty="0"/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16853901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D62B8-7E6D-8CF4-3E47-6355317D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29" y="1586930"/>
            <a:ext cx="8818542" cy="39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0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675183"/>
            <a:ext cx="9601200" cy="14859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  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PAYMENT GATEWAY?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71403-5056-86F6-1CD8-92AF3415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40" y="2468065"/>
            <a:ext cx="6617368" cy="2859720"/>
          </a:xfrm>
        </p:spPr>
        <p:txBody>
          <a:bodyPr>
            <a:normAutofit fontScale="92500" lnSpcReduction="1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simple terms, a payment gateway is a network through which our customers transfer funds to us. Payment gateways are very similar to the point-of-sale terminals used at most brick and mortar stores. When using a payment gateway, customers and businesses need to work together to make a transaction.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     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Payment gateway plays the role of a third party that securely. transfers your money from the bank account to the merchant’s payment portal</a:t>
            </a:r>
            <a:endParaRPr lang="en-US" sz="1700" b="0" dirty="0">
              <a:effectLst/>
            </a:endParaRPr>
          </a:p>
          <a:p>
            <a:pPr marL="0" indent="0" algn="just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E9256-9B26-9CAA-417F-A2358BA9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26" y="1073015"/>
            <a:ext cx="5016917" cy="42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A6A8D-0C15-68FA-FF1B-E07E93C75AAB}"/>
              </a:ext>
            </a:extLst>
          </p:cNvPr>
          <p:cNvSpPr txBox="1"/>
          <p:nvPr/>
        </p:nvSpPr>
        <p:spPr>
          <a:xfrm>
            <a:off x="882316" y="460938"/>
            <a:ext cx="5662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A PAYMENT GATEWAY WORK?</a:t>
            </a:r>
            <a:endParaRPr lang="en-US" sz="2000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EFFFE-C738-0953-AD3B-1ED52BFDCF6A}"/>
              </a:ext>
            </a:extLst>
          </p:cNvPr>
          <p:cNvSpPr txBox="1"/>
          <p:nvPr/>
        </p:nvSpPr>
        <p:spPr>
          <a:xfrm>
            <a:off x="882316" y="1318749"/>
            <a:ext cx="10972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 user fills the details and clicks the pay button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website.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:Once this happen, the website takes the user to a payment gateway where he or she scans the QR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code.The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PG then take the user directly to the page of the issuing bank or a 3d secure page, asking for the transaction to be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authorised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the payment gateway gets the approval for the transaction, the bank then checks whether the user has sufficient balance in the account to make this transaction a success or not.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payment gateway sends a message to the merchant accordingly. If reply from the bank is a “NO”, then the merchant subsequently sends an error message to the user, telling them about the issue with the bank account. If the response is a “YES” from the bank portal, then the merchant seeks the transaction from the bank.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5: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bank settles the money with the payment gateway, witch in turn settles the money with the merchant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this process is completed, the user gets a confirmation message of the payment.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3236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CBB6F-FB90-4D18-45A4-1609B93D2FDA}"/>
              </a:ext>
            </a:extLst>
          </p:cNvPr>
          <p:cNvSpPr txBox="1"/>
          <p:nvPr/>
        </p:nvSpPr>
        <p:spPr>
          <a:xfrm>
            <a:off x="120318" y="205605"/>
            <a:ext cx="11149263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APPLICATIONS USED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            		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		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	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4A86E8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0256-5F7A-91F3-1FDC-CB441656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1" y="1321244"/>
            <a:ext cx="3027949" cy="100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E0332-8AC9-AF22-2E87-1578B748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6" y="1953162"/>
            <a:ext cx="4191000" cy="1497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56A21-7DA4-C2D2-8794-7EF200F6F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51" y="2613263"/>
            <a:ext cx="2864524" cy="1432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D3E306-F784-DBD2-EF29-14BF5FCD2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90" y="3366949"/>
            <a:ext cx="3852875" cy="13762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6272E-E735-C225-2D89-6EAAFC6E9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695" y="1430279"/>
            <a:ext cx="4961082" cy="37208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57C288-40EB-04F0-4C26-691E1C3B9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0215" y="589197"/>
            <a:ext cx="3651210" cy="12520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6A0553-AAB4-7E6C-1A31-AC46D5AFD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553" y="4438857"/>
            <a:ext cx="3081338" cy="104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A9EB20-440A-8895-F938-21B6E35D7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20" y="4799211"/>
            <a:ext cx="3041980" cy="23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7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3E53F-640D-308D-73E8-D88AD43A6506}"/>
              </a:ext>
            </a:extLst>
          </p:cNvPr>
          <p:cNvSpPr txBox="1"/>
          <p:nvPr/>
        </p:nvSpPr>
        <p:spPr>
          <a:xfrm>
            <a:off x="673769" y="135791"/>
            <a:ext cx="11341768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FRONT-END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1st process we have created a front-end page with the user details of e-mail, name and mobile-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no.The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details help us and the user to track the details of the payment.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filling the details page it will take the user to the next step process payment process page.</a:t>
            </a: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step 2 it’s a payment processing page, the page having with a scanning QR code the user can pay the amount by scanning the QR code and with UPI pay.</a:t>
            </a: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user must check the details before confirming the payment. The money is already fixed for the user, the user can’t change the payment money.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completing the payment successfully an invoice is generated with the user details and the amount that has been paid.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we have provided a download button to download the receipt by the user in pdf format.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038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619C2-6C8F-1859-8C10-0776B493E4D8}"/>
              </a:ext>
            </a:extLst>
          </p:cNvPr>
          <p:cNvSpPr txBox="1"/>
          <p:nvPr/>
        </p:nvSpPr>
        <p:spPr>
          <a:xfrm>
            <a:off x="312937" y="4056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FRONT-END</a:t>
            </a:r>
            <a:endParaRPr lang="en-US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D2729-3FA5-3663-D656-5C42FECD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775031"/>
            <a:ext cx="2955800" cy="2835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93B91-33B3-E32B-E7EB-34E0DC4CC722}"/>
              </a:ext>
            </a:extLst>
          </p:cNvPr>
          <p:cNvSpPr txBox="1"/>
          <p:nvPr/>
        </p:nvSpPr>
        <p:spPr>
          <a:xfrm>
            <a:off x="312937" y="7750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/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68122-F064-9478-39E7-D485FBDB652D}"/>
              </a:ext>
            </a:extLst>
          </p:cNvPr>
          <p:cNvSpPr txBox="1"/>
          <p:nvPr/>
        </p:nvSpPr>
        <p:spPr>
          <a:xfrm>
            <a:off x="3846250" y="7750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/>
              <a:t>Stage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EF3C9A-E99B-C894-452A-F5F03D6A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53" y="1144363"/>
            <a:ext cx="1809489" cy="29254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16D1D-81B0-B0EA-4810-17CD458F04CA}"/>
              </a:ext>
            </a:extLst>
          </p:cNvPr>
          <p:cNvSpPr txBox="1"/>
          <p:nvPr/>
        </p:nvSpPr>
        <p:spPr>
          <a:xfrm>
            <a:off x="7406196" y="644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/>
              <a:t>Stage 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4EF39B-D290-6F1C-9774-9FA27B96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522" y="1144363"/>
            <a:ext cx="4203541" cy="2423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4491A1-9BC4-8506-9233-960A17A8C327}"/>
              </a:ext>
            </a:extLst>
          </p:cNvPr>
          <p:cNvSpPr txBox="1"/>
          <p:nvPr/>
        </p:nvSpPr>
        <p:spPr>
          <a:xfrm>
            <a:off x="142042" y="4042899"/>
            <a:ext cx="675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BACK-END</a:t>
            </a:r>
            <a:endParaRPr lang="en-US" b="0" dirty="0"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D6734F-02B4-397A-CC3A-26C26FDAB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486" y="4501718"/>
            <a:ext cx="5890705" cy="23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6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1DEBB-A808-AB6B-B1A5-F3A21516BDAE}"/>
              </a:ext>
            </a:extLst>
          </p:cNvPr>
          <p:cNvSpPr txBox="1"/>
          <p:nvPr/>
        </p:nvSpPr>
        <p:spPr>
          <a:xfrm>
            <a:off x="526003" y="4379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A86E8"/>
                </a:solidFill>
                <a:latin typeface="Arial" panose="020B0604020202020204" pitchFamily="34" charset="0"/>
              </a:rPr>
              <a:t>ADMIN</a:t>
            </a:r>
            <a:endParaRPr lang="en-US" b="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2C63D-1710-5A70-7FBB-8309436F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42" y="1233614"/>
            <a:ext cx="3618829" cy="2195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B9FAA-A31A-107A-58D8-A92F613F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83" y="4039988"/>
            <a:ext cx="7074138" cy="1845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2EF66-B11B-4912-588A-B5ED93DA3BAC}"/>
              </a:ext>
            </a:extLst>
          </p:cNvPr>
          <p:cNvSpPr txBox="1"/>
          <p:nvPr/>
        </p:nvSpPr>
        <p:spPr>
          <a:xfrm>
            <a:off x="2293383" y="10467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1" dirty="0"/>
              <a:t>Stage 1</a:t>
            </a:r>
            <a:endParaRPr 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5420-40F3-AE7D-21AB-B5C8F942389E}"/>
              </a:ext>
            </a:extLst>
          </p:cNvPr>
          <p:cNvSpPr txBox="1"/>
          <p:nvPr/>
        </p:nvSpPr>
        <p:spPr>
          <a:xfrm>
            <a:off x="1902040" y="34311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1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9286250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C835D-D26C-D4D2-2CF4-84FFCD36DF15}"/>
              </a:ext>
            </a:extLst>
          </p:cNvPr>
          <p:cNvSpPr txBox="1"/>
          <p:nvPr/>
        </p:nvSpPr>
        <p:spPr>
          <a:xfrm>
            <a:off x="818147" y="859065"/>
            <a:ext cx="1095675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BACK-END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payment scanner page the payment account is connected to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business account for safe and continuous transaction tracking.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backend process the user details that are collected from the payment page and the payment he paid will be stored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page safely, even the transaction failed status also stored safely end-to-end.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20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ADMIN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we have provided an ADMIN page with specific login credentials for viewing the payment details of every user. The mongo-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is connected to the excel-sheets to download every transaction details in an excel-format by the admin3.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1520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A8CE70A-464E-0205-0147-CAF5DB922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17495" cy="3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091D3-4932-2790-EEC2-CC186C531041}"/>
              </a:ext>
            </a:extLst>
          </p:cNvPr>
          <p:cNvSpPr txBox="1"/>
          <p:nvPr/>
        </p:nvSpPr>
        <p:spPr>
          <a:xfrm>
            <a:off x="898356" y="1429939"/>
            <a:ext cx="108605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BENEFITS</a:t>
            </a:r>
            <a:endParaRPr lang="en-U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Faster payments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 a business owner, we know that it is hard to get paid at all. Instead of having the hassle of agreeing to pay on a certain day and then forgetting to do so, many customers prefer to just pay instantly and get it over with. Payment gateways allow them to do just that, making it a win-win situation for both us and our customers.</a:t>
            </a:r>
            <a:endParaRPr lang="en-U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Convenience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When we integrate with a payment gateway, it means that our customers can make purchases at any time.</a:t>
            </a:r>
            <a:endParaRPr lang="en-U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Better security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45D25-0205-A1F6-3EAC-93942232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042" y="4993042"/>
            <a:ext cx="1864958" cy="18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480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742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PowerPoint Presentation</vt:lpstr>
      <vt:lpstr>   WHAT IS PAYMENT GATEWAY?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gateway</dc:title>
  <dc:creator>Krishna Sai Manikanta Dora Dune</dc:creator>
  <cp:lastModifiedBy>Krishna Sai Manikanta Dora Dune</cp:lastModifiedBy>
  <cp:revision>5</cp:revision>
  <dcterms:created xsi:type="dcterms:W3CDTF">2023-02-04T04:36:17Z</dcterms:created>
  <dcterms:modified xsi:type="dcterms:W3CDTF">2023-02-04T10:28:34Z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