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5" r:id="rId9"/>
    <p:sldId id="266" r:id="rId10"/>
    <p:sldId id="268" r:id="rId11"/>
    <p:sldId id="282" r:id="rId12"/>
    <p:sldId id="274" r:id="rId13"/>
    <p:sldId id="275" r:id="rId14"/>
    <p:sldId id="276" r:id="rId15"/>
    <p:sldId id="283" r:id="rId16"/>
    <p:sldId id="277" r:id="rId17"/>
    <p:sldId id="278" r:id="rId18"/>
    <p:sldId id="279" r:id="rId19"/>
    <p:sldId id="280" r:id="rId20"/>
    <p:sldId id="281"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F5B84-5B3F-48DA-8668-E5CEED1852F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F0715F5-6563-4B1B-BA52-0D4B6A9FD5A2}">
      <dgm:prSet/>
      <dgm:spPr/>
      <dgm:t>
        <a:bodyPr/>
        <a:lstStyle/>
        <a:p>
          <a:r>
            <a:rPr lang="en-US"/>
            <a:t>Internet of Things is now the talk of every city. It witnessed a tremendous growth in every sector. From connected medical devices, connected cars, roads to smart grids for energy management.</a:t>
          </a:r>
        </a:p>
      </dgm:t>
    </dgm:pt>
    <dgm:pt modelId="{651AF751-5F9E-4174-AEA7-EE8DD95F8813}" type="parTrans" cxnId="{ADB5EB35-7808-4BFA-B320-0C6F0810A410}">
      <dgm:prSet/>
      <dgm:spPr/>
      <dgm:t>
        <a:bodyPr/>
        <a:lstStyle/>
        <a:p>
          <a:endParaRPr lang="en-US"/>
        </a:p>
      </dgm:t>
    </dgm:pt>
    <dgm:pt modelId="{25CEA946-6619-4FA6-BA06-6FDA845CDCBC}" type="sibTrans" cxnId="{ADB5EB35-7808-4BFA-B320-0C6F0810A410}">
      <dgm:prSet/>
      <dgm:spPr/>
      <dgm:t>
        <a:bodyPr/>
        <a:lstStyle/>
        <a:p>
          <a:endParaRPr lang="en-US"/>
        </a:p>
      </dgm:t>
    </dgm:pt>
    <dgm:pt modelId="{AB769EDC-0270-4ADA-A70F-B09E1081A61E}">
      <dgm:prSet/>
      <dgm:spPr/>
      <dgm:t>
        <a:bodyPr/>
        <a:lstStyle/>
        <a:p>
          <a:r>
            <a:rPr lang="en-US"/>
            <a:t>When we talk about energy management, smart grid is the first thing to appear. Internet of Things can play a significant role in developing smart grids which eventually leads to energy saving. IoT enabled smart grids are more about the energy efficiency and the management of energy consumption at the lowest cost.</a:t>
          </a:r>
        </a:p>
      </dgm:t>
    </dgm:pt>
    <dgm:pt modelId="{9876D3BB-AF6C-43B5-B11E-2A9E4BFE3B3D}" type="parTrans" cxnId="{5F84B1C8-2AA1-4210-98F6-D2C736B5CC70}">
      <dgm:prSet/>
      <dgm:spPr/>
      <dgm:t>
        <a:bodyPr/>
        <a:lstStyle/>
        <a:p>
          <a:endParaRPr lang="en-US"/>
        </a:p>
      </dgm:t>
    </dgm:pt>
    <dgm:pt modelId="{F3A40721-0D21-4561-BE5B-55C30E0A7492}" type="sibTrans" cxnId="{5F84B1C8-2AA1-4210-98F6-D2C736B5CC70}">
      <dgm:prSet/>
      <dgm:spPr/>
      <dgm:t>
        <a:bodyPr/>
        <a:lstStyle/>
        <a:p>
          <a:endParaRPr lang="en-US"/>
        </a:p>
      </dgm:t>
    </dgm:pt>
    <dgm:pt modelId="{DB95FE52-3CEE-48E9-B54F-1E7CDB6C71FA}" type="pres">
      <dgm:prSet presAssocID="{FADF5B84-5B3F-48DA-8668-E5CEED1852F5}" presName="hierChild1" presStyleCnt="0">
        <dgm:presLayoutVars>
          <dgm:chPref val="1"/>
          <dgm:dir/>
          <dgm:animOne val="branch"/>
          <dgm:animLvl val="lvl"/>
          <dgm:resizeHandles/>
        </dgm:presLayoutVars>
      </dgm:prSet>
      <dgm:spPr/>
    </dgm:pt>
    <dgm:pt modelId="{F157AE6D-65F7-4F94-B99B-439BF6F0E29E}" type="pres">
      <dgm:prSet presAssocID="{CF0715F5-6563-4B1B-BA52-0D4B6A9FD5A2}" presName="hierRoot1" presStyleCnt="0"/>
      <dgm:spPr/>
    </dgm:pt>
    <dgm:pt modelId="{5E49D790-9AB2-478E-891F-8EA00C46B6CE}" type="pres">
      <dgm:prSet presAssocID="{CF0715F5-6563-4B1B-BA52-0D4B6A9FD5A2}" presName="composite" presStyleCnt="0"/>
      <dgm:spPr/>
    </dgm:pt>
    <dgm:pt modelId="{0B26C7A7-1C31-448B-BD12-E3FBE9D49155}" type="pres">
      <dgm:prSet presAssocID="{CF0715F5-6563-4B1B-BA52-0D4B6A9FD5A2}" presName="background" presStyleLbl="node0" presStyleIdx="0" presStyleCnt="2"/>
      <dgm:spPr/>
    </dgm:pt>
    <dgm:pt modelId="{9E12EEA7-EB12-4828-9773-706B14EE9D35}" type="pres">
      <dgm:prSet presAssocID="{CF0715F5-6563-4B1B-BA52-0D4B6A9FD5A2}" presName="text" presStyleLbl="fgAcc0" presStyleIdx="0" presStyleCnt="2">
        <dgm:presLayoutVars>
          <dgm:chPref val="3"/>
        </dgm:presLayoutVars>
      </dgm:prSet>
      <dgm:spPr/>
    </dgm:pt>
    <dgm:pt modelId="{6E1F6041-1180-43B7-9F34-19F6E23DB91C}" type="pres">
      <dgm:prSet presAssocID="{CF0715F5-6563-4B1B-BA52-0D4B6A9FD5A2}" presName="hierChild2" presStyleCnt="0"/>
      <dgm:spPr/>
    </dgm:pt>
    <dgm:pt modelId="{4919738B-E61E-4BF9-8769-49CDA79FA61E}" type="pres">
      <dgm:prSet presAssocID="{AB769EDC-0270-4ADA-A70F-B09E1081A61E}" presName="hierRoot1" presStyleCnt="0"/>
      <dgm:spPr/>
    </dgm:pt>
    <dgm:pt modelId="{61D2DC58-A2D8-4CAE-90E4-3FBFE301E1EF}" type="pres">
      <dgm:prSet presAssocID="{AB769EDC-0270-4ADA-A70F-B09E1081A61E}" presName="composite" presStyleCnt="0"/>
      <dgm:spPr/>
    </dgm:pt>
    <dgm:pt modelId="{7E46ED42-C195-4AFD-8BC6-3FCED0A31CD9}" type="pres">
      <dgm:prSet presAssocID="{AB769EDC-0270-4ADA-A70F-B09E1081A61E}" presName="background" presStyleLbl="node0" presStyleIdx="1" presStyleCnt="2"/>
      <dgm:spPr/>
    </dgm:pt>
    <dgm:pt modelId="{22D12E8F-5766-41E5-A727-F7F9F8807C24}" type="pres">
      <dgm:prSet presAssocID="{AB769EDC-0270-4ADA-A70F-B09E1081A61E}" presName="text" presStyleLbl="fgAcc0" presStyleIdx="1" presStyleCnt="2">
        <dgm:presLayoutVars>
          <dgm:chPref val="3"/>
        </dgm:presLayoutVars>
      </dgm:prSet>
      <dgm:spPr/>
    </dgm:pt>
    <dgm:pt modelId="{EAAB82A9-B108-40B5-B243-35D35FD2C98E}" type="pres">
      <dgm:prSet presAssocID="{AB769EDC-0270-4ADA-A70F-B09E1081A61E}" presName="hierChild2" presStyleCnt="0"/>
      <dgm:spPr/>
    </dgm:pt>
  </dgm:ptLst>
  <dgm:cxnLst>
    <dgm:cxn modelId="{51444F08-D269-4A0B-A7DA-DB98367A4DC7}" type="presOf" srcId="{CF0715F5-6563-4B1B-BA52-0D4B6A9FD5A2}" destId="{9E12EEA7-EB12-4828-9773-706B14EE9D35}" srcOrd="0" destOrd="0" presId="urn:microsoft.com/office/officeart/2005/8/layout/hierarchy1"/>
    <dgm:cxn modelId="{3362AC1C-DBAF-4380-95AD-C5BE716143BB}" type="presOf" srcId="{FADF5B84-5B3F-48DA-8668-E5CEED1852F5}" destId="{DB95FE52-3CEE-48E9-B54F-1E7CDB6C71FA}" srcOrd="0" destOrd="0" presId="urn:microsoft.com/office/officeart/2005/8/layout/hierarchy1"/>
    <dgm:cxn modelId="{ADB5EB35-7808-4BFA-B320-0C6F0810A410}" srcId="{FADF5B84-5B3F-48DA-8668-E5CEED1852F5}" destId="{CF0715F5-6563-4B1B-BA52-0D4B6A9FD5A2}" srcOrd="0" destOrd="0" parTransId="{651AF751-5F9E-4174-AEA7-EE8DD95F8813}" sibTransId="{25CEA946-6619-4FA6-BA06-6FDA845CDCBC}"/>
    <dgm:cxn modelId="{5F84B1C8-2AA1-4210-98F6-D2C736B5CC70}" srcId="{FADF5B84-5B3F-48DA-8668-E5CEED1852F5}" destId="{AB769EDC-0270-4ADA-A70F-B09E1081A61E}" srcOrd="1" destOrd="0" parTransId="{9876D3BB-AF6C-43B5-B11E-2A9E4BFE3B3D}" sibTransId="{F3A40721-0D21-4561-BE5B-55C30E0A7492}"/>
    <dgm:cxn modelId="{5D50CDF4-C018-48C8-89A1-691DEC5E5A59}" type="presOf" srcId="{AB769EDC-0270-4ADA-A70F-B09E1081A61E}" destId="{22D12E8F-5766-41E5-A727-F7F9F8807C24}" srcOrd="0" destOrd="0" presId="urn:microsoft.com/office/officeart/2005/8/layout/hierarchy1"/>
    <dgm:cxn modelId="{1961A1CE-A7A9-4432-B0A8-BFF09E7E85A8}" type="presParOf" srcId="{DB95FE52-3CEE-48E9-B54F-1E7CDB6C71FA}" destId="{F157AE6D-65F7-4F94-B99B-439BF6F0E29E}" srcOrd="0" destOrd="0" presId="urn:microsoft.com/office/officeart/2005/8/layout/hierarchy1"/>
    <dgm:cxn modelId="{296C685F-0135-4A25-B5AD-4AFDC201C122}" type="presParOf" srcId="{F157AE6D-65F7-4F94-B99B-439BF6F0E29E}" destId="{5E49D790-9AB2-478E-891F-8EA00C46B6CE}" srcOrd="0" destOrd="0" presId="urn:microsoft.com/office/officeart/2005/8/layout/hierarchy1"/>
    <dgm:cxn modelId="{4EC1EB2D-8189-45D9-A99B-9DB1839CB65D}" type="presParOf" srcId="{5E49D790-9AB2-478E-891F-8EA00C46B6CE}" destId="{0B26C7A7-1C31-448B-BD12-E3FBE9D49155}" srcOrd="0" destOrd="0" presId="urn:microsoft.com/office/officeart/2005/8/layout/hierarchy1"/>
    <dgm:cxn modelId="{1E865658-2430-4E00-90BC-0559792594FF}" type="presParOf" srcId="{5E49D790-9AB2-478E-891F-8EA00C46B6CE}" destId="{9E12EEA7-EB12-4828-9773-706B14EE9D35}" srcOrd="1" destOrd="0" presId="urn:microsoft.com/office/officeart/2005/8/layout/hierarchy1"/>
    <dgm:cxn modelId="{13554D86-BA09-409D-9FC5-F6F1CCFC9128}" type="presParOf" srcId="{F157AE6D-65F7-4F94-B99B-439BF6F0E29E}" destId="{6E1F6041-1180-43B7-9F34-19F6E23DB91C}" srcOrd="1" destOrd="0" presId="urn:microsoft.com/office/officeart/2005/8/layout/hierarchy1"/>
    <dgm:cxn modelId="{50C62304-EB38-4811-B05F-B5B41485CC35}" type="presParOf" srcId="{DB95FE52-3CEE-48E9-B54F-1E7CDB6C71FA}" destId="{4919738B-E61E-4BF9-8769-49CDA79FA61E}" srcOrd="1" destOrd="0" presId="urn:microsoft.com/office/officeart/2005/8/layout/hierarchy1"/>
    <dgm:cxn modelId="{24671D0D-1AFE-470F-8144-43CDF7239C70}" type="presParOf" srcId="{4919738B-E61E-4BF9-8769-49CDA79FA61E}" destId="{61D2DC58-A2D8-4CAE-90E4-3FBFE301E1EF}" srcOrd="0" destOrd="0" presId="urn:microsoft.com/office/officeart/2005/8/layout/hierarchy1"/>
    <dgm:cxn modelId="{9E1D48A0-EB3B-4074-8F04-6C34325F4C56}" type="presParOf" srcId="{61D2DC58-A2D8-4CAE-90E4-3FBFE301E1EF}" destId="{7E46ED42-C195-4AFD-8BC6-3FCED0A31CD9}" srcOrd="0" destOrd="0" presId="urn:microsoft.com/office/officeart/2005/8/layout/hierarchy1"/>
    <dgm:cxn modelId="{558469DD-F618-4B36-9261-3AE59C0247CC}" type="presParOf" srcId="{61D2DC58-A2D8-4CAE-90E4-3FBFE301E1EF}" destId="{22D12E8F-5766-41E5-A727-F7F9F8807C24}" srcOrd="1" destOrd="0" presId="urn:microsoft.com/office/officeart/2005/8/layout/hierarchy1"/>
    <dgm:cxn modelId="{3CE43755-E913-42FC-921E-89ED0004B318}" type="presParOf" srcId="{4919738B-E61E-4BF9-8769-49CDA79FA61E}" destId="{EAAB82A9-B108-40B5-B243-35D35FD2C98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6C7A7-1C31-448B-BD12-E3FBE9D49155}">
      <dsp:nvSpPr>
        <dsp:cNvPr id="0" name=""/>
        <dsp:cNvSpPr/>
      </dsp:nvSpPr>
      <dsp:spPr>
        <a:xfrm>
          <a:off x="1245" y="269652"/>
          <a:ext cx="4372812" cy="2776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12EEA7-EB12-4828-9773-706B14EE9D35}">
      <dsp:nvSpPr>
        <dsp:cNvPr id="0" name=""/>
        <dsp:cNvSpPr/>
      </dsp:nvSpPr>
      <dsp:spPr>
        <a:xfrm>
          <a:off x="487113" y="731226"/>
          <a:ext cx="4372812" cy="27767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Internet of Things is now the talk of every city. It witnessed a tremendous growth in every sector. From connected medical devices, connected cars, roads to smart grids for energy management.</a:t>
          </a:r>
        </a:p>
      </dsp:txBody>
      <dsp:txXfrm>
        <a:off x="568441" y="812554"/>
        <a:ext cx="4210156" cy="2614079"/>
      </dsp:txXfrm>
    </dsp:sp>
    <dsp:sp modelId="{7E46ED42-C195-4AFD-8BC6-3FCED0A31CD9}">
      <dsp:nvSpPr>
        <dsp:cNvPr id="0" name=""/>
        <dsp:cNvSpPr/>
      </dsp:nvSpPr>
      <dsp:spPr>
        <a:xfrm>
          <a:off x="5345794" y="269652"/>
          <a:ext cx="4372812" cy="27767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12E8F-5766-41E5-A727-F7F9F8807C24}">
      <dsp:nvSpPr>
        <dsp:cNvPr id="0" name=""/>
        <dsp:cNvSpPr/>
      </dsp:nvSpPr>
      <dsp:spPr>
        <a:xfrm>
          <a:off x="5831662" y="731226"/>
          <a:ext cx="4372812" cy="277673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When we talk about energy management, smart grid is the first thing to appear. Internet of Things can play a significant role in developing smart grids which eventually leads to energy saving. IoT enabled smart grids are more about the energy efficiency and the management of energy consumption at the lowest cost.</a:t>
          </a:r>
        </a:p>
      </dsp:txBody>
      <dsp:txXfrm>
        <a:off x="5912990" y="812554"/>
        <a:ext cx="4210156" cy="26140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1142187" y="2013331"/>
            <a:ext cx="3178810" cy="3909060"/>
          </a:xfrm>
          <a:prstGeom prst="rect">
            <a:avLst/>
          </a:prstGeom>
        </p:spPr>
        <p:txBody>
          <a:bodyPr wrap="square" lIns="0" tIns="0" rIns="0" bIns="0">
            <a:spAutoFit/>
          </a:bodyPr>
          <a:lstStyle>
            <a:lvl1pPr>
              <a:defRPr sz="3000" b="0" i="0">
                <a:solidFill>
                  <a:schemeClr val="bg1"/>
                </a:solidFill>
                <a:latin typeface="Calibri"/>
                <a:cs typeface="Calibri"/>
              </a:defRPr>
            </a:lvl1pPr>
          </a:lstStyle>
          <a:p>
            <a:endParaRPr/>
          </a:p>
        </p:txBody>
      </p:sp>
      <p:sp>
        <p:nvSpPr>
          <p:cNvPr id="4" name="Holder 4"/>
          <p:cNvSpPr>
            <a:spLocks noGrp="1"/>
          </p:cNvSpPr>
          <p:nvPr>
            <p:ph sz="half" idx="3"/>
          </p:nvPr>
        </p:nvSpPr>
        <p:spPr>
          <a:xfrm>
            <a:off x="6196584" y="2857500"/>
            <a:ext cx="5183505" cy="3683634"/>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5746" y="341121"/>
            <a:ext cx="8630513" cy="1153541"/>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5759958" y="1857832"/>
            <a:ext cx="5101590" cy="2033904"/>
          </a:xfrm>
          <a:prstGeom prst="rect">
            <a:avLst/>
          </a:prstGeom>
        </p:spPr>
        <p:txBody>
          <a:bodyPr wrap="square" lIns="0" tIns="0" rIns="0" bIns="0">
            <a:spAutoFit/>
          </a:bodyPr>
          <a:lstStyle>
            <a:lvl1pPr>
              <a:defRPr sz="1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tilities-me.com/news/16919-experts-to-discuss-the-need-for-smart-grids-at-utilities-middle-east-panel-discussion-on-industrial-connectivity" TargetMode="External"/><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blog.vsoftconsulting.com/blog/secure-and-maintain-power-grids-with-artificial-intelligenc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nist.gov/" TargetMode="Externa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www.wired.com/2016/03/inside-cunning-unprecedented-hack-ukraines-power-grid" TargetMode="External"/><Relationship Id="rId5" Type="http://schemas.openxmlformats.org/officeDocument/2006/relationships/hyperlink" Target="http://www.ijettcs.org/" TargetMode="External"/><Relationship Id="rId4" Type="http://schemas.openxmlformats.org/officeDocument/2006/relationships/hyperlink" Target="http://www.researchgate.net/publication/261793787_Internet_of_things_in_smart_grid_deploy"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oup of towers with icons and lines&#10;&#10;Description automatically generated with medium confidence">
            <a:extLst>
              <a:ext uri="{FF2B5EF4-FFF2-40B4-BE49-F238E27FC236}">
                <a16:creationId xmlns:a16="http://schemas.microsoft.com/office/drawing/2014/main" id="{BE3201BE-A5D2-F42E-0F0F-42A125C0C55C}"/>
              </a:ext>
            </a:extLst>
          </p:cNvPr>
          <p:cNvPicPr>
            <a:picLocks noChangeAspect="1"/>
          </p:cNvPicPr>
          <p:nvPr/>
        </p:nvPicPr>
        <p:blipFill rotWithShape="1">
          <a:blip r:embed="rId2">
            <a:alphaModFix amt="6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429"/>
          <a:stretch/>
        </p:blipFill>
        <p:spPr>
          <a:xfrm>
            <a:off x="152400" y="182880"/>
            <a:ext cx="11823637" cy="6499784"/>
          </a:xfrm>
          <a:prstGeom prst="rect">
            <a:avLst/>
          </a:prstGeom>
        </p:spPr>
      </p:pic>
      <p:sp>
        <p:nvSpPr>
          <p:cNvPr id="3" name="object 3"/>
          <p:cNvSpPr txBox="1"/>
          <p:nvPr/>
        </p:nvSpPr>
        <p:spPr>
          <a:xfrm>
            <a:off x="838200" y="525195"/>
            <a:ext cx="10165218" cy="2806506"/>
          </a:xfrm>
          <a:prstGeom prst="rect">
            <a:avLst/>
          </a:prstGeom>
        </p:spPr>
        <p:txBody>
          <a:bodyPr vert="horz" lIns="91440" tIns="45720" rIns="91440" bIns="45720" rtlCol="0" anchor="b">
            <a:normAutofit/>
          </a:bodyPr>
          <a:lstStyle/>
          <a:p>
            <a:pPr marL="12700" algn="l" rtl="0">
              <a:lnSpc>
                <a:spcPct val="90000"/>
              </a:lnSpc>
              <a:spcBef>
                <a:spcPct val="0"/>
              </a:spcBef>
              <a:spcAft>
                <a:spcPts val="600"/>
              </a:spcAft>
            </a:pPr>
            <a:r>
              <a:rPr lang="en-US" sz="4000" b="1" kern="1200">
                <a:solidFill>
                  <a:srgbClr val="FFFFFF"/>
                </a:solidFill>
                <a:latin typeface="+mj-lt"/>
                <a:ea typeface="+mj-ea"/>
                <a:cs typeface="+mj-cs"/>
              </a:rPr>
              <a:t>Smart</a:t>
            </a:r>
            <a:r>
              <a:rPr lang="en-US" sz="4000" b="1" kern="1200" spc="-75">
                <a:solidFill>
                  <a:srgbClr val="FFFFFF"/>
                </a:solidFill>
                <a:latin typeface="+mj-lt"/>
                <a:ea typeface="+mj-ea"/>
                <a:cs typeface="+mj-cs"/>
              </a:rPr>
              <a:t> </a:t>
            </a:r>
            <a:r>
              <a:rPr lang="en-US" sz="4000" b="1" kern="1200">
                <a:solidFill>
                  <a:srgbClr val="FFFFFF"/>
                </a:solidFill>
                <a:latin typeface="+mj-lt"/>
                <a:ea typeface="+mj-ea"/>
                <a:cs typeface="+mj-cs"/>
              </a:rPr>
              <a:t>Grid</a:t>
            </a:r>
            <a:r>
              <a:rPr lang="en-US" sz="4000" b="1" kern="1200" spc="-60">
                <a:solidFill>
                  <a:srgbClr val="FFFFFF"/>
                </a:solidFill>
                <a:latin typeface="+mj-lt"/>
                <a:ea typeface="+mj-ea"/>
                <a:cs typeface="+mj-cs"/>
              </a:rPr>
              <a:t> </a:t>
            </a:r>
            <a:r>
              <a:rPr lang="en-US" sz="4000" b="1" kern="1200">
                <a:solidFill>
                  <a:srgbClr val="FFFFFF"/>
                </a:solidFill>
                <a:latin typeface="+mj-lt"/>
                <a:ea typeface="+mj-ea"/>
                <a:cs typeface="+mj-cs"/>
              </a:rPr>
              <a:t>with</a:t>
            </a:r>
            <a:r>
              <a:rPr lang="en-US" sz="4000" b="1" kern="1200" spc="-75">
                <a:solidFill>
                  <a:srgbClr val="FFFFFF"/>
                </a:solidFill>
                <a:latin typeface="+mj-lt"/>
                <a:ea typeface="+mj-ea"/>
                <a:cs typeface="+mj-cs"/>
              </a:rPr>
              <a:t> </a:t>
            </a:r>
            <a:r>
              <a:rPr lang="en-US" sz="4000" b="1" kern="1200" spc="-10">
                <a:solidFill>
                  <a:srgbClr val="FFFFFF"/>
                </a:solidFill>
                <a:latin typeface="+mj-lt"/>
                <a:ea typeface="+mj-ea"/>
                <a:cs typeface="+mj-cs"/>
              </a:rPr>
              <a:t>Internet</a:t>
            </a:r>
            <a:r>
              <a:rPr lang="en-US" sz="4000" b="1" kern="1200" spc="-75">
                <a:solidFill>
                  <a:srgbClr val="FFFFFF"/>
                </a:solidFill>
                <a:latin typeface="+mj-lt"/>
                <a:ea typeface="+mj-ea"/>
                <a:cs typeface="+mj-cs"/>
              </a:rPr>
              <a:t> </a:t>
            </a:r>
            <a:r>
              <a:rPr lang="en-US" sz="4000" b="1" kern="1200">
                <a:solidFill>
                  <a:srgbClr val="FFFFFF"/>
                </a:solidFill>
                <a:latin typeface="+mj-lt"/>
                <a:ea typeface="+mj-ea"/>
                <a:cs typeface="+mj-cs"/>
              </a:rPr>
              <a:t>of</a:t>
            </a:r>
            <a:r>
              <a:rPr lang="en-US" sz="4000" b="1" kern="1200" spc="-80">
                <a:solidFill>
                  <a:srgbClr val="FFFFFF"/>
                </a:solidFill>
                <a:latin typeface="+mj-lt"/>
                <a:ea typeface="+mj-ea"/>
                <a:cs typeface="+mj-cs"/>
              </a:rPr>
              <a:t> </a:t>
            </a:r>
            <a:r>
              <a:rPr lang="en-US" sz="4000" b="1" kern="1200" spc="-10">
                <a:solidFill>
                  <a:srgbClr val="FFFFFF"/>
                </a:solidFill>
                <a:latin typeface="+mj-lt"/>
                <a:ea typeface="+mj-ea"/>
                <a:cs typeface="+mj-cs"/>
              </a:rPr>
              <a:t>Things</a:t>
            </a:r>
            <a:endParaRPr lang="en-US" sz="4000" kern="1200">
              <a:solidFill>
                <a:srgbClr val="FFFFFF"/>
              </a:solidFill>
              <a:latin typeface="+mj-lt"/>
              <a:ea typeface="+mj-ea"/>
              <a:cs typeface="+mj-cs"/>
            </a:endParaRPr>
          </a:p>
        </p:txBody>
      </p:sp>
      <p:sp>
        <p:nvSpPr>
          <p:cNvPr id="4" name="object 4"/>
          <p:cNvSpPr txBox="1"/>
          <p:nvPr/>
        </p:nvSpPr>
        <p:spPr>
          <a:xfrm>
            <a:off x="838200" y="3526300"/>
            <a:ext cx="10165218" cy="2588458"/>
          </a:xfrm>
          <a:prstGeom prst="rect">
            <a:avLst/>
          </a:prstGeom>
        </p:spPr>
        <p:txBody>
          <a:bodyPr vert="horz" lIns="91440" tIns="45720" rIns="91440" bIns="45720" rtlCol="0">
            <a:normAutofit/>
          </a:bodyPr>
          <a:lstStyle/>
          <a:p>
            <a:pPr marL="12700" indent="-228600" algn="l" rtl="0">
              <a:lnSpc>
                <a:spcPct val="90000"/>
              </a:lnSpc>
              <a:spcBef>
                <a:spcPts val="805"/>
              </a:spcBef>
              <a:buFont typeface="Arial" panose="020B0604020202020204" pitchFamily="34" charset="0"/>
              <a:buChar char="•"/>
            </a:pPr>
            <a:r>
              <a:rPr lang="en-US" sz="2000" b="1" kern="1200" spc="-25">
                <a:solidFill>
                  <a:srgbClr val="FFFFFF"/>
                </a:solidFill>
                <a:latin typeface="+mn-lt"/>
                <a:ea typeface="+mn-ea"/>
                <a:cs typeface="+mn-cs"/>
              </a:rPr>
              <a:t>Krish Karki</a:t>
            </a:r>
            <a:endParaRPr lang="en-US" sz="2000" kern="1200">
              <a:solidFill>
                <a:srgbClr val="FFFFFF"/>
              </a:solidFill>
              <a:latin typeface="+mn-lt"/>
              <a:ea typeface="+mn-ea"/>
              <a:cs typeface="+mn-cs"/>
            </a:endParaRPr>
          </a:p>
          <a:p>
            <a:pPr marL="12700" indent="-228600" algn="l" rtl="0">
              <a:lnSpc>
                <a:spcPct val="90000"/>
              </a:lnSpc>
              <a:spcBef>
                <a:spcPts val="710"/>
              </a:spcBef>
              <a:buFont typeface="Arial" panose="020B0604020202020204" pitchFamily="34" charset="0"/>
              <a:buChar char="•"/>
            </a:pPr>
            <a:r>
              <a:rPr lang="en-US" sz="2000" b="1" kern="1200" spc="-20">
                <a:solidFill>
                  <a:srgbClr val="FFFFFF"/>
                </a:solidFill>
                <a:latin typeface="+mn-lt"/>
                <a:ea typeface="+mn-ea"/>
                <a:cs typeface="+mn-cs"/>
              </a:rPr>
              <a:t>Student Id:</a:t>
            </a:r>
            <a:endParaRPr lang="en-US" sz="2000" kern="1200">
              <a:solidFill>
                <a:srgbClr val="FFFFFF"/>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581" y="150437"/>
            <a:ext cx="12192000" cy="6858000"/>
          </a:xfrm>
          <a:prstGeom prst="rect">
            <a:avLst/>
          </a:prstGeom>
        </p:spPr>
      </p:pic>
      <p:sp>
        <p:nvSpPr>
          <p:cNvPr id="3" name="object 3"/>
          <p:cNvSpPr txBox="1">
            <a:spLocks noGrp="1"/>
          </p:cNvSpPr>
          <p:nvPr>
            <p:ph type="title"/>
          </p:nvPr>
        </p:nvSpPr>
        <p:spPr>
          <a:xfrm>
            <a:off x="815746" y="341121"/>
            <a:ext cx="8630513" cy="961750"/>
          </a:xfrm>
          <a:prstGeom prst="rect">
            <a:avLst/>
          </a:prstGeom>
        </p:spPr>
        <p:txBody>
          <a:bodyPr vert="horz" wrap="square" lIns="0" tIns="281889" rIns="0" bIns="0" rtlCol="0">
            <a:spAutoFit/>
          </a:bodyPr>
          <a:lstStyle/>
          <a:p>
            <a:pPr marL="113664">
              <a:lnSpc>
                <a:spcPct val="100000"/>
              </a:lnSpc>
              <a:spcBef>
                <a:spcPts val="105"/>
              </a:spcBef>
            </a:pPr>
            <a:r>
              <a:rPr lang="en-US" spc="-35" dirty="0"/>
              <a:t>Real Time Data Analysis</a:t>
            </a:r>
            <a:endParaRPr spc="-20" dirty="0"/>
          </a:p>
        </p:txBody>
      </p:sp>
      <p:grpSp>
        <p:nvGrpSpPr>
          <p:cNvPr id="4" name="object 4"/>
          <p:cNvGrpSpPr/>
          <p:nvPr/>
        </p:nvGrpSpPr>
        <p:grpSpPr>
          <a:xfrm>
            <a:off x="833374" y="2305557"/>
            <a:ext cx="3016885" cy="1513840"/>
            <a:chOff x="833374" y="2305557"/>
            <a:chExt cx="3016885" cy="1513840"/>
          </a:xfrm>
        </p:grpSpPr>
        <p:sp>
          <p:nvSpPr>
            <p:cNvPr id="5" name="object 5"/>
            <p:cNvSpPr/>
            <p:nvPr/>
          </p:nvSpPr>
          <p:spPr>
            <a:xfrm>
              <a:off x="839724" y="2311907"/>
              <a:ext cx="3004185" cy="1501140"/>
            </a:xfrm>
            <a:custGeom>
              <a:avLst/>
              <a:gdLst/>
              <a:ahLst/>
              <a:cxnLst/>
              <a:rect l="l" t="t" r="r" b="b"/>
              <a:pathLst>
                <a:path w="3004185" h="1501139">
                  <a:moveTo>
                    <a:pt x="2853690" y="0"/>
                  </a:moveTo>
                  <a:lnTo>
                    <a:pt x="150113" y="0"/>
                  </a:lnTo>
                  <a:lnTo>
                    <a:pt x="102666" y="7650"/>
                  </a:lnTo>
                  <a:lnTo>
                    <a:pt x="61458" y="28955"/>
                  </a:lnTo>
                  <a:lnTo>
                    <a:pt x="28963" y="61447"/>
                  </a:lnTo>
                  <a:lnTo>
                    <a:pt x="7652" y="102656"/>
                  </a:lnTo>
                  <a:lnTo>
                    <a:pt x="0" y="150113"/>
                  </a:lnTo>
                  <a:lnTo>
                    <a:pt x="0" y="1351025"/>
                  </a:lnTo>
                  <a:lnTo>
                    <a:pt x="7652" y="1398483"/>
                  </a:lnTo>
                  <a:lnTo>
                    <a:pt x="28963" y="1439692"/>
                  </a:lnTo>
                  <a:lnTo>
                    <a:pt x="61458" y="1472183"/>
                  </a:lnTo>
                  <a:lnTo>
                    <a:pt x="102666" y="1493489"/>
                  </a:lnTo>
                  <a:lnTo>
                    <a:pt x="150113" y="1501139"/>
                  </a:lnTo>
                  <a:lnTo>
                    <a:pt x="2853690" y="1501139"/>
                  </a:lnTo>
                  <a:lnTo>
                    <a:pt x="2901147" y="1493489"/>
                  </a:lnTo>
                  <a:lnTo>
                    <a:pt x="2942356" y="1472183"/>
                  </a:lnTo>
                  <a:lnTo>
                    <a:pt x="2974848" y="1439692"/>
                  </a:lnTo>
                  <a:lnTo>
                    <a:pt x="2996153" y="1398483"/>
                  </a:lnTo>
                  <a:lnTo>
                    <a:pt x="3003804" y="1351025"/>
                  </a:lnTo>
                  <a:lnTo>
                    <a:pt x="3003804" y="150113"/>
                  </a:lnTo>
                  <a:lnTo>
                    <a:pt x="2996153" y="102656"/>
                  </a:lnTo>
                  <a:lnTo>
                    <a:pt x="2974848" y="61447"/>
                  </a:lnTo>
                  <a:lnTo>
                    <a:pt x="2942356" y="28955"/>
                  </a:lnTo>
                  <a:lnTo>
                    <a:pt x="2901147" y="7650"/>
                  </a:lnTo>
                  <a:lnTo>
                    <a:pt x="2853690" y="0"/>
                  </a:lnTo>
                  <a:close/>
                </a:path>
              </a:pathLst>
            </a:custGeom>
            <a:solidFill>
              <a:srgbClr val="7E7E7E"/>
            </a:solidFill>
          </p:spPr>
          <p:txBody>
            <a:bodyPr wrap="square" lIns="0" tIns="0" rIns="0" bIns="0" rtlCol="0"/>
            <a:lstStyle/>
            <a:p>
              <a:endParaRPr/>
            </a:p>
          </p:txBody>
        </p:sp>
        <p:sp>
          <p:nvSpPr>
            <p:cNvPr id="6" name="object 6"/>
            <p:cNvSpPr/>
            <p:nvPr/>
          </p:nvSpPr>
          <p:spPr>
            <a:xfrm>
              <a:off x="839724" y="2311907"/>
              <a:ext cx="3004185" cy="1501140"/>
            </a:xfrm>
            <a:custGeom>
              <a:avLst/>
              <a:gdLst/>
              <a:ahLst/>
              <a:cxnLst/>
              <a:rect l="l" t="t" r="r" b="b"/>
              <a:pathLst>
                <a:path w="3004185" h="1501139">
                  <a:moveTo>
                    <a:pt x="0" y="150113"/>
                  </a:moveTo>
                  <a:lnTo>
                    <a:pt x="7652" y="102656"/>
                  </a:lnTo>
                  <a:lnTo>
                    <a:pt x="28963" y="61447"/>
                  </a:lnTo>
                  <a:lnTo>
                    <a:pt x="61458" y="28955"/>
                  </a:lnTo>
                  <a:lnTo>
                    <a:pt x="102666" y="7650"/>
                  </a:lnTo>
                  <a:lnTo>
                    <a:pt x="150113" y="0"/>
                  </a:lnTo>
                  <a:lnTo>
                    <a:pt x="2853690" y="0"/>
                  </a:lnTo>
                  <a:lnTo>
                    <a:pt x="2901147" y="7650"/>
                  </a:lnTo>
                  <a:lnTo>
                    <a:pt x="2942356" y="28955"/>
                  </a:lnTo>
                  <a:lnTo>
                    <a:pt x="2974848" y="61447"/>
                  </a:lnTo>
                  <a:lnTo>
                    <a:pt x="2996153" y="102656"/>
                  </a:lnTo>
                  <a:lnTo>
                    <a:pt x="3003804" y="150113"/>
                  </a:lnTo>
                  <a:lnTo>
                    <a:pt x="3003804" y="1351025"/>
                  </a:lnTo>
                  <a:lnTo>
                    <a:pt x="2996153" y="1398483"/>
                  </a:lnTo>
                  <a:lnTo>
                    <a:pt x="2974848" y="1439692"/>
                  </a:lnTo>
                  <a:lnTo>
                    <a:pt x="2942356" y="1472183"/>
                  </a:lnTo>
                  <a:lnTo>
                    <a:pt x="2901147" y="1493489"/>
                  </a:lnTo>
                  <a:lnTo>
                    <a:pt x="2853690" y="1501139"/>
                  </a:lnTo>
                  <a:lnTo>
                    <a:pt x="150113" y="1501139"/>
                  </a:lnTo>
                  <a:lnTo>
                    <a:pt x="102666" y="1493489"/>
                  </a:lnTo>
                  <a:lnTo>
                    <a:pt x="61458" y="1472183"/>
                  </a:lnTo>
                  <a:lnTo>
                    <a:pt x="28963" y="1439692"/>
                  </a:lnTo>
                  <a:lnTo>
                    <a:pt x="7652" y="1398483"/>
                  </a:lnTo>
                  <a:lnTo>
                    <a:pt x="0" y="1351025"/>
                  </a:lnTo>
                  <a:lnTo>
                    <a:pt x="0" y="150113"/>
                  </a:lnTo>
                  <a:close/>
                </a:path>
              </a:pathLst>
            </a:custGeom>
            <a:ln w="12192">
              <a:solidFill>
                <a:srgbClr val="FFFFFF"/>
              </a:solidFill>
            </a:ln>
          </p:spPr>
          <p:txBody>
            <a:bodyPr wrap="square" lIns="0" tIns="0" rIns="0" bIns="0" rtlCol="0"/>
            <a:lstStyle/>
            <a:p>
              <a:endParaRPr/>
            </a:p>
          </p:txBody>
        </p:sp>
      </p:grpSp>
      <p:sp>
        <p:nvSpPr>
          <p:cNvPr id="7" name="object 7"/>
          <p:cNvSpPr txBox="1"/>
          <p:nvPr/>
        </p:nvSpPr>
        <p:spPr>
          <a:xfrm>
            <a:off x="837436" y="2390394"/>
            <a:ext cx="3003804" cy="1231747"/>
          </a:xfrm>
          <a:prstGeom prst="rect">
            <a:avLst/>
          </a:prstGeom>
        </p:spPr>
        <p:txBody>
          <a:bodyPr vert="horz" wrap="square" lIns="0" tIns="76835" rIns="0" bIns="0" rtlCol="0">
            <a:spAutoFit/>
          </a:bodyPr>
          <a:lstStyle/>
          <a:p>
            <a:pPr marL="350520" marR="5080" indent="-338455">
              <a:lnSpc>
                <a:spcPts val="4500"/>
              </a:lnSpc>
              <a:spcBef>
                <a:spcPts val="605"/>
              </a:spcBef>
            </a:pPr>
            <a:r>
              <a:rPr lang="en-US" sz="3800" spc="-10" dirty="0">
                <a:solidFill>
                  <a:srgbClr val="FFFFFF"/>
                </a:solidFill>
                <a:latin typeface="Calibri"/>
                <a:cs typeface="Calibri"/>
              </a:rPr>
              <a:t>Continuous Monitoring</a:t>
            </a:r>
            <a:endParaRPr sz="3800" dirty="0">
              <a:latin typeface="Calibri"/>
              <a:cs typeface="Calibri"/>
            </a:endParaRPr>
          </a:p>
        </p:txBody>
      </p:sp>
      <p:grpSp>
        <p:nvGrpSpPr>
          <p:cNvPr id="8" name="object 8"/>
          <p:cNvGrpSpPr/>
          <p:nvPr/>
        </p:nvGrpSpPr>
        <p:grpSpPr>
          <a:xfrm>
            <a:off x="927425" y="3650156"/>
            <a:ext cx="2997375" cy="2701805"/>
            <a:chOff x="1139951" y="3813048"/>
            <a:chExt cx="2857435" cy="2027989"/>
          </a:xfrm>
        </p:grpSpPr>
        <p:sp>
          <p:nvSpPr>
            <p:cNvPr id="9" name="object 9"/>
            <p:cNvSpPr/>
            <p:nvPr/>
          </p:nvSpPr>
          <p:spPr>
            <a:xfrm>
              <a:off x="1139951" y="3813048"/>
              <a:ext cx="300355" cy="1126490"/>
            </a:xfrm>
            <a:custGeom>
              <a:avLst/>
              <a:gdLst/>
              <a:ahLst/>
              <a:cxnLst/>
              <a:rect l="l" t="t" r="r" b="b"/>
              <a:pathLst>
                <a:path w="300355" h="1126489">
                  <a:moveTo>
                    <a:pt x="0" y="0"/>
                  </a:moveTo>
                  <a:lnTo>
                    <a:pt x="0" y="1126363"/>
                  </a:lnTo>
                  <a:lnTo>
                    <a:pt x="300354" y="1126363"/>
                  </a:lnTo>
                </a:path>
              </a:pathLst>
            </a:custGeom>
            <a:ln w="12192">
              <a:solidFill>
                <a:srgbClr val="838383"/>
              </a:solidFill>
            </a:ln>
          </p:spPr>
          <p:txBody>
            <a:bodyPr wrap="square" lIns="0" tIns="0" rIns="0" bIns="0" rtlCol="0"/>
            <a:lstStyle/>
            <a:p>
              <a:endParaRPr/>
            </a:p>
          </p:txBody>
        </p:sp>
        <p:sp>
          <p:nvSpPr>
            <p:cNvPr id="10" name="object 10"/>
            <p:cNvSpPr/>
            <p:nvPr/>
          </p:nvSpPr>
          <p:spPr>
            <a:xfrm>
              <a:off x="1509193" y="4189476"/>
              <a:ext cx="2390034" cy="1651561"/>
            </a:xfrm>
            <a:custGeom>
              <a:avLst/>
              <a:gdLst/>
              <a:ahLst/>
              <a:cxnLst/>
              <a:rect l="l" t="t" r="r" b="b"/>
              <a:pathLst>
                <a:path w="2403475" h="1501139">
                  <a:moveTo>
                    <a:pt x="2253234" y="0"/>
                  </a:moveTo>
                  <a:lnTo>
                    <a:pt x="150113" y="0"/>
                  </a:lnTo>
                  <a:lnTo>
                    <a:pt x="102656" y="7650"/>
                  </a:lnTo>
                  <a:lnTo>
                    <a:pt x="61447" y="28956"/>
                  </a:lnTo>
                  <a:lnTo>
                    <a:pt x="28956" y="61447"/>
                  </a:lnTo>
                  <a:lnTo>
                    <a:pt x="7650" y="102656"/>
                  </a:lnTo>
                  <a:lnTo>
                    <a:pt x="0" y="150113"/>
                  </a:lnTo>
                  <a:lnTo>
                    <a:pt x="0" y="1351026"/>
                  </a:lnTo>
                  <a:lnTo>
                    <a:pt x="7650" y="1398473"/>
                  </a:lnTo>
                  <a:lnTo>
                    <a:pt x="28956" y="1439681"/>
                  </a:lnTo>
                  <a:lnTo>
                    <a:pt x="61447" y="1472176"/>
                  </a:lnTo>
                  <a:lnTo>
                    <a:pt x="102656" y="1493487"/>
                  </a:lnTo>
                  <a:lnTo>
                    <a:pt x="150113" y="1501140"/>
                  </a:lnTo>
                  <a:lnTo>
                    <a:pt x="2253234" y="1501140"/>
                  </a:lnTo>
                  <a:lnTo>
                    <a:pt x="2300691" y="1493487"/>
                  </a:lnTo>
                  <a:lnTo>
                    <a:pt x="2341900" y="1472176"/>
                  </a:lnTo>
                  <a:lnTo>
                    <a:pt x="2374392" y="1439681"/>
                  </a:lnTo>
                  <a:lnTo>
                    <a:pt x="2395697" y="1398473"/>
                  </a:lnTo>
                  <a:lnTo>
                    <a:pt x="2403347" y="1351026"/>
                  </a:lnTo>
                  <a:lnTo>
                    <a:pt x="2403347" y="150113"/>
                  </a:lnTo>
                  <a:lnTo>
                    <a:pt x="2395697" y="102656"/>
                  </a:lnTo>
                  <a:lnTo>
                    <a:pt x="2374392" y="61447"/>
                  </a:lnTo>
                  <a:lnTo>
                    <a:pt x="2341900" y="28955"/>
                  </a:lnTo>
                  <a:lnTo>
                    <a:pt x="2300691" y="7650"/>
                  </a:lnTo>
                  <a:lnTo>
                    <a:pt x="2253234" y="0"/>
                  </a:lnTo>
                  <a:close/>
                </a:path>
              </a:pathLst>
            </a:custGeom>
            <a:solidFill>
              <a:srgbClr val="FFFFFF">
                <a:alpha val="90194"/>
              </a:srgbClr>
            </a:solidFill>
          </p:spPr>
          <p:txBody>
            <a:bodyPr wrap="square" lIns="0" tIns="0" rIns="0" bIns="0" rtlCol="0"/>
            <a:lstStyle/>
            <a:p>
              <a:r>
                <a:rPr lang="en-US" sz="1400" dirty="0"/>
                <a:t>IoT devices, such as sensors, smart meters, and other monitoring devices, are strategically placed throughout the smart grid infrastructure.</a:t>
              </a:r>
            </a:p>
            <a:p>
              <a:r>
                <a:rPr lang="en-US" sz="1400" dirty="0"/>
                <a:t>These devices continuously collect and transmit data in real-time, providing a detailed and up-to-date view of the grid's performance</a:t>
              </a:r>
              <a:r>
                <a:rPr lang="en-US" sz="1200" dirty="0"/>
                <a:t>.</a:t>
              </a:r>
              <a:endParaRPr sz="1200" dirty="0"/>
            </a:p>
          </p:txBody>
        </p:sp>
        <p:sp>
          <p:nvSpPr>
            <p:cNvPr id="11" name="object 11"/>
            <p:cNvSpPr/>
            <p:nvPr/>
          </p:nvSpPr>
          <p:spPr>
            <a:xfrm>
              <a:off x="1440179" y="4189475"/>
              <a:ext cx="2557207" cy="1651560"/>
            </a:xfrm>
            <a:custGeom>
              <a:avLst/>
              <a:gdLst/>
              <a:ahLst/>
              <a:cxnLst/>
              <a:rect l="l" t="t" r="r" b="b"/>
              <a:pathLst>
                <a:path w="2403475" h="1501139">
                  <a:moveTo>
                    <a:pt x="0" y="150113"/>
                  </a:moveTo>
                  <a:lnTo>
                    <a:pt x="7650" y="102656"/>
                  </a:lnTo>
                  <a:lnTo>
                    <a:pt x="28956" y="61447"/>
                  </a:lnTo>
                  <a:lnTo>
                    <a:pt x="61447" y="28956"/>
                  </a:lnTo>
                  <a:lnTo>
                    <a:pt x="102656" y="7650"/>
                  </a:lnTo>
                  <a:lnTo>
                    <a:pt x="150113" y="0"/>
                  </a:lnTo>
                  <a:lnTo>
                    <a:pt x="2253234" y="0"/>
                  </a:lnTo>
                  <a:lnTo>
                    <a:pt x="2300691" y="7650"/>
                  </a:lnTo>
                  <a:lnTo>
                    <a:pt x="2341900" y="28955"/>
                  </a:lnTo>
                  <a:lnTo>
                    <a:pt x="2374392" y="61447"/>
                  </a:lnTo>
                  <a:lnTo>
                    <a:pt x="2395697" y="102656"/>
                  </a:lnTo>
                  <a:lnTo>
                    <a:pt x="2403347" y="150113"/>
                  </a:lnTo>
                  <a:lnTo>
                    <a:pt x="2403347" y="1351026"/>
                  </a:lnTo>
                  <a:lnTo>
                    <a:pt x="2395697" y="1398473"/>
                  </a:lnTo>
                  <a:lnTo>
                    <a:pt x="2374392" y="1439681"/>
                  </a:lnTo>
                  <a:lnTo>
                    <a:pt x="2341900" y="1472176"/>
                  </a:lnTo>
                  <a:lnTo>
                    <a:pt x="2300691" y="1493487"/>
                  </a:lnTo>
                  <a:lnTo>
                    <a:pt x="2253234" y="1501140"/>
                  </a:lnTo>
                  <a:lnTo>
                    <a:pt x="150113" y="1501140"/>
                  </a:lnTo>
                  <a:lnTo>
                    <a:pt x="102656" y="1493487"/>
                  </a:lnTo>
                  <a:lnTo>
                    <a:pt x="61447" y="1472176"/>
                  </a:lnTo>
                  <a:lnTo>
                    <a:pt x="28956" y="1439681"/>
                  </a:lnTo>
                  <a:lnTo>
                    <a:pt x="7650" y="1398473"/>
                  </a:lnTo>
                  <a:lnTo>
                    <a:pt x="0" y="1351026"/>
                  </a:lnTo>
                  <a:lnTo>
                    <a:pt x="0" y="150113"/>
                  </a:lnTo>
                  <a:close/>
                </a:path>
              </a:pathLst>
            </a:custGeom>
            <a:ln w="12192">
              <a:solidFill>
                <a:srgbClr val="A4A4A4"/>
              </a:solidFill>
            </a:ln>
          </p:spPr>
          <p:txBody>
            <a:bodyPr wrap="square" lIns="0" tIns="0" rIns="0" bIns="0" rtlCol="0"/>
            <a:lstStyle/>
            <a:p>
              <a:endParaRPr/>
            </a:p>
          </p:txBody>
        </p:sp>
      </p:grpSp>
      <p:grpSp>
        <p:nvGrpSpPr>
          <p:cNvPr id="13" name="object 13"/>
          <p:cNvGrpSpPr/>
          <p:nvPr/>
        </p:nvGrpSpPr>
        <p:grpSpPr>
          <a:xfrm>
            <a:off x="4588509" y="2305557"/>
            <a:ext cx="3014980" cy="1513840"/>
            <a:chOff x="4588509" y="2305557"/>
            <a:chExt cx="3014980" cy="1513840"/>
          </a:xfrm>
        </p:grpSpPr>
        <p:sp>
          <p:nvSpPr>
            <p:cNvPr id="14" name="object 14"/>
            <p:cNvSpPr/>
            <p:nvPr/>
          </p:nvSpPr>
          <p:spPr>
            <a:xfrm>
              <a:off x="4594859" y="2311907"/>
              <a:ext cx="3002280" cy="1501140"/>
            </a:xfrm>
            <a:custGeom>
              <a:avLst/>
              <a:gdLst/>
              <a:ahLst/>
              <a:cxnLst/>
              <a:rect l="l" t="t" r="r" b="b"/>
              <a:pathLst>
                <a:path w="3002279" h="1501139">
                  <a:moveTo>
                    <a:pt x="2852166" y="0"/>
                  </a:moveTo>
                  <a:lnTo>
                    <a:pt x="150113" y="0"/>
                  </a:lnTo>
                  <a:lnTo>
                    <a:pt x="102656" y="7650"/>
                  </a:lnTo>
                  <a:lnTo>
                    <a:pt x="61447" y="28955"/>
                  </a:lnTo>
                  <a:lnTo>
                    <a:pt x="28955" y="61447"/>
                  </a:lnTo>
                  <a:lnTo>
                    <a:pt x="7650" y="102656"/>
                  </a:lnTo>
                  <a:lnTo>
                    <a:pt x="0" y="150113"/>
                  </a:lnTo>
                  <a:lnTo>
                    <a:pt x="0" y="1351025"/>
                  </a:lnTo>
                  <a:lnTo>
                    <a:pt x="7650" y="1398483"/>
                  </a:lnTo>
                  <a:lnTo>
                    <a:pt x="28955" y="1439692"/>
                  </a:lnTo>
                  <a:lnTo>
                    <a:pt x="61447" y="1472183"/>
                  </a:lnTo>
                  <a:lnTo>
                    <a:pt x="102656" y="1493489"/>
                  </a:lnTo>
                  <a:lnTo>
                    <a:pt x="150113" y="1501139"/>
                  </a:lnTo>
                  <a:lnTo>
                    <a:pt x="2852166" y="1501139"/>
                  </a:lnTo>
                  <a:lnTo>
                    <a:pt x="2899623" y="1493489"/>
                  </a:lnTo>
                  <a:lnTo>
                    <a:pt x="2940832" y="1472183"/>
                  </a:lnTo>
                  <a:lnTo>
                    <a:pt x="2973324" y="1439692"/>
                  </a:lnTo>
                  <a:lnTo>
                    <a:pt x="2994629" y="1398483"/>
                  </a:lnTo>
                  <a:lnTo>
                    <a:pt x="3002280" y="1351025"/>
                  </a:lnTo>
                  <a:lnTo>
                    <a:pt x="3002280" y="150113"/>
                  </a:lnTo>
                  <a:lnTo>
                    <a:pt x="2994629" y="102656"/>
                  </a:lnTo>
                  <a:lnTo>
                    <a:pt x="2973324" y="61447"/>
                  </a:lnTo>
                  <a:lnTo>
                    <a:pt x="2940832" y="28955"/>
                  </a:lnTo>
                  <a:lnTo>
                    <a:pt x="2899623" y="7650"/>
                  </a:lnTo>
                  <a:lnTo>
                    <a:pt x="2852166" y="0"/>
                  </a:lnTo>
                  <a:close/>
                </a:path>
              </a:pathLst>
            </a:custGeom>
            <a:solidFill>
              <a:srgbClr val="7E7E7E"/>
            </a:solidFill>
          </p:spPr>
          <p:txBody>
            <a:bodyPr wrap="square" lIns="0" tIns="0" rIns="0" bIns="0" rtlCol="0"/>
            <a:lstStyle/>
            <a:p>
              <a:endParaRPr/>
            </a:p>
          </p:txBody>
        </p:sp>
        <p:sp>
          <p:nvSpPr>
            <p:cNvPr id="15" name="object 15"/>
            <p:cNvSpPr/>
            <p:nvPr/>
          </p:nvSpPr>
          <p:spPr>
            <a:xfrm>
              <a:off x="4594859" y="2311907"/>
              <a:ext cx="3002280" cy="1501140"/>
            </a:xfrm>
            <a:custGeom>
              <a:avLst/>
              <a:gdLst/>
              <a:ahLst/>
              <a:cxnLst/>
              <a:rect l="l" t="t" r="r" b="b"/>
              <a:pathLst>
                <a:path w="3002279" h="1501139">
                  <a:moveTo>
                    <a:pt x="0" y="150113"/>
                  </a:moveTo>
                  <a:lnTo>
                    <a:pt x="7650" y="102656"/>
                  </a:lnTo>
                  <a:lnTo>
                    <a:pt x="28955" y="61447"/>
                  </a:lnTo>
                  <a:lnTo>
                    <a:pt x="61447" y="28955"/>
                  </a:lnTo>
                  <a:lnTo>
                    <a:pt x="102656" y="7650"/>
                  </a:lnTo>
                  <a:lnTo>
                    <a:pt x="150113" y="0"/>
                  </a:lnTo>
                  <a:lnTo>
                    <a:pt x="2852166" y="0"/>
                  </a:lnTo>
                  <a:lnTo>
                    <a:pt x="2899623" y="7650"/>
                  </a:lnTo>
                  <a:lnTo>
                    <a:pt x="2940832" y="28955"/>
                  </a:lnTo>
                  <a:lnTo>
                    <a:pt x="2973324" y="61447"/>
                  </a:lnTo>
                  <a:lnTo>
                    <a:pt x="2994629" y="102656"/>
                  </a:lnTo>
                  <a:lnTo>
                    <a:pt x="3002280" y="150113"/>
                  </a:lnTo>
                  <a:lnTo>
                    <a:pt x="3002280" y="1351025"/>
                  </a:lnTo>
                  <a:lnTo>
                    <a:pt x="2994629" y="1398483"/>
                  </a:lnTo>
                  <a:lnTo>
                    <a:pt x="2973324" y="1439692"/>
                  </a:lnTo>
                  <a:lnTo>
                    <a:pt x="2940832" y="1472183"/>
                  </a:lnTo>
                  <a:lnTo>
                    <a:pt x="2899623" y="1493489"/>
                  </a:lnTo>
                  <a:lnTo>
                    <a:pt x="2852166" y="1501139"/>
                  </a:lnTo>
                  <a:lnTo>
                    <a:pt x="150113" y="1501139"/>
                  </a:lnTo>
                  <a:lnTo>
                    <a:pt x="102656" y="1493489"/>
                  </a:lnTo>
                  <a:lnTo>
                    <a:pt x="61447" y="1472183"/>
                  </a:lnTo>
                  <a:lnTo>
                    <a:pt x="28955" y="1439692"/>
                  </a:lnTo>
                  <a:lnTo>
                    <a:pt x="7650" y="1398483"/>
                  </a:lnTo>
                  <a:lnTo>
                    <a:pt x="0" y="1351025"/>
                  </a:lnTo>
                  <a:lnTo>
                    <a:pt x="0" y="150113"/>
                  </a:lnTo>
                  <a:close/>
                </a:path>
              </a:pathLst>
            </a:custGeom>
            <a:ln w="12192">
              <a:solidFill>
                <a:srgbClr val="FFFFFF"/>
              </a:solidFill>
            </a:ln>
          </p:spPr>
          <p:txBody>
            <a:bodyPr wrap="square" lIns="0" tIns="0" rIns="0" bIns="0" rtlCol="0"/>
            <a:lstStyle/>
            <a:p>
              <a:endParaRPr/>
            </a:p>
          </p:txBody>
        </p:sp>
      </p:grpSp>
      <p:sp>
        <p:nvSpPr>
          <p:cNvPr id="16" name="object 16"/>
          <p:cNvSpPr txBox="1"/>
          <p:nvPr/>
        </p:nvSpPr>
        <p:spPr>
          <a:xfrm>
            <a:off x="4592572" y="2657582"/>
            <a:ext cx="3002279" cy="654666"/>
          </a:xfrm>
          <a:prstGeom prst="rect">
            <a:avLst/>
          </a:prstGeom>
        </p:spPr>
        <p:txBody>
          <a:bodyPr vert="horz" wrap="square" lIns="0" tIns="76835" rIns="0" bIns="0" rtlCol="0">
            <a:spAutoFit/>
          </a:bodyPr>
          <a:lstStyle/>
          <a:p>
            <a:pPr marL="551815" marR="5080" indent="-539750">
              <a:lnSpc>
                <a:spcPts val="4500"/>
              </a:lnSpc>
              <a:spcBef>
                <a:spcPts val="605"/>
              </a:spcBef>
            </a:pPr>
            <a:r>
              <a:rPr lang="en-US" sz="3800" spc="-35" dirty="0">
                <a:solidFill>
                  <a:srgbClr val="FFFFFF"/>
                </a:solidFill>
                <a:latin typeface="Calibri"/>
                <a:cs typeface="Calibri"/>
              </a:rPr>
              <a:t>Fast Processing</a:t>
            </a:r>
            <a:endParaRPr sz="3800" dirty="0">
              <a:latin typeface="Calibri"/>
              <a:cs typeface="Calibri"/>
            </a:endParaRPr>
          </a:p>
        </p:txBody>
      </p:sp>
      <p:grpSp>
        <p:nvGrpSpPr>
          <p:cNvPr id="17" name="object 17"/>
          <p:cNvGrpSpPr/>
          <p:nvPr/>
        </p:nvGrpSpPr>
        <p:grpSpPr>
          <a:xfrm>
            <a:off x="4606180" y="3815162"/>
            <a:ext cx="3090020" cy="2528587"/>
            <a:chOff x="4895087" y="3813048"/>
            <a:chExt cx="2792187" cy="1877568"/>
          </a:xfrm>
        </p:grpSpPr>
        <p:sp>
          <p:nvSpPr>
            <p:cNvPr id="18" name="object 18"/>
            <p:cNvSpPr/>
            <p:nvPr/>
          </p:nvSpPr>
          <p:spPr>
            <a:xfrm>
              <a:off x="4895087" y="3813048"/>
              <a:ext cx="218405" cy="1114381"/>
            </a:xfrm>
            <a:custGeom>
              <a:avLst/>
              <a:gdLst/>
              <a:ahLst/>
              <a:cxnLst/>
              <a:rect l="l" t="t" r="r" b="b"/>
              <a:pathLst>
                <a:path w="300354" h="1126489">
                  <a:moveTo>
                    <a:pt x="0" y="0"/>
                  </a:moveTo>
                  <a:lnTo>
                    <a:pt x="0" y="1126363"/>
                  </a:lnTo>
                  <a:lnTo>
                    <a:pt x="300354" y="1126363"/>
                  </a:lnTo>
                </a:path>
              </a:pathLst>
            </a:custGeom>
            <a:ln w="12191">
              <a:solidFill>
                <a:srgbClr val="838383"/>
              </a:solidFill>
            </a:ln>
          </p:spPr>
          <p:txBody>
            <a:bodyPr wrap="square" lIns="0" tIns="0" rIns="0" bIns="0" rtlCol="0"/>
            <a:lstStyle/>
            <a:p>
              <a:endParaRPr/>
            </a:p>
          </p:txBody>
        </p:sp>
        <p:sp>
          <p:nvSpPr>
            <p:cNvPr id="19" name="object 19"/>
            <p:cNvSpPr/>
            <p:nvPr/>
          </p:nvSpPr>
          <p:spPr>
            <a:xfrm>
              <a:off x="5195315" y="3978959"/>
              <a:ext cx="2491959" cy="1711657"/>
            </a:xfrm>
            <a:custGeom>
              <a:avLst/>
              <a:gdLst/>
              <a:ahLst/>
              <a:cxnLst/>
              <a:rect l="l" t="t" r="r" b="b"/>
              <a:pathLst>
                <a:path w="2402204" h="1501139">
                  <a:moveTo>
                    <a:pt x="2251710" y="0"/>
                  </a:moveTo>
                  <a:lnTo>
                    <a:pt x="150113" y="0"/>
                  </a:lnTo>
                  <a:lnTo>
                    <a:pt x="102656" y="7650"/>
                  </a:lnTo>
                  <a:lnTo>
                    <a:pt x="61447" y="28956"/>
                  </a:lnTo>
                  <a:lnTo>
                    <a:pt x="28955" y="61447"/>
                  </a:lnTo>
                  <a:lnTo>
                    <a:pt x="7650" y="102656"/>
                  </a:lnTo>
                  <a:lnTo>
                    <a:pt x="0" y="150113"/>
                  </a:lnTo>
                  <a:lnTo>
                    <a:pt x="0" y="1351026"/>
                  </a:lnTo>
                  <a:lnTo>
                    <a:pt x="7650" y="1398473"/>
                  </a:lnTo>
                  <a:lnTo>
                    <a:pt x="28955" y="1439681"/>
                  </a:lnTo>
                  <a:lnTo>
                    <a:pt x="61447" y="1472176"/>
                  </a:lnTo>
                  <a:lnTo>
                    <a:pt x="102656" y="1493487"/>
                  </a:lnTo>
                  <a:lnTo>
                    <a:pt x="150113" y="1501140"/>
                  </a:lnTo>
                  <a:lnTo>
                    <a:pt x="2251710" y="1501140"/>
                  </a:lnTo>
                  <a:lnTo>
                    <a:pt x="2299167" y="1493487"/>
                  </a:lnTo>
                  <a:lnTo>
                    <a:pt x="2340376" y="1472176"/>
                  </a:lnTo>
                  <a:lnTo>
                    <a:pt x="2372868" y="1439681"/>
                  </a:lnTo>
                  <a:lnTo>
                    <a:pt x="2394173" y="1398473"/>
                  </a:lnTo>
                  <a:lnTo>
                    <a:pt x="2401824" y="1351026"/>
                  </a:lnTo>
                  <a:lnTo>
                    <a:pt x="2401824" y="150113"/>
                  </a:lnTo>
                  <a:lnTo>
                    <a:pt x="2394173" y="102656"/>
                  </a:lnTo>
                  <a:lnTo>
                    <a:pt x="2372868" y="61447"/>
                  </a:lnTo>
                  <a:lnTo>
                    <a:pt x="2340376" y="28955"/>
                  </a:lnTo>
                  <a:lnTo>
                    <a:pt x="2299167" y="7650"/>
                  </a:lnTo>
                  <a:lnTo>
                    <a:pt x="2251710" y="0"/>
                  </a:lnTo>
                  <a:close/>
                </a:path>
              </a:pathLst>
            </a:custGeom>
            <a:solidFill>
              <a:srgbClr val="FFFFFF">
                <a:alpha val="90194"/>
              </a:srgbClr>
            </a:solidFill>
          </p:spPr>
          <p:txBody>
            <a:bodyPr wrap="square" lIns="0" tIns="0" rIns="0" bIns="0" rtlCol="0"/>
            <a:lstStyle/>
            <a:p>
              <a:r>
                <a:rPr lang="en-US" sz="1600" dirty="0"/>
                <a:t>Real-time data analysis involves the rapid processing of incoming data streams as soon as they are generated.</a:t>
              </a:r>
            </a:p>
            <a:p>
              <a:r>
                <a:rPr lang="en-US" sz="1600" dirty="0"/>
                <a:t>Advanced analytics platforms and algorithms are employed to quickly analyze and interpret the data to extract actionable information.</a:t>
              </a:r>
            </a:p>
            <a:p>
              <a:endParaRPr lang="en-US" sz="1600" dirty="0"/>
            </a:p>
            <a:p>
              <a:endParaRPr lang="en-US" sz="1600" dirty="0"/>
            </a:p>
            <a:p>
              <a:endParaRPr sz="1600" dirty="0"/>
            </a:p>
          </p:txBody>
        </p:sp>
        <p:sp>
          <p:nvSpPr>
            <p:cNvPr id="20" name="object 20"/>
            <p:cNvSpPr/>
            <p:nvPr/>
          </p:nvSpPr>
          <p:spPr>
            <a:xfrm>
              <a:off x="5113492" y="3978959"/>
              <a:ext cx="2573781" cy="1711657"/>
            </a:xfrm>
            <a:custGeom>
              <a:avLst/>
              <a:gdLst/>
              <a:ahLst/>
              <a:cxnLst/>
              <a:rect l="l" t="t" r="r" b="b"/>
              <a:pathLst>
                <a:path w="2402204" h="1501139">
                  <a:moveTo>
                    <a:pt x="0" y="150113"/>
                  </a:moveTo>
                  <a:lnTo>
                    <a:pt x="7650" y="102656"/>
                  </a:lnTo>
                  <a:lnTo>
                    <a:pt x="28955" y="61447"/>
                  </a:lnTo>
                  <a:lnTo>
                    <a:pt x="61447" y="28956"/>
                  </a:lnTo>
                  <a:lnTo>
                    <a:pt x="102656" y="7650"/>
                  </a:lnTo>
                  <a:lnTo>
                    <a:pt x="150113" y="0"/>
                  </a:lnTo>
                  <a:lnTo>
                    <a:pt x="2251710" y="0"/>
                  </a:lnTo>
                  <a:lnTo>
                    <a:pt x="2299167" y="7650"/>
                  </a:lnTo>
                  <a:lnTo>
                    <a:pt x="2340376" y="28955"/>
                  </a:lnTo>
                  <a:lnTo>
                    <a:pt x="2372868" y="61447"/>
                  </a:lnTo>
                  <a:lnTo>
                    <a:pt x="2394173" y="102656"/>
                  </a:lnTo>
                  <a:lnTo>
                    <a:pt x="2401824" y="150113"/>
                  </a:lnTo>
                  <a:lnTo>
                    <a:pt x="2401824" y="1351026"/>
                  </a:lnTo>
                  <a:lnTo>
                    <a:pt x="2394173" y="1398473"/>
                  </a:lnTo>
                  <a:lnTo>
                    <a:pt x="2372868" y="1439681"/>
                  </a:lnTo>
                  <a:lnTo>
                    <a:pt x="2340376" y="1472176"/>
                  </a:lnTo>
                  <a:lnTo>
                    <a:pt x="2299167" y="1493487"/>
                  </a:lnTo>
                  <a:lnTo>
                    <a:pt x="2251710" y="1501140"/>
                  </a:lnTo>
                  <a:lnTo>
                    <a:pt x="150113" y="1501140"/>
                  </a:lnTo>
                  <a:lnTo>
                    <a:pt x="102656" y="1493487"/>
                  </a:lnTo>
                  <a:lnTo>
                    <a:pt x="61447" y="1472176"/>
                  </a:lnTo>
                  <a:lnTo>
                    <a:pt x="28955" y="1439681"/>
                  </a:lnTo>
                  <a:lnTo>
                    <a:pt x="7650" y="1398473"/>
                  </a:lnTo>
                  <a:lnTo>
                    <a:pt x="0" y="1351026"/>
                  </a:lnTo>
                  <a:lnTo>
                    <a:pt x="0" y="150113"/>
                  </a:lnTo>
                  <a:close/>
                </a:path>
              </a:pathLst>
            </a:custGeom>
            <a:ln w="12192">
              <a:solidFill>
                <a:srgbClr val="A4A4A4"/>
              </a:solidFill>
            </a:ln>
          </p:spPr>
          <p:txBody>
            <a:bodyPr wrap="square" lIns="0" tIns="0" rIns="0" bIns="0" rtlCol="0"/>
            <a:lstStyle/>
            <a:p>
              <a:endParaRPr dirty="0"/>
            </a:p>
          </p:txBody>
        </p:sp>
      </p:grpSp>
      <p:grpSp>
        <p:nvGrpSpPr>
          <p:cNvPr id="22" name="object 22"/>
          <p:cNvGrpSpPr/>
          <p:nvPr/>
        </p:nvGrpSpPr>
        <p:grpSpPr>
          <a:xfrm>
            <a:off x="8342121" y="2305557"/>
            <a:ext cx="3016885" cy="1513840"/>
            <a:chOff x="8342121" y="2305557"/>
            <a:chExt cx="3016885" cy="1513840"/>
          </a:xfrm>
        </p:grpSpPr>
        <p:sp>
          <p:nvSpPr>
            <p:cNvPr id="23" name="object 23"/>
            <p:cNvSpPr/>
            <p:nvPr/>
          </p:nvSpPr>
          <p:spPr>
            <a:xfrm>
              <a:off x="8348471" y="2311907"/>
              <a:ext cx="3004185" cy="1501140"/>
            </a:xfrm>
            <a:custGeom>
              <a:avLst/>
              <a:gdLst/>
              <a:ahLst/>
              <a:cxnLst/>
              <a:rect l="l" t="t" r="r" b="b"/>
              <a:pathLst>
                <a:path w="3004184" h="1501139">
                  <a:moveTo>
                    <a:pt x="2853689" y="0"/>
                  </a:moveTo>
                  <a:lnTo>
                    <a:pt x="150113" y="0"/>
                  </a:lnTo>
                  <a:lnTo>
                    <a:pt x="102656" y="7650"/>
                  </a:lnTo>
                  <a:lnTo>
                    <a:pt x="61447" y="28955"/>
                  </a:lnTo>
                  <a:lnTo>
                    <a:pt x="28955" y="61447"/>
                  </a:lnTo>
                  <a:lnTo>
                    <a:pt x="7650" y="102656"/>
                  </a:lnTo>
                  <a:lnTo>
                    <a:pt x="0" y="150113"/>
                  </a:lnTo>
                  <a:lnTo>
                    <a:pt x="0" y="1351025"/>
                  </a:lnTo>
                  <a:lnTo>
                    <a:pt x="7650" y="1398483"/>
                  </a:lnTo>
                  <a:lnTo>
                    <a:pt x="28955" y="1439692"/>
                  </a:lnTo>
                  <a:lnTo>
                    <a:pt x="61447" y="1472183"/>
                  </a:lnTo>
                  <a:lnTo>
                    <a:pt x="102656" y="1493489"/>
                  </a:lnTo>
                  <a:lnTo>
                    <a:pt x="150113" y="1501139"/>
                  </a:lnTo>
                  <a:lnTo>
                    <a:pt x="2853689" y="1501139"/>
                  </a:lnTo>
                  <a:lnTo>
                    <a:pt x="2901147" y="1493489"/>
                  </a:lnTo>
                  <a:lnTo>
                    <a:pt x="2942356" y="1472183"/>
                  </a:lnTo>
                  <a:lnTo>
                    <a:pt x="2974848" y="1439692"/>
                  </a:lnTo>
                  <a:lnTo>
                    <a:pt x="2996153" y="1398483"/>
                  </a:lnTo>
                  <a:lnTo>
                    <a:pt x="3003804" y="1351025"/>
                  </a:lnTo>
                  <a:lnTo>
                    <a:pt x="3003804" y="150113"/>
                  </a:lnTo>
                  <a:lnTo>
                    <a:pt x="2996153" y="102656"/>
                  </a:lnTo>
                  <a:lnTo>
                    <a:pt x="2974848" y="61447"/>
                  </a:lnTo>
                  <a:lnTo>
                    <a:pt x="2942356" y="28955"/>
                  </a:lnTo>
                  <a:lnTo>
                    <a:pt x="2901147" y="7650"/>
                  </a:lnTo>
                  <a:lnTo>
                    <a:pt x="2853689" y="0"/>
                  </a:lnTo>
                  <a:close/>
                </a:path>
              </a:pathLst>
            </a:custGeom>
            <a:solidFill>
              <a:srgbClr val="7E7E7E"/>
            </a:solidFill>
          </p:spPr>
          <p:txBody>
            <a:bodyPr wrap="square" lIns="0" tIns="0" rIns="0" bIns="0" rtlCol="0"/>
            <a:lstStyle/>
            <a:p>
              <a:endParaRPr/>
            </a:p>
          </p:txBody>
        </p:sp>
        <p:sp>
          <p:nvSpPr>
            <p:cNvPr id="24" name="object 24"/>
            <p:cNvSpPr/>
            <p:nvPr/>
          </p:nvSpPr>
          <p:spPr>
            <a:xfrm>
              <a:off x="8348471" y="2311907"/>
              <a:ext cx="3004185" cy="1501140"/>
            </a:xfrm>
            <a:custGeom>
              <a:avLst/>
              <a:gdLst/>
              <a:ahLst/>
              <a:cxnLst/>
              <a:rect l="l" t="t" r="r" b="b"/>
              <a:pathLst>
                <a:path w="3004184" h="1501139">
                  <a:moveTo>
                    <a:pt x="0" y="150113"/>
                  </a:moveTo>
                  <a:lnTo>
                    <a:pt x="7650" y="102656"/>
                  </a:lnTo>
                  <a:lnTo>
                    <a:pt x="28955" y="61447"/>
                  </a:lnTo>
                  <a:lnTo>
                    <a:pt x="61447" y="28955"/>
                  </a:lnTo>
                  <a:lnTo>
                    <a:pt x="102656" y="7650"/>
                  </a:lnTo>
                  <a:lnTo>
                    <a:pt x="150113" y="0"/>
                  </a:lnTo>
                  <a:lnTo>
                    <a:pt x="2853689" y="0"/>
                  </a:lnTo>
                  <a:lnTo>
                    <a:pt x="2901147" y="7650"/>
                  </a:lnTo>
                  <a:lnTo>
                    <a:pt x="2942356" y="28955"/>
                  </a:lnTo>
                  <a:lnTo>
                    <a:pt x="2974848" y="61447"/>
                  </a:lnTo>
                  <a:lnTo>
                    <a:pt x="2996153" y="102656"/>
                  </a:lnTo>
                  <a:lnTo>
                    <a:pt x="3003804" y="150113"/>
                  </a:lnTo>
                  <a:lnTo>
                    <a:pt x="3003804" y="1351025"/>
                  </a:lnTo>
                  <a:lnTo>
                    <a:pt x="2996153" y="1398483"/>
                  </a:lnTo>
                  <a:lnTo>
                    <a:pt x="2974848" y="1439692"/>
                  </a:lnTo>
                  <a:lnTo>
                    <a:pt x="2942356" y="1472183"/>
                  </a:lnTo>
                  <a:lnTo>
                    <a:pt x="2901147" y="1493489"/>
                  </a:lnTo>
                  <a:lnTo>
                    <a:pt x="2853689" y="1501139"/>
                  </a:lnTo>
                  <a:lnTo>
                    <a:pt x="150113" y="1501139"/>
                  </a:lnTo>
                  <a:lnTo>
                    <a:pt x="102656" y="1493489"/>
                  </a:lnTo>
                  <a:lnTo>
                    <a:pt x="61447" y="1472183"/>
                  </a:lnTo>
                  <a:lnTo>
                    <a:pt x="28955" y="1439692"/>
                  </a:lnTo>
                  <a:lnTo>
                    <a:pt x="7650" y="1398483"/>
                  </a:lnTo>
                  <a:lnTo>
                    <a:pt x="0" y="1351025"/>
                  </a:lnTo>
                  <a:lnTo>
                    <a:pt x="0" y="150113"/>
                  </a:lnTo>
                  <a:close/>
                </a:path>
              </a:pathLst>
            </a:custGeom>
            <a:ln w="12192">
              <a:solidFill>
                <a:srgbClr val="FFFFFF"/>
              </a:solidFill>
            </a:ln>
          </p:spPr>
          <p:txBody>
            <a:bodyPr wrap="square" lIns="0" tIns="0" rIns="0" bIns="0" rtlCol="0"/>
            <a:lstStyle/>
            <a:p>
              <a:endParaRPr/>
            </a:p>
          </p:txBody>
        </p:sp>
      </p:grpSp>
      <p:sp>
        <p:nvSpPr>
          <p:cNvPr id="25" name="object 25"/>
          <p:cNvSpPr txBox="1"/>
          <p:nvPr/>
        </p:nvSpPr>
        <p:spPr>
          <a:xfrm>
            <a:off x="8348089" y="2390394"/>
            <a:ext cx="3002280" cy="1189043"/>
          </a:xfrm>
          <a:prstGeom prst="rect">
            <a:avLst/>
          </a:prstGeom>
        </p:spPr>
        <p:txBody>
          <a:bodyPr vert="horz" wrap="square" lIns="0" tIns="76835" rIns="0" bIns="0" rtlCol="0">
            <a:spAutoFit/>
          </a:bodyPr>
          <a:lstStyle/>
          <a:p>
            <a:pPr marL="437515" marR="5080" indent="-425450">
              <a:lnSpc>
                <a:spcPts val="4500"/>
              </a:lnSpc>
              <a:spcBef>
                <a:spcPts val="605"/>
              </a:spcBef>
            </a:pPr>
            <a:r>
              <a:rPr lang="en-US" sz="3000" dirty="0">
                <a:solidFill>
                  <a:schemeClr val="bg1"/>
                </a:solidFill>
                <a:latin typeface="Calibri"/>
                <a:cs typeface="Calibri"/>
              </a:rPr>
              <a:t>Predictive </a:t>
            </a:r>
            <a:r>
              <a:rPr lang="en-US" sz="3000" dirty="0" err="1">
                <a:solidFill>
                  <a:schemeClr val="bg1"/>
                </a:solidFill>
                <a:latin typeface="Calibri"/>
                <a:cs typeface="Calibri"/>
              </a:rPr>
              <a:t>Maintainance</a:t>
            </a:r>
            <a:endParaRPr lang="en-US" sz="3000" dirty="0">
              <a:solidFill>
                <a:schemeClr val="bg1"/>
              </a:solidFill>
              <a:latin typeface="Calibri"/>
              <a:cs typeface="Calibri"/>
            </a:endParaRPr>
          </a:p>
        </p:txBody>
      </p:sp>
      <p:grpSp>
        <p:nvGrpSpPr>
          <p:cNvPr id="26" name="object 26"/>
          <p:cNvGrpSpPr/>
          <p:nvPr/>
        </p:nvGrpSpPr>
        <p:grpSpPr>
          <a:xfrm>
            <a:off x="8454567" y="3807301"/>
            <a:ext cx="3215589" cy="2812966"/>
            <a:chOff x="8648700" y="3813048"/>
            <a:chExt cx="2785827" cy="1877568"/>
          </a:xfrm>
        </p:grpSpPr>
        <p:sp>
          <p:nvSpPr>
            <p:cNvPr id="27" name="object 27"/>
            <p:cNvSpPr/>
            <p:nvPr/>
          </p:nvSpPr>
          <p:spPr>
            <a:xfrm>
              <a:off x="8648700" y="3813048"/>
              <a:ext cx="300355" cy="1126490"/>
            </a:xfrm>
            <a:custGeom>
              <a:avLst/>
              <a:gdLst/>
              <a:ahLst/>
              <a:cxnLst/>
              <a:rect l="l" t="t" r="r" b="b"/>
              <a:pathLst>
                <a:path w="300354" h="1126489">
                  <a:moveTo>
                    <a:pt x="0" y="0"/>
                  </a:moveTo>
                  <a:lnTo>
                    <a:pt x="0" y="1126363"/>
                  </a:lnTo>
                  <a:lnTo>
                    <a:pt x="300354" y="1126363"/>
                  </a:lnTo>
                </a:path>
              </a:pathLst>
            </a:custGeom>
            <a:ln w="12191">
              <a:solidFill>
                <a:srgbClr val="838383"/>
              </a:solidFill>
            </a:ln>
          </p:spPr>
          <p:txBody>
            <a:bodyPr wrap="square" lIns="0" tIns="0" rIns="0" bIns="0" rtlCol="0"/>
            <a:lstStyle/>
            <a:p>
              <a:endParaRPr sz="1600"/>
            </a:p>
          </p:txBody>
        </p:sp>
        <p:sp>
          <p:nvSpPr>
            <p:cNvPr id="28" name="object 28"/>
            <p:cNvSpPr/>
            <p:nvPr/>
          </p:nvSpPr>
          <p:spPr>
            <a:xfrm>
              <a:off x="9038132" y="3967433"/>
              <a:ext cx="2396395" cy="1723183"/>
            </a:xfrm>
            <a:custGeom>
              <a:avLst/>
              <a:gdLst/>
              <a:ahLst/>
              <a:cxnLst/>
              <a:rect l="l" t="t" r="r" b="b"/>
              <a:pathLst>
                <a:path w="2403475" h="1501139">
                  <a:moveTo>
                    <a:pt x="2253233" y="0"/>
                  </a:moveTo>
                  <a:lnTo>
                    <a:pt x="150114" y="0"/>
                  </a:lnTo>
                  <a:lnTo>
                    <a:pt x="102656" y="7650"/>
                  </a:lnTo>
                  <a:lnTo>
                    <a:pt x="61447" y="28956"/>
                  </a:lnTo>
                  <a:lnTo>
                    <a:pt x="28955" y="61447"/>
                  </a:lnTo>
                  <a:lnTo>
                    <a:pt x="7650" y="102656"/>
                  </a:lnTo>
                  <a:lnTo>
                    <a:pt x="0" y="150113"/>
                  </a:lnTo>
                  <a:lnTo>
                    <a:pt x="0" y="1351026"/>
                  </a:lnTo>
                  <a:lnTo>
                    <a:pt x="7650" y="1398473"/>
                  </a:lnTo>
                  <a:lnTo>
                    <a:pt x="28955" y="1439681"/>
                  </a:lnTo>
                  <a:lnTo>
                    <a:pt x="61447" y="1472176"/>
                  </a:lnTo>
                  <a:lnTo>
                    <a:pt x="102656" y="1493487"/>
                  </a:lnTo>
                  <a:lnTo>
                    <a:pt x="150114" y="1501140"/>
                  </a:lnTo>
                  <a:lnTo>
                    <a:pt x="2253233" y="1501140"/>
                  </a:lnTo>
                  <a:lnTo>
                    <a:pt x="2300691" y="1493487"/>
                  </a:lnTo>
                  <a:lnTo>
                    <a:pt x="2341900" y="1472176"/>
                  </a:lnTo>
                  <a:lnTo>
                    <a:pt x="2374392" y="1439681"/>
                  </a:lnTo>
                  <a:lnTo>
                    <a:pt x="2395697" y="1398473"/>
                  </a:lnTo>
                  <a:lnTo>
                    <a:pt x="2403348" y="1351026"/>
                  </a:lnTo>
                  <a:lnTo>
                    <a:pt x="2403348" y="150113"/>
                  </a:lnTo>
                  <a:lnTo>
                    <a:pt x="2395697" y="102656"/>
                  </a:lnTo>
                  <a:lnTo>
                    <a:pt x="2374392" y="61447"/>
                  </a:lnTo>
                  <a:lnTo>
                    <a:pt x="2341900" y="28955"/>
                  </a:lnTo>
                  <a:lnTo>
                    <a:pt x="2300691" y="7650"/>
                  </a:lnTo>
                  <a:lnTo>
                    <a:pt x="2253233" y="0"/>
                  </a:lnTo>
                  <a:close/>
                </a:path>
              </a:pathLst>
            </a:custGeom>
            <a:solidFill>
              <a:srgbClr val="FFFFFF">
                <a:alpha val="90194"/>
              </a:srgbClr>
            </a:solidFill>
          </p:spPr>
          <p:txBody>
            <a:bodyPr wrap="square" lIns="0" tIns="0" rIns="0" bIns="0" rtlCol="0"/>
            <a:lstStyle/>
            <a:p>
              <a:r>
                <a:rPr lang="en-US" sz="1400" dirty="0"/>
                <a:t>By analyzing real-time data, predictive maintenance models can be implemented. These models use data patterns to predict when equipment is likely to fail or require maintenance.</a:t>
              </a:r>
            </a:p>
            <a:p>
              <a:r>
                <a:rPr lang="en-US" sz="1400" dirty="0"/>
                <a:t>This proactive approach helps utilities schedule maintenance activities more efficiently, reducing downtime and minimizing the risk of unexpected failures.</a:t>
              </a:r>
            </a:p>
            <a:p>
              <a:endParaRPr lang="en-US" sz="1400" dirty="0"/>
            </a:p>
          </p:txBody>
        </p:sp>
        <p:sp>
          <p:nvSpPr>
            <p:cNvPr id="29" name="object 29"/>
            <p:cNvSpPr/>
            <p:nvPr/>
          </p:nvSpPr>
          <p:spPr>
            <a:xfrm>
              <a:off x="8948928" y="3967433"/>
              <a:ext cx="2485599" cy="1723183"/>
            </a:xfrm>
            <a:custGeom>
              <a:avLst/>
              <a:gdLst/>
              <a:ahLst/>
              <a:cxnLst/>
              <a:rect l="l" t="t" r="r" b="b"/>
              <a:pathLst>
                <a:path w="2403475" h="1501139">
                  <a:moveTo>
                    <a:pt x="0" y="150113"/>
                  </a:moveTo>
                  <a:lnTo>
                    <a:pt x="7650" y="102656"/>
                  </a:lnTo>
                  <a:lnTo>
                    <a:pt x="28955" y="61447"/>
                  </a:lnTo>
                  <a:lnTo>
                    <a:pt x="61447" y="28956"/>
                  </a:lnTo>
                  <a:lnTo>
                    <a:pt x="102656" y="7650"/>
                  </a:lnTo>
                  <a:lnTo>
                    <a:pt x="150114" y="0"/>
                  </a:lnTo>
                  <a:lnTo>
                    <a:pt x="2253233" y="0"/>
                  </a:lnTo>
                  <a:lnTo>
                    <a:pt x="2300691" y="7650"/>
                  </a:lnTo>
                  <a:lnTo>
                    <a:pt x="2341900" y="28955"/>
                  </a:lnTo>
                  <a:lnTo>
                    <a:pt x="2374392" y="61447"/>
                  </a:lnTo>
                  <a:lnTo>
                    <a:pt x="2395697" y="102656"/>
                  </a:lnTo>
                  <a:lnTo>
                    <a:pt x="2403348" y="150113"/>
                  </a:lnTo>
                  <a:lnTo>
                    <a:pt x="2403348" y="1351026"/>
                  </a:lnTo>
                  <a:lnTo>
                    <a:pt x="2395697" y="1398473"/>
                  </a:lnTo>
                  <a:lnTo>
                    <a:pt x="2374392" y="1439681"/>
                  </a:lnTo>
                  <a:lnTo>
                    <a:pt x="2341900" y="1472176"/>
                  </a:lnTo>
                  <a:lnTo>
                    <a:pt x="2300691" y="1493487"/>
                  </a:lnTo>
                  <a:lnTo>
                    <a:pt x="2253233" y="1501140"/>
                  </a:lnTo>
                  <a:lnTo>
                    <a:pt x="150114" y="1501140"/>
                  </a:lnTo>
                  <a:lnTo>
                    <a:pt x="102656" y="1493487"/>
                  </a:lnTo>
                  <a:lnTo>
                    <a:pt x="61447" y="1472176"/>
                  </a:lnTo>
                  <a:lnTo>
                    <a:pt x="28955" y="1439681"/>
                  </a:lnTo>
                  <a:lnTo>
                    <a:pt x="7650" y="1398473"/>
                  </a:lnTo>
                  <a:lnTo>
                    <a:pt x="0" y="1351026"/>
                  </a:lnTo>
                  <a:lnTo>
                    <a:pt x="0" y="150113"/>
                  </a:lnTo>
                  <a:close/>
                </a:path>
              </a:pathLst>
            </a:custGeom>
            <a:ln w="12192">
              <a:solidFill>
                <a:srgbClr val="A4A4A4"/>
              </a:solidFill>
            </a:ln>
          </p:spPr>
          <p:txBody>
            <a:bodyPr wrap="square" lIns="0" tIns="0" rIns="0" bIns="0" rtlCol="0"/>
            <a:lstStyle/>
            <a:p>
              <a:endParaRPr sz="1600"/>
            </a:p>
          </p:txBody>
        </p:sp>
      </p:gr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581" y="150437"/>
            <a:ext cx="12192000" cy="6858000"/>
          </a:xfrm>
          <a:prstGeom prst="rect">
            <a:avLst/>
          </a:prstGeom>
        </p:spPr>
      </p:pic>
      <p:sp>
        <p:nvSpPr>
          <p:cNvPr id="3" name="object 3"/>
          <p:cNvSpPr txBox="1">
            <a:spLocks noGrp="1"/>
          </p:cNvSpPr>
          <p:nvPr>
            <p:ph type="title"/>
          </p:nvPr>
        </p:nvSpPr>
        <p:spPr>
          <a:xfrm>
            <a:off x="815746" y="341121"/>
            <a:ext cx="8630513" cy="961750"/>
          </a:xfrm>
          <a:prstGeom prst="rect">
            <a:avLst/>
          </a:prstGeom>
        </p:spPr>
        <p:txBody>
          <a:bodyPr vert="horz" wrap="square" lIns="0" tIns="281889" rIns="0" bIns="0" rtlCol="0">
            <a:spAutoFit/>
          </a:bodyPr>
          <a:lstStyle/>
          <a:p>
            <a:pPr marL="113664">
              <a:lnSpc>
                <a:spcPct val="100000"/>
              </a:lnSpc>
              <a:spcBef>
                <a:spcPts val="105"/>
              </a:spcBef>
            </a:pPr>
            <a:r>
              <a:rPr lang="en-US" spc="-35" dirty="0"/>
              <a:t>Real Time Data Analysis</a:t>
            </a:r>
            <a:endParaRPr spc="-20" dirty="0"/>
          </a:p>
        </p:txBody>
      </p:sp>
      <p:grpSp>
        <p:nvGrpSpPr>
          <p:cNvPr id="4" name="object 4"/>
          <p:cNvGrpSpPr/>
          <p:nvPr/>
        </p:nvGrpSpPr>
        <p:grpSpPr>
          <a:xfrm>
            <a:off x="833374" y="2305557"/>
            <a:ext cx="3016885" cy="1513840"/>
            <a:chOff x="833374" y="2305557"/>
            <a:chExt cx="3016885" cy="1513840"/>
          </a:xfrm>
        </p:grpSpPr>
        <p:sp>
          <p:nvSpPr>
            <p:cNvPr id="5" name="object 5"/>
            <p:cNvSpPr/>
            <p:nvPr/>
          </p:nvSpPr>
          <p:spPr>
            <a:xfrm>
              <a:off x="839724" y="2311907"/>
              <a:ext cx="3004185" cy="1501140"/>
            </a:xfrm>
            <a:custGeom>
              <a:avLst/>
              <a:gdLst/>
              <a:ahLst/>
              <a:cxnLst/>
              <a:rect l="l" t="t" r="r" b="b"/>
              <a:pathLst>
                <a:path w="3004185" h="1501139">
                  <a:moveTo>
                    <a:pt x="2853690" y="0"/>
                  </a:moveTo>
                  <a:lnTo>
                    <a:pt x="150113" y="0"/>
                  </a:lnTo>
                  <a:lnTo>
                    <a:pt x="102666" y="7650"/>
                  </a:lnTo>
                  <a:lnTo>
                    <a:pt x="61458" y="28955"/>
                  </a:lnTo>
                  <a:lnTo>
                    <a:pt x="28963" y="61447"/>
                  </a:lnTo>
                  <a:lnTo>
                    <a:pt x="7652" y="102656"/>
                  </a:lnTo>
                  <a:lnTo>
                    <a:pt x="0" y="150113"/>
                  </a:lnTo>
                  <a:lnTo>
                    <a:pt x="0" y="1351025"/>
                  </a:lnTo>
                  <a:lnTo>
                    <a:pt x="7652" y="1398483"/>
                  </a:lnTo>
                  <a:lnTo>
                    <a:pt x="28963" y="1439692"/>
                  </a:lnTo>
                  <a:lnTo>
                    <a:pt x="61458" y="1472183"/>
                  </a:lnTo>
                  <a:lnTo>
                    <a:pt x="102666" y="1493489"/>
                  </a:lnTo>
                  <a:lnTo>
                    <a:pt x="150113" y="1501139"/>
                  </a:lnTo>
                  <a:lnTo>
                    <a:pt x="2853690" y="1501139"/>
                  </a:lnTo>
                  <a:lnTo>
                    <a:pt x="2901147" y="1493489"/>
                  </a:lnTo>
                  <a:lnTo>
                    <a:pt x="2942356" y="1472183"/>
                  </a:lnTo>
                  <a:lnTo>
                    <a:pt x="2974848" y="1439692"/>
                  </a:lnTo>
                  <a:lnTo>
                    <a:pt x="2996153" y="1398483"/>
                  </a:lnTo>
                  <a:lnTo>
                    <a:pt x="3003804" y="1351025"/>
                  </a:lnTo>
                  <a:lnTo>
                    <a:pt x="3003804" y="150113"/>
                  </a:lnTo>
                  <a:lnTo>
                    <a:pt x="2996153" y="102656"/>
                  </a:lnTo>
                  <a:lnTo>
                    <a:pt x="2974848" y="61447"/>
                  </a:lnTo>
                  <a:lnTo>
                    <a:pt x="2942356" y="28955"/>
                  </a:lnTo>
                  <a:lnTo>
                    <a:pt x="2901147" y="7650"/>
                  </a:lnTo>
                  <a:lnTo>
                    <a:pt x="2853690" y="0"/>
                  </a:lnTo>
                  <a:close/>
                </a:path>
              </a:pathLst>
            </a:custGeom>
            <a:solidFill>
              <a:srgbClr val="7E7E7E"/>
            </a:solidFill>
          </p:spPr>
          <p:txBody>
            <a:bodyPr wrap="square" lIns="0" tIns="0" rIns="0" bIns="0" rtlCol="0"/>
            <a:lstStyle/>
            <a:p>
              <a:endParaRPr/>
            </a:p>
          </p:txBody>
        </p:sp>
        <p:sp>
          <p:nvSpPr>
            <p:cNvPr id="6" name="object 6"/>
            <p:cNvSpPr/>
            <p:nvPr/>
          </p:nvSpPr>
          <p:spPr>
            <a:xfrm>
              <a:off x="839724" y="2311907"/>
              <a:ext cx="3004185" cy="1501140"/>
            </a:xfrm>
            <a:custGeom>
              <a:avLst/>
              <a:gdLst/>
              <a:ahLst/>
              <a:cxnLst/>
              <a:rect l="l" t="t" r="r" b="b"/>
              <a:pathLst>
                <a:path w="3004185" h="1501139">
                  <a:moveTo>
                    <a:pt x="0" y="150113"/>
                  </a:moveTo>
                  <a:lnTo>
                    <a:pt x="7652" y="102656"/>
                  </a:lnTo>
                  <a:lnTo>
                    <a:pt x="28963" y="61447"/>
                  </a:lnTo>
                  <a:lnTo>
                    <a:pt x="61458" y="28955"/>
                  </a:lnTo>
                  <a:lnTo>
                    <a:pt x="102666" y="7650"/>
                  </a:lnTo>
                  <a:lnTo>
                    <a:pt x="150113" y="0"/>
                  </a:lnTo>
                  <a:lnTo>
                    <a:pt x="2853690" y="0"/>
                  </a:lnTo>
                  <a:lnTo>
                    <a:pt x="2901147" y="7650"/>
                  </a:lnTo>
                  <a:lnTo>
                    <a:pt x="2942356" y="28955"/>
                  </a:lnTo>
                  <a:lnTo>
                    <a:pt x="2974848" y="61447"/>
                  </a:lnTo>
                  <a:lnTo>
                    <a:pt x="2996153" y="102656"/>
                  </a:lnTo>
                  <a:lnTo>
                    <a:pt x="3003804" y="150113"/>
                  </a:lnTo>
                  <a:lnTo>
                    <a:pt x="3003804" y="1351025"/>
                  </a:lnTo>
                  <a:lnTo>
                    <a:pt x="2996153" y="1398483"/>
                  </a:lnTo>
                  <a:lnTo>
                    <a:pt x="2974848" y="1439692"/>
                  </a:lnTo>
                  <a:lnTo>
                    <a:pt x="2942356" y="1472183"/>
                  </a:lnTo>
                  <a:lnTo>
                    <a:pt x="2901147" y="1493489"/>
                  </a:lnTo>
                  <a:lnTo>
                    <a:pt x="2853690" y="1501139"/>
                  </a:lnTo>
                  <a:lnTo>
                    <a:pt x="150113" y="1501139"/>
                  </a:lnTo>
                  <a:lnTo>
                    <a:pt x="102666" y="1493489"/>
                  </a:lnTo>
                  <a:lnTo>
                    <a:pt x="61458" y="1472183"/>
                  </a:lnTo>
                  <a:lnTo>
                    <a:pt x="28963" y="1439692"/>
                  </a:lnTo>
                  <a:lnTo>
                    <a:pt x="7652" y="1398483"/>
                  </a:lnTo>
                  <a:lnTo>
                    <a:pt x="0" y="1351025"/>
                  </a:lnTo>
                  <a:lnTo>
                    <a:pt x="0" y="150113"/>
                  </a:lnTo>
                  <a:close/>
                </a:path>
              </a:pathLst>
            </a:custGeom>
            <a:ln w="12192">
              <a:solidFill>
                <a:srgbClr val="FFFFFF"/>
              </a:solidFill>
            </a:ln>
          </p:spPr>
          <p:txBody>
            <a:bodyPr wrap="square" lIns="0" tIns="0" rIns="0" bIns="0" rtlCol="0"/>
            <a:lstStyle/>
            <a:p>
              <a:endParaRPr/>
            </a:p>
          </p:txBody>
        </p:sp>
      </p:grpSp>
      <p:sp>
        <p:nvSpPr>
          <p:cNvPr id="7" name="object 7"/>
          <p:cNvSpPr txBox="1"/>
          <p:nvPr/>
        </p:nvSpPr>
        <p:spPr>
          <a:xfrm>
            <a:off x="837436" y="2390394"/>
            <a:ext cx="3003804" cy="1182247"/>
          </a:xfrm>
          <a:prstGeom prst="rect">
            <a:avLst/>
          </a:prstGeom>
        </p:spPr>
        <p:txBody>
          <a:bodyPr vert="horz" wrap="square" lIns="0" tIns="76835" rIns="0" bIns="0" rtlCol="0">
            <a:spAutoFit/>
          </a:bodyPr>
          <a:lstStyle/>
          <a:p>
            <a:pPr marL="350520" marR="5080" indent="-338455">
              <a:lnSpc>
                <a:spcPts val="4500"/>
              </a:lnSpc>
              <a:spcBef>
                <a:spcPts val="605"/>
              </a:spcBef>
            </a:pPr>
            <a:r>
              <a:rPr lang="en-US" sz="2800" spc="-10" dirty="0">
                <a:solidFill>
                  <a:srgbClr val="FFFFFF"/>
                </a:solidFill>
                <a:latin typeface="Calibri"/>
                <a:cs typeface="Calibri"/>
              </a:rPr>
              <a:t>Enhanced Decision Making</a:t>
            </a:r>
            <a:endParaRPr sz="2800" dirty="0">
              <a:latin typeface="Calibri"/>
              <a:cs typeface="Calibri"/>
            </a:endParaRPr>
          </a:p>
        </p:txBody>
      </p:sp>
      <p:grpSp>
        <p:nvGrpSpPr>
          <p:cNvPr id="8" name="object 8"/>
          <p:cNvGrpSpPr/>
          <p:nvPr/>
        </p:nvGrpSpPr>
        <p:grpSpPr>
          <a:xfrm>
            <a:off x="927425" y="3650156"/>
            <a:ext cx="2997375" cy="2701805"/>
            <a:chOff x="1139951" y="3813048"/>
            <a:chExt cx="2857435" cy="2027989"/>
          </a:xfrm>
        </p:grpSpPr>
        <p:sp>
          <p:nvSpPr>
            <p:cNvPr id="9" name="object 9"/>
            <p:cNvSpPr/>
            <p:nvPr/>
          </p:nvSpPr>
          <p:spPr>
            <a:xfrm>
              <a:off x="1139951" y="3813048"/>
              <a:ext cx="300355" cy="1126490"/>
            </a:xfrm>
            <a:custGeom>
              <a:avLst/>
              <a:gdLst/>
              <a:ahLst/>
              <a:cxnLst/>
              <a:rect l="l" t="t" r="r" b="b"/>
              <a:pathLst>
                <a:path w="300355" h="1126489">
                  <a:moveTo>
                    <a:pt x="0" y="0"/>
                  </a:moveTo>
                  <a:lnTo>
                    <a:pt x="0" y="1126363"/>
                  </a:lnTo>
                  <a:lnTo>
                    <a:pt x="300354" y="1126363"/>
                  </a:lnTo>
                </a:path>
              </a:pathLst>
            </a:custGeom>
            <a:ln w="12192">
              <a:solidFill>
                <a:srgbClr val="838383"/>
              </a:solidFill>
            </a:ln>
          </p:spPr>
          <p:txBody>
            <a:bodyPr wrap="square" lIns="0" tIns="0" rIns="0" bIns="0" rtlCol="0"/>
            <a:lstStyle/>
            <a:p>
              <a:endParaRPr/>
            </a:p>
          </p:txBody>
        </p:sp>
        <p:sp>
          <p:nvSpPr>
            <p:cNvPr id="10" name="object 10"/>
            <p:cNvSpPr/>
            <p:nvPr/>
          </p:nvSpPr>
          <p:spPr>
            <a:xfrm>
              <a:off x="1509193" y="4189476"/>
              <a:ext cx="2390034" cy="1651561"/>
            </a:xfrm>
            <a:custGeom>
              <a:avLst/>
              <a:gdLst/>
              <a:ahLst/>
              <a:cxnLst/>
              <a:rect l="l" t="t" r="r" b="b"/>
              <a:pathLst>
                <a:path w="2403475" h="1501139">
                  <a:moveTo>
                    <a:pt x="2253234" y="0"/>
                  </a:moveTo>
                  <a:lnTo>
                    <a:pt x="150113" y="0"/>
                  </a:lnTo>
                  <a:lnTo>
                    <a:pt x="102656" y="7650"/>
                  </a:lnTo>
                  <a:lnTo>
                    <a:pt x="61447" y="28956"/>
                  </a:lnTo>
                  <a:lnTo>
                    <a:pt x="28956" y="61447"/>
                  </a:lnTo>
                  <a:lnTo>
                    <a:pt x="7650" y="102656"/>
                  </a:lnTo>
                  <a:lnTo>
                    <a:pt x="0" y="150113"/>
                  </a:lnTo>
                  <a:lnTo>
                    <a:pt x="0" y="1351026"/>
                  </a:lnTo>
                  <a:lnTo>
                    <a:pt x="7650" y="1398473"/>
                  </a:lnTo>
                  <a:lnTo>
                    <a:pt x="28956" y="1439681"/>
                  </a:lnTo>
                  <a:lnTo>
                    <a:pt x="61447" y="1472176"/>
                  </a:lnTo>
                  <a:lnTo>
                    <a:pt x="102656" y="1493487"/>
                  </a:lnTo>
                  <a:lnTo>
                    <a:pt x="150113" y="1501140"/>
                  </a:lnTo>
                  <a:lnTo>
                    <a:pt x="2253234" y="1501140"/>
                  </a:lnTo>
                  <a:lnTo>
                    <a:pt x="2300691" y="1493487"/>
                  </a:lnTo>
                  <a:lnTo>
                    <a:pt x="2341900" y="1472176"/>
                  </a:lnTo>
                  <a:lnTo>
                    <a:pt x="2374392" y="1439681"/>
                  </a:lnTo>
                  <a:lnTo>
                    <a:pt x="2395697" y="1398473"/>
                  </a:lnTo>
                  <a:lnTo>
                    <a:pt x="2403347" y="1351026"/>
                  </a:lnTo>
                  <a:lnTo>
                    <a:pt x="2403347" y="150113"/>
                  </a:lnTo>
                  <a:lnTo>
                    <a:pt x="2395697" y="102656"/>
                  </a:lnTo>
                  <a:lnTo>
                    <a:pt x="2374392" y="61447"/>
                  </a:lnTo>
                  <a:lnTo>
                    <a:pt x="2341900" y="28955"/>
                  </a:lnTo>
                  <a:lnTo>
                    <a:pt x="2300691" y="7650"/>
                  </a:lnTo>
                  <a:lnTo>
                    <a:pt x="2253234" y="0"/>
                  </a:lnTo>
                  <a:close/>
                </a:path>
              </a:pathLst>
            </a:custGeom>
            <a:solidFill>
              <a:srgbClr val="FFFFFF">
                <a:alpha val="90194"/>
              </a:srgbClr>
            </a:solidFill>
          </p:spPr>
          <p:txBody>
            <a:bodyPr wrap="square" lIns="0" tIns="0" rIns="0" bIns="0" rtlCol="0"/>
            <a:lstStyle/>
            <a:p>
              <a:r>
                <a:rPr lang="en-US" sz="1400" dirty="0"/>
                <a:t>The immediate analysis of real-time data enables operators to identify issues or anomalies promptly.</a:t>
              </a:r>
            </a:p>
            <a:p>
              <a:r>
                <a:rPr lang="en-US" sz="1400" dirty="0"/>
                <a:t>Decision-makers can respond rapidly to changing conditions, helping to prevent or mitigate potential disruptions, optimize energy distribution, and ensure grid stability.</a:t>
              </a:r>
            </a:p>
            <a:p>
              <a:r>
                <a:rPr lang="en-US" sz="1400" dirty="0"/>
                <a:t>.</a:t>
              </a:r>
              <a:endParaRPr sz="1400" dirty="0"/>
            </a:p>
          </p:txBody>
        </p:sp>
        <p:sp>
          <p:nvSpPr>
            <p:cNvPr id="11" name="object 11"/>
            <p:cNvSpPr/>
            <p:nvPr/>
          </p:nvSpPr>
          <p:spPr>
            <a:xfrm>
              <a:off x="1440179" y="4189475"/>
              <a:ext cx="2557207" cy="1651560"/>
            </a:xfrm>
            <a:custGeom>
              <a:avLst/>
              <a:gdLst/>
              <a:ahLst/>
              <a:cxnLst/>
              <a:rect l="l" t="t" r="r" b="b"/>
              <a:pathLst>
                <a:path w="2403475" h="1501139">
                  <a:moveTo>
                    <a:pt x="0" y="150113"/>
                  </a:moveTo>
                  <a:lnTo>
                    <a:pt x="7650" y="102656"/>
                  </a:lnTo>
                  <a:lnTo>
                    <a:pt x="28956" y="61447"/>
                  </a:lnTo>
                  <a:lnTo>
                    <a:pt x="61447" y="28956"/>
                  </a:lnTo>
                  <a:lnTo>
                    <a:pt x="102656" y="7650"/>
                  </a:lnTo>
                  <a:lnTo>
                    <a:pt x="150113" y="0"/>
                  </a:lnTo>
                  <a:lnTo>
                    <a:pt x="2253234" y="0"/>
                  </a:lnTo>
                  <a:lnTo>
                    <a:pt x="2300691" y="7650"/>
                  </a:lnTo>
                  <a:lnTo>
                    <a:pt x="2341900" y="28955"/>
                  </a:lnTo>
                  <a:lnTo>
                    <a:pt x="2374392" y="61447"/>
                  </a:lnTo>
                  <a:lnTo>
                    <a:pt x="2395697" y="102656"/>
                  </a:lnTo>
                  <a:lnTo>
                    <a:pt x="2403347" y="150113"/>
                  </a:lnTo>
                  <a:lnTo>
                    <a:pt x="2403347" y="1351026"/>
                  </a:lnTo>
                  <a:lnTo>
                    <a:pt x="2395697" y="1398473"/>
                  </a:lnTo>
                  <a:lnTo>
                    <a:pt x="2374392" y="1439681"/>
                  </a:lnTo>
                  <a:lnTo>
                    <a:pt x="2341900" y="1472176"/>
                  </a:lnTo>
                  <a:lnTo>
                    <a:pt x="2300691" y="1493487"/>
                  </a:lnTo>
                  <a:lnTo>
                    <a:pt x="2253234" y="1501140"/>
                  </a:lnTo>
                  <a:lnTo>
                    <a:pt x="150113" y="1501140"/>
                  </a:lnTo>
                  <a:lnTo>
                    <a:pt x="102656" y="1493487"/>
                  </a:lnTo>
                  <a:lnTo>
                    <a:pt x="61447" y="1472176"/>
                  </a:lnTo>
                  <a:lnTo>
                    <a:pt x="28956" y="1439681"/>
                  </a:lnTo>
                  <a:lnTo>
                    <a:pt x="7650" y="1398473"/>
                  </a:lnTo>
                  <a:lnTo>
                    <a:pt x="0" y="1351026"/>
                  </a:lnTo>
                  <a:lnTo>
                    <a:pt x="0" y="150113"/>
                  </a:lnTo>
                  <a:close/>
                </a:path>
              </a:pathLst>
            </a:custGeom>
            <a:ln w="12192">
              <a:solidFill>
                <a:srgbClr val="A4A4A4"/>
              </a:solidFill>
            </a:ln>
          </p:spPr>
          <p:txBody>
            <a:bodyPr wrap="square" lIns="0" tIns="0" rIns="0" bIns="0" rtlCol="0"/>
            <a:lstStyle/>
            <a:p>
              <a:endParaRPr/>
            </a:p>
          </p:txBody>
        </p:sp>
      </p:grpSp>
      <p:grpSp>
        <p:nvGrpSpPr>
          <p:cNvPr id="13" name="object 13"/>
          <p:cNvGrpSpPr/>
          <p:nvPr/>
        </p:nvGrpSpPr>
        <p:grpSpPr>
          <a:xfrm>
            <a:off x="4588509" y="2305557"/>
            <a:ext cx="3014980" cy="1513840"/>
            <a:chOff x="4588509" y="2305557"/>
            <a:chExt cx="3014980" cy="1513840"/>
          </a:xfrm>
        </p:grpSpPr>
        <p:sp>
          <p:nvSpPr>
            <p:cNvPr id="14" name="object 14"/>
            <p:cNvSpPr/>
            <p:nvPr/>
          </p:nvSpPr>
          <p:spPr>
            <a:xfrm>
              <a:off x="4594859" y="2311907"/>
              <a:ext cx="3002280" cy="1501140"/>
            </a:xfrm>
            <a:custGeom>
              <a:avLst/>
              <a:gdLst/>
              <a:ahLst/>
              <a:cxnLst/>
              <a:rect l="l" t="t" r="r" b="b"/>
              <a:pathLst>
                <a:path w="3002279" h="1501139">
                  <a:moveTo>
                    <a:pt x="2852166" y="0"/>
                  </a:moveTo>
                  <a:lnTo>
                    <a:pt x="150113" y="0"/>
                  </a:lnTo>
                  <a:lnTo>
                    <a:pt x="102656" y="7650"/>
                  </a:lnTo>
                  <a:lnTo>
                    <a:pt x="61447" y="28955"/>
                  </a:lnTo>
                  <a:lnTo>
                    <a:pt x="28955" y="61447"/>
                  </a:lnTo>
                  <a:lnTo>
                    <a:pt x="7650" y="102656"/>
                  </a:lnTo>
                  <a:lnTo>
                    <a:pt x="0" y="150113"/>
                  </a:lnTo>
                  <a:lnTo>
                    <a:pt x="0" y="1351025"/>
                  </a:lnTo>
                  <a:lnTo>
                    <a:pt x="7650" y="1398483"/>
                  </a:lnTo>
                  <a:lnTo>
                    <a:pt x="28955" y="1439692"/>
                  </a:lnTo>
                  <a:lnTo>
                    <a:pt x="61447" y="1472183"/>
                  </a:lnTo>
                  <a:lnTo>
                    <a:pt x="102656" y="1493489"/>
                  </a:lnTo>
                  <a:lnTo>
                    <a:pt x="150113" y="1501139"/>
                  </a:lnTo>
                  <a:lnTo>
                    <a:pt x="2852166" y="1501139"/>
                  </a:lnTo>
                  <a:lnTo>
                    <a:pt x="2899623" y="1493489"/>
                  </a:lnTo>
                  <a:lnTo>
                    <a:pt x="2940832" y="1472183"/>
                  </a:lnTo>
                  <a:lnTo>
                    <a:pt x="2973324" y="1439692"/>
                  </a:lnTo>
                  <a:lnTo>
                    <a:pt x="2994629" y="1398483"/>
                  </a:lnTo>
                  <a:lnTo>
                    <a:pt x="3002280" y="1351025"/>
                  </a:lnTo>
                  <a:lnTo>
                    <a:pt x="3002280" y="150113"/>
                  </a:lnTo>
                  <a:lnTo>
                    <a:pt x="2994629" y="102656"/>
                  </a:lnTo>
                  <a:lnTo>
                    <a:pt x="2973324" y="61447"/>
                  </a:lnTo>
                  <a:lnTo>
                    <a:pt x="2940832" y="28955"/>
                  </a:lnTo>
                  <a:lnTo>
                    <a:pt x="2899623" y="7650"/>
                  </a:lnTo>
                  <a:lnTo>
                    <a:pt x="2852166" y="0"/>
                  </a:lnTo>
                  <a:close/>
                </a:path>
              </a:pathLst>
            </a:custGeom>
            <a:solidFill>
              <a:srgbClr val="7E7E7E"/>
            </a:solidFill>
          </p:spPr>
          <p:txBody>
            <a:bodyPr wrap="square" lIns="0" tIns="0" rIns="0" bIns="0" rtlCol="0"/>
            <a:lstStyle/>
            <a:p>
              <a:endParaRPr dirty="0"/>
            </a:p>
          </p:txBody>
        </p:sp>
        <p:sp>
          <p:nvSpPr>
            <p:cNvPr id="15" name="object 15"/>
            <p:cNvSpPr/>
            <p:nvPr/>
          </p:nvSpPr>
          <p:spPr>
            <a:xfrm>
              <a:off x="4594859" y="2311907"/>
              <a:ext cx="3002280" cy="1501140"/>
            </a:xfrm>
            <a:custGeom>
              <a:avLst/>
              <a:gdLst/>
              <a:ahLst/>
              <a:cxnLst/>
              <a:rect l="l" t="t" r="r" b="b"/>
              <a:pathLst>
                <a:path w="3002279" h="1501139">
                  <a:moveTo>
                    <a:pt x="0" y="150113"/>
                  </a:moveTo>
                  <a:lnTo>
                    <a:pt x="7650" y="102656"/>
                  </a:lnTo>
                  <a:lnTo>
                    <a:pt x="28955" y="61447"/>
                  </a:lnTo>
                  <a:lnTo>
                    <a:pt x="61447" y="28955"/>
                  </a:lnTo>
                  <a:lnTo>
                    <a:pt x="102656" y="7650"/>
                  </a:lnTo>
                  <a:lnTo>
                    <a:pt x="150113" y="0"/>
                  </a:lnTo>
                  <a:lnTo>
                    <a:pt x="2852166" y="0"/>
                  </a:lnTo>
                  <a:lnTo>
                    <a:pt x="2899623" y="7650"/>
                  </a:lnTo>
                  <a:lnTo>
                    <a:pt x="2940832" y="28955"/>
                  </a:lnTo>
                  <a:lnTo>
                    <a:pt x="2973324" y="61447"/>
                  </a:lnTo>
                  <a:lnTo>
                    <a:pt x="2994629" y="102656"/>
                  </a:lnTo>
                  <a:lnTo>
                    <a:pt x="3002280" y="150113"/>
                  </a:lnTo>
                  <a:lnTo>
                    <a:pt x="3002280" y="1351025"/>
                  </a:lnTo>
                  <a:lnTo>
                    <a:pt x="2994629" y="1398483"/>
                  </a:lnTo>
                  <a:lnTo>
                    <a:pt x="2973324" y="1439692"/>
                  </a:lnTo>
                  <a:lnTo>
                    <a:pt x="2940832" y="1472183"/>
                  </a:lnTo>
                  <a:lnTo>
                    <a:pt x="2899623" y="1493489"/>
                  </a:lnTo>
                  <a:lnTo>
                    <a:pt x="2852166" y="1501139"/>
                  </a:lnTo>
                  <a:lnTo>
                    <a:pt x="150113" y="1501139"/>
                  </a:lnTo>
                  <a:lnTo>
                    <a:pt x="102656" y="1493489"/>
                  </a:lnTo>
                  <a:lnTo>
                    <a:pt x="61447" y="1472183"/>
                  </a:lnTo>
                  <a:lnTo>
                    <a:pt x="28955" y="1439692"/>
                  </a:lnTo>
                  <a:lnTo>
                    <a:pt x="7650" y="1398483"/>
                  </a:lnTo>
                  <a:lnTo>
                    <a:pt x="0" y="1351025"/>
                  </a:lnTo>
                  <a:lnTo>
                    <a:pt x="0" y="150113"/>
                  </a:lnTo>
                  <a:close/>
                </a:path>
              </a:pathLst>
            </a:custGeom>
            <a:ln w="12192">
              <a:solidFill>
                <a:srgbClr val="FFFFFF"/>
              </a:solidFill>
            </a:ln>
          </p:spPr>
          <p:txBody>
            <a:bodyPr wrap="square" lIns="0" tIns="0" rIns="0" bIns="0" rtlCol="0"/>
            <a:lstStyle/>
            <a:p>
              <a:endParaRPr/>
            </a:p>
          </p:txBody>
        </p:sp>
      </p:grpSp>
      <p:sp>
        <p:nvSpPr>
          <p:cNvPr id="16" name="object 16"/>
          <p:cNvSpPr txBox="1"/>
          <p:nvPr/>
        </p:nvSpPr>
        <p:spPr>
          <a:xfrm>
            <a:off x="4592190" y="2460018"/>
            <a:ext cx="3002279" cy="1195840"/>
          </a:xfrm>
          <a:prstGeom prst="rect">
            <a:avLst/>
          </a:prstGeom>
        </p:spPr>
        <p:txBody>
          <a:bodyPr vert="horz" wrap="square" lIns="0" tIns="76835" rIns="0" bIns="0" rtlCol="0">
            <a:spAutoFit/>
          </a:bodyPr>
          <a:lstStyle/>
          <a:p>
            <a:pPr marL="551815" marR="5080" indent="-539750">
              <a:lnSpc>
                <a:spcPts val="4500"/>
              </a:lnSpc>
              <a:spcBef>
                <a:spcPts val="605"/>
              </a:spcBef>
            </a:pPr>
            <a:r>
              <a:rPr lang="en-US" sz="3200" spc="-35" dirty="0">
                <a:solidFill>
                  <a:srgbClr val="FFFFFF"/>
                </a:solidFill>
                <a:latin typeface="Calibri"/>
                <a:cs typeface="Calibri"/>
              </a:rPr>
              <a:t>Efficiency Improvement</a:t>
            </a:r>
            <a:endParaRPr lang="en-US" sz="3200" dirty="0">
              <a:latin typeface="Calibri"/>
              <a:cs typeface="Calibri"/>
            </a:endParaRPr>
          </a:p>
        </p:txBody>
      </p:sp>
      <p:grpSp>
        <p:nvGrpSpPr>
          <p:cNvPr id="17" name="object 17"/>
          <p:cNvGrpSpPr/>
          <p:nvPr/>
        </p:nvGrpSpPr>
        <p:grpSpPr>
          <a:xfrm>
            <a:off x="4606180" y="3815162"/>
            <a:ext cx="3090020" cy="2528587"/>
            <a:chOff x="4895087" y="3813048"/>
            <a:chExt cx="2792187" cy="1877568"/>
          </a:xfrm>
        </p:grpSpPr>
        <p:sp>
          <p:nvSpPr>
            <p:cNvPr id="18" name="object 18"/>
            <p:cNvSpPr/>
            <p:nvPr/>
          </p:nvSpPr>
          <p:spPr>
            <a:xfrm>
              <a:off x="4895087" y="3813048"/>
              <a:ext cx="218405" cy="1114381"/>
            </a:xfrm>
            <a:custGeom>
              <a:avLst/>
              <a:gdLst/>
              <a:ahLst/>
              <a:cxnLst/>
              <a:rect l="l" t="t" r="r" b="b"/>
              <a:pathLst>
                <a:path w="300354" h="1126489">
                  <a:moveTo>
                    <a:pt x="0" y="0"/>
                  </a:moveTo>
                  <a:lnTo>
                    <a:pt x="0" y="1126363"/>
                  </a:lnTo>
                  <a:lnTo>
                    <a:pt x="300354" y="1126363"/>
                  </a:lnTo>
                </a:path>
              </a:pathLst>
            </a:custGeom>
            <a:ln w="12191">
              <a:solidFill>
                <a:srgbClr val="838383"/>
              </a:solidFill>
            </a:ln>
          </p:spPr>
          <p:txBody>
            <a:bodyPr wrap="square" lIns="0" tIns="0" rIns="0" bIns="0" rtlCol="0"/>
            <a:lstStyle/>
            <a:p>
              <a:endParaRPr/>
            </a:p>
          </p:txBody>
        </p:sp>
        <p:sp>
          <p:nvSpPr>
            <p:cNvPr id="19" name="object 19"/>
            <p:cNvSpPr/>
            <p:nvPr/>
          </p:nvSpPr>
          <p:spPr>
            <a:xfrm>
              <a:off x="5195315" y="3978959"/>
              <a:ext cx="2491959" cy="1711657"/>
            </a:xfrm>
            <a:custGeom>
              <a:avLst/>
              <a:gdLst/>
              <a:ahLst/>
              <a:cxnLst/>
              <a:rect l="l" t="t" r="r" b="b"/>
              <a:pathLst>
                <a:path w="2402204" h="1501139">
                  <a:moveTo>
                    <a:pt x="2251710" y="0"/>
                  </a:moveTo>
                  <a:lnTo>
                    <a:pt x="150113" y="0"/>
                  </a:lnTo>
                  <a:lnTo>
                    <a:pt x="102656" y="7650"/>
                  </a:lnTo>
                  <a:lnTo>
                    <a:pt x="61447" y="28956"/>
                  </a:lnTo>
                  <a:lnTo>
                    <a:pt x="28955" y="61447"/>
                  </a:lnTo>
                  <a:lnTo>
                    <a:pt x="7650" y="102656"/>
                  </a:lnTo>
                  <a:lnTo>
                    <a:pt x="0" y="150113"/>
                  </a:lnTo>
                  <a:lnTo>
                    <a:pt x="0" y="1351026"/>
                  </a:lnTo>
                  <a:lnTo>
                    <a:pt x="7650" y="1398473"/>
                  </a:lnTo>
                  <a:lnTo>
                    <a:pt x="28955" y="1439681"/>
                  </a:lnTo>
                  <a:lnTo>
                    <a:pt x="61447" y="1472176"/>
                  </a:lnTo>
                  <a:lnTo>
                    <a:pt x="102656" y="1493487"/>
                  </a:lnTo>
                  <a:lnTo>
                    <a:pt x="150113" y="1501140"/>
                  </a:lnTo>
                  <a:lnTo>
                    <a:pt x="2251710" y="1501140"/>
                  </a:lnTo>
                  <a:lnTo>
                    <a:pt x="2299167" y="1493487"/>
                  </a:lnTo>
                  <a:lnTo>
                    <a:pt x="2340376" y="1472176"/>
                  </a:lnTo>
                  <a:lnTo>
                    <a:pt x="2372868" y="1439681"/>
                  </a:lnTo>
                  <a:lnTo>
                    <a:pt x="2394173" y="1398473"/>
                  </a:lnTo>
                  <a:lnTo>
                    <a:pt x="2401824" y="1351026"/>
                  </a:lnTo>
                  <a:lnTo>
                    <a:pt x="2401824" y="150113"/>
                  </a:lnTo>
                  <a:lnTo>
                    <a:pt x="2394173" y="102656"/>
                  </a:lnTo>
                  <a:lnTo>
                    <a:pt x="2372868" y="61447"/>
                  </a:lnTo>
                  <a:lnTo>
                    <a:pt x="2340376" y="28955"/>
                  </a:lnTo>
                  <a:lnTo>
                    <a:pt x="2299167" y="7650"/>
                  </a:lnTo>
                  <a:lnTo>
                    <a:pt x="2251710" y="0"/>
                  </a:lnTo>
                  <a:close/>
                </a:path>
              </a:pathLst>
            </a:custGeom>
            <a:solidFill>
              <a:srgbClr val="FFFFFF">
                <a:alpha val="90194"/>
              </a:srgbClr>
            </a:solidFill>
          </p:spPr>
          <p:txBody>
            <a:bodyPr wrap="square" lIns="0" tIns="0" rIns="0" bIns="0" rtlCol="0"/>
            <a:lstStyle/>
            <a:p>
              <a:r>
                <a:rPr lang="en-US" sz="1500" dirty="0"/>
                <a:t>Real-time insights enable utilities to optimize energy distribution and grid operations dynamically.</a:t>
              </a:r>
            </a:p>
            <a:p>
              <a:r>
                <a:rPr lang="en-US" sz="1500" dirty="0"/>
                <a:t>Load balancing, fault detection, and other operational adjustments can be made promptly, leading to improved overall efficiency and reliability.</a:t>
              </a:r>
            </a:p>
            <a:p>
              <a:endParaRPr lang="en-US" sz="1500" dirty="0"/>
            </a:p>
            <a:p>
              <a:endParaRPr lang="en-US" sz="1500" dirty="0"/>
            </a:p>
            <a:p>
              <a:endParaRPr sz="1500" dirty="0"/>
            </a:p>
          </p:txBody>
        </p:sp>
        <p:sp>
          <p:nvSpPr>
            <p:cNvPr id="20" name="object 20"/>
            <p:cNvSpPr/>
            <p:nvPr/>
          </p:nvSpPr>
          <p:spPr>
            <a:xfrm>
              <a:off x="5113492" y="3978959"/>
              <a:ext cx="2573781" cy="1711657"/>
            </a:xfrm>
            <a:custGeom>
              <a:avLst/>
              <a:gdLst/>
              <a:ahLst/>
              <a:cxnLst/>
              <a:rect l="l" t="t" r="r" b="b"/>
              <a:pathLst>
                <a:path w="2402204" h="1501139">
                  <a:moveTo>
                    <a:pt x="0" y="150113"/>
                  </a:moveTo>
                  <a:lnTo>
                    <a:pt x="7650" y="102656"/>
                  </a:lnTo>
                  <a:lnTo>
                    <a:pt x="28955" y="61447"/>
                  </a:lnTo>
                  <a:lnTo>
                    <a:pt x="61447" y="28956"/>
                  </a:lnTo>
                  <a:lnTo>
                    <a:pt x="102656" y="7650"/>
                  </a:lnTo>
                  <a:lnTo>
                    <a:pt x="150113" y="0"/>
                  </a:lnTo>
                  <a:lnTo>
                    <a:pt x="2251710" y="0"/>
                  </a:lnTo>
                  <a:lnTo>
                    <a:pt x="2299167" y="7650"/>
                  </a:lnTo>
                  <a:lnTo>
                    <a:pt x="2340376" y="28955"/>
                  </a:lnTo>
                  <a:lnTo>
                    <a:pt x="2372868" y="61447"/>
                  </a:lnTo>
                  <a:lnTo>
                    <a:pt x="2394173" y="102656"/>
                  </a:lnTo>
                  <a:lnTo>
                    <a:pt x="2401824" y="150113"/>
                  </a:lnTo>
                  <a:lnTo>
                    <a:pt x="2401824" y="1351026"/>
                  </a:lnTo>
                  <a:lnTo>
                    <a:pt x="2394173" y="1398473"/>
                  </a:lnTo>
                  <a:lnTo>
                    <a:pt x="2372868" y="1439681"/>
                  </a:lnTo>
                  <a:lnTo>
                    <a:pt x="2340376" y="1472176"/>
                  </a:lnTo>
                  <a:lnTo>
                    <a:pt x="2299167" y="1493487"/>
                  </a:lnTo>
                  <a:lnTo>
                    <a:pt x="2251710" y="1501140"/>
                  </a:lnTo>
                  <a:lnTo>
                    <a:pt x="150113" y="1501140"/>
                  </a:lnTo>
                  <a:lnTo>
                    <a:pt x="102656" y="1493487"/>
                  </a:lnTo>
                  <a:lnTo>
                    <a:pt x="61447" y="1472176"/>
                  </a:lnTo>
                  <a:lnTo>
                    <a:pt x="28955" y="1439681"/>
                  </a:lnTo>
                  <a:lnTo>
                    <a:pt x="7650" y="1398473"/>
                  </a:lnTo>
                  <a:lnTo>
                    <a:pt x="0" y="1351026"/>
                  </a:lnTo>
                  <a:lnTo>
                    <a:pt x="0" y="150113"/>
                  </a:lnTo>
                  <a:close/>
                </a:path>
              </a:pathLst>
            </a:custGeom>
            <a:ln w="12192">
              <a:solidFill>
                <a:srgbClr val="A4A4A4"/>
              </a:solidFill>
            </a:ln>
          </p:spPr>
          <p:txBody>
            <a:bodyPr wrap="square" lIns="0" tIns="0" rIns="0" bIns="0" rtlCol="0"/>
            <a:lstStyle/>
            <a:p>
              <a:endParaRPr dirty="0"/>
            </a:p>
          </p:txBody>
        </p:sp>
      </p:grpSp>
      <p:grpSp>
        <p:nvGrpSpPr>
          <p:cNvPr id="22" name="object 22"/>
          <p:cNvGrpSpPr/>
          <p:nvPr/>
        </p:nvGrpSpPr>
        <p:grpSpPr>
          <a:xfrm>
            <a:off x="8342121" y="2305557"/>
            <a:ext cx="3016885" cy="1513840"/>
            <a:chOff x="8342121" y="2305557"/>
            <a:chExt cx="3016885" cy="1513840"/>
          </a:xfrm>
        </p:grpSpPr>
        <p:sp>
          <p:nvSpPr>
            <p:cNvPr id="23" name="object 23"/>
            <p:cNvSpPr/>
            <p:nvPr/>
          </p:nvSpPr>
          <p:spPr>
            <a:xfrm>
              <a:off x="8348471" y="2311907"/>
              <a:ext cx="3004185" cy="1501140"/>
            </a:xfrm>
            <a:custGeom>
              <a:avLst/>
              <a:gdLst/>
              <a:ahLst/>
              <a:cxnLst/>
              <a:rect l="l" t="t" r="r" b="b"/>
              <a:pathLst>
                <a:path w="3004184" h="1501139">
                  <a:moveTo>
                    <a:pt x="2853689" y="0"/>
                  </a:moveTo>
                  <a:lnTo>
                    <a:pt x="150113" y="0"/>
                  </a:lnTo>
                  <a:lnTo>
                    <a:pt x="102656" y="7650"/>
                  </a:lnTo>
                  <a:lnTo>
                    <a:pt x="61447" y="28955"/>
                  </a:lnTo>
                  <a:lnTo>
                    <a:pt x="28955" y="61447"/>
                  </a:lnTo>
                  <a:lnTo>
                    <a:pt x="7650" y="102656"/>
                  </a:lnTo>
                  <a:lnTo>
                    <a:pt x="0" y="150113"/>
                  </a:lnTo>
                  <a:lnTo>
                    <a:pt x="0" y="1351025"/>
                  </a:lnTo>
                  <a:lnTo>
                    <a:pt x="7650" y="1398483"/>
                  </a:lnTo>
                  <a:lnTo>
                    <a:pt x="28955" y="1439692"/>
                  </a:lnTo>
                  <a:lnTo>
                    <a:pt x="61447" y="1472183"/>
                  </a:lnTo>
                  <a:lnTo>
                    <a:pt x="102656" y="1493489"/>
                  </a:lnTo>
                  <a:lnTo>
                    <a:pt x="150113" y="1501139"/>
                  </a:lnTo>
                  <a:lnTo>
                    <a:pt x="2853689" y="1501139"/>
                  </a:lnTo>
                  <a:lnTo>
                    <a:pt x="2901147" y="1493489"/>
                  </a:lnTo>
                  <a:lnTo>
                    <a:pt x="2942356" y="1472183"/>
                  </a:lnTo>
                  <a:lnTo>
                    <a:pt x="2974848" y="1439692"/>
                  </a:lnTo>
                  <a:lnTo>
                    <a:pt x="2996153" y="1398483"/>
                  </a:lnTo>
                  <a:lnTo>
                    <a:pt x="3003804" y="1351025"/>
                  </a:lnTo>
                  <a:lnTo>
                    <a:pt x="3003804" y="150113"/>
                  </a:lnTo>
                  <a:lnTo>
                    <a:pt x="2996153" y="102656"/>
                  </a:lnTo>
                  <a:lnTo>
                    <a:pt x="2974848" y="61447"/>
                  </a:lnTo>
                  <a:lnTo>
                    <a:pt x="2942356" y="28955"/>
                  </a:lnTo>
                  <a:lnTo>
                    <a:pt x="2901147" y="7650"/>
                  </a:lnTo>
                  <a:lnTo>
                    <a:pt x="2853689" y="0"/>
                  </a:lnTo>
                  <a:close/>
                </a:path>
              </a:pathLst>
            </a:custGeom>
            <a:solidFill>
              <a:srgbClr val="7E7E7E"/>
            </a:solidFill>
          </p:spPr>
          <p:txBody>
            <a:bodyPr wrap="square" lIns="0" tIns="0" rIns="0" bIns="0" rtlCol="0"/>
            <a:lstStyle/>
            <a:p>
              <a:endParaRPr/>
            </a:p>
          </p:txBody>
        </p:sp>
        <p:sp>
          <p:nvSpPr>
            <p:cNvPr id="24" name="object 24"/>
            <p:cNvSpPr/>
            <p:nvPr/>
          </p:nvSpPr>
          <p:spPr>
            <a:xfrm>
              <a:off x="8348471" y="2311907"/>
              <a:ext cx="3004185" cy="1501140"/>
            </a:xfrm>
            <a:custGeom>
              <a:avLst/>
              <a:gdLst/>
              <a:ahLst/>
              <a:cxnLst/>
              <a:rect l="l" t="t" r="r" b="b"/>
              <a:pathLst>
                <a:path w="3004184" h="1501139">
                  <a:moveTo>
                    <a:pt x="0" y="150113"/>
                  </a:moveTo>
                  <a:lnTo>
                    <a:pt x="7650" y="102656"/>
                  </a:lnTo>
                  <a:lnTo>
                    <a:pt x="28955" y="61447"/>
                  </a:lnTo>
                  <a:lnTo>
                    <a:pt x="61447" y="28955"/>
                  </a:lnTo>
                  <a:lnTo>
                    <a:pt x="102656" y="7650"/>
                  </a:lnTo>
                  <a:lnTo>
                    <a:pt x="150113" y="0"/>
                  </a:lnTo>
                  <a:lnTo>
                    <a:pt x="2853689" y="0"/>
                  </a:lnTo>
                  <a:lnTo>
                    <a:pt x="2901147" y="7650"/>
                  </a:lnTo>
                  <a:lnTo>
                    <a:pt x="2942356" y="28955"/>
                  </a:lnTo>
                  <a:lnTo>
                    <a:pt x="2974848" y="61447"/>
                  </a:lnTo>
                  <a:lnTo>
                    <a:pt x="2996153" y="102656"/>
                  </a:lnTo>
                  <a:lnTo>
                    <a:pt x="3003804" y="150113"/>
                  </a:lnTo>
                  <a:lnTo>
                    <a:pt x="3003804" y="1351025"/>
                  </a:lnTo>
                  <a:lnTo>
                    <a:pt x="2996153" y="1398483"/>
                  </a:lnTo>
                  <a:lnTo>
                    <a:pt x="2974848" y="1439692"/>
                  </a:lnTo>
                  <a:lnTo>
                    <a:pt x="2942356" y="1472183"/>
                  </a:lnTo>
                  <a:lnTo>
                    <a:pt x="2901147" y="1493489"/>
                  </a:lnTo>
                  <a:lnTo>
                    <a:pt x="2853689" y="1501139"/>
                  </a:lnTo>
                  <a:lnTo>
                    <a:pt x="150113" y="1501139"/>
                  </a:lnTo>
                  <a:lnTo>
                    <a:pt x="102656" y="1493489"/>
                  </a:lnTo>
                  <a:lnTo>
                    <a:pt x="61447" y="1472183"/>
                  </a:lnTo>
                  <a:lnTo>
                    <a:pt x="28955" y="1439692"/>
                  </a:lnTo>
                  <a:lnTo>
                    <a:pt x="7650" y="1398483"/>
                  </a:lnTo>
                  <a:lnTo>
                    <a:pt x="0" y="1351025"/>
                  </a:lnTo>
                  <a:lnTo>
                    <a:pt x="0" y="150113"/>
                  </a:lnTo>
                  <a:close/>
                </a:path>
              </a:pathLst>
            </a:custGeom>
            <a:ln w="12192">
              <a:solidFill>
                <a:srgbClr val="FFFFFF"/>
              </a:solidFill>
            </a:ln>
          </p:spPr>
          <p:txBody>
            <a:bodyPr wrap="square" lIns="0" tIns="0" rIns="0" bIns="0" rtlCol="0"/>
            <a:lstStyle/>
            <a:p>
              <a:endParaRPr/>
            </a:p>
          </p:txBody>
        </p:sp>
      </p:grpSp>
      <p:sp>
        <p:nvSpPr>
          <p:cNvPr id="25" name="object 25"/>
          <p:cNvSpPr txBox="1"/>
          <p:nvPr/>
        </p:nvSpPr>
        <p:spPr>
          <a:xfrm>
            <a:off x="8348089" y="2390394"/>
            <a:ext cx="3002280" cy="1182247"/>
          </a:xfrm>
          <a:prstGeom prst="rect">
            <a:avLst/>
          </a:prstGeom>
        </p:spPr>
        <p:txBody>
          <a:bodyPr vert="horz" wrap="square" lIns="0" tIns="76835" rIns="0" bIns="0" rtlCol="0">
            <a:spAutoFit/>
          </a:bodyPr>
          <a:lstStyle/>
          <a:p>
            <a:pPr marL="437515" marR="5080" indent="-425450">
              <a:lnSpc>
                <a:spcPts val="4500"/>
              </a:lnSpc>
              <a:spcBef>
                <a:spcPts val="605"/>
              </a:spcBef>
            </a:pPr>
            <a:r>
              <a:rPr lang="en-US" sz="2800" dirty="0">
                <a:solidFill>
                  <a:schemeClr val="bg1"/>
                </a:solidFill>
                <a:latin typeface="Calibri"/>
                <a:cs typeface="Calibri"/>
              </a:rPr>
              <a:t>Integration with Control Systems</a:t>
            </a:r>
          </a:p>
        </p:txBody>
      </p:sp>
      <p:grpSp>
        <p:nvGrpSpPr>
          <p:cNvPr id="26" name="object 26"/>
          <p:cNvGrpSpPr/>
          <p:nvPr/>
        </p:nvGrpSpPr>
        <p:grpSpPr>
          <a:xfrm>
            <a:off x="8454567" y="3807301"/>
            <a:ext cx="3215589" cy="2812966"/>
            <a:chOff x="8648700" y="3813048"/>
            <a:chExt cx="2785827" cy="1877568"/>
          </a:xfrm>
        </p:grpSpPr>
        <p:sp>
          <p:nvSpPr>
            <p:cNvPr id="27" name="object 27"/>
            <p:cNvSpPr/>
            <p:nvPr/>
          </p:nvSpPr>
          <p:spPr>
            <a:xfrm>
              <a:off x="8648700" y="3813048"/>
              <a:ext cx="300355" cy="1126490"/>
            </a:xfrm>
            <a:custGeom>
              <a:avLst/>
              <a:gdLst/>
              <a:ahLst/>
              <a:cxnLst/>
              <a:rect l="l" t="t" r="r" b="b"/>
              <a:pathLst>
                <a:path w="300354" h="1126489">
                  <a:moveTo>
                    <a:pt x="0" y="0"/>
                  </a:moveTo>
                  <a:lnTo>
                    <a:pt x="0" y="1126363"/>
                  </a:lnTo>
                  <a:lnTo>
                    <a:pt x="300354" y="1126363"/>
                  </a:lnTo>
                </a:path>
              </a:pathLst>
            </a:custGeom>
            <a:ln w="12191">
              <a:solidFill>
                <a:srgbClr val="838383"/>
              </a:solidFill>
            </a:ln>
          </p:spPr>
          <p:txBody>
            <a:bodyPr wrap="square" lIns="0" tIns="0" rIns="0" bIns="0" rtlCol="0"/>
            <a:lstStyle/>
            <a:p>
              <a:endParaRPr sz="1600"/>
            </a:p>
          </p:txBody>
        </p:sp>
        <p:sp>
          <p:nvSpPr>
            <p:cNvPr id="28" name="object 28"/>
            <p:cNvSpPr/>
            <p:nvPr/>
          </p:nvSpPr>
          <p:spPr>
            <a:xfrm>
              <a:off x="9038132" y="3967433"/>
              <a:ext cx="2396395" cy="1723183"/>
            </a:xfrm>
            <a:custGeom>
              <a:avLst/>
              <a:gdLst/>
              <a:ahLst/>
              <a:cxnLst/>
              <a:rect l="l" t="t" r="r" b="b"/>
              <a:pathLst>
                <a:path w="2403475" h="1501139">
                  <a:moveTo>
                    <a:pt x="2253233" y="0"/>
                  </a:moveTo>
                  <a:lnTo>
                    <a:pt x="150114" y="0"/>
                  </a:lnTo>
                  <a:lnTo>
                    <a:pt x="102656" y="7650"/>
                  </a:lnTo>
                  <a:lnTo>
                    <a:pt x="61447" y="28956"/>
                  </a:lnTo>
                  <a:lnTo>
                    <a:pt x="28955" y="61447"/>
                  </a:lnTo>
                  <a:lnTo>
                    <a:pt x="7650" y="102656"/>
                  </a:lnTo>
                  <a:lnTo>
                    <a:pt x="0" y="150113"/>
                  </a:lnTo>
                  <a:lnTo>
                    <a:pt x="0" y="1351026"/>
                  </a:lnTo>
                  <a:lnTo>
                    <a:pt x="7650" y="1398473"/>
                  </a:lnTo>
                  <a:lnTo>
                    <a:pt x="28955" y="1439681"/>
                  </a:lnTo>
                  <a:lnTo>
                    <a:pt x="61447" y="1472176"/>
                  </a:lnTo>
                  <a:lnTo>
                    <a:pt x="102656" y="1493487"/>
                  </a:lnTo>
                  <a:lnTo>
                    <a:pt x="150114" y="1501140"/>
                  </a:lnTo>
                  <a:lnTo>
                    <a:pt x="2253233" y="1501140"/>
                  </a:lnTo>
                  <a:lnTo>
                    <a:pt x="2300691" y="1493487"/>
                  </a:lnTo>
                  <a:lnTo>
                    <a:pt x="2341900" y="1472176"/>
                  </a:lnTo>
                  <a:lnTo>
                    <a:pt x="2374392" y="1439681"/>
                  </a:lnTo>
                  <a:lnTo>
                    <a:pt x="2395697" y="1398473"/>
                  </a:lnTo>
                  <a:lnTo>
                    <a:pt x="2403348" y="1351026"/>
                  </a:lnTo>
                  <a:lnTo>
                    <a:pt x="2403348" y="150113"/>
                  </a:lnTo>
                  <a:lnTo>
                    <a:pt x="2395697" y="102656"/>
                  </a:lnTo>
                  <a:lnTo>
                    <a:pt x="2374392" y="61447"/>
                  </a:lnTo>
                  <a:lnTo>
                    <a:pt x="2341900" y="28955"/>
                  </a:lnTo>
                  <a:lnTo>
                    <a:pt x="2300691" y="7650"/>
                  </a:lnTo>
                  <a:lnTo>
                    <a:pt x="2253233" y="0"/>
                  </a:lnTo>
                  <a:close/>
                </a:path>
              </a:pathLst>
            </a:custGeom>
            <a:solidFill>
              <a:srgbClr val="FFFFFF">
                <a:alpha val="90194"/>
              </a:srgbClr>
            </a:solidFill>
          </p:spPr>
          <p:txBody>
            <a:bodyPr wrap="square" lIns="0" tIns="0" rIns="0" bIns="0" rtlCol="0"/>
            <a:lstStyle/>
            <a:p>
              <a:r>
                <a:rPr lang="en-US" sz="1500" dirty="0"/>
                <a:t>Real-time data analysis is often integrated with control systems that can automatically respond to identified issues.</a:t>
              </a:r>
            </a:p>
            <a:p>
              <a:r>
                <a:rPr lang="en-US" sz="1500" dirty="0"/>
                <a:t>Automated control mechanisms can adjust parameters or reroute power flow based on the analyzed data, contributing to a self-healing and adaptive grid.</a:t>
              </a:r>
            </a:p>
            <a:p>
              <a:endParaRPr lang="en-US" sz="1500" dirty="0"/>
            </a:p>
          </p:txBody>
        </p:sp>
        <p:sp>
          <p:nvSpPr>
            <p:cNvPr id="29" name="object 29"/>
            <p:cNvSpPr/>
            <p:nvPr/>
          </p:nvSpPr>
          <p:spPr>
            <a:xfrm>
              <a:off x="8948928" y="3967433"/>
              <a:ext cx="2485599" cy="1723183"/>
            </a:xfrm>
            <a:custGeom>
              <a:avLst/>
              <a:gdLst/>
              <a:ahLst/>
              <a:cxnLst/>
              <a:rect l="l" t="t" r="r" b="b"/>
              <a:pathLst>
                <a:path w="2403475" h="1501139">
                  <a:moveTo>
                    <a:pt x="0" y="150113"/>
                  </a:moveTo>
                  <a:lnTo>
                    <a:pt x="7650" y="102656"/>
                  </a:lnTo>
                  <a:lnTo>
                    <a:pt x="28955" y="61447"/>
                  </a:lnTo>
                  <a:lnTo>
                    <a:pt x="61447" y="28956"/>
                  </a:lnTo>
                  <a:lnTo>
                    <a:pt x="102656" y="7650"/>
                  </a:lnTo>
                  <a:lnTo>
                    <a:pt x="150114" y="0"/>
                  </a:lnTo>
                  <a:lnTo>
                    <a:pt x="2253233" y="0"/>
                  </a:lnTo>
                  <a:lnTo>
                    <a:pt x="2300691" y="7650"/>
                  </a:lnTo>
                  <a:lnTo>
                    <a:pt x="2341900" y="28955"/>
                  </a:lnTo>
                  <a:lnTo>
                    <a:pt x="2374392" y="61447"/>
                  </a:lnTo>
                  <a:lnTo>
                    <a:pt x="2395697" y="102656"/>
                  </a:lnTo>
                  <a:lnTo>
                    <a:pt x="2403348" y="150113"/>
                  </a:lnTo>
                  <a:lnTo>
                    <a:pt x="2403348" y="1351026"/>
                  </a:lnTo>
                  <a:lnTo>
                    <a:pt x="2395697" y="1398473"/>
                  </a:lnTo>
                  <a:lnTo>
                    <a:pt x="2374392" y="1439681"/>
                  </a:lnTo>
                  <a:lnTo>
                    <a:pt x="2341900" y="1472176"/>
                  </a:lnTo>
                  <a:lnTo>
                    <a:pt x="2300691" y="1493487"/>
                  </a:lnTo>
                  <a:lnTo>
                    <a:pt x="2253233" y="1501140"/>
                  </a:lnTo>
                  <a:lnTo>
                    <a:pt x="150114" y="1501140"/>
                  </a:lnTo>
                  <a:lnTo>
                    <a:pt x="102656" y="1493487"/>
                  </a:lnTo>
                  <a:lnTo>
                    <a:pt x="61447" y="1472176"/>
                  </a:lnTo>
                  <a:lnTo>
                    <a:pt x="28955" y="1439681"/>
                  </a:lnTo>
                  <a:lnTo>
                    <a:pt x="7650" y="1398473"/>
                  </a:lnTo>
                  <a:lnTo>
                    <a:pt x="0" y="1351026"/>
                  </a:lnTo>
                  <a:lnTo>
                    <a:pt x="0" y="150113"/>
                  </a:lnTo>
                  <a:close/>
                </a:path>
              </a:pathLst>
            </a:custGeom>
            <a:ln w="12192">
              <a:solidFill>
                <a:srgbClr val="A4A4A4"/>
              </a:solidFill>
            </a:ln>
          </p:spPr>
          <p:txBody>
            <a:bodyPr wrap="square" lIns="0" tIns="0" rIns="0" bIns="0" rtlCol="0"/>
            <a:lstStyle/>
            <a:p>
              <a:endParaRPr sz="1600"/>
            </a:p>
          </p:txBody>
        </p:sp>
      </p:grpSp>
    </p:spTree>
    <p:extLst>
      <p:ext uri="{BB962C8B-B14F-4D97-AF65-F5344CB8AC3E}">
        <p14:creationId xmlns:p14="http://schemas.microsoft.com/office/powerpoint/2010/main" val="769308425"/>
      </p:ext>
    </p:extLst>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839724" y="1406652"/>
            <a:ext cx="4674235" cy="749935"/>
          </a:xfrm>
          <a:prstGeom prst="rect">
            <a:avLst/>
          </a:prstGeom>
          <a:solidFill>
            <a:srgbClr val="7E7E7E"/>
          </a:solidFill>
        </p:spPr>
        <p:txBody>
          <a:bodyPr vert="horz" wrap="square" lIns="0" tIns="191135" rIns="0" bIns="0" rtlCol="0">
            <a:spAutoFit/>
          </a:bodyPr>
          <a:lstStyle/>
          <a:p>
            <a:pPr marL="635" algn="ctr">
              <a:lnSpc>
                <a:spcPct val="100000"/>
              </a:lnSpc>
              <a:spcBef>
                <a:spcPts val="1505"/>
              </a:spcBef>
            </a:pPr>
            <a:r>
              <a:rPr sz="2000" b="1" dirty="0">
                <a:solidFill>
                  <a:srgbClr val="FFFFFF"/>
                </a:solidFill>
                <a:latin typeface="Calibri"/>
                <a:cs typeface="Calibri"/>
              </a:rPr>
              <a:t>Home</a:t>
            </a:r>
            <a:r>
              <a:rPr sz="2000" b="1" spc="-65" dirty="0">
                <a:solidFill>
                  <a:srgbClr val="FFFFFF"/>
                </a:solidFill>
                <a:latin typeface="Calibri"/>
                <a:cs typeface="Calibri"/>
              </a:rPr>
              <a:t> </a:t>
            </a:r>
            <a:r>
              <a:rPr sz="2000" b="1" dirty="0">
                <a:solidFill>
                  <a:srgbClr val="FFFFFF"/>
                </a:solidFill>
                <a:latin typeface="Calibri"/>
                <a:cs typeface="Calibri"/>
              </a:rPr>
              <a:t>energy</a:t>
            </a:r>
            <a:r>
              <a:rPr sz="2000" b="1" spc="-50" dirty="0">
                <a:solidFill>
                  <a:srgbClr val="FFFFFF"/>
                </a:solidFill>
                <a:latin typeface="Calibri"/>
                <a:cs typeface="Calibri"/>
              </a:rPr>
              <a:t> </a:t>
            </a:r>
            <a:r>
              <a:rPr sz="2000" b="1" spc="-10" dirty="0">
                <a:solidFill>
                  <a:srgbClr val="FFFFFF"/>
                </a:solidFill>
                <a:latin typeface="Calibri"/>
                <a:cs typeface="Calibri"/>
              </a:rPr>
              <a:t>management</a:t>
            </a:r>
            <a:endParaRPr sz="2000">
              <a:latin typeface="Calibri"/>
              <a:cs typeface="Calibri"/>
            </a:endParaRPr>
          </a:p>
        </p:txBody>
      </p:sp>
      <p:pic>
        <p:nvPicPr>
          <p:cNvPr id="4" name="object 4"/>
          <p:cNvPicPr/>
          <p:nvPr/>
        </p:nvPicPr>
        <p:blipFill>
          <a:blip r:embed="rId3" cstate="print"/>
          <a:stretch>
            <a:fillRect/>
          </a:stretch>
        </p:blipFill>
        <p:spPr>
          <a:xfrm>
            <a:off x="5634228" y="1466087"/>
            <a:ext cx="6207252" cy="4959096"/>
          </a:xfrm>
          <a:prstGeom prst="rect">
            <a:avLst/>
          </a:prstGeom>
        </p:spPr>
      </p:pic>
      <p:sp>
        <p:nvSpPr>
          <p:cNvPr id="5" name="object 5"/>
          <p:cNvSpPr txBox="1"/>
          <p:nvPr/>
        </p:nvSpPr>
        <p:spPr>
          <a:xfrm>
            <a:off x="839724" y="2253995"/>
            <a:ext cx="4674235" cy="4034154"/>
          </a:xfrm>
          <a:prstGeom prst="rect">
            <a:avLst/>
          </a:prstGeom>
          <a:solidFill>
            <a:srgbClr val="FFFFFF"/>
          </a:solidFill>
          <a:ln w="12192">
            <a:solidFill>
              <a:srgbClr val="D0CECE"/>
            </a:solidFill>
          </a:ln>
        </p:spPr>
        <p:txBody>
          <a:bodyPr vert="horz" wrap="square" lIns="0" tIns="128905" rIns="0" bIns="0" rtlCol="0">
            <a:spAutoFit/>
          </a:bodyPr>
          <a:lstStyle/>
          <a:p>
            <a:pPr>
              <a:lnSpc>
                <a:spcPct val="100000"/>
              </a:lnSpc>
              <a:spcBef>
                <a:spcPts val="1015"/>
              </a:spcBef>
            </a:pPr>
            <a:endParaRPr sz="1500" dirty="0">
              <a:latin typeface="Times New Roman"/>
              <a:cs typeface="Times New Roman"/>
            </a:endParaRPr>
          </a:p>
          <a:p>
            <a:pPr marL="91440" marR="400050">
              <a:lnSpc>
                <a:spcPct val="80100"/>
              </a:lnSpc>
            </a:pPr>
            <a:r>
              <a:rPr sz="1500" dirty="0">
                <a:latin typeface="Calibri"/>
                <a:cs typeface="Calibri"/>
              </a:rPr>
              <a:t>IoT</a:t>
            </a:r>
            <a:r>
              <a:rPr sz="1500" spc="-55" dirty="0">
                <a:latin typeface="Calibri"/>
                <a:cs typeface="Calibri"/>
              </a:rPr>
              <a:t> </a:t>
            </a:r>
            <a:r>
              <a:rPr sz="1500" dirty="0">
                <a:latin typeface="Calibri"/>
                <a:cs typeface="Calibri"/>
              </a:rPr>
              <a:t>can</a:t>
            </a:r>
            <a:r>
              <a:rPr sz="1500" spc="-25" dirty="0">
                <a:latin typeface="Calibri"/>
                <a:cs typeface="Calibri"/>
              </a:rPr>
              <a:t> </a:t>
            </a:r>
            <a:r>
              <a:rPr sz="1500" dirty="0">
                <a:latin typeface="Calibri"/>
                <a:cs typeface="Calibri"/>
              </a:rPr>
              <a:t>play</a:t>
            </a:r>
            <a:r>
              <a:rPr sz="1500" spc="-45" dirty="0">
                <a:latin typeface="Calibri"/>
                <a:cs typeface="Calibri"/>
              </a:rPr>
              <a:t> </a:t>
            </a:r>
            <a:r>
              <a:rPr sz="1500" dirty="0">
                <a:latin typeface="Calibri"/>
                <a:cs typeface="Calibri"/>
              </a:rPr>
              <a:t>vital</a:t>
            </a:r>
            <a:r>
              <a:rPr sz="1500" spc="-25" dirty="0">
                <a:latin typeface="Calibri"/>
                <a:cs typeface="Calibri"/>
              </a:rPr>
              <a:t> </a:t>
            </a:r>
            <a:r>
              <a:rPr sz="1500" dirty="0">
                <a:latin typeface="Calibri"/>
                <a:cs typeface="Calibri"/>
              </a:rPr>
              <a:t>role</a:t>
            </a:r>
            <a:r>
              <a:rPr sz="1500" spc="-30" dirty="0">
                <a:latin typeface="Calibri"/>
                <a:cs typeface="Calibri"/>
              </a:rPr>
              <a:t> </a:t>
            </a:r>
            <a:r>
              <a:rPr sz="1500" dirty="0">
                <a:latin typeface="Calibri"/>
                <a:cs typeface="Calibri"/>
              </a:rPr>
              <a:t>to</a:t>
            </a:r>
            <a:r>
              <a:rPr sz="1500" spc="-40" dirty="0">
                <a:latin typeface="Calibri"/>
                <a:cs typeface="Calibri"/>
              </a:rPr>
              <a:t> </a:t>
            </a:r>
            <a:r>
              <a:rPr sz="1500" dirty="0">
                <a:latin typeface="Calibri"/>
                <a:cs typeface="Calibri"/>
              </a:rPr>
              <a:t>manage</a:t>
            </a:r>
            <a:r>
              <a:rPr sz="1500" spc="-40" dirty="0">
                <a:latin typeface="Calibri"/>
                <a:cs typeface="Calibri"/>
              </a:rPr>
              <a:t> </a:t>
            </a:r>
            <a:r>
              <a:rPr sz="1500" spc="-10" dirty="0">
                <a:latin typeface="Calibri"/>
                <a:cs typeface="Calibri"/>
              </a:rPr>
              <a:t>consumers’</a:t>
            </a:r>
            <a:r>
              <a:rPr sz="1500" spc="-45" dirty="0">
                <a:latin typeface="Calibri"/>
                <a:cs typeface="Calibri"/>
              </a:rPr>
              <a:t> </a:t>
            </a:r>
            <a:r>
              <a:rPr sz="1500" spc="-10" dirty="0">
                <a:latin typeface="Calibri"/>
                <a:cs typeface="Calibri"/>
              </a:rPr>
              <a:t>energy consumption</a:t>
            </a:r>
            <a:r>
              <a:rPr sz="1500" spc="-45" dirty="0">
                <a:latin typeface="Calibri"/>
                <a:cs typeface="Calibri"/>
              </a:rPr>
              <a:t> </a:t>
            </a:r>
            <a:r>
              <a:rPr sz="1500" dirty="0">
                <a:latin typeface="Calibri"/>
                <a:cs typeface="Calibri"/>
              </a:rPr>
              <a:t>profiles</a:t>
            </a:r>
            <a:r>
              <a:rPr sz="1500" spc="-10" dirty="0">
                <a:latin typeface="Calibri"/>
                <a:cs typeface="Calibri"/>
              </a:rPr>
              <a:t> according</a:t>
            </a:r>
            <a:r>
              <a:rPr sz="1500" spc="-45" dirty="0">
                <a:latin typeface="Calibri"/>
                <a:cs typeface="Calibri"/>
              </a:rPr>
              <a:t> </a:t>
            </a:r>
            <a:r>
              <a:rPr sz="1500" dirty="0">
                <a:latin typeface="Calibri"/>
                <a:cs typeface="Calibri"/>
              </a:rPr>
              <a:t>to</a:t>
            </a:r>
            <a:r>
              <a:rPr sz="1500" spc="-30" dirty="0">
                <a:latin typeface="Calibri"/>
                <a:cs typeface="Calibri"/>
              </a:rPr>
              <a:t> </a:t>
            </a:r>
            <a:r>
              <a:rPr sz="1500" dirty="0">
                <a:latin typeface="Calibri"/>
                <a:cs typeface="Calibri"/>
              </a:rPr>
              <a:t>real</a:t>
            </a:r>
            <a:r>
              <a:rPr sz="1500" spc="-20" dirty="0">
                <a:latin typeface="Calibri"/>
                <a:cs typeface="Calibri"/>
              </a:rPr>
              <a:t> </a:t>
            </a:r>
            <a:r>
              <a:rPr sz="1500" dirty="0">
                <a:latin typeface="Calibri"/>
                <a:cs typeface="Calibri"/>
              </a:rPr>
              <a:t>time</a:t>
            </a:r>
            <a:r>
              <a:rPr sz="1500" spc="-10" dirty="0">
                <a:latin typeface="Calibri"/>
                <a:cs typeface="Calibri"/>
              </a:rPr>
              <a:t> electricity price.</a:t>
            </a:r>
            <a:endParaRPr sz="1500" dirty="0">
              <a:latin typeface="Calibri"/>
              <a:cs typeface="Calibri"/>
            </a:endParaRPr>
          </a:p>
          <a:p>
            <a:pPr marL="91440" marR="202565">
              <a:lnSpc>
                <a:spcPts val="1440"/>
              </a:lnSpc>
              <a:spcBef>
                <a:spcPts val="994"/>
              </a:spcBef>
            </a:pPr>
            <a:r>
              <a:rPr sz="1500" dirty="0">
                <a:latin typeface="Calibri"/>
                <a:cs typeface="Calibri"/>
              </a:rPr>
              <a:t>IoT</a:t>
            </a:r>
            <a:r>
              <a:rPr sz="1500" spc="-45" dirty="0">
                <a:latin typeface="Calibri"/>
                <a:cs typeface="Calibri"/>
              </a:rPr>
              <a:t> </a:t>
            </a:r>
            <a:r>
              <a:rPr sz="1500" spc="-10" dirty="0">
                <a:latin typeface="Calibri"/>
                <a:cs typeface="Calibri"/>
              </a:rPr>
              <a:t>components</a:t>
            </a:r>
            <a:r>
              <a:rPr sz="1500" spc="-35" dirty="0">
                <a:latin typeface="Calibri"/>
                <a:cs typeface="Calibri"/>
              </a:rPr>
              <a:t> </a:t>
            </a:r>
            <a:r>
              <a:rPr sz="1500" dirty="0">
                <a:latin typeface="Calibri"/>
                <a:cs typeface="Calibri"/>
              </a:rPr>
              <a:t>collect</a:t>
            </a:r>
            <a:r>
              <a:rPr sz="1500" spc="-25" dirty="0">
                <a:latin typeface="Calibri"/>
                <a:cs typeface="Calibri"/>
              </a:rPr>
              <a:t> </a:t>
            </a:r>
            <a:r>
              <a:rPr sz="1500" dirty="0">
                <a:latin typeface="Calibri"/>
                <a:cs typeface="Calibri"/>
              </a:rPr>
              <a:t>energy</a:t>
            </a:r>
            <a:r>
              <a:rPr sz="1500" spc="-20" dirty="0">
                <a:latin typeface="Calibri"/>
                <a:cs typeface="Calibri"/>
              </a:rPr>
              <a:t> </a:t>
            </a:r>
            <a:r>
              <a:rPr sz="1500" spc="-10" dirty="0">
                <a:latin typeface="Calibri"/>
                <a:cs typeface="Calibri"/>
              </a:rPr>
              <a:t>requirements</a:t>
            </a:r>
            <a:r>
              <a:rPr sz="1500" spc="-25" dirty="0">
                <a:latin typeface="Calibri"/>
                <a:cs typeface="Calibri"/>
              </a:rPr>
              <a:t> </a:t>
            </a:r>
            <a:r>
              <a:rPr sz="1500" dirty="0">
                <a:latin typeface="Calibri"/>
                <a:cs typeface="Calibri"/>
              </a:rPr>
              <a:t>of</a:t>
            </a:r>
            <a:r>
              <a:rPr sz="1500" spc="-25" dirty="0">
                <a:latin typeface="Calibri"/>
                <a:cs typeface="Calibri"/>
              </a:rPr>
              <a:t> </a:t>
            </a:r>
            <a:r>
              <a:rPr sz="1500" spc="-10" dirty="0">
                <a:latin typeface="Calibri"/>
                <a:cs typeface="Calibri"/>
              </a:rPr>
              <a:t>different </a:t>
            </a:r>
            <a:r>
              <a:rPr sz="1500" dirty="0">
                <a:latin typeface="Calibri"/>
                <a:cs typeface="Calibri"/>
              </a:rPr>
              <a:t>home</a:t>
            </a:r>
            <a:r>
              <a:rPr sz="1500" spc="-30" dirty="0">
                <a:latin typeface="Calibri"/>
                <a:cs typeface="Calibri"/>
              </a:rPr>
              <a:t> </a:t>
            </a:r>
            <a:r>
              <a:rPr sz="1500" dirty="0">
                <a:latin typeface="Calibri"/>
                <a:cs typeface="Calibri"/>
              </a:rPr>
              <a:t>appliances</a:t>
            </a:r>
            <a:r>
              <a:rPr sz="1500" spc="-40" dirty="0">
                <a:latin typeface="Calibri"/>
                <a:cs typeface="Calibri"/>
              </a:rPr>
              <a:t> </a:t>
            </a:r>
            <a:r>
              <a:rPr sz="1500" dirty="0">
                <a:latin typeface="Calibri"/>
                <a:cs typeface="Calibri"/>
              </a:rPr>
              <a:t>and</a:t>
            </a:r>
            <a:r>
              <a:rPr sz="1500" spc="-50" dirty="0">
                <a:latin typeface="Calibri"/>
                <a:cs typeface="Calibri"/>
              </a:rPr>
              <a:t> </a:t>
            </a:r>
            <a:r>
              <a:rPr sz="1500" dirty="0">
                <a:latin typeface="Calibri"/>
                <a:cs typeface="Calibri"/>
              </a:rPr>
              <a:t>send</a:t>
            </a:r>
            <a:r>
              <a:rPr sz="1500" spc="-20" dirty="0">
                <a:latin typeface="Calibri"/>
                <a:cs typeface="Calibri"/>
              </a:rPr>
              <a:t> </a:t>
            </a:r>
            <a:r>
              <a:rPr sz="1500" dirty="0">
                <a:latin typeface="Calibri"/>
                <a:cs typeface="Calibri"/>
              </a:rPr>
              <a:t>them</a:t>
            </a:r>
            <a:r>
              <a:rPr sz="1500" spc="-25" dirty="0">
                <a:latin typeface="Calibri"/>
                <a:cs typeface="Calibri"/>
              </a:rPr>
              <a:t> </a:t>
            </a:r>
            <a:r>
              <a:rPr sz="1500" dirty="0">
                <a:latin typeface="Calibri"/>
                <a:cs typeface="Calibri"/>
              </a:rPr>
              <a:t>to</a:t>
            </a:r>
            <a:r>
              <a:rPr sz="1500" spc="-40" dirty="0">
                <a:latin typeface="Calibri"/>
                <a:cs typeface="Calibri"/>
              </a:rPr>
              <a:t> </a:t>
            </a:r>
            <a:r>
              <a:rPr sz="1500" dirty="0">
                <a:latin typeface="Calibri"/>
                <a:cs typeface="Calibri"/>
              </a:rPr>
              <a:t>smart</a:t>
            </a:r>
            <a:r>
              <a:rPr sz="1500" spc="-40" dirty="0">
                <a:latin typeface="Calibri"/>
                <a:cs typeface="Calibri"/>
              </a:rPr>
              <a:t> </a:t>
            </a:r>
            <a:r>
              <a:rPr sz="1500" spc="-10" dirty="0">
                <a:latin typeface="Calibri"/>
                <a:cs typeface="Calibri"/>
              </a:rPr>
              <a:t>meters.</a:t>
            </a:r>
            <a:endParaRPr sz="1500" dirty="0">
              <a:latin typeface="Calibri"/>
              <a:cs typeface="Calibri"/>
            </a:endParaRPr>
          </a:p>
          <a:p>
            <a:pPr marL="91440" marR="375285">
              <a:lnSpc>
                <a:spcPct val="80100"/>
              </a:lnSpc>
              <a:spcBef>
                <a:spcPts val="1005"/>
              </a:spcBef>
            </a:pPr>
            <a:r>
              <a:rPr sz="1500" dirty="0">
                <a:latin typeface="Calibri"/>
                <a:cs typeface="Calibri"/>
              </a:rPr>
              <a:t>The</a:t>
            </a:r>
            <a:r>
              <a:rPr sz="1500" spc="-15" dirty="0">
                <a:latin typeface="Calibri"/>
                <a:cs typeface="Calibri"/>
              </a:rPr>
              <a:t> </a:t>
            </a:r>
            <a:r>
              <a:rPr sz="1500" spc="-10" dirty="0">
                <a:latin typeface="Calibri"/>
                <a:cs typeface="Calibri"/>
              </a:rPr>
              <a:t>control</a:t>
            </a:r>
            <a:r>
              <a:rPr sz="1500" spc="-30" dirty="0">
                <a:latin typeface="Calibri"/>
                <a:cs typeface="Calibri"/>
              </a:rPr>
              <a:t> </a:t>
            </a:r>
            <a:r>
              <a:rPr sz="1500" dirty="0">
                <a:latin typeface="Calibri"/>
                <a:cs typeface="Calibri"/>
              </a:rPr>
              <a:t>unit</a:t>
            </a:r>
            <a:r>
              <a:rPr sz="1500" spc="-20" dirty="0">
                <a:latin typeface="Calibri"/>
                <a:cs typeface="Calibri"/>
              </a:rPr>
              <a:t> </a:t>
            </a:r>
            <a:r>
              <a:rPr sz="1500" dirty="0">
                <a:latin typeface="Calibri"/>
                <a:cs typeface="Calibri"/>
              </a:rPr>
              <a:t>in smart</a:t>
            </a:r>
            <a:r>
              <a:rPr sz="1500" spc="-20" dirty="0">
                <a:latin typeface="Calibri"/>
                <a:cs typeface="Calibri"/>
              </a:rPr>
              <a:t> </a:t>
            </a:r>
            <a:r>
              <a:rPr sz="1500" dirty="0">
                <a:latin typeface="Calibri"/>
                <a:cs typeface="Calibri"/>
              </a:rPr>
              <a:t>grid</a:t>
            </a:r>
            <a:r>
              <a:rPr sz="1500" spc="-15" dirty="0">
                <a:latin typeface="Calibri"/>
                <a:cs typeface="Calibri"/>
              </a:rPr>
              <a:t> </a:t>
            </a:r>
            <a:r>
              <a:rPr sz="1500" spc="-10" dirty="0">
                <a:latin typeface="Calibri"/>
                <a:cs typeface="Calibri"/>
              </a:rPr>
              <a:t>schedules energy consumption</a:t>
            </a:r>
            <a:r>
              <a:rPr sz="1500" spc="-25" dirty="0">
                <a:latin typeface="Calibri"/>
                <a:cs typeface="Calibri"/>
              </a:rPr>
              <a:t> </a:t>
            </a:r>
            <a:r>
              <a:rPr sz="1500" dirty="0">
                <a:latin typeface="Calibri"/>
                <a:cs typeface="Calibri"/>
              </a:rPr>
              <a:t>of</a:t>
            </a:r>
            <a:r>
              <a:rPr sz="1500" spc="-10" dirty="0">
                <a:latin typeface="Calibri"/>
                <a:cs typeface="Calibri"/>
              </a:rPr>
              <a:t> </a:t>
            </a:r>
            <a:r>
              <a:rPr sz="1500" dirty="0">
                <a:latin typeface="Calibri"/>
                <a:cs typeface="Calibri"/>
              </a:rPr>
              <a:t>homes’</a:t>
            </a:r>
            <a:r>
              <a:rPr sz="1500" spc="5" dirty="0">
                <a:latin typeface="Calibri"/>
                <a:cs typeface="Calibri"/>
              </a:rPr>
              <a:t> </a:t>
            </a:r>
            <a:r>
              <a:rPr sz="1500" dirty="0">
                <a:latin typeface="Calibri"/>
                <a:cs typeface="Calibri"/>
              </a:rPr>
              <a:t>appliances</a:t>
            </a:r>
            <a:r>
              <a:rPr sz="1500" spc="-30" dirty="0">
                <a:latin typeface="Calibri"/>
                <a:cs typeface="Calibri"/>
              </a:rPr>
              <a:t> </a:t>
            </a:r>
            <a:r>
              <a:rPr sz="1500" dirty="0">
                <a:latin typeface="Calibri"/>
                <a:cs typeface="Calibri"/>
              </a:rPr>
              <a:t>by balancing</a:t>
            </a:r>
            <a:r>
              <a:rPr sz="1500" spc="-35" dirty="0">
                <a:latin typeface="Calibri"/>
                <a:cs typeface="Calibri"/>
              </a:rPr>
              <a:t> </a:t>
            </a:r>
            <a:r>
              <a:rPr sz="1500" spc="-10" dirty="0">
                <a:latin typeface="Calibri"/>
                <a:cs typeface="Calibri"/>
              </a:rPr>
              <a:t>user’s </a:t>
            </a:r>
            <a:r>
              <a:rPr sz="1500" dirty="0">
                <a:latin typeface="Calibri"/>
                <a:cs typeface="Calibri"/>
              </a:rPr>
              <a:t>and</a:t>
            </a:r>
            <a:r>
              <a:rPr sz="1500" spc="-40" dirty="0">
                <a:latin typeface="Calibri"/>
                <a:cs typeface="Calibri"/>
              </a:rPr>
              <a:t> </a:t>
            </a:r>
            <a:r>
              <a:rPr sz="1500" dirty="0">
                <a:latin typeface="Calibri"/>
                <a:cs typeface="Calibri"/>
              </a:rPr>
              <a:t>utility</a:t>
            </a:r>
            <a:r>
              <a:rPr sz="1500" spc="-40" dirty="0">
                <a:latin typeface="Calibri"/>
                <a:cs typeface="Calibri"/>
              </a:rPr>
              <a:t> </a:t>
            </a:r>
            <a:r>
              <a:rPr sz="1500" dirty="0">
                <a:latin typeface="Calibri"/>
                <a:cs typeface="Calibri"/>
              </a:rPr>
              <a:t>companies’</a:t>
            </a:r>
            <a:r>
              <a:rPr sz="1500" spc="-45" dirty="0">
                <a:latin typeface="Calibri"/>
                <a:cs typeface="Calibri"/>
              </a:rPr>
              <a:t> </a:t>
            </a:r>
            <a:r>
              <a:rPr sz="1500" spc="-10" dirty="0">
                <a:latin typeface="Calibri"/>
                <a:cs typeface="Calibri"/>
              </a:rPr>
              <a:t>preferences.</a:t>
            </a:r>
            <a:endParaRPr sz="1500" dirty="0">
              <a:latin typeface="Calibri"/>
              <a:cs typeface="Calibri"/>
            </a:endParaRPr>
          </a:p>
          <a:p>
            <a:pPr marL="91440" marR="128270">
              <a:lnSpc>
                <a:spcPct val="80000"/>
              </a:lnSpc>
              <a:spcBef>
                <a:spcPts val="1000"/>
              </a:spcBef>
            </a:pPr>
            <a:r>
              <a:rPr sz="1500" dirty="0">
                <a:latin typeface="Calibri"/>
                <a:cs typeface="Calibri"/>
              </a:rPr>
              <a:t>IoT</a:t>
            </a:r>
            <a:r>
              <a:rPr sz="1500" spc="-50" dirty="0">
                <a:latin typeface="Calibri"/>
                <a:cs typeface="Calibri"/>
              </a:rPr>
              <a:t> </a:t>
            </a:r>
            <a:r>
              <a:rPr sz="1500" dirty="0">
                <a:latin typeface="Calibri"/>
                <a:cs typeface="Calibri"/>
              </a:rPr>
              <a:t>enabled</a:t>
            </a:r>
            <a:r>
              <a:rPr sz="1500" spc="-30" dirty="0">
                <a:latin typeface="Calibri"/>
                <a:cs typeface="Calibri"/>
              </a:rPr>
              <a:t> </a:t>
            </a:r>
            <a:r>
              <a:rPr sz="1500" dirty="0">
                <a:latin typeface="Calibri"/>
                <a:cs typeface="Calibri"/>
              </a:rPr>
              <a:t>home</a:t>
            </a:r>
            <a:r>
              <a:rPr sz="1500" spc="-25" dirty="0">
                <a:latin typeface="Calibri"/>
                <a:cs typeface="Calibri"/>
              </a:rPr>
              <a:t> </a:t>
            </a:r>
            <a:r>
              <a:rPr sz="1500" spc="-10" dirty="0">
                <a:latin typeface="Calibri"/>
                <a:cs typeface="Calibri"/>
              </a:rPr>
              <a:t>storage</a:t>
            </a:r>
            <a:r>
              <a:rPr sz="1500" spc="-55" dirty="0">
                <a:latin typeface="Calibri"/>
                <a:cs typeface="Calibri"/>
              </a:rPr>
              <a:t> </a:t>
            </a:r>
            <a:r>
              <a:rPr sz="1500" dirty="0">
                <a:latin typeface="Calibri"/>
                <a:cs typeface="Calibri"/>
              </a:rPr>
              <a:t>devices</a:t>
            </a:r>
            <a:r>
              <a:rPr sz="1500" spc="-5" dirty="0">
                <a:latin typeface="Calibri"/>
                <a:cs typeface="Calibri"/>
              </a:rPr>
              <a:t> </a:t>
            </a:r>
            <a:r>
              <a:rPr sz="1500" spc="-10" dirty="0">
                <a:latin typeface="Calibri"/>
                <a:cs typeface="Calibri"/>
              </a:rPr>
              <a:t>intelligently</a:t>
            </a:r>
            <a:r>
              <a:rPr sz="1500" spc="-50" dirty="0">
                <a:latin typeface="Calibri"/>
                <a:cs typeface="Calibri"/>
              </a:rPr>
              <a:t> </a:t>
            </a:r>
            <a:r>
              <a:rPr sz="1500" spc="-10" dirty="0">
                <a:latin typeface="Calibri"/>
                <a:cs typeface="Calibri"/>
              </a:rPr>
              <a:t>interacts </a:t>
            </a:r>
            <a:r>
              <a:rPr sz="1500" dirty="0">
                <a:latin typeface="Calibri"/>
                <a:cs typeface="Calibri"/>
              </a:rPr>
              <a:t>with</a:t>
            </a:r>
            <a:r>
              <a:rPr sz="1500" spc="-20"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grid</a:t>
            </a:r>
            <a:r>
              <a:rPr sz="1500" spc="-35" dirty="0">
                <a:latin typeface="Calibri"/>
                <a:cs typeface="Calibri"/>
              </a:rPr>
              <a:t> </a:t>
            </a:r>
            <a:r>
              <a:rPr sz="1500" dirty="0">
                <a:latin typeface="Calibri"/>
                <a:cs typeface="Calibri"/>
              </a:rPr>
              <a:t>to</a:t>
            </a:r>
            <a:r>
              <a:rPr sz="1500" spc="-30" dirty="0">
                <a:latin typeface="Calibri"/>
                <a:cs typeface="Calibri"/>
              </a:rPr>
              <a:t> </a:t>
            </a:r>
            <a:r>
              <a:rPr sz="1500" spc="-10" dirty="0">
                <a:latin typeface="Calibri"/>
                <a:cs typeface="Calibri"/>
              </a:rPr>
              <a:t>understand</a:t>
            </a:r>
            <a:r>
              <a:rPr sz="1500" spc="-40" dirty="0">
                <a:latin typeface="Calibri"/>
                <a:cs typeface="Calibri"/>
              </a:rPr>
              <a:t> </a:t>
            </a:r>
            <a:r>
              <a:rPr sz="1500" dirty="0">
                <a:latin typeface="Calibri"/>
                <a:cs typeface="Calibri"/>
              </a:rPr>
              <a:t>the</a:t>
            </a:r>
            <a:r>
              <a:rPr sz="1500" spc="-30" dirty="0">
                <a:latin typeface="Calibri"/>
                <a:cs typeface="Calibri"/>
              </a:rPr>
              <a:t> </a:t>
            </a:r>
            <a:r>
              <a:rPr sz="1500" dirty="0">
                <a:latin typeface="Calibri"/>
                <a:cs typeface="Calibri"/>
              </a:rPr>
              <a:t>peak</a:t>
            </a:r>
            <a:r>
              <a:rPr sz="1500" spc="-15" dirty="0">
                <a:latin typeface="Calibri"/>
                <a:cs typeface="Calibri"/>
              </a:rPr>
              <a:t> </a:t>
            </a:r>
            <a:r>
              <a:rPr sz="1500" dirty="0">
                <a:latin typeface="Calibri"/>
                <a:cs typeface="Calibri"/>
              </a:rPr>
              <a:t>demand</a:t>
            </a:r>
            <a:r>
              <a:rPr sz="1500" spc="-40" dirty="0">
                <a:latin typeface="Calibri"/>
                <a:cs typeface="Calibri"/>
              </a:rPr>
              <a:t> </a:t>
            </a:r>
            <a:r>
              <a:rPr sz="1500" dirty="0">
                <a:latin typeface="Calibri"/>
                <a:cs typeface="Calibri"/>
              </a:rPr>
              <a:t>period</a:t>
            </a:r>
            <a:r>
              <a:rPr sz="1500" spc="-20" dirty="0">
                <a:latin typeface="Calibri"/>
                <a:cs typeface="Calibri"/>
              </a:rPr>
              <a:t> and, </a:t>
            </a:r>
            <a:r>
              <a:rPr sz="1500" dirty="0">
                <a:latin typeface="Calibri"/>
                <a:cs typeface="Calibri"/>
              </a:rPr>
              <a:t>if</a:t>
            </a:r>
            <a:r>
              <a:rPr sz="1500" spc="-15" dirty="0">
                <a:latin typeface="Calibri"/>
                <a:cs typeface="Calibri"/>
              </a:rPr>
              <a:t> </a:t>
            </a:r>
            <a:r>
              <a:rPr sz="1500" spc="-10" dirty="0">
                <a:latin typeface="Calibri"/>
                <a:cs typeface="Calibri"/>
              </a:rPr>
              <a:t>required,</a:t>
            </a:r>
            <a:r>
              <a:rPr sz="1500" spc="-25" dirty="0">
                <a:latin typeface="Calibri"/>
                <a:cs typeface="Calibri"/>
              </a:rPr>
              <a:t> </a:t>
            </a:r>
            <a:r>
              <a:rPr sz="1500" spc="-10" dirty="0">
                <a:latin typeface="Calibri"/>
                <a:cs typeface="Calibri"/>
              </a:rPr>
              <a:t>disconnects</a:t>
            </a:r>
            <a:r>
              <a:rPr sz="1500" spc="-25" dirty="0">
                <a:latin typeface="Calibri"/>
                <a:cs typeface="Calibri"/>
              </a:rPr>
              <a:t> </a:t>
            </a:r>
            <a:r>
              <a:rPr sz="1500" dirty="0">
                <a:latin typeface="Calibri"/>
                <a:cs typeface="Calibri"/>
              </a:rPr>
              <a:t>the</a:t>
            </a:r>
            <a:r>
              <a:rPr sz="1500" spc="-40" dirty="0">
                <a:latin typeface="Calibri"/>
                <a:cs typeface="Calibri"/>
              </a:rPr>
              <a:t> </a:t>
            </a:r>
            <a:r>
              <a:rPr sz="1500" dirty="0">
                <a:latin typeface="Calibri"/>
                <a:cs typeface="Calibri"/>
              </a:rPr>
              <a:t>home</a:t>
            </a:r>
            <a:r>
              <a:rPr sz="1500" spc="-20" dirty="0">
                <a:latin typeface="Calibri"/>
                <a:cs typeface="Calibri"/>
              </a:rPr>
              <a:t> </a:t>
            </a:r>
            <a:r>
              <a:rPr sz="1500" dirty="0">
                <a:latin typeface="Calibri"/>
                <a:cs typeface="Calibri"/>
              </a:rPr>
              <a:t>circuit</a:t>
            </a:r>
            <a:r>
              <a:rPr sz="1500" spc="-20" dirty="0">
                <a:latin typeface="Calibri"/>
                <a:cs typeface="Calibri"/>
              </a:rPr>
              <a:t> </a:t>
            </a:r>
            <a:r>
              <a:rPr sz="1500" dirty="0">
                <a:latin typeface="Calibri"/>
                <a:cs typeface="Calibri"/>
              </a:rPr>
              <a:t>from</a:t>
            </a:r>
            <a:r>
              <a:rPr sz="1500" spc="-20" dirty="0">
                <a:latin typeface="Calibri"/>
                <a:cs typeface="Calibri"/>
              </a:rPr>
              <a:t> </a:t>
            </a:r>
            <a:r>
              <a:rPr sz="1500" dirty="0">
                <a:latin typeface="Calibri"/>
                <a:cs typeface="Calibri"/>
              </a:rPr>
              <a:t>the</a:t>
            </a:r>
            <a:r>
              <a:rPr sz="1500" spc="-30" dirty="0">
                <a:latin typeface="Calibri"/>
                <a:cs typeface="Calibri"/>
              </a:rPr>
              <a:t> </a:t>
            </a:r>
            <a:r>
              <a:rPr sz="1500" dirty="0">
                <a:latin typeface="Calibri"/>
                <a:cs typeface="Calibri"/>
              </a:rPr>
              <a:t>grid</a:t>
            </a:r>
            <a:r>
              <a:rPr sz="1500" spc="-25" dirty="0">
                <a:latin typeface="Calibri"/>
                <a:cs typeface="Calibri"/>
              </a:rPr>
              <a:t> to </a:t>
            </a:r>
            <a:r>
              <a:rPr sz="1500" dirty="0">
                <a:latin typeface="Calibri"/>
                <a:cs typeface="Calibri"/>
              </a:rPr>
              <a:t>supply</a:t>
            </a:r>
            <a:r>
              <a:rPr sz="1500" spc="-45" dirty="0">
                <a:latin typeface="Calibri"/>
                <a:cs typeface="Calibri"/>
              </a:rPr>
              <a:t> </a:t>
            </a:r>
            <a:r>
              <a:rPr sz="1500" dirty="0">
                <a:latin typeface="Calibri"/>
                <a:cs typeface="Calibri"/>
              </a:rPr>
              <a:t>power</a:t>
            </a:r>
            <a:r>
              <a:rPr sz="1500" spc="-20" dirty="0">
                <a:latin typeface="Calibri"/>
                <a:cs typeface="Calibri"/>
              </a:rPr>
              <a:t> </a:t>
            </a:r>
            <a:r>
              <a:rPr sz="1500" dirty="0">
                <a:latin typeface="Calibri"/>
                <a:cs typeface="Calibri"/>
              </a:rPr>
              <a:t>on</a:t>
            </a:r>
            <a:r>
              <a:rPr sz="1500" spc="-25" dirty="0">
                <a:latin typeface="Calibri"/>
                <a:cs typeface="Calibri"/>
              </a:rPr>
              <a:t> </a:t>
            </a:r>
            <a:r>
              <a:rPr sz="1500" dirty="0">
                <a:latin typeface="Calibri"/>
                <a:cs typeface="Calibri"/>
              </a:rPr>
              <a:t>its</a:t>
            </a:r>
            <a:r>
              <a:rPr sz="1500" spc="-25" dirty="0">
                <a:latin typeface="Calibri"/>
                <a:cs typeface="Calibri"/>
              </a:rPr>
              <a:t> </a:t>
            </a:r>
            <a:r>
              <a:rPr sz="1500" spc="-20" dirty="0">
                <a:latin typeface="Calibri"/>
                <a:cs typeface="Calibri"/>
              </a:rPr>
              <a:t>own.</a:t>
            </a:r>
            <a:endParaRPr sz="1500" dirty="0">
              <a:latin typeface="Calibri"/>
              <a:cs typeface="Calibri"/>
            </a:endParaRPr>
          </a:p>
          <a:p>
            <a:pPr marL="91440" marR="104139">
              <a:lnSpc>
                <a:spcPts val="1440"/>
              </a:lnSpc>
              <a:spcBef>
                <a:spcPts val="994"/>
              </a:spcBef>
            </a:pPr>
            <a:r>
              <a:rPr sz="1500" dirty="0">
                <a:latin typeface="Calibri"/>
                <a:cs typeface="Calibri"/>
              </a:rPr>
              <a:t>If</a:t>
            </a:r>
            <a:r>
              <a:rPr sz="1500" spc="-30" dirty="0">
                <a:latin typeface="Calibri"/>
                <a:cs typeface="Calibri"/>
              </a:rPr>
              <a:t> </a:t>
            </a:r>
            <a:r>
              <a:rPr sz="1500" spc="-10" dirty="0">
                <a:latin typeface="Calibri"/>
                <a:cs typeface="Calibri"/>
              </a:rPr>
              <a:t>required</a:t>
            </a:r>
            <a:r>
              <a:rPr sz="1500" spc="-25" dirty="0">
                <a:latin typeface="Calibri"/>
                <a:cs typeface="Calibri"/>
              </a:rPr>
              <a:t> </a:t>
            </a:r>
            <a:r>
              <a:rPr sz="1500" dirty="0">
                <a:latin typeface="Calibri"/>
                <a:cs typeface="Calibri"/>
              </a:rPr>
              <a:t>smart</a:t>
            </a:r>
            <a:r>
              <a:rPr sz="1500" spc="-40" dirty="0">
                <a:latin typeface="Calibri"/>
                <a:cs typeface="Calibri"/>
              </a:rPr>
              <a:t> </a:t>
            </a:r>
            <a:r>
              <a:rPr sz="1500" spc="-10" dirty="0">
                <a:latin typeface="Calibri"/>
                <a:cs typeface="Calibri"/>
              </a:rPr>
              <a:t>storage</a:t>
            </a:r>
            <a:r>
              <a:rPr sz="1500" spc="-50" dirty="0">
                <a:latin typeface="Calibri"/>
                <a:cs typeface="Calibri"/>
              </a:rPr>
              <a:t> </a:t>
            </a:r>
            <a:r>
              <a:rPr sz="1500" dirty="0">
                <a:latin typeface="Calibri"/>
                <a:cs typeface="Calibri"/>
              </a:rPr>
              <a:t>devices</a:t>
            </a:r>
            <a:r>
              <a:rPr sz="1500" spc="-5" dirty="0">
                <a:latin typeface="Calibri"/>
                <a:cs typeface="Calibri"/>
              </a:rPr>
              <a:t> </a:t>
            </a:r>
            <a:r>
              <a:rPr sz="1500" dirty="0">
                <a:latin typeface="Calibri"/>
                <a:cs typeface="Calibri"/>
              </a:rPr>
              <a:t>can</a:t>
            </a:r>
            <a:r>
              <a:rPr sz="1500" spc="-35" dirty="0">
                <a:latin typeface="Calibri"/>
                <a:cs typeface="Calibri"/>
              </a:rPr>
              <a:t> </a:t>
            </a:r>
            <a:r>
              <a:rPr sz="1500" dirty="0">
                <a:latin typeface="Calibri"/>
                <a:cs typeface="Calibri"/>
              </a:rPr>
              <a:t>add</a:t>
            </a:r>
            <a:r>
              <a:rPr sz="1500" spc="-40" dirty="0">
                <a:latin typeface="Calibri"/>
                <a:cs typeface="Calibri"/>
              </a:rPr>
              <a:t> </a:t>
            </a:r>
            <a:r>
              <a:rPr sz="1500" dirty="0">
                <a:latin typeface="Calibri"/>
                <a:cs typeface="Calibri"/>
              </a:rPr>
              <a:t>power</a:t>
            </a:r>
            <a:r>
              <a:rPr sz="1500" spc="-35" dirty="0">
                <a:latin typeface="Calibri"/>
                <a:cs typeface="Calibri"/>
              </a:rPr>
              <a:t> </a:t>
            </a:r>
            <a:r>
              <a:rPr sz="1500" dirty="0">
                <a:latin typeface="Calibri"/>
                <a:cs typeface="Calibri"/>
              </a:rPr>
              <a:t>supply</a:t>
            </a:r>
            <a:r>
              <a:rPr sz="1500" spc="-30" dirty="0">
                <a:latin typeface="Calibri"/>
                <a:cs typeface="Calibri"/>
              </a:rPr>
              <a:t> </a:t>
            </a:r>
            <a:r>
              <a:rPr sz="1500" spc="-25" dirty="0">
                <a:latin typeface="Calibri"/>
                <a:cs typeface="Calibri"/>
              </a:rPr>
              <a:t>to </a:t>
            </a:r>
            <a:r>
              <a:rPr sz="1500" dirty="0">
                <a:latin typeface="Calibri"/>
                <a:cs typeface="Calibri"/>
              </a:rPr>
              <a:t>main</a:t>
            </a:r>
            <a:r>
              <a:rPr sz="1500" spc="-45" dirty="0">
                <a:latin typeface="Calibri"/>
                <a:cs typeface="Calibri"/>
              </a:rPr>
              <a:t> </a:t>
            </a:r>
            <a:r>
              <a:rPr sz="1500" dirty="0">
                <a:latin typeface="Calibri"/>
                <a:cs typeface="Calibri"/>
              </a:rPr>
              <a:t>grid.</a:t>
            </a:r>
            <a:r>
              <a:rPr sz="1500" spc="-40" dirty="0">
                <a:latin typeface="Calibri"/>
                <a:cs typeface="Calibri"/>
              </a:rPr>
              <a:t> </a:t>
            </a:r>
            <a:r>
              <a:rPr sz="1500" dirty="0">
                <a:latin typeface="Calibri"/>
                <a:cs typeface="Calibri"/>
              </a:rPr>
              <a:t>This</a:t>
            </a:r>
            <a:r>
              <a:rPr sz="1500" spc="-30" dirty="0">
                <a:latin typeface="Calibri"/>
                <a:cs typeface="Calibri"/>
              </a:rPr>
              <a:t> </a:t>
            </a:r>
            <a:r>
              <a:rPr sz="1500" dirty="0">
                <a:latin typeface="Calibri"/>
                <a:cs typeface="Calibri"/>
              </a:rPr>
              <a:t>two</a:t>
            </a:r>
            <a:r>
              <a:rPr sz="1500" spc="-35" dirty="0">
                <a:latin typeface="Calibri"/>
                <a:cs typeface="Calibri"/>
              </a:rPr>
              <a:t> </a:t>
            </a:r>
            <a:r>
              <a:rPr sz="1500" dirty="0">
                <a:latin typeface="Calibri"/>
                <a:cs typeface="Calibri"/>
              </a:rPr>
              <a:t>way</a:t>
            </a:r>
            <a:r>
              <a:rPr sz="1500" spc="-50" dirty="0">
                <a:latin typeface="Calibri"/>
                <a:cs typeface="Calibri"/>
              </a:rPr>
              <a:t> </a:t>
            </a:r>
            <a:r>
              <a:rPr sz="1500" dirty="0">
                <a:latin typeface="Calibri"/>
                <a:cs typeface="Calibri"/>
              </a:rPr>
              <a:t>electric</a:t>
            </a:r>
            <a:r>
              <a:rPr sz="1500" spc="-20" dirty="0">
                <a:latin typeface="Calibri"/>
                <a:cs typeface="Calibri"/>
              </a:rPr>
              <a:t> </a:t>
            </a:r>
            <a:r>
              <a:rPr sz="1500" dirty="0">
                <a:latin typeface="Calibri"/>
                <a:cs typeface="Calibri"/>
              </a:rPr>
              <a:t>flow</a:t>
            </a:r>
            <a:r>
              <a:rPr sz="1500" spc="-20" dirty="0">
                <a:latin typeface="Calibri"/>
                <a:cs typeface="Calibri"/>
              </a:rPr>
              <a:t> </a:t>
            </a:r>
            <a:r>
              <a:rPr sz="1500" spc="-10" dirty="0">
                <a:latin typeface="Calibri"/>
                <a:cs typeface="Calibri"/>
              </a:rPr>
              <a:t>convert</a:t>
            </a:r>
            <a:r>
              <a:rPr sz="1500" spc="-45" dirty="0">
                <a:latin typeface="Calibri"/>
                <a:cs typeface="Calibri"/>
              </a:rPr>
              <a:t> </a:t>
            </a:r>
            <a:r>
              <a:rPr sz="1500" spc="-10" dirty="0">
                <a:latin typeface="Calibri"/>
                <a:cs typeface="Calibri"/>
              </a:rPr>
              <a:t>consumer </a:t>
            </a:r>
            <a:r>
              <a:rPr sz="1500" dirty="0">
                <a:latin typeface="Calibri"/>
                <a:cs typeface="Calibri"/>
              </a:rPr>
              <a:t>into</a:t>
            </a:r>
            <a:r>
              <a:rPr sz="1500" spc="-50" dirty="0">
                <a:latin typeface="Calibri"/>
                <a:cs typeface="Calibri"/>
              </a:rPr>
              <a:t> </a:t>
            </a:r>
            <a:r>
              <a:rPr sz="1500" spc="-10" dirty="0">
                <a:latin typeface="Calibri"/>
                <a:cs typeface="Calibri"/>
              </a:rPr>
              <a:t>prosumer.</a:t>
            </a:r>
            <a:endParaRPr sz="1500" dirty="0">
              <a:latin typeface="Calibri"/>
              <a:cs typeface="Calibri"/>
            </a:endParaRPr>
          </a:p>
          <a:p>
            <a:pPr marL="91440">
              <a:lnSpc>
                <a:spcPct val="100000"/>
              </a:lnSpc>
              <a:spcBef>
                <a:spcPts val="650"/>
              </a:spcBef>
            </a:pPr>
            <a:r>
              <a:rPr sz="1500" b="1" spc="-10" dirty="0">
                <a:latin typeface="Calibri"/>
                <a:cs typeface="Calibri"/>
              </a:rPr>
              <a:t>Prosumer=Producer+</a:t>
            </a:r>
            <a:r>
              <a:rPr sz="1500" b="1" spc="-35" dirty="0">
                <a:latin typeface="Calibri"/>
                <a:cs typeface="Calibri"/>
              </a:rPr>
              <a:t> </a:t>
            </a:r>
            <a:r>
              <a:rPr sz="1500" b="1" spc="-10" dirty="0">
                <a:latin typeface="Calibri"/>
                <a:cs typeface="Calibri"/>
              </a:rPr>
              <a:t>Consumer</a:t>
            </a:r>
            <a:endParaRPr sz="1500" dirty="0">
              <a:latin typeface="Calibri"/>
              <a:cs typeface="Calibri"/>
            </a:endParaRPr>
          </a:p>
        </p:txBody>
      </p:sp>
      <p:sp>
        <p:nvSpPr>
          <p:cNvPr id="11" name="object 11"/>
          <p:cNvSpPr txBox="1">
            <a:spLocks noGrp="1"/>
          </p:cNvSpPr>
          <p:nvPr>
            <p:ph type="title"/>
          </p:nvPr>
        </p:nvSpPr>
        <p:spPr>
          <a:xfrm>
            <a:off x="918768" y="424688"/>
            <a:ext cx="5097780" cy="696595"/>
          </a:xfrm>
          <a:prstGeom prst="rect">
            <a:avLst/>
          </a:prstGeom>
        </p:spPr>
        <p:txBody>
          <a:bodyPr vert="horz" wrap="square" lIns="0" tIns="13335" rIns="0" bIns="0" rtlCol="0">
            <a:spAutoFit/>
          </a:bodyPr>
          <a:lstStyle/>
          <a:p>
            <a:pPr marL="12700">
              <a:lnSpc>
                <a:spcPct val="100000"/>
              </a:lnSpc>
              <a:spcBef>
                <a:spcPts val="105"/>
              </a:spcBef>
            </a:pPr>
            <a:r>
              <a:rPr b="1" dirty="0">
                <a:latin typeface="Calibri"/>
                <a:cs typeface="Calibri"/>
              </a:rPr>
              <a:t>IoT</a:t>
            </a:r>
            <a:r>
              <a:rPr b="1" spc="-30" dirty="0">
                <a:latin typeface="Calibri"/>
                <a:cs typeface="Calibri"/>
              </a:rPr>
              <a:t> </a:t>
            </a:r>
            <a:r>
              <a:rPr b="1" dirty="0">
                <a:latin typeface="Calibri"/>
                <a:cs typeface="Calibri"/>
              </a:rPr>
              <a:t>Role</a:t>
            </a:r>
            <a:r>
              <a:rPr b="1" spc="-50" dirty="0">
                <a:latin typeface="Calibri"/>
                <a:cs typeface="Calibri"/>
              </a:rPr>
              <a:t> </a:t>
            </a:r>
            <a:r>
              <a:rPr b="1" dirty="0">
                <a:latin typeface="Calibri"/>
                <a:cs typeface="Calibri"/>
              </a:rPr>
              <a:t>in</a:t>
            </a:r>
            <a:r>
              <a:rPr b="1" spc="-25" dirty="0">
                <a:latin typeface="Calibri"/>
                <a:cs typeface="Calibri"/>
              </a:rPr>
              <a:t> </a:t>
            </a:r>
            <a:r>
              <a:rPr b="1" dirty="0">
                <a:latin typeface="Calibri"/>
                <a:cs typeface="Calibri"/>
              </a:rPr>
              <a:t>Smart</a:t>
            </a:r>
            <a:r>
              <a:rPr b="1" spc="-35" dirty="0">
                <a:latin typeface="Calibri"/>
                <a:cs typeface="Calibri"/>
              </a:rPr>
              <a:t> </a:t>
            </a:r>
            <a:r>
              <a:rPr b="1" spc="-20" dirty="0">
                <a:latin typeface="Calibri"/>
                <a:cs typeface="Calibri"/>
              </a:rPr>
              <a:t>Grid</a:t>
            </a: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897636" y="2066544"/>
            <a:ext cx="4407535" cy="718185"/>
          </a:xfrm>
          <a:prstGeom prst="rect">
            <a:avLst/>
          </a:prstGeom>
          <a:solidFill>
            <a:srgbClr val="7E7E7E"/>
          </a:solidFill>
        </p:spPr>
        <p:txBody>
          <a:bodyPr vert="horz" wrap="square" lIns="0" tIns="175260" rIns="0" bIns="0" rtlCol="0">
            <a:spAutoFit/>
          </a:bodyPr>
          <a:lstStyle/>
          <a:p>
            <a:pPr marL="506095">
              <a:lnSpc>
                <a:spcPct val="100000"/>
              </a:lnSpc>
              <a:spcBef>
                <a:spcPts val="1380"/>
              </a:spcBef>
            </a:pPr>
            <a:r>
              <a:rPr sz="2000" b="1" spc="-10" dirty="0">
                <a:solidFill>
                  <a:srgbClr val="FFFFFF"/>
                </a:solidFill>
                <a:latin typeface="Calibri"/>
                <a:cs typeface="Calibri"/>
              </a:rPr>
              <a:t>Integration</a:t>
            </a:r>
            <a:r>
              <a:rPr sz="2000" b="1" spc="-55" dirty="0">
                <a:solidFill>
                  <a:srgbClr val="FFFFFF"/>
                </a:solidFill>
                <a:latin typeface="Calibri"/>
                <a:cs typeface="Calibri"/>
              </a:rPr>
              <a:t> </a:t>
            </a:r>
            <a:r>
              <a:rPr sz="2000" b="1" dirty="0">
                <a:solidFill>
                  <a:srgbClr val="FFFFFF"/>
                </a:solidFill>
                <a:latin typeface="Calibri"/>
                <a:cs typeface="Calibri"/>
              </a:rPr>
              <a:t>of</a:t>
            </a:r>
            <a:r>
              <a:rPr sz="2000" b="1" spc="-55" dirty="0">
                <a:solidFill>
                  <a:srgbClr val="FFFFFF"/>
                </a:solidFill>
                <a:latin typeface="Calibri"/>
                <a:cs typeface="Calibri"/>
              </a:rPr>
              <a:t> </a:t>
            </a:r>
            <a:r>
              <a:rPr sz="2000" b="1" spc="-10" dirty="0">
                <a:solidFill>
                  <a:srgbClr val="FFFFFF"/>
                </a:solidFill>
                <a:latin typeface="Calibri"/>
                <a:cs typeface="Calibri"/>
              </a:rPr>
              <a:t>renewable</a:t>
            </a:r>
            <a:r>
              <a:rPr sz="2000" b="1" spc="-45" dirty="0">
                <a:solidFill>
                  <a:srgbClr val="FFFFFF"/>
                </a:solidFill>
                <a:latin typeface="Calibri"/>
                <a:cs typeface="Calibri"/>
              </a:rPr>
              <a:t> </a:t>
            </a:r>
            <a:r>
              <a:rPr sz="2000" b="1" spc="-10" dirty="0">
                <a:solidFill>
                  <a:srgbClr val="FFFFFF"/>
                </a:solidFill>
                <a:latin typeface="Calibri"/>
                <a:cs typeface="Calibri"/>
              </a:rPr>
              <a:t>energy</a:t>
            </a:r>
            <a:endParaRPr sz="2000">
              <a:latin typeface="Calibri"/>
              <a:cs typeface="Calibri"/>
            </a:endParaRPr>
          </a:p>
        </p:txBody>
      </p:sp>
      <p:grpSp>
        <p:nvGrpSpPr>
          <p:cNvPr id="4" name="object 4"/>
          <p:cNvGrpSpPr/>
          <p:nvPr/>
        </p:nvGrpSpPr>
        <p:grpSpPr>
          <a:xfrm>
            <a:off x="5567171" y="1414272"/>
            <a:ext cx="6158865" cy="5008245"/>
            <a:chOff x="5567171" y="1414272"/>
            <a:chExt cx="6158865" cy="5008245"/>
          </a:xfrm>
        </p:grpSpPr>
        <p:pic>
          <p:nvPicPr>
            <p:cNvPr id="5" name="object 5"/>
            <p:cNvPicPr/>
            <p:nvPr/>
          </p:nvPicPr>
          <p:blipFill>
            <a:blip r:embed="rId3" cstate="print"/>
            <a:stretch>
              <a:fillRect/>
            </a:stretch>
          </p:blipFill>
          <p:spPr>
            <a:xfrm>
              <a:off x="5567171" y="1414272"/>
              <a:ext cx="6158483" cy="5007864"/>
            </a:xfrm>
            <a:prstGeom prst="rect">
              <a:avLst/>
            </a:prstGeom>
          </p:spPr>
        </p:pic>
        <p:pic>
          <p:nvPicPr>
            <p:cNvPr id="6" name="object 6"/>
            <p:cNvPicPr/>
            <p:nvPr/>
          </p:nvPicPr>
          <p:blipFill>
            <a:blip r:embed="rId4" cstate="print"/>
            <a:stretch>
              <a:fillRect/>
            </a:stretch>
          </p:blipFill>
          <p:spPr>
            <a:xfrm>
              <a:off x="5911595" y="1758696"/>
              <a:ext cx="5469635" cy="4319016"/>
            </a:xfrm>
            <a:prstGeom prst="rect">
              <a:avLst/>
            </a:prstGeom>
          </p:spPr>
        </p:pic>
        <p:sp>
          <p:nvSpPr>
            <p:cNvPr id="7" name="object 7"/>
            <p:cNvSpPr/>
            <p:nvPr/>
          </p:nvSpPr>
          <p:spPr>
            <a:xfrm>
              <a:off x="5867399" y="1714500"/>
              <a:ext cx="5558155" cy="4408170"/>
            </a:xfrm>
            <a:custGeom>
              <a:avLst/>
              <a:gdLst/>
              <a:ahLst/>
              <a:cxnLst/>
              <a:rect l="l" t="t" r="r" b="b"/>
              <a:pathLst>
                <a:path w="5558155" h="4408170">
                  <a:moveTo>
                    <a:pt x="763016" y="0"/>
                  </a:moveTo>
                  <a:lnTo>
                    <a:pt x="5558155" y="0"/>
                  </a:lnTo>
                  <a:lnTo>
                    <a:pt x="5558155" y="3644519"/>
                  </a:lnTo>
                  <a:lnTo>
                    <a:pt x="5554345" y="3721354"/>
                  </a:lnTo>
                  <a:lnTo>
                    <a:pt x="5542533" y="3797680"/>
                  </a:lnTo>
                  <a:lnTo>
                    <a:pt x="5523610" y="3870579"/>
                  </a:lnTo>
                  <a:lnTo>
                    <a:pt x="5497957" y="3940797"/>
                  </a:lnTo>
                  <a:lnTo>
                    <a:pt x="5465953" y="4007853"/>
                  </a:lnTo>
                  <a:lnTo>
                    <a:pt x="5427599" y="4070629"/>
                  </a:lnTo>
                  <a:lnTo>
                    <a:pt x="5383783" y="4129544"/>
                  </a:lnTo>
                  <a:lnTo>
                    <a:pt x="5334508" y="4183938"/>
                  </a:lnTo>
                  <a:lnTo>
                    <a:pt x="5280025" y="4233265"/>
                  </a:lnTo>
                  <a:lnTo>
                    <a:pt x="5221224" y="4277029"/>
                  </a:lnTo>
                  <a:lnTo>
                    <a:pt x="5158358" y="4315371"/>
                  </a:lnTo>
                  <a:lnTo>
                    <a:pt x="5091303" y="4347425"/>
                  </a:lnTo>
                  <a:lnTo>
                    <a:pt x="5021072" y="4373079"/>
                  </a:lnTo>
                  <a:lnTo>
                    <a:pt x="4948174" y="4392041"/>
                  </a:lnTo>
                  <a:lnTo>
                    <a:pt x="4871847" y="4403839"/>
                  </a:lnTo>
                  <a:lnTo>
                    <a:pt x="4795011" y="4407585"/>
                  </a:lnTo>
                  <a:lnTo>
                    <a:pt x="0" y="4407585"/>
                  </a:lnTo>
                  <a:lnTo>
                    <a:pt x="0" y="763015"/>
                  </a:lnTo>
                  <a:lnTo>
                    <a:pt x="3683" y="686180"/>
                  </a:lnTo>
                  <a:lnTo>
                    <a:pt x="15494" y="610362"/>
                  </a:lnTo>
                  <a:lnTo>
                    <a:pt x="34544" y="537083"/>
                  </a:lnTo>
                  <a:lnTo>
                    <a:pt x="60198" y="466725"/>
                  </a:lnTo>
                  <a:lnTo>
                    <a:pt x="92201" y="400176"/>
                  </a:lnTo>
                  <a:lnTo>
                    <a:pt x="130555" y="336930"/>
                  </a:lnTo>
                  <a:lnTo>
                    <a:pt x="174878" y="277875"/>
                  </a:lnTo>
                  <a:lnTo>
                    <a:pt x="224027" y="224027"/>
                  </a:lnTo>
                  <a:lnTo>
                    <a:pt x="277875" y="174878"/>
                  </a:lnTo>
                  <a:lnTo>
                    <a:pt x="336930" y="130555"/>
                  </a:lnTo>
                  <a:lnTo>
                    <a:pt x="400176" y="92201"/>
                  </a:lnTo>
                  <a:lnTo>
                    <a:pt x="466725" y="60198"/>
                  </a:lnTo>
                  <a:lnTo>
                    <a:pt x="537083" y="34544"/>
                  </a:lnTo>
                  <a:lnTo>
                    <a:pt x="610362" y="15494"/>
                  </a:lnTo>
                  <a:lnTo>
                    <a:pt x="686180" y="3683"/>
                  </a:lnTo>
                  <a:lnTo>
                    <a:pt x="763016" y="0"/>
                  </a:lnTo>
                  <a:close/>
                </a:path>
              </a:pathLst>
            </a:custGeom>
            <a:ln w="88392">
              <a:solidFill>
                <a:srgbClr val="FFFFFF"/>
              </a:solidFill>
            </a:ln>
          </p:spPr>
          <p:txBody>
            <a:bodyPr wrap="square" lIns="0" tIns="0" rIns="0" bIns="0" rtlCol="0"/>
            <a:lstStyle/>
            <a:p>
              <a:endParaRPr/>
            </a:p>
          </p:txBody>
        </p:sp>
      </p:grpSp>
      <p:sp>
        <p:nvSpPr>
          <p:cNvPr id="8" name="object 8"/>
          <p:cNvSpPr txBox="1"/>
          <p:nvPr/>
        </p:nvSpPr>
        <p:spPr>
          <a:xfrm>
            <a:off x="925067" y="2980944"/>
            <a:ext cx="4352925" cy="2810510"/>
          </a:xfrm>
          <a:prstGeom prst="rect">
            <a:avLst/>
          </a:prstGeom>
          <a:solidFill>
            <a:srgbClr val="FFFFFF"/>
          </a:solidFill>
          <a:ln w="12192">
            <a:solidFill>
              <a:srgbClr val="D0CECE"/>
            </a:solidFill>
          </a:ln>
        </p:spPr>
        <p:txBody>
          <a:bodyPr vert="horz" wrap="square" lIns="0" tIns="149225" rIns="0" bIns="0" rtlCol="0">
            <a:spAutoFit/>
          </a:bodyPr>
          <a:lstStyle/>
          <a:p>
            <a:pPr>
              <a:lnSpc>
                <a:spcPct val="100000"/>
              </a:lnSpc>
              <a:spcBef>
                <a:spcPts val="1175"/>
              </a:spcBef>
            </a:pPr>
            <a:endParaRPr sz="1600">
              <a:latin typeface="Times New Roman"/>
              <a:cs typeface="Times New Roman"/>
            </a:endParaRPr>
          </a:p>
          <a:p>
            <a:pPr marL="91440" marR="116839" algn="just">
              <a:lnSpc>
                <a:spcPts val="1730"/>
              </a:lnSpc>
            </a:pPr>
            <a:r>
              <a:rPr sz="1600" spc="-10" dirty="0">
                <a:latin typeface="Calibri"/>
                <a:cs typeface="Calibri"/>
              </a:rPr>
              <a:t>Renewable</a:t>
            </a:r>
            <a:r>
              <a:rPr sz="1600" spc="-30" dirty="0">
                <a:latin typeface="Calibri"/>
                <a:cs typeface="Calibri"/>
              </a:rPr>
              <a:t> </a:t>
            </a:r>
            <a:r>
              <a:rPr sz="1600" dirty="0">
                <a:latin typeface="Calibri"/>
                <a:cs typeface="Calibri"/>
              </a:rPr>
              <a:t>energy</a:t>
            </a:r>
            <a:r>
              <a:rPr sz="1600" spc="-30" dirty="0">
                <a:latin typeface="Calibri"/>
                <a:cs typeface="Calibri"/>
              </a:rPr>
              <a:t> </a:t>
            </a:r>
            <a:r>
              <a:rPr sz="1600" spc="-10" dirty="0">
                <a:latin typeface="Calibri"/>
                <a:cs typeface="Calibri"/>
              </a:rPr>
              <a:t>generators</a:t>
            </a:r>
            <a:r>
              <a:rPr sz="1600" spc="-30" dirty="0">
                <a:latin typeface="Calibri"/>
                <a:cs typeface="Calibri"/>
              </a:rPr>
              <a:t> </a:t>
            </a:r>
            <a:r>
              <a:rPr sz="1600" dirty="0">
                <a:latin typeface="Calibri"/>
                <a:cs typeface="Calibri"/>
              </a:rPr>
              <a:t>are</a:t>
            </a:r>
            <a:r>
              <a:rPr sz="1600" spc="-35" dirty="0">
                <a:latin typeface="Calibri"/>
                <a:cs typeface="Calibri"/>
              </a:rPr>
              <a:t> </a:t>
            </a:r>
            <a:r>
              <a:rPr sz="1600" dirty="0">
                <a:latin typeface="Calibri"/>
                <a:cs typeface="Calibri"/>
              </a:rPr>
              <a:t>being</a:t>
            </a:r>
            <a:r>
              <a:rPr sz="1600" spc="-55" dirty="0">
                <a:latin typeface="Calibri"/>
                <a:cs typeface="Calibri"/>
              </a:rPr>
              <a:t> </a:t>
            </a:r>
            <a:r>
              <a:rPr sz="1600" spc="-10" dirty="0">
                <a:latin typeface="Calibri"/>
                <a:cs typeface="Calibri"/>
              </a:rPr>
              <a:t>combined </a:t>
            </a:r>
            <a:r>
              <a:rPr sz="1600" dirty="0">
                <a:latin typeface="Calibri"/>
                <a:cs typeface="Calibri"/>
              </a:rPr>
              <a:t>into</a:t>
            </a:r>
            <a:r>
              <a:rPr sz="1600" spc="-65" dirty="0">
                <a:latin typeface="Calibri"/>
                <a:cs typeface="Calibri"/>
              </a:rPr>
              <a:t> </a:t>
            </a:r>
            <a:r>
              <a:rPr sz="1600" spc="-10" dirty="0">
                <a:latin typeface="Calibri"/>
                <a:cs typeface="Calibri"/>
              </a:rPr>
              <a:t>today’s</a:t>
            </a:r>
            <a:r>
              <a:rPr sz="1600" spc="-50" dirty="0">
                <a:latin typeface="Calibri"/>
                <a:cs typeface="Calibri"/>
              </a:rPr>
              <a:t> </a:t>
            </a:r>
            <a:r>
              <a:rPr sz="1600" dirty="0">
                <a:latin typeface="Calibri"/>
                <a:cs typeface="Calibri"/>
              </a:rPr>
              <a:t>power</a:t>
            </a:r>
            <a:r>
              <a:rPr sz="1600" spc="-15" dirty="0">
                <a:latin typeface="Calibri"/>
                <a:cs typeface="Calibri"/>
              </a:rPr>
              <a:t> </a:t>
            </a:r>
            <a:r>
              <a:rPr sz="1600" dirty="0">
                <a:latin typeface="Calibri"/>
                <a:cs typeface="Calibri"/>
              </a:rPr>
              <a:t>grid</a:t>
            </a:r>
            <a:r>
              <a:rPr sz="1600" spc="-45" dirty="0">
                <a:latin typeface="Calibri"/>
                <a:cs typeface="Calibri"/>
              </a:rPr>
              <a:t> </a:t>
            </a:r>
            <a:r>
              <a:rPr sz="1600" dirty="0">
                <a:latin typeface="Calibri"/>
                <a:cs typeface="Calibri"/>
              </a:rPr>
              <a:t>because</a:t>
            </a:r>
            <a:r>
              <a:rPr sz="1600" spc="-50" dirty="0">
                <a:latin typeface="Calibri"/>
                <a:cs typeface="Calibri"/>
              </a:rPr>
              <a:t> </a:t>
            </a:r>
            <a:r>
              <a:rPr sz="1600" dirty="0">
                <a:latin typeface="Calibri"/>
                <a:cs typeface="Calibri"/>
              </a:rPr>
              <a:t>of</a:t>
            </a:r>
            <a:r>
              <a:rPr sz="1600" spc="-45" dirty="0">
                <a:latin typeface="Calibri"/>
                <a:cs typeface="Calibri"/>
              </a:rPr>
              <a:t> </a:t>
            </a:r>
            <a:r>
              <a:rPr sz="1600" spc="-10" dirty="0">
                <a:latin typeface="Calibri"/>
                <a:cs typeface="Calibri"/>
              </a:rPr>
              <a:t>environmental </a:t>
            </a:r>
            <a:r>
              <a:rPr sz="1600" dirty="0">
                <a:latin typeface="Calibri"/>
                <a:cs typeface="Calibri"/>
              </a:rPr>
              <a:t>reasons,</a:t>
            </a:r>
            <a:r>
              <a:rPr sz="1600" spc="-15" dirty="0">
                <a:latin typeface="Calibri"/>
                <a:cs typeface="Calibri"/>
              </a:rPr>
              <a:t> </a:t>
            </a:r>
            <a:r>
              <a:rPr sz="1600" dirty="0">
                <a:latin typeface="Calibri"/>
                <a:cs typeface="Calibri"/>
              </a:rPr>
              <a:t>climate</a:t>
            </a:r>
            <a:r>
              <a:rPr sz="1600" spc="-70" dirty="0">
                <a:latin typeface="Calibri"/>
                <a:cs typeface="Calibri"/>
              </a:rPr>
              <a:t> </a:t>
            </a:r>
            <a:r>
              <a:rPr sz="1600" dirty="0">
                <a:latin typeface="Calibri"/>
                <a:cs typeface="Calibri"/>
              </a:rPr>
              <a:t>change,</a:t>
            </a:r>
            <a:r>
              <a:rPr sz="1600" spc="-45" dirty="0">
                <a:latin typeface="Calibri"/>
                <a:cs typeface="Calibri"/>
              </a:rPr>
              <a:t> </a:t>
            </a:r>
            <a:r>
              <a:rPr sz="1600" dirty="0">
                <a:latin typeface="Calibri"/>
                <a:cs typeface="Calibri"/>
              </a:rPr>
              <a:t>and</a:t>
            </a:r>
            <a:r>
              <a:rPr sz="1600" spc="-50" dirty="0">
                <a:latin typeface="Calibri"/>
                <a:cs typeface="Calibri"/>
              </a:rPr>
              <a:t> </a:t>
            </a:r>
            <a:r>
              <a:rPr sz="1600" dirty="0">
                <a:latin typeface="Calibri"/>
                <a:cs typeface="Calibri"/>
              </a:rPr>
              <a:t>its</a:t>
            </a:r>
            <a:r>
              <a:rPr sz="1600" spc="-45" dirty="0">
                <a:latin typeface="Calibri"/>
                <a:cs typeface="Calibri"/>
              </a:rPr>
              <a:t> </a:t>
            </a:r>
            <a:r>
              <a:rPr sz="1600" dirty="0">
                <a:latin typeface="Calibri"/>
                <a:cs typeface="Calibri"/>
              </a:rPr>
              <a:t>low</a:t>
            </a:r>
            <a:r>
              <a:rPr sz="1600" spc="-40" dirty="0">
                <a:latin typeface="Calibri"/>
                <a:cs typeface="Calibri"/>
              </a:rPr>
              <a:t> </a:t>
            </a:r>
            <a:r>
              <a:rPr sz="1600" spc="-10" dirty="0">
                <a:latin typeface="Calibri"/>
                <a:cs typeface="Calibri"/>
              </a:rPr>
              <a:t>cost.</a:t>
            </a:r>
            <a:endParaRPr sz="1600">
              <a:latin typeface="Calibri"/>
              <a:cs typeface="Calibri"/>
            </a:endParaRPr>
          </a:p>
          <a:p>
            <a:pPr marL="91440" marR="433070">
              <a:lnSpc>
                <a:spcPts val="1730"/>
              </a:lnSpc>
              <a:spcBef>
                <a:spcPts val="1005"/>
              </a:spcBef>
            </a:pPr>
            <a:r>
              <a:rPr sz="1600" dirty="0">
                <a:latin typeface="Calibri"/>
                <a:cs typeface="Calibri"/>
              </a:rPr>
              <a:t>IoT</a:t>
            </a:r>
            <a:r>
              <a:rPr sz="1600" spc="-60" dirty="0">
                <a:latin typeface="Calibri"/>
                <a:cs typeface="Calibri"/>
              </a:rPr>
              <a:t> </a:t>
            </a:r>
            <a:r>
              <a:rPr sz="1600" dirty="0">
                <a:latin typeface="Calibri"/>
                <a:cs typeface="Calibri"/>
              </a:rPr>
              <a:t>technology</a:t>
            </a:r>
            <a:r>
              <a:rPr sz="1600" spc="-55" dirty="0">
                <a:latin typeface="Calibri"/>
                <a:cs typeface="Calibri"/>
              </a:rPr>
              <a:t> </a:t>
            </a:r>
            <a:r>
              <a:rPr sz="1600" dirty="0">
                <a:latin typeface="Calibri"/>
                <a:cs typeface="Calibri"/>
              </a:rPr>
              <a:t>uses</a:t>
            </a:r>
            <a:r>
              <a:rPr sz="1600" spc="-50" dirty="0">
                <a:latin typeface="Calibri"/>
                <a:cs typeface="Calibri"/>
              </a:rPr>
              <a:t> </a:t>
            </a:r>
            <a:r>
              <a:rPr sz="1600" dirty="0">
                <a:latin typeface="Calibri"/>
                <a:cs typeface="Calibri"/>
              </a:rPr>
              <a:t>wireless</a:t>
            </a:r>
            <a:r>
              <a:rPr sz="1600" spc="-45" dirty="0">
                <a:latin typeface="Calibri"/>
                <a:cs typeface="Calibri"/>
              </a:rPr>
              <a:t> </a:t>
            </a:r>
            <a:r>
              <a:rPr sz="1600" dirty="0">
                <a:latin typeface="Calibri"/>
                <a:cs typeface="Calibri"/>
              </a:rPr>
              <a:t>sensors</a:t>
            </a:r>
            <a:r>
              <a:rPr sz="1600" spc="-40" dirty="0">
                <a:latin typeface="Calibri"/>
                <a:cs typeface="Calibri"/>
              </a:rPr>
              <a:t> </a:t>
            </a:r>
            <a:r>
              <a:rPr sz="1600" dirty="0">
                <a:latin typeface="Calibri"/>
                <a:cs typeface="Calibri"/>
              </a:rPr>
              <a:t>to</a:t>
            </a:r>
            <a:r>
              <a:rPr sz="1600" spc="-55" dirty="0">
                <a:latin typeface="Calibri"/>
                <a:cs typeface="Calibri"/>
              </a:rPr>
              <a:t> </a:t>
            </a:r>
            <a:r>
              <a:rPr sz="1600" spc="-10" dirty="0">
                <a:latin typeface="Calibri"/>
                <a:cs typeface="Calibri"/>
              </a:rPr>
              <a:t>collect </a:t>
            </a:r>
            <a:r>
              <a:rPr sz="1600" spc="-20" dirty="0">
                <a:latin typeface="Calibri"/>
                <a:cs typeface="Calibri"/>
              </a:rPr>
              <a:t>real-</a:t>
            </a:r>
            <a:r>
              <a:rPr sz="1600" dirty="0">
                <a:latin typeface="Calibri"/>
                <a:cs typeface="Calibri"/>
              </a:rPr>
              <a:t>time</a:t>
            </a:r>
            <a:r>
              <a:rPr sz="1600" spc="-35" dirty="0">
                <a:latin typeface="Calibri"/>
                <a:cs typeface="Calibri"/>
              </a:rPr>
              <a:t> </a:t>
            </a:r>
            <a:r>
              <a:rPr sz="1600" dirty="0">
                <a:latin typeface="Calibri"/>
                <a:cs typeface="Calibri"/>
              </a:rPr>
              <a:t>weather</a:t>
            </a:r>
            <a:r>
              <a:rPr sz="1600" spc="-10" dirty="0">
                <a:latin typeface="Calibri"/>
                <a:cs typeface="Calibri"/>
              </a:rPr>
              <a:t> information</a:t>
            </a:r>
            <a:r>
              <a:rPr sz="1600" spc="-30" dirty="0">
                <a:latin typeface="Calibri"/>
                <a:cs typeface="Calibri"/>
              </a:rPr>
              <a:t> </a:t>
            </a:r>
            <a:r>
              <a:rPr sz="1600" dirty="0">
                <a:latin typeface="Calibri"/>
                <a:cs typeface="Calibri"/>
              </a:rPr>
              <a:t>to</a:t>
            </a:r>
            <a:r>
              <a:rPr sz="1600" spc="-20" dirty="0">
                <a:latin typeface="Calibri"/>
                <a:cs typeface="Calibri"/>
              </a:rPr>
              <a:t> </a:t>
            </a:r>
            <a:r>
              <a:rPr sz="1600" dirty="0">
                <a:latin typeface="Calibri"/>
                <a:cs typeface="Calibri"/>
              </a:rPr>
              <a:t>help</a:t>
            </a:r>
            <a:r>
              <a:rPr sz="1600" spc="-20" dirty="0">
                <a:latin typeface="Calibri"/>
                <a:cs typeface="Calibri"/>
              </a:rPr>
              <a:t> </a:t>
            </a:r>
            <a:r>
              <a:rPr sz="1600" spc="-25" dirty="0">
                <a:latin typeface="Calibri"/>
                <a:cs typeface="Calibri"/>
              </a:rPr>
              <a:t>in </a:t>
            </a:r>
            <a:r>
              <a:rPr sz="1600" dirty="0">
                <a:latin typeface="Calibri"/>
                <a:cs typeface="Calibri"/>
              </a:rPr>
              <a:t>predicting</a:t>
            </a:r>
            <a:r>
              <a:rPr sz="1600" spc="-35" dirty="0">
                <a:latin typeface="Calibri"/>
                <a:cs typeface="Calibri"/>
              </a:rPr>
              <a:t> </a:t>
            </a:r>
            <a:r>
              <a:rPr sz="1600" dirty="0">
                <a:latin typeface="Calibri"/>
                <a:cs typeface="Calibri"/>
              </a:rPr>
              <a:t>the</a:t>
            </a:r>
            <a:r>
              <a:rPr sz="1600" spc="-20" dirty="0">
                <a:latin typeface="Calibri"/>
                <a:cs typeface="Calibri"/>
              </a:rPr>
              <a:t> </a:t>
            </a:r>
            <a:r>
              <a:rPr sz="1600" dirty="0">
                <a:latin typeface="Calibri"/>
                <a:cs typeface="Calibri"/>
              </a:rPr>
              <a:t>energy</a:t>
            </a:r>
            <a:r>
              <a:rPr sz="1600" spc="-10" dirty="0">
                <a:latin typeface="Calibri"/>
                <a:cs typeface="Calibri"/>
              </a:rPr>
              <a:t> availability</a:t>
            </a:r>
            <a:r>
              <a:rPr sz="1600" spc="-65" dirty="0">
                <a:latin typeface="Calibri"/>
                <a:cs typeface="Calibri"/>
              </a:rPr>
              <a:t> </a:t>
            </a:r>
            <a:r>
              <a:rPr sz="1600" dirty="0">
                <a:latin typeface="Calibri"/>
                <a:cs typeface="Calibri"/>
              </a:rPr>
              <a:t>in</a:t>
            </a:r>
            <a:r>
              <a:rPr sz="1600" spc="-40" dirty="0">
                <a:latin typeface="Calibri"/>
                <a:cs typeface="Calibri"/>
              </a:rPr>
              <a:t> </a:t>
            </a:r>
            <a:r>
              <a:rPr sz="1600" dirty="0">
                <a:latin typeface="Calibri"/>
                <a:cs typeface="Calibri"/>
              </a:rPr>
              <a:t>the</a:t>
            </a:r>
            <a:r>
              <a:rPr sz="1600" spc="-20" dirty="0">
                <a:latin typeface="Calibri"/>
                <a:cs typeface="Calibri"/>
              </a:rPr>
              <a:t> near </a:t>
            </a:r>
            <a:r>
              <a:rPr sz="1600" spc="-10" dirty="0">
                <a:latin typeface="Calibri"/>
                <a:cs typeface="Calibri"/>
              </a:rPr>
              <a:t>future.</a:t>
            </a:r>
            <a:endParaRPr sz="1600">
              <a:latin typeface="Calibri"/>
              <a:cs typeface="Calibri"/>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b="1" dirty="0">
                <a:latin typeface="Calibri"/>
                <a:cs typeface="Calibri"/>
              </a:rPr>
              <a:t>IoT</a:t>
            </a:r>
            <a:r>
              <a:rPr b="1" spc="-30" dirty="0">
                <a:latin typeface="Calibri"/>
                <a:cs typeface="Calibri"/>
              </a:rPr>
              <a:t> </a:t>
            </a:r>
            <a:r>
              <a:rPr b="1" dirty="0">
                <a:latin typeface="Calibri"/>
                <a:cs typeface="Calibri"/>
              </a:rPr>
              <a:t>Role</a:t>
            </a:r>
            <a:r>
              <a:rPr b="1" spc="-50" dirty="0">
                <a:latin typeface="Calibri"/>
                <a:cs typeface="Calibri"/>
              </a:rPr>
              <a:t> </a:t>
            </a:r>
            <a:r>
              <a:rPr b="1" dirty="0">
                <a:latin typeface="Calibri"/>
                <a:cs typeface="Calibri"/>
              </a:rPr>
              <a:t>in</a:t>
            </a:r>
            <a:r>
              <a:rPr b="1" spc="-30" dirty="0">
                <a:latin typeface="Calibri"/>
                <a:cs typeface="Calibri"/>
              </a:rPr>
              <a:t> </a:t>
            </a:r>
            <a:r>
              <a:rPr b="1" dirty="0">
                <a:latin typeface="Calibri"/>
                <a:cs typeface="Calibri"/>
              </a:rPr>
              <a:t>Smart</a:t>
            </a:r>
            <a:r>
              <a:rPr b="1" spc="-35" dirty="0">
                <a:latin typeface="Calibri"/>
                <a:cs typeface="Calibri"/>
              </a:rPr>
              <a:t> </a:t>
            </a:r>
            <a:r>
              <a:rPr b="1" spc="-20" dirty="0">
                <a:latin typeface="Calibri"/>
                <a:cs typeface="Calibri"/>
              </a:rPr>
              <a:t>Grid</a:t>
            </a: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839724" y="1984248"/>
            <a:ext cx="4197350" cy="762000"/>
          </a:xfrm>
          <a:prstGeom prst="rect">
            <a:avLst/>
          </a:prstGeom>
          <a:solidFill>
            <a:srgbClr val="7E7E7E"/>
          </a:solidFill>
        </p:spPr>
        <p:txBody>
          <a:bodyPr vert="horz" wrap="square" lIns="0" tIns="197485" rIns="0" bIns="0" rtlCol="0">
            <a:spAutoFit/>
          </a:bodyPr>
          <a:lstStyle/>
          <a:p>
            <a:pPr algn="ctr">
              <a:lnSpc>
                <a:spcPct val="100000"/>
              </a:lnSpc>
              <a:spcBef>
                <a:spcPts val="1555"/>
              </a:spcBef>
            </a:pPr>
            <a:r>
              <a:rPr sz="2000" b="1" dirty="0">
                <a:solidFill>
                  <a:srgbClr val="FFFFFF"/>
                </a:solidFill>
                <a:latin typeface="Calibri"/>
                <a:cs typeface="Calibri"/>
              </a:rPr>
              <a:t>Electrical</a:t>
            </a:r>
            <a:r>
              <a:rPr sz="2000" b="1" spc="-60" dirty="0">
                <a:solidFill>
                  <a:srgbClr val="FFFFFF"/>
                </a:solidFill>
                <a:latin typeface="Calibri"/>
                <a:cs typeface="Calibri"/>
              </a:rPr>
              <a:t> </a:t>
            </a:r>
            <a:r>
              <a:rPr sz="2000" b="1" spc="-10" dirty="0">
                <a:solidFill>
                  <a:srgbClr val="FFFFFF"/>
                </a:solidFill>
                <a:latin typeface="Calibri"/>
                <a:cs typeface="Calibri"/>
              </a:rPr>
              <a:t>Vehicles</a:t>
            </a:r>
            <a:r>
              <a:rPr sz="2000" b="1" spc="-45" dirty="0">
                <a:solidFill>
                  <a:srgbClr val="FFFFFF"/>
                </a:solidFill>
                <a:latin typeface="Calibri"/>
                <a:cs typeface="Calibri"/>
              </a:rPr>
              <a:t> </a:t>
            </a:r>
            <a:r>
              <a:rPr sz="2000" b="1" spc="-10" dirty="0">
                <a:solidFill>
                  <a:srgbClr val="FFFFFF"/>
                </a:solidFill>
                <a:latin typeface="Calibri"/>
                <a:cs typeface="Calibri"/>
              </a:rPr>
              <a:t>Tracking</a:t>
            </a:r>
            <a:endParaRPr sz="2000">
              <a:latin typeface="Calibri"/>
              <a:cs typeface="Calibri"/>
            </a:endParaRPr>
          </a:p>
        </p:txBody>
      </p:sp>
      <p:sp>
        <p:nvSpPr>
          <p:cNvPr id="4" name="object 4"/>
          <p:cNvSpPr txBox="1"/>
          <p:nvPr/>
        </p:nvSpPr>
        <p:spPr>
          <a:xfrm>
            <a:off x="839724" y="3041904"/>
            <a:ext cx="4380230" cy="2388235"/>
          </a:xfrm>
          <a:prstGeom prst="rect">
            <a:avLst/>
          </a:prstGeom>
          <a:solidFill>
            <a:srgbClr val="FFFFFF"/>
          </a:solidFill>
          <a:ln w="12192">
            <a:solidFill>
              <a:srgbClr val="AEABAB"/>
            </a:solidFill>
          </a:ln>
        </p:spPr>
        <p:txBody>
          <a:bodyPr vert="horz" wrap="square" lIns="0" tIns="95885" rIns="0" bIns="0" rtlCol="0">
            <a:spAutoFit/>
          </a:bodyPr>
          <a:lstStyle/>
          <a:p>
            <a:pPr>
              <a:lnSpc>
                <a:spcPct val="100000"/>
              </a:lnSpc>
              <a:spcBef>
                <a:spcPts val="755"/>
              </a:spcBef>
            </a:pPr>
            <a:endParaRPr sz="1400">
              <a:latin typeface="Times New Roman"/>
              <a:cs typeface="Times New Roman"/>
            </a:endParaRPr>
          </a:p>
          <a:p>
            <a:pPr marL="91440" marR="180975">
              <a:lnSpc>
                <a:spcPct val="70000"/>
              </a:lnSpc>
            </a:pPr>
            <a:r>
              <a:rPr sz="1400" dirty="0">
                <a:latin typeface="Calibri"/>
                <a:cs typeface="Calibri"/>
              </a:rPr>
              <a:t>Electric</a:t>
            </a:r>
            <a:r>
              <a:rPr sz="1400" spc="-45" dirty="0">
                <a:latin typeface="Calibri"/>
                <a:cs typeface="Calibri"/>
              </a:rPr>
              <a:t> </a:t>
            </a:r>
            <a:r>
              <a:rPr sz="1400" spc="-10" dirty="0">
                <a:latin typeface="Calibri"/>
                <a:cs typeface="Calibri"/>
              </a:rPr>
              <a:t>Vehicles</a:t>
            </a:r>
            <a:r>
              <a:rPr sz="1400" spc="-25" dirty="0">
                <a:latin typeface="Calibri"/>
                <a:cs typeface="Calibri"/>
              </a:rPr>
              <a:t> </a:t>
            </a:r>
            <a:r>
              <a:rPr sz="1400" spc="-10" dirty="0">
                <a:latin typeface="Calibri"/>
                <a:cs typeface="Calibri"/>
              </a:rPr>
              <a:t>(EVs)</a:t>
            </a:r>
            <a:r>
              <a:rPr sz="1400" spc="-25" dirty="0">
                <a:latin typeface="Calibri"/>
                <a:cs typeface="Calibri"/>
              </a:rPr>
              <a:t> </a:t>
            </a:r>
            <a:r>
              <a:rPr sz="1400" dirty="0">
                <a:latin typeface="Calibri"/>
                <a:cs typeface="Calibri"/>
              </a:rPr>
              <a:t>are</a:t>
            </a:r>
            <a:r>
              <a:rPr sz="1400" spc="-50" dirty="0">
                <a:latin typeface="Calibri"/>
                <a:cs typeface="Calibri"/>
              </a:rPr>
              <a:t> </a:t>
            </a:r>
            <a:r>
              <a:rPr sz="1400" dirty="0">
                <a:latin typeface="Calibri"/>
                <a:cs typeface="Calibri"/>
              </a:rPr>
              <a:t>used</a:t>
            </a:r>
            <a:r>
              <a:rPr sz="1400" spc="-40" dirty="0">
                <a:latin typeface="Calibri"/>
                <a:cs typeface="Calibri"/>
              </a:rPr>
              <a:t> </a:t>
            </a:r>
            <a:r>
              <a:rPr sz="1400" dirty="0">
                <a:latin typeface="Calibri"/>
                <a:cs typeface="Calibri"/>
              </a:rPr>
              <a:t>as</a:t>
            </a:r>
            <a:r>
              <a:rPr sz="1400" spc="-40" dirty="0">
                <a:latin typeface="Calibri"/>
                <a:cs typeface="Calibri"/>
              </a:rPr>
              <a:t> </a:t>
            </a:r>
            <a:r>
              <a:rPr sz="1400" dirty="0">
                <a:latin typeface="Calibri"/>
                <a:cs typeface="Calibri"/>
              </a:rPr>
              <a:t>energy</a:t>
            </a:r>
            <a:r>
              <a:rPr sz="1400" spc="-30" dirty="0">
                <a:latin typeface="Calibri"/>
                <a:cs typeface="Calibri"/>
              </a:rPr>
              <a:t> </a:t>
            </a:r>
            <a:r>
              <a:rPr sz="1400" spc="-10" dirty="0">
                <a:latin typeface="Calibri"/>
                <a:cs typeface="Calibri"/>
              </a:rPr>
              <a:t>storage</a:t>
            </a:r>
            <a:r>
              <a:rPr sz="1400" spc="-45" dirty="0">
                <a:latin typeface="Calibri"/>
                <a:cs typeface="Calibri"/>
              </a:rPr>
              <a:t> </a:t>
            </a:r>
            <a:r>
              <a:rPr sz="1400" spc="-10" dirty="0">
                <a:latin typeface="Calibri"/>
                <a:cs typeface="Calibri"/>
              </a:rPr>
              <a:t>devices </a:t>
            </a:r>
            <a:r>
              <a:rPr sz="1400" dirty="0">
                <a:latin typeface="Calibri"/>
                <a:cs typeface="Calibri"/>
              </a:rPr>
              <a:t>while</a:t>
            </a:r>
            <a:r>
              <a:rPr sz="1400" spc="-65" dirty="0">
                <a:latin typeface="Calibri"/>
                <a:cs typeface="Calibri"/>
              </a:rPr>
              <a:t> </a:t>
            </a:r>
            <a:r>
              <a:rPr sz="1400" dirty="0">
                <a:latin typeface="Calibri"/>
                <a:cs typeface="Calibri"/>
              </a:rPr>
              <a:t>they</a:t>
            </a:r>
            <a:r>
              <a:rPr sz="1400" spc="-30" dirty="0">
                <a:latin typeface="Calibri"/>
                <a:cs typeface="Calibri"/>
              </a:rPr>
              <a:t> </a:t>
            </a:r>
            <a:r>
              <a:rPr sz="1400" dirty="0">
                <a:latin typeface="Calibri"/>
                <a:cs typeface="Calibri"/>
              </a:rPr>
              <a:t>are</a:t>
            </a:r>
            <a:r>
              <a:rPr sz="1400" spc="-40" dirty="0">
                <a:latin typeface="Calibri"/>
                <a:cs typeface="Calibri"/>
              </a:rPr>
              <a:t> </a:t>
            </a:r>
            <a:r>
              <a:rPr sz="1400" spc="-20" dirty="0">
                <a:latin typeface="Calibri"/>
                <a:cs typeface="Calibri"/>
              </a:rPr>
              <a:t>idle.</a:t>
            </a:r>
            <a:endParaRPr sz="1400">
              <a:latin typeface="Calibri"/>
              <a:cs typeface="Calibri"/>
            </a:endParaRPr>
          </a:p>
          <a:p>
            <a:pPr marL="91440" marR="549910">
              <a:lnSpc>
                <a:spcPct val="70000"/>
              </a:lnSpc>
              <a:spcBef>
                <a:spcPts val="994"/>
              </a:spcBef>
            </a:pPr>
            <a:r>
              <a:rPr sz="1400" dirty="0">
                <a:latin typeface="Calibri"/>
                <a:cs typeface="Calibri"/>
              </a:rPr>
              <a:t>IoT</a:t>
            </a:r>
            <a:r>
              <a:rPr sz="1400" spc="-50" dirty="0">
                <a:latin typeface="Calibri"/>
                <a:cs typeface="Calibri"/>
              </a:rPr>
              <a:t> </a:t>
            </a:r>
            <a:r>
              <a:rPr sz="1400" dirty="0">
                <a:latin typeface="Calibri"/>
                <a:cs typeface="Calibri"/>
              </a:rPr>
              <a:t>enabled</a:t>
            </a:r>
            <a:r>
              <a:rPr sz="1400" spc="-35" dirty="0">
                <a:latin typeface="Calibri"/>
                <a:cs typeface="Calibri"/>
              </a:rPr>
              <a:t> </a:t>
            </a:r>
            <a:r>
              <a:rPr sz="1400" spc="-10" dirty="0">
                <a:latin typeface="Calibri"/>
                <a:cs typeface="Calibri"/>
              </a:rPr>
              <a:t>perception</a:t>
            </a:r>
            <a:r>
              <a:rPr sz="1400" spc="-35" dirty="0">
                <a:latin typeface="Calibri"/>
                <a:cs typeface="Calibri"/>
              </a:rPr>
              <a:t> </a:t>
            </a:r>
            <a:r>
              <a:rPr sz="1400" dirty="0">
                <a:latin typeface="Calibri"/>
                <a:cs typeface="Calibri"/>
              </a:rPr>
              <a:t>devices</a:t>
            </a:r>
            <a:r>
              <a:rPr sz="1400" spc="-25" dirty="0">
                <a:latin typeface="Calibri"/>
                <a:cs typeface="Calibri"/>
              </a:rPr>
              <a:t> </a:t>
            </a:r>
            <a:r>
              <a:rPr sz="1400" dirty="0">
                <a:latin typeface="Calibri"/>
                <a:cs typeface="Calibri"/>
              </a:rPr>
              <a:t>collects</a:t>
            </a:r>
            <a:r>
              <a:rPr sz="1400" spc="-50" dirty="0">
                <a:latin typeface="Calibri"/>
                <a:cs typeface="Calibri"/>
              </a:rPr>
              <a:t> </a:t>
            </a:r>
            <a:r>
              <a:rPr sz="1400" spc="-10" dirty="0">
                <a:latin typeface="Calibri"/>
                <a:cs typeface="Calibri"/>
              </a:rPr>
              <a:t>information </a:t>
            </a:r>
            <a:r>
              <a:rPr sz="1400" dirty="0">
                <a:latin typeface="Calibri"/>
                <a:cs typeface="Calibri"/>
              </a:rPr>
              <a:t>about</a:t>
            </a:r>
            <a:r>
              <a:rPr sz="1400" spc="-30" dirty="0">
                <a:latin typeface="Calibri"/>
                <a:cs typeface="Calibri"/>
              </a:rPr>
              <a:t> </a:t>
            </a:r>
            <a:r>
              <a:rPr sz="1400" dirty="0">
                <a:latin typeface="Calibri"/>
                <a:cs typeface="Calibri"/>
              </a:rPr>
              <a:t>electric</a:t>
            </a:r>
            <a:r>
              <a:rPr sz="1400" spc="-30" dirty="0">
                <a:latin typeface="Calibri"/>
                <a:cs typeface="Calibri"/>
              </a:rPr>
              <a:t> </a:t>
            </a:r>
            <a:r>
              <a:rPr sz="1400" spc="-10" dirty="0">
                <a:latin typeface="Calibri"/>
                <a:cs typeface="Calibri"/>
              </a:rPr>
              <a:t>vehicles’</a:t>
            </a:r>
            <a:endParaRPr sz="1400">
              <a:latin typeface="Calibri"/>
              <a:cs typeface="Calibri"/>
            </a:endParaRPr>
          </a:p>
          <a:p>
            <a:pPr marL="588010" marR="2853690">
              <a:lnSpc>
                <a:spcPct val="99700"/>
              </a:lnSpc>
              <a:spcBef>
                <a:spcPts val="5"/>
              </a:spcBef>
            </a:pPr>
            <a:r>
              <a:rPr sz="1400" spc="-10" dirty="0">
                <a:latin typeface="Calibri"/>
                <a:cs typeface="Calibri"/>
              </a:rPr>
              <a:t>identity battery state </a:t>
            </a:r>
            <a:r>
              <a:rPr sz="1400" dirty="0">
                <a:latin typeface="Calibri"/>
                <a:cs typeface="Calibri"/>
              </a:rPr>
              <a:t>location,</a:t>
            </a:r>
            <a:r>
              <a:rPr sz="1400" spc="-75" dirty="0">
                <a:latin typeface="Calibri"/>
                <a:cs typeface="Calibri"/>
              </a:rPr>
              <a:t> </a:t>
            </a:r>
            <a:r>
              <a:rPr sz="1400" spc="-20" dirty="0">
                <a:latin typeface="Calibri"/>
                <a:cs typeface="Calibri"/>
              </a:rPr>
              <a:t>etc,</a:t>
            </a:r>
            <a:endParaRPr sz="1400">
              <a:latin typeface="Calibri"/>
              <a:cs typeface="Calibri"/>
            </a:endParaRPr>
          </a:p>
          <a:p>
            <a:pPr marL="91440" marR="264160">
              <a:lnSpc>
                <a:spcPct val="70000"/>
              </a:lnSpc>
              <a:spcBef>
                <a:spcPts val="1010"/>
              </a:spcBef>
            </a:pPr>
            <a:r>
              <a:rPr sz="1400" dirty="0">
                <a:latin typeface="Calibri"/>
                <a:cs typeface="Calibri"/>
              </a:rPr>
              <a:t>to</a:t>
            </a:r>
            <a:r>
              <a:rPr sz="1400" spc="-20" dirty="0">
                <a:latin typeface="Calibri"/>
                <a:cs typeface="Calibri"/>
              </a:rPr>
              <a:t> </a:t>
            </a:r>
            <a:r>
              <a:rPr sz="1400" spc="-10" dirty="0">
                <a:latin typeface="Calibri"/>
                <a:cs typeface="Calibri"/>
              </a:rPr>
              <a:t>improve</a:t>
            </a:r>
            <a:r>
              <a:rPr sz="1400" spc="-30" dirty="0">
                <a:latin typeface="Calibri"/>
                <a:cs typeface="Calibri"/>
              </a:rPr>
              <a:t> </a:t>
            </a:r>
            <a:r>
              <a:rPr sz="1400" dirty="0">
                <a:latin typeface="Calibri"/>
                <a:cs typeface="Calibri"/>
              </a:rPr>
              <a:t>the </a:t>
            </a:r>
            <a:r>
              <a:rPr sz="1400" spc="-10" dirty="0">
                <a:latin typeface="Calibri"/>
                <a:cs typeface="Calibri"/>
              </a:rPr>
              <a:t>efficiency</a:t>
            </a:r>
            <a:r>
              <a:rPr sz="1400" spc="-15" dirty="0">
                <a:latin typeface="Calibri"/>
                <a:cs typeface="Calibri"/>
              </a:rPr>
              <a:t> </a:t>
            </a:r>
            <a:r>
              <a:rPr sz="1400" dirty="0">
                <a:latin typeface="Calibri"/>
                <a:cs typeface="Calibri"/>
              </a:rPr>
              <a:t>of</a:t>
            </a:r>
            <a:r>
              <a:rPr sz="1400" spc="-25" dirty="0">
                <a:latin typeface="Calibri"/>
                <a:cs typeface="Calibri"/>
              </a:rPr>
              <a:t> </a:t>
            </a:r>
            <a:r>
              <a:rPr sz="1400" spc="-10" dirty="0">
                <a:latin typeface="Calibri"/>
                <a:cs typeface="Calibri"/>
              </a:rPr>
              <a:t>charging</a:t>
            </a:r>
            <a:r>
              <a:rPr sz="1400" spc="-5" dirty="0">
                <a:latin typeface="Calibri"/>
                <a:cs typeface="Calibri"/>
              </a:rPr>
              <a:t> </a:t>
            </a:r>
            <a:r>
              <a:rPr sz="1400" dirty="0">
                <a:latin typeface="Calibri"/>
                <a:cs typeface="Calibri"/>
              </a:rPr>
              <a:t>and</a:t>
            </a:r>
            <a:r>
              <a:rPr sz="1400" spc="-5" dirty="0">
                <a:latin typeface="Calibri"/>
                <a:cs typeface="Calibri"/>
              </a:rPr>
              <a:t> </a:t>
            </a:r>
            <a:r>
              <a:rPr sz="1400" spc="-10" dirty="0">
                <a:latin typeface="Calibri"/>
                <a:cs typeface="Calibri"/>
              </a:rPr>
              <a:t>discharging </a:t>
            </a:r>
            <a:r>
              <a:rPr sz="1400" dirty="0">
                <a:latin typeface="Calibri"/>
                <a:cs typeface="Calibri"/>
              </a:rPr>
              <a:t>scheduling</a:t>
            </a:r>
            <a:r>
              <a:rPr sz="1400" spc="-55" dirty="0">
                <a:latin typeface="Calibri"/>
                <a:cs typeface="Calibri"/>
              </a:rPr>
              <a:t> </a:t>
            </a:r>
            <a:r>
              <a:rPr sz="1400" dirty="0">
                <a:latin typeface="Calibri"/>
                <a:cs typeface="Calibri"/>
              </a:rPr>
              <a:t>thus</a:t>
            </a:r>
            <a:r>
              <a:rPr sz="1400" spc="-35" dirty="0">
                <a:latin typeface="Calibri"/>
                <a:cs typeface="Calibri"/>
              </a:rPr>
              <a:t> </a:t>
            </a:r>
            <a:r>
              <a:rPr sz="1400" dirty="0">
                <a:latin typeface="Calibri"/>
                <a:cs typeface="Calibri"/>
              </a:rPr>
              <a:t>reduce</a:t>
            </a:r>
            <a:r>
              <a:rPr sz="1400" spc="-50" dirty="0">
                <a:latin typeface="Calibri"/>
                <a:cs typeface="Calibri"/>
              </a:rPr>
              <a:t> </a:t>
            </a:r>
            <a:r>
              <a:rPr sz="1400" dirty="0">
                <a:latin typeface="Calibri"/>
                <a:cs typeface="Calibri"/>
              </a:rPr>
              <a:t>emissions,</a:t>
            </a:r>
            <a:r>
              <a:rPr sz="1400" spc="-60" dirty="0">
                <a:latin typeface="Calibri"/>
                <a:cs typeface="Calibri"/>
              </a:rPr>
              <a:t> </a:t>
            </a:r>
            <a:r>
              <a:rPr sz="1400" dirty="0">
                <a:latin typeface="Calibri"/>
                <a:cs typeface="Calibri"/>
              </a:rPr>
              <a:t>shave</a:t>
            </a:r>
            <a:r>
              <a:rPr sz="1400" spc="-50" dirty="0">
                <a:latin typeface="Calibri"/>
                <a:cs typeface="Calibri"/>
              </a:rPr>
              <a:t> </a:t>
            </a:r>
            <a:r>
              <a:rPr sz="1400" dirty="0">
                <a:latin typeface="Calibri"/>
                <a:cs typeface="Calibri"/>
              </a:rPr>
              <a:t>peak</a:t>
            </a:r>
            <a:r>
              <a:rPr sz="1400" spc="-50" dirty="0">
                <a:latin typeface="Calibri"/>
                <a:cs typeface="Calibri"/>
              </a:rPr>
              <a:t> </a:t>
            </a:r>
            <a:r>
              <a:rPr sz="1400" dirty="0">
                <a:latin typeface="Calibri"/>
                <a:cs typeface="Calibri"/>
              </a:rPr>
              <a:t>load,</a:t>
            </a:r>
            <a:r>
              <a:rPr sz="1400" spc="-50" dirty="0">
                <a:latin typeface="Calibri"/>
                <a:cs typeface="Calibri"/>
              </a:rPr>
              <a:t> </a:t>
            </a:r>
            <a:r>
              <a:rPr sz="1400" spc="-25" dirty="0">
                <a:latin typeface="Calibri"/>
                <a:cs typeface="Calibri"/>
              </a:rPr>
              <a:t>and </a:t>
            </a:r>
            <a:r>
              <a:rPr sz="1400" dirty="0">
                <a:latin typeface="Calibri"/>
                <a:cs typeface="Calibri"/>
              </a:rPr>
              <a:t>increase</a:t>
            </a:r>
            <a:r>
              <a:rPr sz="1400" spc="-45" dirty="0">
                <a:latin typeface="Calibri"/>
                <a:cs typeface="Calibri"/>
              </a:rPr>
              <a:t> </a:t>
            </a:r>
            <a:r>
              <a:rPr sz="1400" spc="-10" dirty="0">
                <a:latin typeface="Calibri"/>
                <a:cs typeface="Calibri"/>
              </a:rPr>
              <a:t>percentage</a:t>
            </a:r>
            <a:r>
              <a:rPr sz="1400" spc="-15" dirty="0">
                <a:latin typeface="Calibri"/>
                <a:cs typeface="Calibri"/>
              </a:rPr>
              <a:t> </a:t>
            </a:r>
            <a:r>
              <a:rPr sz="1400" dirty="0">
                <a:latin typeface="Calibri"/>
                <a:cs typeface="Calibri"/>
              </a:rPr>
              <a:t>of</a:t>
            </a:r>
            <a:r>
              <a:rPr sz="1400" spc="-40" dirty="0">
                <a:latin typeface="Calibri"/>
                <a:cs typeface="Calibri"/>
              </a:rPr>
              <a:t> </a:t>
            </a:r>
            <a:r>
              <a:rPr sz="1400" spc="-10" dirty="0">
                <a:latin typeface="Calibri"/>
                <a:cs typeface="Calibri"/>
              </a:rPr>
              <a:t>renewable</a:t>
            </a:r>
            <a:r>
              <a:rPr sz="1400" spc="-20" dirty="0">
                <a:latin typeface="Calibri"/>
                <a:cs typeface="Calibri"/>
              </a:rPr>
              <a:t> </a:t>
            </a:r>
            <a:r>
              <a:rPr sz="1400" dirty="0">
                <a:latin typeface="Calibri"/>
                <a:cs typeface="Calibri"/>
              </a:rPr>
              <a:t>power</a:t>
            </a:r>
            <a:r>
              <a:rPr sz="1400" spc="-60" dirty="0">
                <a:latin typeface="Calibri"/>
                <a:cs typeface="Calibri"/>
              </a:rPr>
              <a:t> </a:t>
            </a:r>
            <a:r>
              <a:rPr sz="1400" spc="-10" dirty="0">
                <a:latin typeface="Calibri"/>
                <a:cs typeface="Calibri"/>
              </a:rPr>
              <a:t>generation.</a:t>
            </a:r>
            <a:endParaRPr sz="1400">
              <a:latin typeface="Calibri"/>
              <a:cs typeface="Calibri"/>
            </a:endParaRPr>
          </a:p>
        </p:txBody>
      </p:sp>
      <p:pic>
        <p:nvPicPr>
          <p:cNvPr id="5" name="object 5"/>
          <p:cNvPicPr/>
          <p:nvPr/>
        </p:nvPicPr>
        <p:blipFill>
          <a:blip r:embed="rId3" cstate="print"/>
          <a:stretch>
            <a:fillRect/>
          </a:stretch>
        </p:blipFill>
        <p:spPr>
          <a:xfrm>
            <a:off x="5649467" y="2481072"/>
            <a:ext cx="5852160" cy="2673096"/>
          </a:xfrm>
          <a:prstGeom prst="rect">
            <a:avLst/>
          </a:prstGeom>
        </p:spPr>
      </p:pic>
      <p:sp>
        <p:nvSpPr>
          <p:cNvPr id="6" name="object 6"/>
          <p:cNvSpPr txBox="1">
            <a:spLocks noGrp="1"/>
          </p:cNvSpPr>
          <p:nvPr>
            <p:ph type="title"/>
          </p:nvPr>
        </p:nvSpPr>
        <p:spPr>
          <a:prstGeom prst="rect">
            <a:avLst/>
          </a:prstGeom>
        </p:spPr>
        <p:txBody>
          <a:bodyPr vert="horz" wrap="square" lIns="0" tIns="76530" rIns="0" bIns="0" rtlCol="0">
            <a:spAutoFit/>
          </a:bodyPr>
          <a:lstStyle/>
          <a:p>
            <a:pPr marL="115570">
              <a:lnSpc>
                <a:spcPct val="100000"/>
              </a:lnSpc>
              <a:spcBef>
                <a:spcPts val="105"/>
              </a:spcBef>
            </a:pPr>
            <a:r>
              <a:rPr b="1" dirty="0">
                <a:latin typeface="Calibri"/>
                <a:cs typeface="Calibri"/>
              </a:rPr>
              <a:t>IoT</a:t>
            </a:r>
            <a:r>
              <a:rPr b="1" spc="-50" dirty="0">
                <a:latin typeface="Calibri"/>
                <a:cs typeface="Calibri"/>
              </a:rPr>
              <a:t> </a:t>
            </a:r>
            <a:r>
              <a:rPr b="1" dirty="0">
                <a:latin typeface="Calibri"/>
                <a:cs typeface="Calibri"/>
              </a:rPr>
              <a:t>Role</a:t>
            </a:r>
            <a:r>
              <a:rPr b="1" spc="-60" dirty="0">
                <a:latin typeface="Calibri"/>
                <a:cs typeface="Calibri"/>
              </a:rPr>
              <a:t> </a:t>
            </a:r>
            <a:r>
              <a:rPr b="1" dirty="0">
                <a:latin typeface="Calibri"/>
                <a:cs typeface="Calibri"/>
              </a:rPr>
              <a:t>in</a:t>
            </a:r>
            <a:r>
              <a:rPr b="1" spc="-30" dirty="0">
                <a:latin typeface="Calibri"/>
                <a:cs typeface="Calibri"/>
              </a:rPr>
              <a:t> </a:t>
            </a:r>
            <a:r>
              <a:rPr b="1" dirty="0">
                <a:latin typeface="Calibri"/>
                <a:cs typeface="Calibri"/>
              </a:rPr>
              <a:t>Smart</a:t>
            </a:r>
            <a:r>
              <a:rPr b="1" spc="-25" dirty="0">
                <a:latin typeface="Calibri"/>
                <a:cs typeface="Calibri"/>
              </a:rPr>
              <a:t> </a:t>
            </a:r>
            <a:r>
              <a:rPr b="1" spc="-20" dirty="0">
                <a:latin typeface="Calibri"/>
                <a:cs typeface="Calibri"/>
              </a:rPr>
              <a:t>Grid</a:t>
            </a: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839724" y="1984248"/>
            <a:ext cx="4197350" cy="507190"/>
          </a:xfrm>
          <a:prstGeom prst="rect">
            <a:avLst/>
          </a:prstGeom>
          <a:solidFill>
            <a:srgbClr val="7E7E7E"/>
          </a:solidFill>
        </p:spPr>
        <p:txBody>
          <a:bodyPr vert="horz" wrap="square" lIns="0" tIns="197485" rIns="0" bIns="0" rtlCol="0">
            <a:spAutoFit/>
          </a:bodyPr>
          <a:lstStyle/>
          <a:p>
            <a:pPr algn="ctr">
              <a:lnSpc>
                <a:spcPct val="100000"/>
              </a:lnSpc>
              <a:spcBef>
                <a:spcPts val="1795"/>
              </a:spcBef>
            </a:pPr>
            <a:r>
              <a:rPr lang="en-US" sz="2000" b="1" dirty="0">
                <a:solidFill>
                  <a:srgbClr val="FFFFFF"/>
                </a:solidFill>
                <a:latin typeface="Calibri"/>
                <a:cs typeface="Calibri"/>
              </a:rPr>
              <a:t>Online</a:t>
            </a:r>
            <a:r>
              <a:rPr lang="en-US" sz="2000" b="1" spc="-30" dirty="0">
                <a:solidFill>
                  <a:srgbClr val="FFFFFF"/>
                </a:solidFill>
                <a:latin typeface="Calibri"/>
                <a:cs typeface="Calibri"/>
              </a:rPr>
              <a:t> </a:t>
            </a:r>
            <a:r>
              <a:rPr lang="en-US" sz="2000" b="1" spc="-10" dirty="0">
                <a:solidFill>
                  <a:srgbClr val="FFFFFF"/>
                </a:solidFill>
                <a:latin typeface="Calibri"/>
                <a:cs typeface="Calibri"/>
              </a:rPr>
              <a:t>Monitoring</a:t>
            </a:r>
            <a:endParaRPr lang="en-US" sz="2000" dirty="0">
              <a:latin typeface="Calibri"/>
              <a:cs typeface="Calibri"/>
            </a:endParaRPr>
          </a:p>
        </p:txBody>
      </p:sp>
      <p:sp>
        <p:nvSpPr>
          <p:cNvPr id="4" name="object 4"/>
          <p:cNvSpPr txBox="1"/>
          <p:nvPr/>
        </p:nvSpPr>
        <p:spPr>
          <a:xfrm>
            <a:off x="152400" y="2971650"/>
            <a:ext cx="5034888" cy="3089948"/>
          </a:xfrm>
          <a:prstGeom prst="rect">
            <a:avLst/>
          </a:prstGeom>
          <a:solidFill>
            <a:srgbClr val="FFFFFF"/>
          </a:solidFill>
          <a:ln w="12192">
            <a:solidFill>
              <a:srgbClr val="AEABAB"/>
            </a:solidFill>
          </a:ln>
        </p:spPr>
        <p:txBody>
          <a:bodyPr vert="horz" wrap="square" lIns="0" tIns="95885" rIns="0" bIns="0" rtlCol="0">
            <a:spAutoFit/>
          </a:bodyPr>
          <a:lstStyle/>
          <a:p>
            <a:pPr>
              <a:lnSpc>
                <a:spcPct val="100000"/>
              </a:lnSpc>
              <a:spcBef>
                <a:spcPts val="755"/>
              </a:spcBef>
            </a:pPr>
            <a:endParaRPr sz="1400" dirty="0">
              <a:latin typeface="Times New Roman"/>
              <a:cs typeface="Times New Roman"/>
            </a:endParaRPr>
          </a:p>
          <a:p>
            <a:pPr marL="91440" marR="779780">
              <a:lnSpc>
                <a:spcPts val="3020"/>
              </a:lnSpc>
            </a:pPr>
            <a:r>
              <a:rPr lang="en-US" sz="2000" i="1" dirty="0">
                <a:latin typeface="Abadi" panose="020F0502020204030204" pitchFamily="34" charset="0"/>
                <a:cs typeface="Calibri"/>
              </a:rPr>
              <a:t>IoT</a:t>
            </a:r>
            <a:r>
              <a:rPr lang="en-US" sz="2000" i="1" spc="-40" dirty="0">
                <a:latin typeface="Abadi" panose="020F0502020204030204" pitchFamily="34" charset="0"/>
                <a:cs typeface="Calibri"/>
              </a:rPr>
              <a:t> </a:t>
            </a:r>
            <a:r>
              <a:rPr lang="en-US" sz="2000" i="1" dirty="0">
                <a:latin typeface="Abadi" panose="020F0502020204030204" pitchFamily="34" charset="0"/>
                <a:cs typeface="Calibri"/>
              </a:rPr>
              <a:t>is</a:t>
            </a:r>
            <a:r>
              <a:rPr lang="en-US" sz="2000" i="1" spc="-45" dirty="0">
                <a:latin typeface="Abadi" panose="020F0502020204030204" pitchFamily="34" charset="0"/>
                <a:cs typeface="Calibri"/>
              </a:rPr>
              <a:t> </a:t>
            </a:r>
            <a:r>
              <a:rPr lang="en-US" sz="2000" i="1" dirty="0">
                <a:latin typeface="Abadi" panose="020F0502020204030204" pitchFamily="34" charset="0"/>
                <a:cs typeface="Calibri"/>
              </a:rPr>
              <a:t>deployed</a:t>
            </a:r>
            <a:r>
              <a:rPr lang="en-US" sz="2000" i="1" spc="-45" dirty="0">
                <a:latin typeface="Abadi" panose="020F0502020204030204" pitchFamily="34" charset="0"/>
                <a:cs typeface="Calibri"/>
              </a:rPr>
              <a:t> </a:t>
            </a:r>
            <a:r>
              <a:rPr lang="en-US" sz="2000" i="1" dirty="0">
                <a:latin typeface="Abadi" panose="020F0502020204030204" pitchFamily="34" charset="0"/>
                <a:cs typeface="Calibri"/>
              </a:rPr>
              <a:t>for</a:t>
            </a:r>
            <a:r>
              <a:rPr lang="en-US" sz="2000" i="1" spc="-30" dirty="0">
                <a:latin typeface="Abadi" panose="020F0502020204030204" pitchFamily="34" charset="0"/>
                <a:cs typeface="Calibri"/>
              </a:rPr>
              <a:t> </a:t>
            </a:r>
            <a:r>
              <a:rPr lang="en-US" sz="2000" i="1" spc="-10" dirty="0">
                <a:latin typeface="Abadi" panose="020F0502020204030204" pitchFamily="34" charset="0"/>
                <a:cs typeface="Calibri"/>
              </a:rPr>
              <a:t>continuous </a:t>
            </a:r>
            <a:r>
              <a:rPr lang="en-US" sz="2000" i="1" dirty="0">
                <a:latin typeface="Abadi" panose="020F0502020204030204" pitchFamily="34" charset="0"/>
                <a:cs typeface="Calibri"/>
              </a:rPr>
              <a:t>online</a:t>
            </a:r>
            <a:r>
              <a:rPr lang="en-US" sz="2000" i="1" spc="-95" dirty="0">
                <a:latin typeface="Abadi" panose="020F0502020204030204" pitchFamily="34" charset="0"/>
                <a:cs typeface="Calibri"/>
              </a:rPr>
              <a:t> </a:t>
            </a:r>
            <a:r>
              <a:rPr lang="en-US" sz="2000" i="1" dirty="0">
                <a:latin typeface="Abadi" panose="020F0502020204030204" pitchFamily="34" charset="0"/>
                <a:cs typeface="Calibri"/>
              </a:rPr>
              <a:t>monitoring</a:t>
            </a:r>
            <a:r>
              <a:rPr lang="en-US" sz="2000" i="1" spc="-90" dirty="0">
                <a:latin typeface="Abadi" panose="020F0502020204030204" pitchFamily="34" charset="0"/>
                <a:cs typeface="Calibri"/>
              </a:rPr>
              <a:t> </a:t>
            </a:r>
            <a:r>
              <a:rPr lang="en-US" sz="2000" i="1" spc="-25" dirty="0">
                <a:latin typeface="Abadi" panose="020F0502020204030204" pitchFamily="34" charset="0"/>
                <a:cs typeface="Calibri"/>
              </a:rPr>
              <a:t>of</a:t>
            </a:r>
            <a:endParaRPr lang="en-US" sz="2000" dirty="0">
              <a:latin typeface="Abadi" panose="020F0502020204030204" pitchFamily="34" charset="0"/>
              <a:cs typeface="Calibri"/>
            </a:endParaRPr>
          </a:p>
          <a:p>
            <a:pPr marL="617220">
              <a:lnSpc>
                <a:spcPct val="100000"/>
              </a:lnSpc>
              <a:spcBef>
                <a:spcPts val="195"/>
              </a:spcBef>
            </a:pPr>
            <a:r>
              <a:rPr lang="en-US" sz="2000" i="1" dirty="0">
                <a:latin typeface="Abadi" panose="020F0502020204030204" pitchFamily="34" charset="0"/>
                <a:cs typeface="Calibri"/>
              </a:rPr>
              <a:t>power</a:t>
            </a:r>
            <a:r>
              <a:rPr lang="en-US" sz="2000" i="1" spc="-50" dirty="0">
                <a:latin typeface="Abadi" panose="020F0502020204030204" pitchFamily="34" charset="0"/>
                <a:cs typeface="Calibri"/>
              </a:rPr>
              <a:t> </a:t>
            </a:r>
            <a:r>
              <a:rPr lang="en-US" sz="2000" i="1" spc="-20" dirty="0">
                <a:latin typeface="Abadi" panose="020F0502020204030204" pitchFamily="34" charset="0"/>
                <a:cs typeface="Calibri"/>
              </a:rPr>
              <a:t>plant</a:t>
            </a:r>
            <a:endParaRPr lang="en-US" sz="2000" dirty="0">
              <a:latin typeface="Abadi" panose="020F0502020204030204" pitchFamily="34" charset="0"/>
              <a:cs typeface="Calibri"/>
            </a:endParaRPr>
          </a:p>
          <a:p>
            <a:pPr marL="548640" marR="2091055">
              <a:lnSpc>
                <a:spcPct val="107400"/>
              </a:lnSpc>
              <a:spcBef>
                <a:spcPts val="5"/>
              </a:spcBef>
            </a:pPr>
            <a:r>
              <a:rPr lang="en-US" sz="2000" i="1" spc="-10" dirty="0">
                <a:latin typeface="Abadi" panose="020F0502020204030204" pitchFamily="34" charset="0"/>
                <a:cs typeface="Calibri"/>
              </a:rPr>
              <a:t>transmission</a:t>
            </a:r>
            <a:r>
              <a:rPr lang="en-US" sz="2000" i="1" spc="-50" dirty="0">
                <a:latin typeface="Abadi" panose="020F0502020204030204" pitchFamily="34" charset="0"/>
                <a:cs typeface="Calibri"/>
              </a:rPr>
              <a:t> </a:t>
            </a:r>
            <a:r>
              <a:rPr lang="en-US" sz="2000" i="1" spc="-20" dirty="0">
                <a:latin typeface="Abadi" panose="020F0502020204030204" pitchFamily="34" charset="0"/>
                <a:cs typeface="Calibri"/>
              </a:rPr>
              <a:t>line </a:t>
            </a:r>
            <a:r>
              <a:rPr lang="en-US" sz="2000" i="1" spc="-10" dirty="0">
                <a:latin typeface="Abadi" panose="020F0502020204030204" pitchFamily="34" charset="0"/>
                <a:cs typeface="Calibri"/>
              </a:rPr>
              <a:t>distribution</a:t>
            </a:r>
            <a:r>
              <a:rPr lang="en-US" sz="2000" i="1" spc="-70" dirty="0">
                <a:latin typeface="Abadi" panose="020F0502020204030204" pitchFamily="34" charset="0"/>
                <a:cs typeface="Calibri"/>
              </a:rPr>
              <a:t> </a:t>
            </a:r>
            <a:r>
              <a:rPr lang="en-US" sz="2000" i="1" spc="-20" dirty="0">
                <a:latin typeface="Abadi" panose="020F0502020204030204" pitchFamily="34" charset="0"/>
                <a:cs typeface="Calibri"/>
              </a:rPr>
              <a:t>line </a:t>
            </a:r>
            <a:r>
              <a:rPr lang="en-US" sz="2000" i="1" dirty="0">
                <a:latin typeface="Abadi" panose="020F0502020204030204" pitchFamily="34" charset="0"/>
                <a:cs typeface="Calibri"/>
              </a:rPr>
              <a:t>energy</a:t>
            </a:r>
            <a:r>
              <a:rPr lang="en-US" sz="2000" i="1" spc="-80" dirty="0">
                <a:latin typeface="Abadi" panose="020F0502020204030204" pitchFamily="34" charset="0"/>
                <a:cs typeface="Calibri"/>
              </a:rPr>
              <a:t> </a:t>
            </a:r>
            <a:r>
              <a:rPr lang="en-US" sz="2000" i="1" spc="-10" dirty="0">
                <a:latin typeface="Abadi" panose="020F0502020204030204" pitchFamily="34" charset="0"/>
                <a:cs typeface="Calibri"/>
              </a:rPr>
              <a:t>consumption </a:t>
            </a:r>
            <a:r>
              <a:rPr lang="en-US" sz="2000" i="1" dirty="0">
                <a:latin typeface="Abadi" panose="020F0502020204030204" pitchFamily="34" charset="0"/>
                <a:cs typeface="Calibri"/>
              </a:rPr>
              <a:t>energy</a:t>
            </a:r>
            <a:r>
              <a:rPr lang="en-US" sz="2000" i="1" spc="-95" dirty="0">
                <a:latin typeface="Abadi" panose="020F0502020204030204" pitchFamily="34" charset="0"/>
                <a:cs typeface="Calibri"/>
              </a:rPr>
              <a:t> </a:t>
            </a:r>
            <a:r>
              <a:rPr lang="en-US" sz="2000" i="1" dirty="0">
                <a:latin typeface="Abadi" panose="020F0502020204030204" pitchFamily="34" charset="0"/>
                <a:cs typeface="Calibri"/>
              </a:rPr>
              <a:t>storage,</a:t>
            </a:r>
            <a:r>
              <a:rPr lang="en-US" sz="2000" i="1" spc="-105" dirty="0">
                <a:latin typeface="Abadi" panose="020F0502020204030204" pitchFamily="34" charset="0"/>
                <a:cs typeface="Calibri"/>
              </a:rPr>
              <a:t> </a:t>
            </a:r>
            <a:r>
              <a:rPr lang="en-US" sz="2000" i="1" spc="-20" dirty="0">
                <a:latin typeface="Abadi" panose="020F0502020204030204" pitchFamily="34" charset="0"/>
                <a:cs typeface="Calibri"/>
              </a:rPr>
              <a:t>etc.</a:t>
            </a:r>
            <a:endParaRPr lang="en-US" sz="2000" dirty="0">
              <a:latin typeface="Abadi" panose="020F0502020204030204" pitchFamily="34" charset="0"/>
              <a:cs typeface="Calibri"/>
            </a:endParaRPr>
          </a:p>
          <a:p>
            <a:pPr marL="91440" marR="264160">
              <a:lnSpc>
                <a:spcPct val="70000"/>
              </a:lnSpc>
              <a:spcBef>
                <a:spcPts val="1010"/>
              </a:spcBef>
            </a:pPr>
            <a:r>
              <a:rPr sz="2000" spc="-10" dirty="0">
                <a:latin typeface="Calibri"/>
                <a:cs typeface="Calibri"/>
              </a:rPr>
              <a:t>.</a:t>
            </a:r>
            <a:endParaRPr sz="2000" dirty="0">
              <a:latin typeface="Calibri"/>
              <a:cs typeface="Calibri"/>
            </a:endParaRPr>
          </a:p>
        </p:txBody>
      </p:sp>
      <p:sp>
        <p:nvSpPr>
          <p:cNvPr id="6" name="object 6"/>
          <p:cNvSpPr txBox="1">
            <a:spLocks noGrp="1"/>
          </p:cNvSpPr>
          <p:nvPr>
            <p:ph type="title"/>
          </p:nvPr>
        </p:nvSpPr>
        <p:spPr>
          <a:prstGeom prst="rect">
            <a:avLst/>
          </a:prstGeom>
        </p:spPr>
        <p:txBody>
          <a:bodyPr vert="horz" wrap="square" lIns="0" tIns="76530" rIns="0" bIns="0" rtlCol="0">
            <a:spAutoFit/>
          </a:bodyPr>
          <a:lstStyle/>
          <a:p>
            <a:pPr marL="115570">
              <a:lnSpc>
                <a:spcPct val="100000"/>
              </a:lnSpc>
              <a:spcBef>
                <a:spcPts val="105"/>
              </a:spcBef>
            </a:pPr>
            <a:r>
              <a:rPr b="1" dirty="0">
                <a:latin typeface="Calibri"/>
                <a:cs typeface="Calibri"/>
              </a:rPr>
              <a:t>IoT</a:t>
            </a:r>
            <a:r>
              <a:rPr b="1" spc="-50" dirty="0">
                <a:latin typeface="Calibri"/>
                <a:cs typeface="Calibri"/>
              </a:rPr>
              <a:t> </a:t>
            </a:r>
            <a:r>
              <a:rPr b="1" dirty="0">
                <a:latin typeface="Calibri"/>
                <a:cs typeface="Calibri"/>
              </a:rPr>
              <a:t>Role</a:t>
            </a:r>
            <a:r>
              <a:rPr b="1" spc="-60" dirty="0">
                <a:latin typeface="Calibri"/>
                <a:cs typeface="Calibri"/>
              </a:rPr>
              <a:t> </a:t>
            </a:r>
            <a:r>
              <a:rPr b="1" dirty="0">
                <a:latin typeface="Calibri"/>
                <a:cs typeface="Calibri"/>
              </a:rPr>
              <a:t>in</a:t>
            </a:r>
            <a:r>
              <a:rPr b="1" spc="-30" dirty="0">
                <a:latin typeface="Calibri"/>
                <a:cs typeface="Calibri"/>
              </a:rPr>
              <a:t> </a:t>
            </a:r>
            <a:r>
              <a:rPr b="1" dirty="0">
                <a:latin typeface="Calibri"/>
                <a:cs typeface="Calibri"/>
              </a:rPr>
              <a:t>Smart</a:t>
            </a:r>
            <a:r>
              <a:rPr b="1" spc="-25" dirty="0">
                <a:latin typeface="Calibri"/>
                <a:cs typeface="Calibri"/>
              </a:rPr>
              <a:t> </a:t>
            </a:r>
            <a:r>
              <a:rPr b="1" spc="-20" dirty="0">
                <a:latin typeface="Calibri"/>
                <a:cs typeface="Calibri"/>
              </a:rPr>
              <a:t>Grid</a:t>
            </a:r>
          </a:p>
        </p:txBody>
      </p:sp>
      <p:pic>
        <p:nvPicPr>
          <p:cNvPr id="13" name="Picture 12" descr="A network of lines and dots">
            <a:extLst>
              <a:ext uri="{FF2B5EF4-FFF2-40B4-BE49-F238E27FC236}">
                <a16:creationId xmlns:a16="http://schemas.microsoft.com/office/drawing/2014/main" id="{B087D3DB-FBEC-9C9F-D9B2-05ADD4AE612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91200" y="2971650"/>
            <a:ext cx="6066521" cy="3124201"/>
          </a:xfrm>
          <a:prstGeom prst="rect">
            <a:avLst/>
          </a:prstGeom>
        </p:spPr>
      </p:pic>
    </p:spTree>
    <p:extLst>
      <p:ext uri="{BB962C8B-B14F-4D97-AF65-F5344CB8AC3E}">
        <p14:creationId xmlns:p14="http://schemas.microsoft.com/office/powerpoint/2010/main" val="1736289727"/>
      </p:ext>
    </p:extLst>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1889" rIns="0" bIns="0" rtlCol="0">
            <a:spAutoFit/>
          </a:bodyPr>
          <a:lstStyle/>
          <a:p>
            <a:pPr marL="115570">
              <a:lnSpc>
                <a:spcPct val="100000"/>
              </a:lnSpc>
              <a:spcBef>
                <a:spcPts val="105"/>
              </a:spcBef>
            </a:pPr>
            <a:r>
              <a:rPr lang="en-US" dirty="0"/>
              <a:t>IoT</a:t>
            </a:r>
            <a:r>
              <a:rPr lang="en-US" spc="-200" dirty="0"/>
              <a:t> </a:t>
            </a:r>
            <a:r>
              <a:rPr lang="en-US" spc="-25" dirty="0"/>
              <a:t>Role</a:t>
            </a:r>
            <a:r>
              <a:rPr lang="en-US" spc="-185" dirty="0"/>
              <a:t> </a:t>
            </a:r>
            <a:r>
              <a:rPr lang="en-US" dirty="0"/>
              <a:t>in</a:t>
            </a:r>
            <a:r>
              <a:rPr lang="en-US" spc="-175" dirty="0"/>
              <a:t> </a:t>
            </a:r>
            <a:r>
              <a:rPr lang="en-US" spc="-10" dirty="0"/>
              <a:t>Smart</a:t>
            </a:r>
            <a:r>
              <a:rPr lang="en-US" spc="-170" dirty="0"/>
              <a:t> </a:t>
            </a:r>
            <a:r>
              <a:rPr spc="-20" dirty="0"/>
              <a:t>Grid</a:t>
            </a:r>
          </a:p>
        </p:txBody>
      </p:sp>
      <p:sp>
        <p:nvSpPr>
          <p:cNvPr id="5" name="object 5"/>
          <p:cNvSpPr txBox="1"/>
          <p:nvPr/>
        </p:nvSpPr>
        <p:spPr>
          <a:xfrm>
            <a:off x="778824" y="1755007"/>
            <a:ext cx="5183505" cy="824865"/>
          </a:xfrm>
          <a:prstGeom prst="rect">
            <a:avLst/>
          </a:prstGeom>
          <a:solidFill>
            <a:srgbClr val="7E7E7E"/>
          </a:solidFill>
        </p:spPr>
        <p:txBody>
          <a:bodyPr vert="horz" wrap="square" lIns="0" tIns="228600" rIns="0" bIns="0" rtlCol="0">
            <a:spAutoFit/>
          </a:bodyPr>
          <a:lstStyle/>
          <a:p>
            <a:pPr marL="1270" algn="ctr">
              <a:lnSpc>
                <a:spcPct val="100000"/>
              </a:lnSpc>
              <a:spcBef>
                <a:spcPts val="1800"/>
              </a:spcBef>
            </a:pPr>
            <a:r>
              <a:rPr sz="2000" b="1" spc="-20" dirty="0">
                <a:solidFill>
                  <a:srgbClr val="FFFFFF"/>
                </a:solidFill>
                <a:latin typeface="Calibri"/>
                <a:cs typeface="Calibri"/>
              </a:rPr>
              <a:t>Self-</a:t>
            </a:r>
            <a:r>
              <a:rPr sz="2000" b="1" spc="-10" dirty="0">
                <a:solidFill>
                  <a:srgbClr val="FFFFFF"/>
                </a:solidFill>
                <a:latin typeface="Calibri"/>
                <a:cs typeface="Calibri"/>
              </a:rPr>
              <a:t>Healing</a:t>
            </a:r>
            <a:endParaRPr sz="2000" dirty="0">
              <a:latin typeface="Calibri"/>
              <a:cs typeface="Calibri"/>
            </a:endParaRPr>
          </a:p>
        </p:txBody>
      </p:sp>
      <p:sp>
        <p:nvSpPr>
          <p:cNvPr id="6" name="object 6"/>
          <p:cNvSpPr txBox="1"/>
          <p:nvPr/>
        </p:nvSpPr>
        <p:spPr>
          <a:xfrm>
            <a:off x="778823" y="2971800"/>
            <a:ext cx="5183505" cy="3683635"/>
          </a:xfrm>
          <a:prstGeom prst="rect">
            <a:avLst/>
          </a:prstGeom>
          <a:solidFill>
            <a:srgbClr val="FFFFFF"/>
          </a:solidFill>
          <a:ln w="12192">
            <a:solidFill>
              <a:srgbClr val="AEABAB"/>
            </a:solidFill>
          </a:ln>
        </p:spPr>
        <p:txBody>
          <a:bodyPr vert="horz" wrap="square" lIns="0" tIns="137795" rIns="0" bIns="0" rtlCol="0">
            <a:spAutoFit/>
          </a:bodyPr>
          <a:lstStyle/>
          <a:p>
            <a:pPr>
              <a:lnSpc>
                <a:spcPct val="100000"/>
              </a:lnSpc>
              <a:spcBef>
                <a:spcPts val="1085"/>
              </a:spcBef>
            </a:pPr>
            <a:endParaRPr sz="2400" dirty="0">
              <a:latin typeface="Times New Roman"/>
              <a:cs typeface="Times New Roman"/>
            </a:endParaRPr>
          </a:p>
          <a:p>
            <a:pPr marL="92075" marR="631825">
              <a:lnSpc>
                <a:spcPts val="2590"/>
              </a:lnSpc>
            </a:pPr>
            <a:r>
              <a:rPr sz="2400" spc="-10" dirty="0">
                <a:latin typeface="Calibri"/>
                <a:cs typeface="Calibri"/>
              </a:rPr>
              <a:t>Deployment</a:t>
            </a:r>
            <a:r>
              <a:rPr sz="2400" spc="-50" dirty="0">
                <a:latin typeface="Calibri"/>
                <a:cs typeface="Calibri"/>
              </a:rPr>
              <a:t> </a:t>
            </a:r>
            <a:r>
              <a:rPr sz="2400" dirty="0">
                <a:latin typeface="Calibri"/>
                <a:cs typeface="Calibri"/>
              </a:rPr>
              <a:t>of</a:t>
            </a:r>
            <a:r>
              <a:rPr sz="2400" spc="-45" dirty="0">
                <a:latin typeface="Calibri"/>
                <a:cs typeface="Calibri"/>
              </a:rPr>
              <a:t> </a:t>
            </a:r>
            <a:r>
              <a:rPr sz="2400" dirty="0">
                <a:latin typeface="Calibri"/>
                <a:cs typeface="Calibri"/>
              </a:rPr>
              <a:t>IoT</a:t>
            </a:r>
            <a:r>
              <a:rPr sz="2400" spc="-40" dirty="0">
                <a:latin typeface="Calibri"/>
                <a:cs typeface="Calibri"/>
              </a:rPr>
              <a:t> </a:t>
            </a:r>
            <a:r>
              <a:rPr sz="2400" dirty="0">
                <a:latin typeface="Calibri"/>
                <a:cs typeface="Calibri"/>
              </a:rPr>
              <a:t>can</a:t>
            </a:r>
            <a:r>
              <a:rPr sz="2400" spc="-40" dirty="0">
                <a:latin typeface="Calibri"/>
                <a:cs typeface="Calibri"/>
              </a:rPr>
              <a:t> </a:t>
            </a:r>
            <a:r>
              <a:rPr sz="2400" dirty="0">
                <a:latin typeface="Calibri"/>
                <a:cs typeface="Calibri"/>
              </a:rPr>
              <a:t>also</a:t>
            </a:r>
            <a:r>
              <a:rPr sz="2400" spc="-45" dirty="0">
                <a:latin typeface="Calibri"/>
                <a:cs typeface="Calibri"/>
              </a:rPr>
              <a:t> </a:t>
            </a:r>
            <a:r>
              <a:rPr sz="2400" spc="-10" dirty="0">
                <a:latin typeface="Calibri"/>
                <a:cs typeface="Calibri"/>
              </a:rPr>
              <a:t>improve </a:t>
            </a:r>
            <a:r>
              <a:rPr sz="2400" dirty="0">
                <a:latin typeface="Calibri"/>
                <a:cs typeface="Calibri"/>
              </a:rPr>
              <a:t>quality</a:t>
            </a:r>
            <a:r>
              <a:rPr sz="2400" spc="-30" dirty="0">
                <a:latin typeface="Calibri"/>
                <a:cs typeface="Calibri"/>
              </a:rPr>
              <a:t> </a:t>
            </a:r>
            <a:r>
              <a:rPr sz="2400" dirty="0">
                <a:latin typeface="Calibri"/>
                <a:cs typeface="Calibri"/>
              </a:rPr>
              <a:t>of</a:t>
            </a:r>
            <a:r>
              <a:rPr sz="2400" spc="-30" dirty="0">
                <a:latin typeface="Calibri"/>
                <a:cs typeface="Calibri"/>
              </a:rPr>
              <a:t> </a:t>
            </a:r>
            <a:r>
              <a:rPr sz="2400" dirty="0">
                <a:latin typeface="Calibri"/>
                <a:cs typeface="Calibri"/>
              </a:rPr>
              <a:t>smart</a:t>
            </a:r>
            <a:r>
              <a:rPr sz="2400" spc="-30" dirty="0">
                <a:latin typeface="Calibri"/>
                <a:cs typeface="Calibri"/>
              </a:rPr>
              <a:t> </a:t>
            </a:r>
            <a:r>
              <a:rPr sz="2400" spc="-10" dirty="0">
                <a:latin typeface="Calibri"/>
                <a:cs typeface="Calibri"/>
              </a:rPr>
              <a:t>grid’s</a:t>
            </a:r>
            <a:r>
              <a:rPr sz="2400" spc="-40" dirty="0">
                <a:latin typeface="Calibri"/>
                <a:cs typeface="Calibri"/>
              </a:rPr>
              <a:t> </a:t>
            </a:r>
            <a:r>
              <a:rPr sz="2400" spc="-20" dirty="0">
                <a:latin typeface="Calibri"/>
                <a:cs typeface="Calibri"/>
              </a:rPr>
              <a:t>self-</a:t>
            </a:r>
            <a:r>
              <a:rPr sz="2400" spc="-10" dirty="0">
                <a:latin typeface="Calibri"/>
                <a:cs typeface="Calibri"/>
              </a:rPr>
              <a:t>healing feature.</a:t>
            </a:r>
            <a:r>
              <a:rPr sz="2400" spc="-75" dirty="0">
                <a:latin typeface="Calibri"/>
                <a:cs typeface="Calibri"/>
              </a:rPr>
              <a:t> </a:t>
            </a:r>
            <a:r>
              <a:rPr sz="2400" dirty="0">
                <a:latin typeface="Calibri"/>
                <a:cs typeface="Calibri"/>
              </a:rPr>
              <a:t>Sensors</a:t>
            </a:r>
            <a:r>
              <a:rPr sz="2400" spc="-75" dirty="0">
                <a:latin typeface="Calibri"/>
                <a:cs typeface="Calibri"/>
              </a:rPr>
              <a:t> </a:t>
            </a:r>
            <a:r>
              <a:rPr sz="2400" dirty="0">
                <a:latin typeface="Calibri"/>
                <a:cs typeface="Calibri"/>
              </a:rPr>
              <a:t>can</a:t>
            </a:r>
            <a:r>
              <a:rPr sz="2400" spc="-85" dirty="0">
                <a:latin typeface="Calibri"/>
                <a:cs typeface="Calibri"/>
              </a:rPr>
              <a:t> </a:t>
            </a:r>
            <a:r>
              <a:rPr sz="2400" spc="-10" dirty="0">
                <a:latin typeface="Calibri"/>
                <a:cs typeface="Calibri"/>
              </a:rPr>
              <a:t>detect</a:t>
            </a:r>
            <a:endParaRPr sz="2400" dirty="0">
              <a:latin typeface="Calibri"/>
              <a:cs typeface="Calibri"/>
            </a:endParaRPr>
          </a:p>
          <a:p>
            <a:pPr marL="92075">
              <a:lnSpc>
                <a:spcPts val="2415"/>
              </a:lnSpc>
            </a:pPr>
            <a:r>
              <a:rPr sz="2400" spc="-10" dirty="0">
                <a:latin typeface="Calibri"/>
                <a:cs typeface="Calibri"/>
              </a:rPr>
              <a:t>unpredictable</a:t>
            </a:r>
            <a:r>
              <a:rPr sz="2400" spc="-50" dirty="0">
                <a:latin typeface="Calibri"/>
                <a:cs typeface="Calibri"/>
              </a:rPr>
              <a:t> </a:t>
            </a:r>
            <a:r>
              <a:rPr sz="2400" dirty="0">
                <a:latin typeface="Calibri"/>
                <a:cs typeface="Calibri"/>
              </a:rPr>
              <a:t>conditions</a:t>
            </a:r>
            <a:r>
              <a:rPr sz="2400" spc="-40" dirty="0">
                <a:latin typeface="Calibri"/>
                <a:cs typeface="Calibri"/>
              </a:rPr>
              <a:t> </a:t>
            </a:r>
            <a:r>
              <a:rPr sz="2400" dirty="0">
                <a:latin typeface="Calibri"/>
                <a:cs typeface="Calibri"/>
              </a:rPr>
              <a:t>or</a:t>
            </a:r>
            <a:r>
              <a:rPr sz="2400" spc="-40" dirty="0">
                <a:latin typeface="Calibri"/>
                <a:cs typeface="Calibri"/>
              </a:rPr>
              <a:t> </a:t>
            </a:r>
            <a:r>
              <a:rPr sz="2400" spc="-10" dirty="0">
                <a:latin typeface="Calibri"/>
                <a:cs typeface="Calibri"/>
              </a:rPr>
              <a:t>breakdowns</a:t>
            </a:r>
            <a:endParaRPr sz="2400" dirty="0">
              <a:latin typeface="Calibri"/>
              <a:cs typeface="Calibri"/>
            </a:endParaRPr>
          </a:p>
          <a:p>
            <a:pPr marL="92075" marR="326390">
              <a:lnSpc>
                <a:spcPts val="2590"/>
              </a:lnSpc>
              <a:spcBef>
                <a:spcPts val="185"/>
              </a:spcBef>
            </a:pPr>
            <a:r>
              <a:rPr sz="2400" dirty="0">
                <a:latin typeface="Calibri"/>
                <a:cs typeface="Calibri"/>
              </a:rPr>
              <a:t>and</a:t>
            </a:r>
            <a:r>
              <a:rPr sz="2400" spc="-60" dirty="0">
                <a:latin typeface="Calibri"/>
                <a:cs typeface="Calibri"/>
              </a:rPr>
              <a:t> </a:t>
            </a:r>
            <a:r>
              <a:rPr sz="2400" dirty="0">
                <a:latin typeface="Calibri"/>
                <a:cs typeface="Calibri"/>
              </a:rPr>
              <a:t>response</a:t>
            </a:r>
            <a:r>
              <a:rPr sz="2400" spc="-45" dirty="0">
                <a:latin typeface="Calibri"/>
                <a:cs typeface="Calibri"/>
              </a:rPr>
              <a:t> </a:t>
            </a:r>
            <a:r>
              <a:rPr sz="2400" spc="-25" dirty="0">
                <a:latin typeface="Calibri"/>
                <a:cs typeface="Calibri"/>
              </a:rPr>
              <a:t>rapidly.</a:t>
            </a:r>
            <a:r>
              <a:rPr sz="2400" spc="-75" dirty="0">
                <a:latin typeface="Calibri"/>
                <a:cs typeface="Calibri"/>
              </a:rPr>
              <a:t> </a:t>
            </a:r>
            <a:r>
              <a:rPr sz="2400" dirty="0">
                <a:latin typeface="Calibri"/>
                <a:cs typeface="Calibri"/>
              </a:rPr>
              <a:t>Smart</a:t>
            </a:r>
            <a:r>
              <a:rPr sz="2400" spc="-70" dirty="0">
                <a:latin typeface="Calibri"/>
                <a:cs typeface="Calibri"/>
              </a:rPr>
              <a:t> </a:t>
            </a:r>
            <a:r>
              <a:rPr sz="2400" dirty="0">
                <a:latin typeface="Calibri"/>
                <a:cs typeface="Calibri"/>
              </a:rPr>
              <a:t>grid</a:t>
            </a:r>
            <a:r>
              <a:rPr sz="2400" spc="-70" dirty="0">
                <a:latin typeface="Calibri"/>
                <a:cs typeface="Calibri"/>
              </a:rPr>
              <a:t> </a:t>
            </a:r>
            <a:r>
              <a:rPr sz="2400" spc="-25" dirty="0">
                <a:latin typeface="Calibri"/>
                <a:cs typeface="Calibri"/>
              </a:rPr>
              <a:t>may </a:t>
            </a:r>
            <a:r>
              <a:rPr sz="2400" dirty="0">
                <a:latin typeface="Calibri"/>
                <a:cs typeface="Calibri"/>
              </a:rPr>
              <a:t>switch</a:t>
            </a:r>
            <a:r>
              <a:rPr sz="2400" spc="-75" dirty="0">
                <a:latin typeface="Calibri"/>
                <a:cs typeface="Calibri"/>
              </a:rPr>
              <a:t> </a:t>
            </a:r>
            <a:r>
              <a:rPr sz="2400" dirty="0">
                <a:latin typeface="Calibri"/>
                <a:cs typeface="Calibri"/>
              </a:rPr>
              <a:t>from</a:t>
            </a:r>
            <a:r>
              <a:rPr sz="2400" spc="-45" dirty="0">
                <a:latin typeface="Calibri"/>
                <a:cs typeface="Calibri"/>
              </a:rPr>
              <a:t> </a:t>
            </a:r>
            <a:r>
              <a:rPr sz="2400" dirty="0">
                <a:latin typeface="Calibri"/>
                <a:cs typeface="Calibri"/>
              </a:rPr>
              <a:t>grid</a:t>
            </a:r>
            <a:r>
              <a:rPr sz="2400" spc="-65" dirty="0">
                <a:latin typeface="Calibri"/>
                <a:cs typeface="Calibri"/>
              </a:rPr>
              <a:t> </a:t>
            </a:r>
            <a:r>
              <a:rPr sz="2400" dirty="0">
                <a:latin typeface="Calibri"/>
                <a:cs typeface="Calibri"/>
              </a:rPr>
              <a:t>to</a:t>
            </a:r>
            <a:r>
              <a:rPr sz="2400" spc="-55" dirty="0">
                <a:latin typeface="Calibri"/>
                <a:cs typeface="Calibri"/>
              </a:rPr>
              <a:t> </a:t>
            </a:r>
            <a:r>
              <a:rPr sz="2400" dirty="0">
                <a:latin typeface="Calibri"/>
                <a:cs typeface="Calibri"/>
              </a:rPr>
              <a:t>islanded</a:t>
            </a:r>
            <a:r>
              <a:rPr sz="2400" spc="-55" dirty="0">
                <a:latin typeface="Calibri"/>
                <a:cs typeface="Calibri"/>
              </a:rPr>
              <a:t> </a:t>
            </a:r>
            <a:r>
              <a:rPr sz="2400" dirty="0">
                <a:latin typeface="Calibri"/>
                <a:cs typeface="Calibri"/>
              </a:rPr>
              <a:t>mode</a:t>
            </a:r>
            <a:r>
              <a:rPr sz="2400" spc="-55" dirty="0">
                <a:latin typeface="Calibri"/>
                <a:cs typeface="Calibri"/>
              </a:rPr>
              <a:t> </a:t>
            </a:r>
            <a:r>
              <a:rPr sz="2400" spc="-25" dirty="0">
                <a:latin typeface="Calibri"/>
                <a:cs typeface="Calibri"/>
              </a:rPr>
              <a:t>and </a:t>
            </a:r>
            <a:r>
              <a:rPr sz="2400" spc="-10" dirty="0">
                <a:latin typeface="Calibri"/>
                <a:cs typeface="Calibri"/>
              </a:rPr>
              <a:t>operate</a:t>
            </a:r>
            <a:r>
              <a:rPr sz="2400" spc="-70" dirty="0">
                <a:latin typeface="Calibri"/>
                <a:cs typeface="Calibri"/>
              </a:rPr>
              <a:t> </a:t>
            </a:r>
            <a:r>
              <a:rPr sz="2400" dirty="0">
                <a:latin typeface="Calibri"/>
                <a:cs typeface="Calibri"/>
              </a:rPr>
              <a:t>in</a:t>
            </a:r>
            <a:r>
              <a:rPr sz="2400" spc="-60" dirty="0">
                <a:latin typeface="Calibri"/>
                <a:cs typeface="Calibri"/>
              </a:rPr>
              <a:t> </a:t>
            </a:r>
            <a:r>
              <a:rPr sz="2400" dirty="0">
                <a:latin typeface="Calibri"/>
                <a:cs typeface="Calibri"/>
              </a:rPr>
              <a:t>it</a:t>
            </a:r>
            <a:r>
              <a:rPr sz="2400" spc="-65" dirty="0">
                <a:latin typeface="Calibri"/>
                <a:cs typeface="Calibri"/>
              </a:rPr>
              <a:t> </a:t>
            </a:r>
            <a:r>
              <a:rPr sz="2400" dirty="0">
                <a:latin typeface="Calibri"/>
                <a:cs typeface="Calibri"/>
              </a:rPr>
              <a:t>until</a:t>
            </a:r>
            <a:r>
              <a:rPr sz="2400" spc="-70" dirty="0">
                <a:latin typeface="Calibri"/>
                <a:cs typeface="Calibri"/>
              </a:rPr>
              <a:t> </a:t>
            </a:r>
            <a:r>
              <a:rPr sz="2400" spc="-10" dirty="0">
                <a:latin typeface="Calibri"/>
                <a:cs typeface="Calibri"/>
              </a:rPr>
              <a:t>system</a:t>
            </a:r>
            <a:r>
              <a:rPr sz="2400" spc="-65" dirty="0">
                <a:latin typeface="Calibri"/>
                <a:cs typeface="Calibri"/>
              </a:rPr>
              <a:t> </a:t>
            </a:r>
            <a:r>
              <a:rPr sz="2400" dirty="0">
                <a:latin typeface="Calibri"/>
                <a:cs typeface="Calibri"/>
              </a:rPr>
              <a:t>is</a:t>
            </a:r>
            <a:r>
              <a:rPr sz="2400" spc="-65" dirty="0">
                <a:latin typeface="Calibri"/>
                <a:cs typeface="Calibri"/>
              </a:rPr>
              <a:t> </a:t>
            </a:r>
            <a:r>
              <a:rPr sz="2400" dirty="0">
                <a:latin typeface="Calibri"/>
                <a:cs typeface="Calibri"/>
              </a:rPr>
              <a:t>stable</a:t>
            </a:r>
            <a:r>
              <a:rPr sz="2400" spc="-80" dirty="0">
                <a:latin typeface="Calibri"/>
                <a:cs typeface="Calibri"/>
              </a:rPr>
              <a:t> </a:t>
            </a:r>
            <a:r>
              <a:rPr sz="2400" spc="-25" dirty="0">
                <a:latin typeface="Calibri"/>
                <a:cs typeface="Calibri"/>
              </a:rPr>
              <a:t>or </a:t>
            </a:r>
            <a:r>
              <a:rPr sz="2400" spc="-10" dirty="0">
                <a:latin typeface="Calibri"/>
                <a:cs typeface="Calibri"/>
              </a:rPr>
              <a:t>breakdown</a:t>
            </a:r>
            <a:r>
              <a:rPr sz="2400" spc="-40" dirty="0">
                <a:latin typeface="Calibri"/>
                <a:cs typeface="Calibri"/>
              </a:rPr>
              <a:t> </a:t>
            </a:r>
            <a:r>
              <a:rPr sz="2400" dirty="0">
                <a:latin typeface="Calibri"/>
                <a:cs typeface="Calibri"/>
              </a:rPr>
              <a:t>is</a:t>
            </a:r>
            <a:r>
              <a:rPr sz="2400" spc="-55" dirty="0">
                <a:latin typeface="Calibri"/>
                <a:cs typeface="Calibri"/>
              </a:rPr>
              <a:t> </a:t>
            </a:r>
            <a:r>
              <a:rPr sz="2400" spc="-10" dirty="0">
                <a:latin typeface="Calibri"/>
                <a:cs typeface="Calibri"/>
              </a:rPr>
              <a:t>fixed.</a:t>
            </a:r>
            <a:endParaRPr sz="2400" dirty="0">
              <a:latin typeface="Calibri"/>
              <a:cs typeface="Calibri"/>
            </a:endParaRPr>
          </a:p>
        </p:txBody>
      </p:sp>
      <p:pic>
        <p:nvPicPr>
          <p:cNvPr id="2050" name="Picture 2" descr="Down to the wires: Fixing Yangon's broken power grid | Frontier Myanmar">
            <a:extLst>
              <a:ext uri="{FF2B5EF4-FFF2-40B4-BE49-F238E27FC236}">
                <a16:creationId xmlns:a16="http://schemas.microsoft.com/office/drawing/2014/main" id="{D390FCFE-7E1D-1529-19EF-7E183E48A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71800"/>
            <a:ext cx="5029200" cy="3576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1889" rIns="0" bIns="0" rtlCol="0">
            <a:spAutoFit/>
          </a:bodyPr>
          <a:lstStyle/>
          <a:p>
            <a:pPr marL="113664">
              <a:lnSpc>
                <a:spcPct val="100000"/>
              </a:lnSpc>
              <a:spcBef>
                <a:spcPts val="105"/>
              </a:spcBef>
            </a:pPr>
            <a:r>
              <a:rPr spc="-35" dirty="0">
                <a:solidFill>
                  <a:srgbClr val="42443E"/>
                </a:solidFill>
              </a:rPr>
              <a:t>CHALLENGES</a:t>
            </a:r>
          </a:p>
        </p:txBody>
      </p:sp>
      <p:sp>
        <p:nvSpPr>
          <p:cNvPr id="3" name="object 3"/>
          <p:cNvSpPr txBox="1"/>
          <p:nvPr/>
        </p:nvSpPr>
        <p:spPr>
          <a:xfrm>
            <a:off x="815746" y="2133600"/>
            <a:ext cx="5338673" cy="3797426"/>
          </a:xfrm>
          <a:prstGeom prst="rect">
            <a:avLst/>
          </a:prstGeom>
        </p:spPr>
        <p:txBody>
          <a:bodyPr vert="horz" wrap="square" lIns="0" tIns="92075" rIns="0" bIns="0" rtlCol="0">
            <a:spAutoFit/>
          </a:bodyPr>
          <a:lstStyle/>
          <a:p>
            <a:pPr marL="12700" marR="5080">
              <a:lnSpc>
                <a:spcPct val="80000"/>
              </a:lnSpc>
              <a:spcBef>
                <a:spcPts val="725"/>
              </a:spcBef>
            </a:pPr>
            <a:r>
              <a:rPr sz="2600" dirty="0">
                <a:latin typeface="Calibri"/>
                <a:cs typeface="Calibri"/>
              </a:rPr>
              <a:t>One</a:t>
            </a:r>
            <a:r>
              <a:rPr sz="2600" spc="-30" dirty="0">
                <a:latin typeface="Calibri"/>
                <a:cs typeface="Calibri"/>
              </a:rPr>
              <a:t> </a:t>
            </a:r>
            <a:r>
              <a:rPr sz="2600" dirty="0">
                <a:latin typeface="Calibri"/>
                <a:cs typeface="Calibri"/>
              </a:rPr>
              <a:t>of</a:t>
            </a:r>
            <a:r>
              <a:rPr sz="2600" spc="-15" dirty="0">
                <a:latin typeface="Calibri"/>
                <a:cs typeface="Calibri"/>
              </a:rPr>
              <a:t> </a:t>
            </a:r>
            <a:r>
              <a:rPr sz="2600" dirty="0">
                <a:latin typeface="Calibri"/>
                <a:cs typeface="Calibri"/>
              </a:rPr>
              <a:t>the</a:t>
            </a:r>
            <a:r>
              <a:rPr sz="2600" spc="-50" dirty="0">
                <a:latin typeface="Calibri"/>
                <a:cs typeface="Calibri"/>
              </a:rPr>
              <a:t> </a:t>
            </a:r>
            <a:r>
              <a:rPr sz="2600" dirty="0">
                <a:latin typeface="Calibri"/>
                <a:cs typeface="Calibri"/>
              </a:rPr>
              <a:t>biggest</a:t>
            </a:r>
            <a:r>
              <a:rPr sz="2600" spc="-35" dirty="0">
                <a:latin typeface="Calibri"/>
                <a:cs typeface="Calibri"/>
              </a:rPr>
              <a:t> </a:t>
            </a:r>
            <a:r>
              <a:rPr sz="2600" dirty="0">
                <a:latin typeface="Calibri"/>
                <a:cs typeface="Calibri"/>
              </a:rPr>
              <a:t>challenges</a:t>
            </a:r>
            <a:r>
              <a:rPr sz="2600" spc="-40" dirty="0">
                <a:latin typeface="Calibri"/>
                <a:cs typeface="Calibri"/>
              </a:rPr>
              <a:t> </a:t>
            </a:r>
            <a:r>
              <a:rPr sz="2600" spc="-25" dirty="0">
                <a:latin typeface="Calibri"/>
                <a:cs typeface="Calibri"/>
              </a:rPr>
              <a:t>of </a:t>
            </a:r>
            <a:r>
              <a:rPr sz="2600" dirty="0">
                <a:latin typeface="Calibri"/>
                <a:cs typeface="Calibri"/>
              </a:rPr>
              <a:t>implementing</a:t>
            </a:r>
            <a:r>
              <a:rPr sz="2600" spc="-65" dirty="0">
                <a:latin typeface="Calibri"/>
                <a:cs typeface="Calibri"/>
              </a:rPr>
              <a:t> </a:t>
            </a:r>
            <a:r>
              <a:rPr sz="2600" dirty="0">
                <a:latin typeface="Calibri"/>
                <a:cs typeface="Calibri"/>
              </a:rPr>
              <a:t>millions</a:t>
            </a:r>
            <a:r>
              <a:rPr sz="2600" spc="-40" dirty="0">
                <a:latin typeface="Calibri"/>
                <a:cs typeface="Calibri"/>
              </a:rPr>
              <a:t> </a:t>
            </a:r>
            <a:r>
              <a:rPr sz="2600" dirty="0">
                <a:latin typeface="Calibri"/>
                <a:cs typeface="Calibri"/>
              </a:rPr>
              <a:t>of</a:t>
            </a:r>
            <a:r>
              <a:rPr sz="2600" spc="-25" dirty="0">
                <a:latin typeface="Calibri"/>
                <a:cs typeface="Calibri"/>
              </a:rPr>
              <a:t> </a:t>
            </a:r>
            <a:r>
              <a:rPr sz="2600" dirty="0">
                <a:latin typeface="Calibri"/>
                <a:cs typeface="Calibri"/>
              </a:rPr>
              <a:t>new</a:t>
            </a:r>
            <a:r>
              <a:rPr sz="2600" spc="-45" dirty="0">
                <a:latin typeface="Calibri"/>
                <a:cs typeface="Calibri"/>
              </a:rPr>
              <a:t> </a:t>
            </a:r>
            <a:r>
              <a:rPr sz="2600" spc="-10" dirty="0">
                <a:latin typeface="Calibri"/>
                <a:cs typeface="Calibri"/>
              </a:rPr>
              <a:t>devices </a:t>
            </a:r>
            <a:r>
              <a:rPr sz="2600" dirty="0">
                <a:latin typeface="Calibri"/>
                <a:cs typeface="Calibri"/>
              </a:rPr>
              <a:t>for</a:t>
            </a:r>
            <a:r>
              <a:rPr sz="2600" spc="-25" dirty="0">
                <a:latin typeface="Calibri"/>
                <a:cs typeface="Calibri"/>
              </a:rPr>
              <a:t> </a:t>
            </a:r>
            <a:r>
              <a:rPr sz="2600" dirty="0">
                <a:latin typeface="Calibri"/>
                <a:cs typeface="Calibri"/>
              </a:rPr>
              <a:t>the</a:t>
            </a:r>
            <a:r>
              <a:rPr sz="2600" spc="-50" dirty="0">
                <a:latin typeface="Calibri"/>
                <a:cs typeface="Calibri"/>
              </a:rPr>
              <a:t> </a:t>
            </a:r>
            <a:r>
              <a:rPr sz="2600" dirty="0">
                <a:latin typeface="Calibri"/>
                <a:cs typeface="Calibri"/>
              </a:rPr>
              <a:t>Smart</a:t>
            </a:r>
            <a:r>
              <a:rPr sz="2600" spc="-20" dirty="0">
                <a:latin typeface="Calibri"/>
                <a:cs typeface="Calibri"/>
              </a:rPr>
              <a:t> </a:t>
            </a:r>
            <a:r>
              <a:rPr sz="2600" dirty="0">
                <a:latin typeface="Calibri"/>
                <a:cs typeface="Calibri"/>
              </a:rPr>
              <a:t>Grid</a:t>
            </a:r>
            <a:r>
              <a:rPr sz="2600" spc="-35" dirty="0">
                <a:latin typeface="Calibri"/>
                <a:cs typeface="Calibri"/>
              </a:rPr>
              <a:t> </a:t>
            </a:r>
            <a:r>
              <a:rPr sz="2600" dirty="0">
                <a:latin typeface="Calibri"/>
                <a:cs typeface="Calibri"/>
              </a:rPr>
              <a:t>is</a:t>
            </a:r>
            <a:r>
              <a:rPr sz="2600" spc="-30" dirty="0">
                <a:latin typeface="Calibri"/>
                <a:cs typeface="Calibri"/>
              </a:rPr>
              <a:t> </a:t>
            </a:r>
            <a:r>
              <a:rPr sz="2600" dirty="0">
                <a:latin typeface="Calibri"/>
                <a:cs typeface="Calibri"/>
              </a:rPr>
              <a:t>that</a:t>
            </a:r>
            <a:r>
              <a:rPr sz="2600" spc="-35" dirty="0">
                <a:latin typeface="Calibri"/>
                <a:cs typeface="Calibri"/>
              </a:rPr>
              <a:t> </a:t>
            </a:r>
            <a:r>
              <a:rPr sz="2600" dirty="0">
                <a:latin typeface="Calibri"/>
                <a:cs typeface="Calibri"/>
              </a:rPr>
              <a:t>each</a:t>
            </a:r>
            <a:r>
              <a:rPr sz="2600" spc="-45" dirty="0">
                <a:latin typeface="Calibri"/>
                <a:cs typeface="Calibri"/>
              </a:rPr>
              <a:t> </a:t>
            </a:r>
            <a:r>
              <a:rPr sz="2600" dirty="0">
                <a:latin typeface="Calibri"/>
                <a:cs typeface="Calibri"/>
              </a:rPr>
              <a:t>of</a:t>
            </a:r>
            <a:r>
              <a:rPr sz="2600" spc="-25" dirty="0">
                <a:latin typeface="Calibri"/>
                <a:cs typeface="Calibri"/>
              </a:rPr>
              <a:t> </a:t>
            </a:r>
            <a:r>
              <a:rPr sz="2600" spc="-10" dirty="0">
                <a:latin typeface="Calibri"/>
                <a:cs typeface="Calibri"/>
              </a:rPr>
              <a:t>these </a:t>
            </a:r>
            <a:r>
              <a:rPr sz="2600" dirty="0">
                <a:latin typeface="Calibri"/>
                <a:cs typeface="Calibri"/>
              </a:rPr>
              <a:t>devices</a:t>
            </a:r>
            <a:r>
              <a:rPr sz="2600" spc="-75" dirty="0">
                <a:latin typeface="Calibri"/>
                <a:cs typeface="Calibri"/>
              </a:rPr>
              <a:t> </a:t>
            </a:r>
            <a:r>
              <a:rPr sz="2600" dirty="0">
                <a:latin typeface="Calibri"/>
                <a:cs typeface="Calibri"/>
              </a:rPr>
              <a:t>could</a:t>
            </a:r>
            <a:r>
              <a:rPr sz="2600" spc="-35" dirty="0">
                <a:latin typeface="Calibri"/>
                <a:cs typeface="Calibri"/>
              </a:rPr>
              <a:t> </a:t>
            </a:r>
            <a:r>
              <a:rPr sz="2600" dirty="0">
                <a:latin typeface="Calibri"/>
                <a:cs typeface="Calibri"/>
              </a:rPr>
              <a:t>become</a:t>
            </a:r>
            <a:r>
              <a:rPr sz="2600" spc="-55" dirty="0">
                <a:latin typeface="Calibri"/>
                <a:cs typeface="Calibri"/>
              </a:rPr>
              <a:t> </a:t>
            </a:r>
            <a:r>
              <a:rPr sz="2600" dirty="0">
                <a:latin typeface="Calibri"/>
                <a:cs typeface="Calibri"/>
              </a:rPr>
              <a:t>a</a:t>
            </a:r>
            <a:r>
              <a:rPr sz="2600" spc="-35" dirty="0">
                <a:latin typeface="Calibri"/>
                <a:cs typeface="Calibri"/>
              </a:rPr>
              <a:t> </a:t>
            </a:r>
            <a:r>
              <a:rPr sz="2600" spc="-10" dirty="0">
                <a:latin typeface="Calibri"/>
                <a:cs typeface="Calibri"/>
              </a:rPr>
              <a:t>potential target</a:t>
            </a:r>
            <a:r>
              <a:rPr sz="2600" spc="-60" dirty="0">
                <a:latin typeface="Calibri"/>
                <a:cs typeface="Calibri"/>
              </a:rPr>
              <a:t> </a:t>
            </a:r>
            <a:r>
              <a:rPr sz="2600" dirty="0">
                <a:latin typeface="Calibri"/>
                <a:cs typeface="Calibri"/>
              </a:rPr>
              <a:t>for</a:t>
            </a:r>
            <a:r>
              <a:rPr sz="2600" spc="-55" dirty="0">
                <a:latin typeface="Calibri"/>
                <a:cs typeface="Calibri"/>
              </a:rPr>
              <a:t> </a:t>
            </a:r>
            <a:r>
              <a:rPr sz="2600" dirty="0">
                <a:latin typeface="Calibri"/>
                <a:cs typeface="Calibri"/>
              </a:rPr>
              <a:t>hackers,</a:t>
            </a:r>
            <a:r>
              <a:rPr sz="2600" spc="-70" dirty="0">
                <a:latin typeface="Calibri"/>
                <a:cs typeface="Calibri"/>
              </a:rPr>
              <a:t> </a:t>
            </a:r>
            <a:r>
              <a:rPr sz="2600" dirty="0">
                <a:latin typeface="Calibri"/>
                <a:cs typeface="Calibri"/>
              </a:rPr>
              <a:t>being</a:t>
            </a:r>
            <a:r>
              <a:rPr sz="2600" spc="-80" dirty="0">
                <a:latin typeface="Calibri"/>
                <a:cs typeface="Calibri"/>
              </a:rPr>
              <a:t> </a:t>
            </a:r>
            <a:r>
              <a:rPr sz="2600" dirty="0">
                <a:latin typeface="Calibri"/>
                <a:cs typeface="Calibri"/>
              </a:rPr>
              <a:t>in</a:t>
            </a:r>
            <a:r>
              <a:rPr sz="2600" spc="-60" dirty="0">
                <a:latin typeface="Calibri"/>
                <a:cs typeface="Calibri"/>
              </a:rPr>
              <a:t> </a:t>
            </a:r>
            <a:r>
              <a:rPr sz="2600" dirty="0">
                <a:latin typeface="Calibri"/>
                <a:cs typeface="Calibri"/>
              </a:rPr>
              <a:t>this</a:t>
            </a:r>
            <a:r>
              <a:rPr sz="2600" spc="-65" dirty="0">
                <a:latin typeface="Calibri"/>
                <a:cs typeface="Calibri"/>
              </a:rPr>
              <a:t> </a:t>
            </a:r>
            <a:r>
              <a:rPr sz="2600" spc="-10" dirty="0">
                <a:latin typeface="Calibri"/>
                <a:cs typeface="Calibri"/>
              </a:rPr>
              <a:t>sense </a:t>
            </a:r>
            <a:r>
              <a:rPr sz="2600" dirty="0">
                <a:latin typeface="Calibri"/>
                <a:cs typeface="Calibri"/>
              </a:rPr>
              <a:t>security</a:t>
            </a:r>
            <a:r>
              <a:rPr sz="2600" spc="-55" dirty="0">
                <a:latin typeface="Calibri"/>
                <a:cs typeface="Calibri"/>
              </a:rPr>
              <a:t> </a:t>
            </a:r>
            <a:r>
              <a:rPr sz="2600" dirty="0">
                <a:latin typeface="Calibri"/>
                <a:cs typeface="Calibri"/>
              </a:rPr>
              <a:t>a</a:t>
            </a:r>
            <a:r>
              <a:rPr sz="2600" spc="-35" dirty="0">
                <a:latin typeface="Calibri"/>
                <a:cs typeface="Calibri"/>
              </a:rPr>
              <a:t> </a:t>
            </a:r>
            <a:r>
              <a:rPr sz="2600" dirty="0">
                <a:latin typeface="Calibri"/>
                <a:cs typeface="Calibri"/>
              </a:rPr>
              <a:t>vital</a:t>
            </a:r>
            <a:r>
              <a:rPr sz="2600" spc="-30" dirty="0">
                <a:latin typeface="Calibri"/>
                <a:cs typeface="Calibri"/>
              </a:rPr>
              <a:t> </a:t>
            </a:r>
            <a:r>
              <a:rPr sz="2600" dirty="0">
                <a:latin typeface="Calibri"/>
                <a:cs typeface="Calibri"/>
              </a:rPr>
              <a:t>point</a:t>
            </a:r>
            <a:r>
              <a:rPr sz="2600" spc="-30" dirty="0">
                <a:latin typeface="Calibri"/>
                <a:cs typeface="Calibri"/>
              </a:rPr>
              <a:t> </a:t>
            </a:r>
            <a:r>
              <a:rPr sz="2600" dirty="0">
                <a:latin typeface="Calibri"/>
                <a:cs typeface="Calibri"/>
              </a:rPr>
              <a:t>to</a:t>
            </a:r>
            <a:r>
              <a:rPr sz="2600" spc="-35" dirty="0">
                <a:latin typeface="Calibri"/>
                <a:cs typeface="Calibri"/>
              </a:rPr>
              <a:t> </a:t>
            </a:r>
            <a:r>
              <a:rPr sz="2600" dirty="0">
                <a:latin typeface="Calibri"/>
                <a:cs typeface="Calibri"/>
              </a:rPr>
              <a:t>be</a:t>
            </a:r>
            <a:r>
              <a:rPr sz="2600" spc="-50" dirty="0">
                <a:latin typeface="Calibri"/>
                <a:cs typeface="Calibri"/>
              </a:rPr>
              <a:t> </a:t>
            </a:r>
            <a:r>
              <a:rPr sz="2600" dirty="0">
                <a:latin typeface="Calibri"/>
                <a:cs typeface="Calibri"/>
              </a:rPr>
              <a:t>solved</a:t>
            </a:r>
            <a:r>
              <a:rPr sz="2600" spc="-55" dirty="0">
                <a:latin typeface="Calibri"/>
                <a:cs typeface="Calibri"/>
              </a:rPr>
              <a:t> </a:t>
            </a:r>
            <a:r>
              <a:rPr sz="2600" spc="-20" dirty="0">
                <a:latin typeface="Calibri"/>
                <a:cs typeface="Calibri"/>
              </a:rPr>
              <a:t>with </a:t>
            </a:r>
            <a:r>
              <a:rPr sz="2600" dirty="0">
                <a:latin typeface="Calibri"/>
                <a:cs typeface="Calibri"/>
              </a:rPr>
              <a:t>full</a:t>
            </a:r>
            <a:r>
              <a:rPr sz="2600" spc="-55" dirty="0">
                <a:latin typeface="Calibri"/>
                <a:cs typeface="Calibri"/>
              </a:rPr>
              <a:t> </a:t>
            </a:r>
            <a:r>
              <a:rPr sz="2600" spc="-10" dirty="0">
                <a:latin typeface="Calibri"/>
                <a:cs typeface="Calibri"/>
              </a:rPr>
              <a:t>safeguards</a:t>
            </a:r>
            <a:r>
              <a:rPr sz="2600" spc="-75" dirty="0">
                <a:latin typeface="Calibri"/>
                <a:cs typeface="Calibri"/>
              </a:rPr>
              <a:t> </a:t>
            </a:r>
            <a:r>
              <a:rPr sz="2600" dirty="0">
                <a:latin typeface="Calibri"/>
                <a:cs typeface="Calibri"/>
              </a:rPr>
              <a:t>against</a:t>
            </a:r>
            <a:r>
              <a:rPr sz="2600" spc="-50" dirty="0">
                <a:latin typeface="Calibri"/>
                <a:cs typeface="Calibri"/>
              </a:rPr>
              <a:t> </a:t>
            </a:r>
            <a:r>
              <a:rPr sz="2600" dirty="0">
                <a:latin typeface="Calibri"/>
                <a:cs typeface="Calibri"/>
              </a:rPr>
              <a:t>intrusion</a:t>
            </a:r>
            <a:r>
              <a:rPr sz="2600" spc="-70" dirty="0">
                <a:latin typeface="Calibri"/>
                <a:cs typeface="Calibri"/>
              </a:rPr>
              <a:t> </a:t>
            </a:r>
            <a:r>
              <a:rPr sz="2600" dirty="0">
                <a:latin typeface="Calibri"/>
                <a:cs typeface="Calibri"/>
              </a:rPr>
              <a:t>by</a:t>
            </a:r>
            <a:r>
              <a:rPr sz="2600" spc="-55" dirty="0">
                <a:latin typeface="Calibri"/>
                <a:cs typeface="Calibri"/>
              </a:rPr>
              <a:t> </a:t>
            </a:r>
            <a:r>
              <a:rPr sz="2600" spc="-50" dirty="0">
                <a:latin typeface="Calibri"/>
                <a:cs typeface="Calibri"/>
              </a:rPr>
              <a:t>a </a:t>
            </a:r>
            <a:r>
              <a:rPr sz="2600" dirty="0">
                <a:latin typeface="Calibri"/>
                <a:cs typeface="Calibri"/>
              </a:rPr>
              <a:t>third</a:t>
            </a:r>
            <a:r>
              <a:rPr sz="2600" spc="-90" dirty="0">
                <a:latin typeface="Calibri"/>
                <a:cs typeface="Calibri"/>
              </a:rPr>
              <a:t> </a:t>
            </a:r>
            <a:r>
              <a:rPr sz="2600" spc="-10" dirty="0">
                <a:latin typeface="Calibri"/>
                <a:cs typeface="Calibri"/>
              </a:rPr>
              <a:t>party.</a:t>
            </a:r>
            <a:endParaRPr sz="2600" dirty="0">
              <a:latin typeface="Calibri"/>
              <a:cs typeface="Calibri"/>
            </a:endParaRPr>
          </a:p>
          <a:p>
            <a:pPr marL="12700" marR="325755" algn="just">
              <a:lnSpc>
                <a:spcPct val="80000"/>
              </a:lnSpc>
              <a:spcBef>
                <a:spcPts val="1015"/>
              </a:spcBef>
            </a:pPr>
            <a:r>
              <a:rPr sz="2600" dirty="0">
                <a:latin typeface="Calibri"/>
                <a:cs typeface="Calibri"/>
              </a:rPr>
              <a:t>Ukraine</a:t>
            </a:r>
            <a:r>
              <a:rPr sz="2600" spc="-65" dirty="0">
                <a:latin typeface="Calibri"/>
                <a:cs typeface="Calibri"/>
              </a:rPr>
              <a:t> </a:t>
            </a:r>
            <a:r>
              <a:rPr sz="2600" spc="-10" dirty="0">
                <a:latin typeface="Calibri"/>
                <a:cs typeface="Calibri"/>
              </a:rPr>
              <a:t>attack</a:t>
            </a:r>
            <a:r>
              <a:rPr sz="2600" spc="-40" dirty="0">
                <a:latin typeface="Calibri"/>
                <a:cs typeface="Calibri"/>
              </a:rPr>
              <a:t> </a:t>
            </a:r>
            <a:r>
              <a:rPr sz="2600" dirty="0">
                <a:latin typeface="Calibri"/>
                <a:cs typeface="Calibri"/>
              </a:rPr>
              <a:t>is</a:t>
            </a:r>
            <a:r>
              <a:rPr sz="2600" spc="-45" dirty="0">
                <a:latin typeface="Calibri"/>
                <a:cs typeface="Calibri"/>
              </a:rPr>
              <a:t> </a:t>
            </a:r>
            <a:r>
              <a:rPr sz="2600" dirty="0">
                <a:latin typeface="Calibri"/>
                <a:cs typeface="Calibri"/>
              </a:rPr>
              <a:t>a</a:t>
            </a:r>
            <a:r>
              <a:rPr sz="2600" spc="-30" dirty="0">
                <a:latin typeface="Calibri"/>
                <a:cs typeface="Calibri"/>
              </a:rPr>
              <a:t> </a:t>
            </a:r>
            <a:r>
              <a:rPr sz="2600" spc="-40" dirty="0">
                <a:latin typeface="Calibri"/>
                <a:cs typeface="Calibri"/>
              </a:rPr>
              <a:t>wake-</a:t>
            </a:r>
            <a:r>
              <a:rPr sz="2600" dirty="0">
                <a:latin typeface="Calibri"/>
                <a:cs typeface="Calibri"/>
              </a:rPr>
              <a:t>up</a:t>
            </a:r>
            <a:r>
              <a:rPr sz="2600" spc="-60" dirty="0">
                <a:latin typeface="Calibri"/>
                <a:cs typeface="Calibri"/>
              </a:rPr>
              <a:t> </a:t>
            </a:r>
            <a:r>
              <a:rPr sz="2600" dirty="0">
                <a:latin typeface="Calibri"/>
                <a:cs typeface="Calibri"/>
              </a:rPr>
              <a:t>call,</a:t>
            </a:r>
            <a:r>
              <a:rPr sz="2600" spc="-35" dirty="0">
                <a:latin typeface="Calibri"/>
                <a:cs typeface="Calibri"/>
              </a:rPr>
              <a:t> </a:t>
            </a:r>
            <a:r>
              <a:rPr sz="2600" spc="-20" dirty="0">
                <a:latin typeface="Calibri"/>
                <a:cs typeface="Calibri"/>
              </a:rPr>
              <a:t>this </a:t>
            </a:r>
            <a:r>
              <a:rPr sz="2600" spc="-10" dirty="0">
                <a:latin typeface="Calibri"/>
                <a:cs typeface="Calibri"/>
              </a:rPr>
              <a:t>attack</a:t>
            </a:r>
            <a:r>
              <a:rPr sz="2600" spc="-70" dirty="0">
                <a:latin typeface="Calibri"/>
                <a:cs typeface="Calibri"/>
              </a:rPr>
              <a:t> </a:t>
            </a:r>
            <a:r>
              <a:rPr sz="2600" dirty="0">
                <a:latin typeface="Calibri"/>
                <a:cs typeface="Calibri"/>
              </a:rPr>
              <a:t>was</a:t>
            </a:r>
            <a:r>
              <a:rPr sz="2600" spc="-80" dirty="0">
                <a:latin typeface="Calibri"/>
                <a:cs typeface="Calibri"/>
              </a:rPr>
              <a:t> </a:t>
            </a:r>
            <a:r>
              <a:rPr sz="2600" dirty="0">
                <a:latin typeface="Calibri"/>
                <a:cs typeface="Calibri"/>
              </a:rPr>
              <a:t>relatively</a:t>
            </a:r>
            <a:r>
              <a:rPr sz="2600" spc="-80" dirty="0">
                <a:latin typeface="Calibri"/>
                <a:cs typeface="Calibri"/>
              </a:rPr>
              <a:t> </a:t>
            </a:r>
            <a:r>
              <a:rPr sz="2600" spc="-10" dirty="0">
                <a:latin typeface="Calibri"/>
                <a:cs typeface="Calibri"/>
              </a:rPr>
              <a:t>short-</a:t>
            </a:r>
            <a:r>
              <a:rPr sz="2600" dirty="0">
                <a:latin typeface="Calibri"/>
                <a:cs typeface="Calibri"/>
              </a:rPr>
              <a:t>lived.</a:t>
            </a:r>
            <a:r>
              <a:rPr sz="2600" spc="-80" dirty="0">
                <a:latin typeface="Calibri"/>
                <a:cs typeface="Calibri"/>
              </a:rPr>
              <a:t> </a:t>
            </a:r>
            <a:r>
              <a:rPr sz="2600" spc="-25" dirty="0">
                <a:latin typeface="Calibri"/>
                <a:cs typeface="Calibri"/>
              </a:rPr>
              <a:t>The </a:t>
            </a:r>
            <a:r>
              <a:rPr sz="2600" dirty="0">
                <a:latin typeface="Calibri"/>
                <a:cs typeface="Calibri"/>
              </a:rPr>
              <a:t>next</a:t>
            </a:r>
            <a:r>
              <a:rPr sz="2600" spc="-50" dirty="0">
                <a:latin typeface="Calibri"/>
                <a:cs typeface="Calibri"/>
              </a:rPr>
              <a:t> </a:t>
            </a:r>
            <a:r>
              <a:rPr sz="2600" dirty="0">
                <a:latin typeface="Calibri"/>
                <a:cs typeface="Calibri"/>
              </a:rPr>
              <a:t>one</a:t>
            </a:r>
            <a:r>
              <a:rPr sz="2600" spc="-50" dirty="0">
                <a:latin typeface="Calibri"/>
                <a:cs typeface="Calibri"/>
              </a:rPr>
              <a:t> </a:t>
            </a:r>
            <a:r>
              <a:rPr sz="2600" dirty="0">
                <a:latin typeface="Calibri"/>
                <a:cs typeface="Calibri"/>
              </a:rPr>
              <a:t>might</a:t>
            </a:r>
            <a:r>
              <a:rPr sz="2600" spc="-25" dirty="0">
                <a:latin typeface="Calibri"/>
                <a:cs typeface="Calibri"/>
              </a:rPr>
              <a:t> </a:t>
            </a:r>
            <a:r>
              <a:rPr sz="2600" dirty="0">
                <a:latin typeface="Calibri"/>
                <a:cs typeface="Calibri"/>
              </a:rPr>
              <a:t>not</a:t>
            </a:r>
            <a:r>
              <a:rPr sz="2600" spc="-25" dirty="0">
                <a:latin typeface="Calibri"/>
                <a:cs typeface="Calibri"/>
              </a:rPr>
              <a:t> be.</a:t>
            </a:r>
            <a:endParaRPr sz="2600" dirty="0">
              <a:latin typeface="Calibri"/>
              <a:cs typeface="Calibri"/>
            </a:endParaRPr>
          </a:p>
        </p:txBody>
      </p:sp>
      <p:sp>
        <p:nvSpPr>
          <p:cNvPr id="9" name="object 9"/>
          <p:cNvSpPr txBox="1"/>
          <p:nvPr/>
        </p:nvSpPr>
        <p:spPr>
          <a:xfrm>
            <a:off x="7010400" y="2209926"/>
            <a:ext cx="4126865" cy="3978653"/>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C00000"/>
                </a:solidFill>
                <a:latin typeface="Calibri"/>
                <a:cs typeface="Calibri"/>
              </a:rPr>
              <a:t>Around</a:t>
            </a:r>
            <a:r>
              <a:rPr sz="2000" spc="-55" dirty="0">
                <a:solidFill>
                  <a:srgbClr val="C00000"/>
                </a:solidFill>
                <a:latin typeface="Calibri"/>
                <a:cs typeface="Calibri"/>
              </a:rPr>
              <a:t> </a:t>
            </a:r>
            <a:r>
              <a:rPr sz="2000" dirty="0">
                <a:solidFill>
                  <a:srgbClr val="C00000"/>
                </a:solidFill>
                <a:latin typeface="Calibri"/>
                <a:cs typeface="Calibri"/>
              </a:rPr>
              <a:t>3:30p.m.</a:t>
            </a:r>
            <a:r>
              <a:rPr sz="2000" spc="-70" dirty="0">
                <a:solidFill>
                  <a:srgbClr val="C00000"/>
                </a:solidFill>
                <a:latin typeface="Calibri"/>
                <a:cs typeface="Calibri"/>
              </a:rPr>
              <a:t> </a:t>
            </a:r>
            <a:r>
              <a:rPr sz="2000" dirty="0">
                <a:solidFill>
                  <a:srgbClr val="C00000"/>
                </a:solidFill>
                <a:latin typeface="Calibri"/>
                <a:cs typeface="Calibri"/>
              </a:rPr>
              <a:t>December</a:t>
            </a:r>
            <a:r>
              <a:rPr sz="2000" spc="-50" dirty="0">
                <a:solidFill>
                  <a:srgbClr val="C00000"/>
                </a:solidFill>
                <a:latin typeface="Calibri"/>
                <a:cs typeface="Calibri"/>
              </a:rPr>
              <a:t> </a:t>
            </a:r>
            <a:r>
              <a:rPr sz="2000" dirty="0">
                <a:solidFill>
                  <a:srgbClr val="C00000"/>
                </a:solidFill>
                <a:latin typeface="Calibri"/>
                <a:cs typeface="Calibri"/>
              </a:rPr>
              <a:t>23</a:t>
            </a:r>
            <a:r>
              <a:rPr sz="2000" spc="-50" dirty="0">
                <a:solidFill>
                  <a:srgbClr val="C00000"/>
                </a:solidFill>
                <a:latin typeface="Calibri"/>
                <a:cs typeface="Calibri"/>
              </a:rPr>
              <a:t> </a:t>
            </a:r>
            <a:r>
              <a:rPr sz="2000" spc="-10" dirty="0">
                <a:solidFill>
                  <a:srgbClr val="C00000"/>
                </a:solidFill>
                <a:latin typeface="Calibri"/>
                <a:cs typeface="Calibri"/>
              </a:rPr>
              <a:t>,2015</a:t>
            </a:r>
            <a:br>
              <a:rPr lang="en-US" sz="2000" spc="-10" dirty="0">
                <a:solidFill>
                  <a:srgbClr val="C00000"/>
                </a:solidFill>
                <a:latin typeface="Calibri"/>
                <a:cs typeface="Calibri"/>
              </a:rPr>
            </a:br>
            <a:br>
              <a:rPr lang="en-US" sz="2000" spc="-10" dirty="0">
                <a:solidFill>
                  <a:srgbClr val="C00000"/>
                </a:solidFill>
                <a:latin typeface="Calibri"/>
                <a:cs typeface="Calibri"/>
              </a:rPr>
            </a:br>
            <a:r>
              <a:rPr lang="en-US" sz="1600" spc="-10" dirty="0">
                <a:solidFill>
                  <a:schemeClr val="tx1"/>
                </a:solidFill>
                <a:latin typeface="Calibri"/>
                <a:cs typeface="Calibri"/>
              </a:rPr>
              <a:t>Ukraine witnessed its inaugural cyber-attack on a power system. </a:t>
            </a:r>
            <a:r>
              <a:rPr lang="en-US" sz="1600" spc="-10" dirty="0" err="1">
                <a:solidFill>
                  <a:schemeClr val="tx1"/>
                </a:solidFill>
                <a:latin typeface="Calibri"/>
                <a:cs typeface="Calibri"/>
              </a:rPr>
              <a:t>Prykarpattya</a:t>
            </a:r>
            <a:r>
              <a:rPr lang="en-US" sz="1600" spc="-10" dirty="0">
                <a:solidFill>
                  <a:schemeClr val="tx1"/>
                </a:solidFill>
                <a:latin typeface="Calibri"/>
                <a:cs typeface="Calibri"/>
              </a:rPr>
              <a:t> </a:t>
            </a:r>
            <a:r>
              <a:rPr lang="en-US" sz="1600" spc="-10" dirty="0" err="1">
                <a:solidFill>
                  <a:schemeClr val="tx1"/>
                </a:solidFill>
                <a:latin typeface="Calibri"/>
                <a:cs typeface="Calibri"/>
              </a:rPr>
              <a:t>Oblenergo</a:t>
            </a:r>
            <a:r>
              <a:rPr lang="en-US" sz="1600" spc="-10" dirty="0">
                <a:solidFill>
                  <a:schemeClr val="tx1"/>
                </a:solidFill>
                <a:latin typeface="Calibri"/>
                <a:cs typeface="Calibri"/>
              </a:rPr>
              <a:t> reported 27 substations outage, plunging 103 cities into complete darkness and leaving 186 partially affected. Simultaneously, a telephone denial-of-service attack paralyzed call centers, impeding blackout reports. Although power was restored swiftly, control centers remained compromised for over two months, underscoring the sophisticated and persistent nature of the cyber assault on Ukraine's energy infrastructure.</a:t>
            </a:r>
          </a:p>
          <a:p>
            <a:pPr marL="12700">
              <a:lnSpc>
                <a:spcPct val="100000"/>
              </a:lnSpc>
              <a:spcBef>
                <a:spcPts val="105"/>
              </a:spcBef>
            </a:pPr>
            <a:endParaRPr lang="en-US" sz="2000" spc="-10" dirty="0">
              <a:solidFill>
                <a:srgbClr val="C00000"/>
              </a:solidFill>
              <a:latin typeface="Calibri"/>
              <a:cs typeface="Calibri"/>
            </a:endParaRPr>
          </a:p>
          <a:p>
            <a:pPr marL="12700">
              <a:lnSpc>
                <a:spcPct val="100000"/>
              </a:lnSpc>
              <a:spcBef>
                <a:spcPts val="105"/>
              </a:spcBef>
            </a:pPr>
            <a:endParaRPr sz="20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815746" y="341121"/>
            <a:ext cx="8630513" cy="961750"/>
          </a:xfrm>
          <a:prstGeom prst="rect">
            <a:avLst/>
          </a:prstGeom>
        </p:spPr>
        <p:txBody>
          <a:bodyPr vert="horz" wrap="square" lIns="0" tIns="281889" rIns="0" bIns="0" rtlCol="0">
            <a:spAutoFit/>
          </a:bodyPr>
          <a:lstStyle/>
          <a:p>
            <a:pPr marL="113664">
              <a:lnSpc>
                <a:spcPct val="100000"/>
              </a:lnSpc>
              <a:spcBef>
                <a:spcPts val="105"/>
              </a:spcBef>
            </a:pPr>
            <a:r>
              <a:rPr spc="-40" dirty="0">
                <a:solidFill>
                  <a:srgbClr val="525658"/>
                </a:solidFill>
              </a:rPr>
              <a:t>CHALL</a:t>
            </a:r>
            <a:r>
              <a:rPr lang="en-US" spc="-40" dirty="0">
                <a:solidFill>
                  <a:srgbClr val="525658"/>
                </a:solidFill>
              </a:rPr>
              <a:t>E</a:t>
            </a:r>
            <a:r>
              <a:rPr spc="-40" dirty="0">
                <a:solidFill>
                  <a:srgbClr val="525658"/>
                </a:solidFill>
              </a:rPr>
              <a:t>NGES</a:t>
            </a:r>
          </a:p>
        </p:txBody>
      </p:sp>
      <p:sp>
        <p:nvSpPr>
          <p:cNvPr id="4" name="object 4"/>
          <p:cNvSpPr txBox="1"/>
          <p:nvPr/>
        </p:nvSpPr>
        <p:spPr>
          <a:xfrm>
            <a:off x="916939" y="2305938"/>
            <a:ext cx="10327005" cy="2754600"/>
          </a:xfrm>
          <a:prstGeom prst="rect">
            <a:avLst/>
          </a:prstGeom>
        </p:spPr>
        <p:txBody>
          <a:bodyPr vert="horz" wrap="square" lIns="0" tIns="60960" rIns="0" bIns="0" rtlCol="0">
            <a:spAutoFit/>
          </a:bodyPr>
          <a:lstStyle/>
          <a:p>
            <a:pPr marL="12700" marR="5080">
              <a:lnSpc>
                <a:spcPts val="3020"/>
              </a:lnSpc>
              <a:spcBef>
                <a:spcPts val="480"/>
              </a:spcBef>
            </a:pPr>
            <a:r>
              <a:rPr lang="en-US" sz="2800" spc="-105" dirty="0">
                <a:latin typeface="Calibri"/>
                <a:cs typeface="Calibri"/>
              </a:rPr>
              <a:t>Deploying an IoT-enabled local smart grid involves installing numerous sensors, resulting in a significant amount of transferred data. Managing and storing this big data pose substantial challenges. Efficient interoperability between various communication networks is a critical concern in the deployment of smart grids. Addressing these challenges is essential for ensuring the seamless operation and optimization of the grid's performance, facilitating effective energy management and enhancing overall reliability.</a:t>
            </a:r>
            <a:endParaRPr sz="28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prstGeom prst="rect">
            <a:avLst/>
          </a:prstGeom>
        </p:spPr>
        <p:txBody>
          <a:bodyPr vert="horz" wrap="square" lIns="0" tIns="281889" rIns="0" bIns="0" rtlCol="0">
            <a:spAutoFit/>
          </a:bodyPr>
          <a:lstStyle/>
          <a:p>
            <a:pPr marL="113664">
              <a:lnSpc>
                <a:spcPct val="100000"/>
              </a:lnSpc>
              <a:spcBef>
                <a:spcPts val="105"/>
              </a:spcBef>
            </a:pPr>
            <a:r>
              <a:rPr spc="-10" dirty="0"/>
              <a:t>Conclusion</a:t>
            </a:r>
          </a:p>
        </p:txBody>
      </p:sp>
      <p:sp>
        <p:nvSpPr>
          <p:cNvPr id="4" name="object 4"/>
          <p:cNvSpPr txBox="1"/>
          <p:nvPr/>
        </p:nvSpPr>
        <p:spPr>
          <a:xfrm>
            <a:off x="685800" y="1835783"/>
            <a:ext cx="9814560" cy="4075475"/>
          </a:xfrm>
          <a:prstGeom prst="rect">
            <a:avLst/>
          </a:prstGeom>
        </p:spPr>
        <p:txBody>
          <a:bodyPr vert="horz" wrap="square" lIns="0" tIns="12700" rIns="0" bIns="0" rtlCol="0">
            <a:spAutoFit/>
          </a:bodyPr>
          <a:lstStyle/>
          <a:p>
            <a:pPr marL="12700">
              <a:lnSpc>
                <a:spcPct val="100000"/>
              </a:lnSpc>
              <a:spcBef>
                <a:spcPts val="100"/>
              </a:spcBef>
            </a:pPr>
            <a:r>
              <a:rPr lang="en-US" sz="2400" spc="-10" dirty="0">
                <a:latin typeface="Calibri"/>
                <a:cs typeface="Calibri"/>
              </a:rPr>
              <a:t>The development of a smart grid is inevitable, and IoT emerges as a crucial solution for its support. Overcoming economic, policy, and technical hurdles is essential for successful IoT implementation in smart grids. Although the transition from traditional to smart grids is a prolonged process, widespread deployment of smart meters facilitates two-way communication, enabling control center interaction. Real-time pricing via smart meters empowers consumers to optimize energy usage, reduce peak demand, and capitalize on lower tariffs during off-peak hours. This not only minimizes blackout occurrences but also curtails carbon emissions, positioning the smart grid as a leader in green technology. Despite challenges, the shift toward a smarter, greener energy future is imperative.</a:t>
            </a:r>
            <a:endParaRPr sz="24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prstGeom prst="rect">
            <a:avLst/>
          </a:prstGeom>
        </p:spPr>
        <p:txBody>
          <a:bodyPr vert="horz" wrap="square" lIns="0" tIns="281889" rIns="0" bIns="0" rtlCol="0">
            <a:spAutoFit/>
          </a:bodyPr>
          <a:lstStyle/>
          <a:p>
            <a:pPr marL="113664">
              <a:lnSpc>
                <a:spcPct val="100000"/>
              </a:lnSpc>
              <a:spcBef>
                <a:spcPts val="105"/>
              </a:spcBef>
            </a:pPr>
            <a:r>
              <a:rPr spc="-20" dirty="0"/>
              <a:t>Outline</a:t>
            </a:r>
            <a:r>
              <a:rPr spc="-175" dirty="0"/>
              <a:t> </a:t>
            </a:r>
            <a:r>
              <a:rPr dirty="0"/>
              <a:t>of</a:t>
            </a:r>
            <a:r>
              <a:rPr spc="-150" dirty="0"/>
              <a:t> </a:t>
            </a:r>
            <a:r>
              <a:rPr spc="-45" dirty="0"/>
              <a:t>Presentation</a:t>
            </a:r>
          </a:p>
        </p:txBody>
      </p:sp>
      <p:sp>
        <p:nvSpPr>
          <p:cNvPr id="4" name="object 4"/>
          <p:cNvSpPr txBox="1"/>
          <p:nvPr/>
        </p:nvSpPr>
        <p:spPr>
          <a:xfrm>
            <a:off x="916939" y="1706841"/>
            <a:ext cx="6379210" cy="4695516"/>
          </a:xfrm>
          <a:prstGeom prst="rect">
            <a:avLst/>
          </a:prstGeom>
        </p:spPr>
        <p:txBody>
          <a:bodyPr vert="horz" wrap="square" lIns="0" tIns="98425" rIns="0" bIns="0" rtlCol="0">
            <a:spAutoFit/>
          </a:bodyPr>
          <a:lstStyle/>
          <a:p>
            <a:pPr marL="240029" indent="-227329">
              <a:lnSpc>
                <a:spcPct val="100000"/>
              </a:lnSpc>
              <a:spcBef>
                <a:spcPts val="775"/>
              </a:spcBef>
              <a:buFont typeface="Arial MT"/>
              <a:buChar char="•"/>
              <a:tabLst>
                <a:tab pos="240029" algn="l"/>
              </a:tabLst>
            </a:pPr>
            <a:r>
              <a:rPr sz="2800" spc="-10" dirty="0">
                <a:latin typeface="Calibri"/>
                <a:cs typeface="Calibri"/>
              </a:rPr>
              <a:t>Introduction </a:t>
            </a:r>
            <a:r>
              <a:rPr sz="2800" dirty="0">
                <a:latin typeface="Calibri"/>
                <a:cs typeface="Calibri"/>
              </a:rPr>
              <a:t>to</a:t>
            </a:r>
            <a:r>
              <a:rPr sz="2800" spc="-50" dirty="0">
                <a:latin typeface="Calibri"/>
                <a:cs typeface="Calibri"/>
              </a:rPr>
              <a:t> </a:t>
            </a:r>
            <a:r>
              <a:rPr sz="2800" dirty="0">
                <a:latin typeface="Calibri"/>
                <a:cs typeface="Calibri"/>
              </a:rPr>
              <a:t>Smart</a:t>
            </a:r>
            <a:r>
              <a:rPr sz="2800" spc="-50" dirty="0">
                <a:latin typeface="Calibri"/>
                <a:cs typeface="Calibri"/>
              </a:rPr>
              <a:t> </a:t>
            </a:r>
            <a:r>
              <a:rPr sz="2800" spc="-20" dirty="0">
                <a:latin typeface="Calibri"/>
                <a:cs typeface="Calibri"/>
              </a:rPr>
              <a:t>Grid</a:t>
            </a:r>
            <a:endParaRPr sz="2800" dirty="0">
              <a:latin typeface="Calibri"/>
              <a:cs typeface="Calibri"/>
            </a:endParaRPr>
          </a:p>
          <a:p>
            <a:pPr marL="240029" indent="-227329">
              <a:lnSpc>
                <a:spcPct val="100000"/>
              </a:lnSpc>
              <a:spcBef>
                <a:spcPts val="675"/>
              </a:spcBef>
              <a:buFont typeface="Arial MT"/>
              <a:buChar char="•"/>
              <a:tabLst>
                <a:tab pos="240029" algn="l"/>
              </a:tabLst>
            </a:pPr>
            <a:r>
              <a:rPr sz="2800" dirty="0">
                <a:latin typeface="Calibri"/>
                <a:cs typeface="Calibri"/>
              </a:rPr>
              <a:t>Importance</a:t>
            </a:r>
            <a:r>
              <a:rPr sz="2800" spc="-60" dirty="0">
                <a:latin typeface="Calibri"/>
                <a:cs typeface="Calibri"/>
              </a:rPr>
              <a:t> </a:t>
            </a:r>
            <a:r>
              <a:rPr lang="en-US" sz="2800" spc="-70" dirty="0">
                <a:latin typeface="Calibri"/>
                <a:cs typeface="Calibri"/>
              </a:rPr>
              <a:t>of </a:t>
            </a:r>
            <a:r>
              <a:rPr lang="en-US" sz="2800" dirty="0">
                <a:latin typeface="Calibri"/>
                <a:cs typeface="Calibri"/>
              </a:rPr>
              <a:t>Smart</a:t>
            </a:r>
            <a:r>
              <a:rPr lang="en-US" sz="2800" spc="-65" dirty="0">
                <a:latin typeface="Calibri"/>
                <a:cs typeface="Calibri"/>
              </a:rPr>
              <a:t> </a:t>
            </a:r>
            <a:r>
              <a:rPr lang="en-US" sz="2800" spc="-10" dirty="0">
                <a:latin typeface="Calibri"/>
                <a:cs typeface="Calibri"/>
              </a:rPr>
              <a:t>Grid</a:t>
            </a:r>
            <a:endParaRPr lang="en-US" sz="2800" dirty="0">
              <a:latin typeface="Calibri"/>
              <a:cs typeface="Calibri"/>
            </a:endParaRPr>
          </a:p>
          <a:p>
            <a:pPr marL="240029" indent="-227329">
              <a:lnSpc>
                <a:spcPct val="100000"/>
              </a:lnSpc>
              <a:spcBef>
                <a:spcPts val="675"/>
              </a:spcBef>
              <a:buFont typeface="Arial MT"/>
              <a:buChar char="•"/>
              <a:tabLst>
                <a:tab pos="240029" algn="l"/>
              </a:tabLst>
            </a:pPr>
            <a:r>
              <a:rPr lang="en-US" sz="2800" spc="-10" dirty="0">
                <a:latin typeface="Calibri"/>
                <a:cs typeface="Calibri"/>
              </a:rPr>
              <a:t>Features</a:t>
            </a:r>
            <a:r>
              <a:rPr lang="en-US" sz="2800" spc="-70" dirty="0">
                <a:latin typeface="Calibri"/>
                <a:cs typeface="Calibri"/>
              </a:rPr>
              <a:t> of </a:t>
            </a:r>
            <a:r>
              <a:rPr lang="en-US" sz="2800" dirty="0">
                <a:latin typeface="Calibri"/>
                <a:cs typeface="Calibri"/>
              </a:rPr>
              <a:t>Smart</a:t>
            </a:r>
            <a:r>
              <a:rPr lang="en-US" sz="2800" spc="-65" dirty="0">
                <a:latin typeface="Calibri"/>
                <a:cs typeface="Calibri"/>
              </a:rPr>
              <a:t> </a:t>
            </a:r>
            <a:r>
              <a:rPr lang="en-US" sz="2800" spc="-10" dirty="0">
                <a:latin typeface="Calibri"/>
                <a:cs typeface="Calibri"/>
              </a:rPr>
              <a:t>Grid</a:t>
            </a:r>
          </a:p>
          <a:p>
            <a:pPr marL="240029" indent="-227329">
              <a:lnSpc>
                <a:spcPct val="100000"/>
              </a:lnSpc>
              <a:spcBef>
                <a:spcPts val="675"/>
              </a:spcBef>
              <a:buFont typeface="Arial MT"/>
              <a:buChar char="•"/>
              <a:tabLst>
                <a:tab pos="240029" algn="l"/>
              </a:tabLst>
            </a:pPr>
            <a:r>
              <a:rPr lang="en-US" sz="2800" spc="-10" dirty="0">
                <a:latin typeface="Calibri"/>
                <a:cs typeface="Calibri"/>
              </a:rPr>
              <a:t>Conceptual Model</a:t>
            </a:r>
          </a:p>
          <a:p>
            <a:pPr marL="240029" indent="-227329">
              <a:lnSpc>
                <a:spcPct val="100000"/>
              </a:lnSpc>
              <a:spcBef>
                <a:spcPts val="675"/>
              </a:spcBef>
              <a:buFont typeface="Arial MT"/>
              <a:buChar char="•"/>
              <a:tabLst>
                <a:tab pos="240029" algn="l"/>
              </a:tabLst>
            </a:pPr>
            <a:r>
              <a:rPr lang="en-US" sz="2800" spc="-10" dirty="0">
                <a:latin typeface="Calibri"/>
                <a:cs typeface="Calibri"/>
              </a:rPr>
              <a:t>Real Time Data Analysis</a:t>
            </a:r>
            <a:endParaRPr sz="2800" dirty="0">
              <a:latin typeface="Calibri"/>
              <a:cs typeface="Calibri"/>
            </a:endParaRPr>
          </a:p>
          <a:p>
            <a:pPr marL="240029" indent="-227329">
              <a:lnSpc>
                <a:spcPct val="100000"/>
              </a:lnSpc>
              <a:spcBef>
                <a:spcPts val="670"/>
              </a:spcBef>
              <a:buFont typeface="Arial MT"/>
              <a:buChar char="•"/>
              <a:tabLst>
                <a:tab pos="240029" algn="l"/>
              </a:tabLst>
            </a:pPr>
            <a:r>
              <a:rPr sz="2800" dirty="0">
                <a:latin typeface="Calibri"/>
                <a:cs typeface="Calibri"/>
              </a:rPr>
              <a:t>IoT</a:t>
            </a:r>
            <a:r>
              <a:rPr sz="2800" spc="-35" dirty="0">
                <a:latin typeface="Calibri"/>
                <a:cs typeface="Calibri"/>
              </a:rPr>
              <a:t> </a:t>
            </a:r>
            <a:r>
              <a:rPr sz="2800" dirty="0">
                <a:latin typeface="Calibri"/>
                <a:cs typeface="Calibri"/>
              </a:rPr>
              <a:t>role</a:t>
            </a:r>
            <a:r>
              <a:rPr sz="2800" spc="-30" dirty="0">
                <a:latin typeface="Calibri"/>
                <a:cs typeface="Calibri"/>
              </a:rPr>
              <a:t> </a:t>
            </a:r>
            <a:r>
              <a:rPr sz="2800" dirty="0">
                <a:latin typeface="Calibri"/>
                <a:cs typeface="Calibri"/>
              </a:rPr>
              <a:t>in</a:t>
            </a:r>
            <a:r>
              <a:rPr sz="2800" spc="-25" dirty="0">
                <a:latin typeface="Calibri"/>
                <a:cs typeface="Calibri"/>
              </a:rPr>
              <a:t> S</a:t>
            </a:r>
            <a:r>
              <a:rPr lang="en-US" sz="2800" spc="-25" dirty="0">
                <a:latin typeface="Calibri"/>
                <a:cs typeface="Calibri"/>
              </a:rPr>
              <a:t>mart Grid</a:t>
            </a:r>
            <a:endParaRPr sz="2800" dirty="0">
              <a:latin typeface="Calibri"/>
              <a:cs typeface="Calibri"/>
            </a:endParaRPr>
          </a:p>
          <a:p>
            <a:pPr marL="240029" indent="-227329">
              <a:lnSpc>
                <a:spcPct val="100000"/>
              </a:lnSpc>
              <a:spcBef>
                <a:spcPts val="660"/>
              </a:spcBef>
              <a:buFont typeface="Arial MT"/>
              <a:buChar char="•"/>
              <a:tabLst>
                <a:tab pos="240029" algn="l"/>
              </a:tabLst>
            </a:pPr>
            <a:r>
              <a:rPr sz="2800" dirty="0">
                <a:latin typeface="Calibri"/>
                <a:cs typeface="Calibri"/>
              </a:rPr>
              <a:t>Challenges</a:t>
            </a:r>
            <a:r>
              <a:rPr sz="2800" spc="-15" dirty="0">
                <a:latin typeface="Calibri"/>
                <a:cs typeface="Calibri"/>
              </a:rPr>
              <a:t> </a:t>
            </a:r>
            <a:r>
              <a:rPr sz="2800" dirty="0">
                <a:latin typeface="Calibri"/>
                <a:cs typeface="Calibri"/>
              </a:rPr>
              <a:t>of</a:t>
            </a:r>
            <a:r>
              <a:rPr sz="2800" spc="-35" dirty="0">
                <a:latin typeface="Calibri"/>
                <a:cs typeface="Calibri"/>
              </a:rPr>
              <a:t> </a:t>
            </a:r>
            <a:r>
              <a:rPr sz="2800" dirty="0">
                <a:latin typeface="Calibri"/>
                <a:cs typeface="Calibri"/>
              </a:rPr>
              <a:t>S</a:t>
            </a:r>
            <a:r>
              <a:rPr lang="en-US" sz="2800" dirty="0">
                <a:latin typeface="Calibri"/>
                <a:cs typeface="Calibri"/>
              </a:rPr>
              <a:t>mart Grid</a:t>
            </a:r>
            <a:r>
              <a:rPr sz="2800" spc="-30" dirty="0">
                <a:latin typeface="Calibri"/>
                <a:cs typeface="Calibri"/>
              </a:rPr>
              <a:t> </a:t>
            </a:r>
            <a:r>
              <a:rPr sz="2800" spc="-10" dirty="0">
                <a:latin typeface="Calibri"/>
                <a:cs typeface="Calibri"/>
              </a:rPr>
              <a:t>implementation</a:t>
            </a:r>
            <a:endParaRPr lang="en-US" sz="2800" spc="-10" dirty="0">
              <a:latin typeface="Calibri"/>
              <a:cs typeface="Calibri"/>
            </a:endParaRPr>
          </a:p>
          <a:p>
            <a:pPr marL="240029" indent="-227329">
              <a:lnSpc>
                <a:spcPct val="100000"/>
              </a:lnSpc>
              <a:spcBef>
                <a:spcPts val="660"/>
              </a:spcBef>
              <a:buFont typeface="Arial MT"/>
              <a:buChar char="•"/>
              <a:tabLst>
                <a:tab pos="240029" algn="l"/>
              </a:tabLst>
            </a:pPr>
            <a:r>
              <a:rPr lang="en-US" sz="2800" spc="-10" dirty="0">
                <a:latin typeface="Calibri"/>
                <a:cs typeface="Calibri"/>
              </a:rPr>
              <a:t>Conclusion</a:t>
            </a:r>
          </a:p>
          <a:p>
            <a:pPr marL="240029" indent="-227329">
              <a:lnSpc>
                <a:spcPct val="100000"/>
              </a:lnSpc>
              <a:spcBef>
                <a:spcPts val="660"/>
              </a:spcBef>
              <a:buFont typeface="Arial MT"/>
              <a:buChar char="•"/>
              <a:tabLst>
                <a:tab pos="240029" algn="l"/>
              </a:tabLst>
            </a:pPr>
            <a:r>
              <a:rPr lang="en-US" sz="2800" spc="-10" dirty="0">
                <a:latin typeface="Calibri"/>
                <a:cs typeface="Calibri"/>
              </a:rPr>
              <a:t>Reference</a:t>
            </a:r>
            <a:endParaRPr sz="28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prstGeom prst="rect">
            <a:avLst/>
          </a:prstGeom>
        </p:spPr>
        <p:txBody>
          <a:bodyPr vert="horz" wrap="square" lIns="0" tIns="281889" rIns="0" bIns="0" rtlCol="0">
            <a:spAutoFit/>
          </a:bodyPr>
          <a:lstStyle/>
          <a:p>
            <a:pPr marL="113664">
              <a:lnSpc>
                <a:spcPct val="100000"/>
              </a:lnSpc>
              <a:spcBef>
                <a:spcPts val="105"/>
              </a:spcBef>
            </a:pPr>
            <a:r>
              <a:rPr spc="-60" dirty="0"/>
              <a:t>References</a:t>
            </a:r>
          </a:p>
        </p:txBody>
      </p:sp>
      <p:sp>
        <p:nvSpPr>
          <p:cNvPr id="4" name="object 4"/>
          <p:cNvSpPr txBox="1"/>
          <p:nvPr/>
        </p:nvSpPr>
        <p:spPr>
          <a:xfrm>
            <a:off x="916939" y="2104770"/>
            <a:ext cx="10349230" cy="3568700"/>
          </a:xfrm>
          <a:prstGeom prst="rect">
            <a:avLst/>
          </a:prstGeom>
        </p:spPr>
        <p:txBody>
          <a:bodyPr vert="horz" wrap="square" lIns="0" tIns="104775" rIns="0" bIns="0" rtlCol="0">
            <a:spAutoFit/>
          </a:bodyPr>
          <a:lstStyle/>
          <a:p>
            <a:pPr marL="239395" marR="614680" indent="-226695" algn="just">
              <a:lnSpc>
                <a:spcPct val="70000"/>
              </a:lnSpc>
              <a:spcBef>
                <a:spcPts val="825"/>
              </a:spcBef>
              <a:buFont typeface="Arial MT"/>
              <a:buChar char="•"/>
              <a:tabLst>
                <a:tab pos="241300" algn="l"/>
              </a:tabLst>
            </a:pPr>
            <a:r>
              <a:rPr sz="2000" spc="-20" dirty="0">
                <a:solidFill>
                  <a:srgbClr val="0D0D0D"/>
                </a:solidFill>
                <a:latin typeface="Calibri"/>
                <a:cs typeface="Calibri"/>
              </a:rPr>
              <a:t>NIST:</a:t>
            </a:r>
            <a:r>
              <a:rPr sz="2000" spc="-55" dirty="0">
                <a:solidFill>
                  <a:srgbClr val="0D0D0D"/>
                </a:solidFill>
                <a:latin typeface="Calibri"/>
                <a:cs typeface="Calibri"/>
              </a:rPr>
              <a:t> </a:t>
            </a:r>
            <a:r>
              <a:rPr sz="2000" dirty="0">
                <a:solidFill>
                  <a:srgbClr val="0D0D0D"/>
                </a:solidFill>
                <a:latin typeface="Calibri"/>
                <a:cs typeface="Calibri"/>
              </a:rPr>
              <a:t>National</a:t>
            </a:r>
            <a:r>
              <a:rPr sz="2000" spc="-50" dirty="0">
                <a:solidFill>
                  <a:srgbClr val="0D0D0D"/>
                </a:solidFill>
                <a:latin typeface="Calibri"/>
                <a:cs typeface="Calibri"/>
              </a:rPr>
              <a:t> </a:t>
            </a:r>
            <a:r>
              <a:rPr sz="2000" dirty="0">
                <a:solidFill>
                  <a:srgbClr val="0D0D0D"/>
                </a:solidFill>
                <a:latin typeface="Calibri"/>
                <a:cs typeface="Calibri"/>
              </a:rPr>
              <a:t>Institute</a:t>
            </a:r>
            <a:r>
              <a:rPr sz="2000" spc="-55" dirty="0">
                <a:solidFill>
                  <a:srgbClr val="0D0D0D"/>
                </a:solidFill>
                <a:latin typeface="Calibri"/>
                <a:cs typeface="Calibri"/>
              </a:rPr>
              <a:t> </a:t>
            </a:r>
            <a:r>
              <a:rPr sz="2000" dirty="0">
                <a:solidFill>
                  <a:srgbClr val="0D0D0D"/>
                </a:solidFill>
                <a:latin typeface="Calibri"/>
                <a:cs typeface="Calibri"/>
              </a:rPr>
              <a:t>of</a:t>
            </a:r>
            <a:r>
              <a:rPr sz="2000" spc="-60" dirty="0">
                <a:solidFill>
                  <a:srgbClr val="0D0D0D"/>
                </a:solidFill>
                <a:latin typeface="Calibri"/>
                <a:cs typeface="Calibri"/>
              </a:rPr>
              <a:t> </a:t>
            </a:r>
            <a:r>
              <a:rPr sz="2000" dirty="0">
                <a:solidFill>
                  <a:srgbClr val="0D0D0D"/>
                </a:solidFill>
                <a:latin typeface="Calibri"/>
                <a:cs typeface="Calibri"/>
              </a:rPr>
              <a:t>Standards</a:t>
            </a:r>
            <a:r>
              <a:rPr sz="2000" spc="-55" dirty="0">
                <a:solidFill>
                  <a:srgbClr val="0D0D0D"/>
                </a:solidFill>
                <a:latin typeface="Calibri"/>
                <a:cs typeface="Calibri"/>
              </a:rPr>
              <a:t> </a:t>
            </a:r>
            <a:r>
              <a:rPr sz="2000" dirty="0">
                <a:solidFill>
                  <a:srgbClr val="0D0D0D"/>
                </a:solidFill>
                <a:latin typeface="Calibri"/>
                <a:cs typeface="Calibri"/>
              </a:rPr>
              <a:t>and</a:t>
            </a:r>
            <a:r>
              <a:rPr sz="2000" spc="-70" dirty="0">
                <a:solidFill>
                  <a:srgbClr val="0D0D0D"/>
                </a:solidFill>
                <a:latin typeface="Calibri"/>
                <a:cs typeface="Calibri"/>
              </a:rPr>
              <a:t> </a:t>
            </a:r>
            <a:r>
              <a:rPr sz="2000" spc="-20" dirty="0">
                <a:solidFill>
                  <a:srgbClr val="0D0D0D"/>
                </a:solidFill>
                <a:latin typeface="Calibri"/>
                <a:cs typeface="Calibri"/>
              </a:rPr>
              <a:t>Technology</a:t>
            </a:r>
            <a:r>
              <a:rPr sz="2000" spc="-75" dirty="0">
                <a:solidFill>
                  <a:srgbClr val="0D0D0D"/>
                </a:solidFill>
                <a:latin typeface="Calibri"/>
                <a:cs typeface="Calibri"/>
              </a:rPr>
              <a:t> </a:t>
            </a:r>
            <a:r>
              <a:rPr sz="2000" spc="-10" dirty="0">
                <a:solidFill>
                  <a:srgbClr val="0D0D0D"/>
                </a:solidFill>
                <a:latin typeface="Calibri"/>
                <a:cs typeface="Calibri"/>
              </a:rPr>
              <a:t>framework</a:t>
            </a:r>
            <a:r>
              <a:rPr sz="2000" spc="-40" dirty="0">
                <a:solidFill>
                  <a:srgbClr val="0D0D0D"/>
                </a:solidFill>
                <a:latin typeface="Calibri"/>
                <a:cs typeface="Calibri"/>
              </a:rPr>
              <a:t> </a:t>
            </a:r>
            <a:r>
              <a:rPr sz="2000" dirty="0">
                <a:solidFill>
                  <a:srgbClr val="0D0D0D"/>
                </a:solidFill>
                <a:latin typeface="Calibri"/>
                <a:cs typeface="Calibri"/>
              </a:rPr>
              <a:t>and</a:t>
            </a:r>
            <a:r>
              <a:rPr sz="2000" spc="-60" dirty="0">
                <a:solidFill>
                  <a:srgbClr val="0D0D0D"/>
                </a:solidFill>
                <a:latin typeface="Calibri"/>
                <a:cs typeface="Calibri"/>
              </a:rPr>
              <a:t> </a:t>
            </a:r>
            <a:r>
              <a:rPr sz="2000" dirty="0">
                <a:solidFill>
                  <a:srgbClr val="0D0D0D"/>
                </a:solidFill>
                <a:latin typeface="Calibri"/>
                <a:cs typeface="Calibri"/>
              </a:rPr>
              <a:t>roadmap</a:t>
            </a:r>
            <a:r>
              <a:rPr sz="2000" spc="-60" dirty="0">
                <a:solidFill>
                  <a:srgbClr val="0D0D0D"/>
                </a:solidFill>
                <a:latin typeface="Calibri"/>
                <a:cs typeface="Calibri"/>
              </a:rPr>
              <a:t> </a:t>
            </a:r>
            <a:r>
              <a:rPr sz="2000" dirty="0">
                <a:solidFill>
                  <a:srgbClr val="0D0D0D"/>
                </a:solidFill>
                <a:latin typeface="Calibri"/>
                <a:cs typeface="Calibri"/>
              </a:rPr>
              <a:t>for</a:t>
            </a:r>
            <a:r>
              <a:rPr sz="2000" spc="-65" dirty="0">
                <a:solidFill>
                  <a:srgbClr val="0D0D0D"/>
                </a:solidFill>
                <a:latin typeface="Calibri"/>
                <a:cs typeface="Calibri"/>
              </a:rPr>
              <a:t> </a:t>
            </a:r>
            <a:r>
              <a:rPr sz="2000" dirty="0">
                <a:solidFill>
                  <a:srgbClr val="0D0D0D"/>
                </a:solidFill>
                <a:latin typeface="Calibri"/>
                <a:cs typeface="Calibri"/>
              </a:rPr>
              <a:t>smart</a:t>
            </a:r>
            <a:r>
              <a:rPr sz="2000" spc="-45" dirty="0">
                <a:solidFill>
                  <a:srgbClr val="0D0D0D"/>
                </a:solidFill>
                <a:latin typeface="Calibri"/>
                <a:cs typeface="Calibri"/>
              </a:rPr>
              <a:t> </a:t>
            </a:r>
            <a:r>
              <a:rPr sz="2000" spc="-20" dirty="0">
                <a:solidFill>
                  <a:srgbClr val="0D0D0D"/>
                </a:solidFill>
                <a:latin typeface="Calibri"/>
                <a:cs typeface="Calibri"/>
              </a:rPr>
              <a:t>grid 	</a:t>
            </a:r>
            <a:r>
              <a:rPr sz="2000" spc="-10" dirty="0">
                <a:solidFill>
                  <a:srgbClr val="0D0D0D"/>
                </a:solidFill>
                <a:latin typeface="Calibri"/>
                <a:cs typeface="Calibri"/>
              </a:rPr>
              <a:t>interoperability</a:t>
            </a:r>
            <a:r>
              <a:rPr sz="2000" spc="-25" dirty="0">
                <a:solidFill>
                  <a:srgbClr val="0D0D0D"/>
                </a:solidFill>
                <a:latin typeface="Calibri"/>
                <a:cs typeface="Calibri"/>
              </a:rPr>
              <a:t> </a:t>
            </a:r>
            <a:r>
              <a:rPr sz="2000" spc="-10" dirty="0">
                <a:solidFill>
                  <a:srgbClr val="0D0D0D"/>
                </a:solidFill>
                <a:latin typeface="Calibri"/>
                <a:cs typeface="Calibri"/>
              </a:rPr>
              <a:t>standards,</a:t>
            </a:r>
            <a:r>
              <a:rPr sz="2000" spc="-35" dirty="0">
                <a:solidFill>
                  <a:srgbClr val="0D0D0D"/>
                </a:solidFill>
                <a:latin typeface="Calibri"/>
                <a:cs typeface="Calibri"/>
              </a:rPr>
              <a:t> </a:t>
            </a:r>
            <a:r>
              <a:rPr sz="2000" dirty="0">
                <a:solidFill>
                  <a:srgbClr val="0D0D0D"/>
                </a:solidFill>
                <a:latin typeface="Calibri"/>
                <a:cs typeface="Calibri"/>
              </a:rPr>
              <a:t>Release</a:t>
            </a:r>
            <a:r>
              <a:rPr sz="2000" spc="-15" dirty="0">
                <a:solidFill>
                  <a:srgbClr val="0D0D0D"/>
                </a:solidFill>
                <a:latin typeface="Calibri"/>
                <a:cs typeface="Calibri"/>
              </a:rPr>
              <a:t> </a:t>
            </a:r>
            <a:r>
              <a:rPr sz="2000" dirty="0">
                <a:solidFill>
                  <a:srgbClr val="0D0D0D"/>
                </a:solidFill>
                <a:latin typeface="Calibri"/>
                <a:cs typeface="Calibri"/>
              </a:rPr>
              <a:t>1.0.</a:t>
            </a:r>
            <a:r>
              <a:rPr sz="2000" spc="-110" dirty="0">
                <a:solidFill>
                  <a:srgbClr val="0D0D0D"/>
                </a:solidFill>
                <a:latin typeface="Calibri"/>
                <a:cs typeface="Calibri"/>
              </a:rPr>
              <a:t> </a:t>
            </a:r>
            <a:r>
              <a:rPr sz="2000" dirty="0">
                <a:solidFill>
                  <a:srgbClr val="0D0D0D"/>
                </a:solidFill>
                <a:latin typeface="Calibri"/>
                <a:cs typeface="Calibri"/>
              </a:rPr>
              <a:t>visit</a:t>
            </a:r>
            <a:r>
              <a:rPr sz="2000" spc="-15" dirty="0">
                <a:solidFill>
                  <a:srgbClr val="0D0D0D"/>
                </a:solidFill>
                <a:latin typeface="Calibri"/>
                <a:cs typeface="Calibri"/>
              </a:rPr>
              <a:t> </a:t>
            </a:r>
            <a:r>
              <a:rPr sz="2000" spc="-10" dirty="0">
                <a:solidFill>
                  <a:srgbClr val="0D0D0D"/>
                </a:solidFill>
                <a:latin typeface="Calibri"/>
                <a:cs typeface="Calibri"/>
                <a:hlinkClick r:id="rId3"/>
              </a:rPr>
              <a:t>http://www.nist.gov</a:t>
            </a:r>
            <a:endParaRPr sz="2000" dirty="0">
              <a:latin typeface="Calibri"/>
              <a:cs typeface="Calibri"/>
            </a:endParaRPr>
          </a:p>
          <a:p>
            <a:pPr marL="12700" marR="937260" indent="282575" algn="just">
              <a:lnSpc>
                <a:spcPct val="111500"/>
              </a:lnSpc>
              <a:spcBef>
                <a:spcPts val="10"/>
              </a:spcBef>
              <a:buFont typeface="Arial MT"/>
              <a:buChar char="•"/>
              <a:tabLst>
                <a:tab pos="295275" algn="l"/>
              </a:tabLst>
            </a:pPr>
            <a:r>
              <a:rPr sz="2000" dirty="0">
                <a:solidFill>
                  <a:srgbClr val="0D0D0D"/>
                </a:solidFill>
                <a:latin typeface="Calibri"/>
                <a:cs typeface="Calibri"/>
              </a:rPr>
              <a:t>B.</a:t>
            </a:r>
            <a:r>
              <a:rPr sz="2000" spc="-55" dirty="0">
                <a:solidFill>
                  <a:srgbClr val="0D0D0D"/>
                </a:solidFill>
                <a:latin typeface="Calibri"/>
                <a:cs typeface="Calibri"/>
              </a:rPr>
              <a:t> </a:t>
            </a:r>
            <a:r>
              <a:rPr sz="2000" spc="-25" dirty="0">
                <a:solidFill>
                  <a:srgbClr val="0D0D0D"/>
                </a:solidFill>
                <a:latin typeface="Calibri"/>
                <a:cs typeface="Calibri"/>
              </a:rPr>
              <a:t>Lichtensteiger,</a:t>
            </a:r>
            <a:r>
              <a:rPr sz="2000" spc="-30" dirty="0">
                <a:solidFill>
                  <a:srgbClr val="0D0D0D"/>
                </a:solidFill>
                <a:latin typeface="Calibri"/>
                <a:cs typeface="Calibri"/>
              </a:rPr>
              <a:t> </a:t>
            </a:r>
            <a:r>
              <a:rPr sz="2000" dirty="0">
                <a:solidFill>
                  <a:srgbClr val="0D0D0D"/>
                </a:solidFill>
                <a:latin typeface="Calibri"/>
                <a:cs typeface="Calibri"/>
              </a:rPr>
              <a:t>B.</a:t>
            </a:r>
            <a:r>
              <a:rPr sz="2000" spc="-50" dirty="0">
                <a:solidFill>
                  <a:srgbClr val="0D0D0D"/>
                </a:solidFill>
                <a:latin typeface="Calibri"/>
                <a:cs typeface="Calibri"/>
              </a:rPr>
              <a:t> </a:t>
            </a:r>
            <a:r>
              <a:rPr sz="2000" dirty="0">
                <a:solidFill>
                  <a:srgbClr val="0D0D0D"/>
                </a:solidFill>
                <a:latin typeface="Calibri"/>
                <a:cs typeface="Calibri"/>
              </a:rPr>
              <a:t>Bjelajac,</a:t>
            </a:r>
            <a:r>
              <a:rPr sz="2000" spc="-45" dirty="0">
                <a:solidFill>
                  <a:srgbClr val="0D0D0D"/>
                </a:solidFill>
                <a:latin typeface="Calibri"/>
                <a:cs typeface="Calibri"/>
              </a:rPr>
              <a:t> </a:t>
            </a:r>
            <a:r>
              <a:rPr sz="2000" dirty="0">
                <a:solidFill>
                  <a:srgbClr val="0D0D0D"/>
                </a:solidFill>
                <a:latin typeface="Calibri"/>
                <a:cs typeface="Calibri"/>
              </a:rPr>
              <a:t>C.</a:t>
            </a:r>
            <a:r>
              <a:rPr sz="2000" spc="-55" dirty="0">
                <a:solidFill>
                  <a:srgbClr val="0D0D0D"/>
                </a:solidFill>
                <a:latin typeface="Calibri"/>
                <a:cs typeface="Calibri"/>
              </a:rPr>
              <a:t> </a:t>
            </a:r>
            <a:r>
              <a:rPr sz="2000" spc="-20" dirty="0">
                <a:solidFill>
                  <a:srgbClr val="0D0D0D"/>
                </a:solidFill>
                <a:latin typeface="Calibri"/>
                <a:cs typeface="Calibri"/>
              </a:rPr>
              <a:t>Muller,</a:t>
            </a:r>
            <a:r>
              <a:rPr sz="2000" spc="-45" dirty="0">
                <a:solidFill>
                  <a:srgbClr val="0D0D0D"/>
                </a:solidFill>
                <a:latin typeface="Calibri"/>
                <a:cs typeface="Calibri"/>
              </a:rPr>
              <a:t> </a:t>
            </a:r>
            <a:r>
              <a:rPr sz="2000" dirty="0">
                <a:solidFill>
                  <a:srgbClr val="0D0D0D"/>
                </a:solidFill>
                <a:latin typeface="Calibri"/>
                <a:cs typeface="Calibri"/>
              </a:rPr>
              <a:t>C.</a:t>
            </a:r>
            <a:r>
              <a:rPr sz="2000" spc="-55" dirty="0">
                <a:solidFill>
                  <a:srgbClr val="0D0D0D"/>
                </a:solidFill>
                <a:latin typeface="Calibri"/>
                <a:cs typeface="Calibri"/>
              </a:rPr>
              <a:t> </a:t>
            </a:r>
            <a:r>
              <a:rPr sz="2000" dirty="0">
                <a:solidFill>
                  <a:srgbClr val="0D0D0D"/>
                </a:solidFill>
                <a:latin typeface="Calibri"/>
                <a:cs typeface="Calibri"/>
              </a:rPr>
              <a:t>Wietfeld,</a:t>
            </a:r>
            <a:r>
              <a:rPr sz="2000" spc="-35" dirty="0">
                <a:solidFill>
                  <a:srgbClr val="0D0D0D"/>
                </a:solidFill>
                <a:latin typeface="Calibri"/>
                <a:cs typeface="Calibri"/>
              </a:rPr>
              <a:t> </a:t>
            </a:r>
            <a:r>
              <a:rPr sz="2000" dirty="0">
                <a:solidFill>
                  <a:srgbClr val="0D0D0D"/>
                </a:solidFill>
                <a:latin typeface="Calibri"/>
                <a:cs typeface="Calibri"/>
              </a:rPr>
              <a:t>Rf</a:t>
            </a:r>
            <a:r>
              <a:rPr sz="2000" spc="-55" dirty="0">
                <a:solidFill>
                  <a:srgbClr val="0D0D0D"/>
                </a:solidFill>
                <a:latin typeface="Calibri"/>
                <a:cs typeface="Calibri"/>
              </a:rPr>
              <a:t> </a:t>
            </a:r>
            <a:r>
              <a:rPr sz="2000" dirty="0">
                <a:solidFill>
                  <a:srgbClr val="0D0D0D"/>
                </a:solidFill>
                <a:latin typeface="Calibri"/>
                <a:cs typeface="Calibri"/>
              </a:rPr>
              <a:t>mesh</a:t>
            </a:r>
            <a:r>
              <a:rPr sz="2000" spc="-40" dirty="0">
                <a:solidFill>
                  <a:srgbClr val="0D0D0D"/>
                </a:solidFill>
                <a:latin typeface="Calibri"/>
                <a:cs typeface="Calibri"/>
              </a:rPr>
              <a:t> </a:t>
            </a:r>
            <a:r>
              <a:rPr sz="2000" spc="-10" dirty="0">
                <a:solidFill>
                  <a:srgbClr val="0D0D0D"/>
                </a:solidFill>
                <a:latin typeface="Calibri"/>
                <a:cs typeface="Calibri"/>
              </a:rPr>
              <a:t>systems</a:t>
            </a:r>
            <a:r>
              <a:rPr sz="2000" spc="-25" dirty="0">
                <a:solidFill>
                  <a:srgbClr val="0D0D0D"/>
                </a:solidFill>
                <a:latin typeface="Calibri"/>
                <a:cs typeface="Calibri"/>
              </a:rPr>
              <a:t> </a:t>
            </a:r>
            <a:r>
              <a:rPr sz="2000" dirty="0">
                <a:solidFill>
                  <a:srgbClr val="0D0D0D"/>
                </a:solidFill>
                <a:latin typeface="Calibri"/>
                <a:cs typeface="Calibri"/>
              </a:rPr>
              <a:t>for</a:t>
            </a:r>
            <a:r>
              <a:rPr sz="2000" spc="-60" dirty="0">
                <a:solidFill>
                  <a:srgbClr val="0D0D0D"/>
                </a:solidFill>
                <a:latin typeface="Calibri"/>
                <a:cs typeface="Calibri"/>
              </a:rPr>
              <a:t> </a:t>
            </a:r>
            <a:r>
              <a:rPr sz="2000" dirty="0">
                <a:solidFill>
                  <a:srgbClr val="0D0D0D"/>
                </a:solidFill>
                <a:latin typeface="Calibri"/>
                <a:cs typeface="Calibri"/>
              </a:rPr>
              <a:t>smart</a:t>
            </a:r>
            <a:r>
              <a:rPr sz="2000" spc="-35" dirty="0">
                <a:solidFill>
                  <a:srgbClr val="0D0D0D"/>
                </a:solidFill>
                <a:latin typeface="Calibri"/>
                <a:cs typeface="Calibri"/>
              </a:rPr>
              <a:t> </a:t>
            </a:r>
            <a:r>
              <a:rPr sz="2000" spc="-10" dirty="0">
                <a:solidFill>
                  <a:srgbClr val="0D0D0D"/>
                </a:solidFill>
                <a:latin typeface="Calibri"/>
                <a:cs typeface="Calibri"/>
              </a:rPr>
              <a:t>metering: System</a:t>
            </a:r>
            <a:r>
              <a:rPr sz="2000" spc="-40" dirty="0">
                <a:solidFill>
                  <a:srgbClr val="0D0D0D"/>
                </a:solidFill>
                <a:latin typeface="Calibri"/>
                <a:cs typeface="Calibri"/>
              </a:rPr>
              <a:t> </a:t>
            </a:r>
            <a:r>
              <a:rPr sz="2000" spc="-10" dirty="0">
                <a:solidFill>
                  <a:srgbClr val="0D0D0D"/>
                </a:solidFill>
                <a:latin typeface="Calibri"/>
                <a:cs typeface="Calibri"/>
              </a:rPr>
              <a:t>architecture</a:t>
            </a:r>
            <a:r>
              <a:rPr sz="2000" spc="-45" dirty="0">
                <a:solidFill>
                  <a:srgbClr val="0D0D0D"/>
                </a:solidFill>
                <a:latin typeface="Calibri"/>
                <a:cs typeface="Calibri"/>
              </a:rPr>
              <a:t> </a:t>
            </a:r>
            <a:r>
              <a:rPr sz="2000" dirty="0">
                <a:solidFill>
                  <a:srgbClr val="0D0D0D"/>
                </a:solidFill>
                <a:latin typeface="Calibri"/>
                <a:cs typeface="Calibri"/>
              </a:rPr>
              <a:t>and</a:t>
            </a:r>
            <a:r>
              <a:rPr sz="2000" spc="-50" dirty="0">
                <a:solidFill>
                  <a:srgbClr val="0D0D0D"/>
                </a:solidFill>
                <a:latin typeface="Calibri"/>
                <a:cs typeface="Calibri"/>
              </a:rPr>
              <a:t> </a:t>
            </a:r>
            <a:r>
              <a:rPr sz="2000" spc="-10" dirty="0">
                <a:solidFill>
                  <a:srgbClr val="0D0D0D"/>
                </a:solidFill>
                <a:latin typeface="Calibri"/>
                <a:cs typeface="Calibri"/>
              </a:rPr>
              <a:t>performance,</a:t>
            </a:r>
            <a:r>
              <a:rPr sz="2000" spc="-55" dirty="0">
                <a:solidFill>
                  <a:srgbClr val="0D0D0D"/>
                </a:solidFill>
                <a:latin typeface="Calibri"/>
                <a:cs typeface="Calibri"/>
              </a:rPr>
              <a:t> </a:t>
            </a:r>
            <a:r>
              <a:rPr sz="2000" dirty="0">
                <a:solidFill>
                  <a:srgbClr val="0D0D0D"/>
                </a:solidFill>
                <a:latin typeface="Calibri"/>
                <a:cs typeface="Calibri"/>
              </a:rPr>
              <a:t>in:</a:t>
            </a:r>
            <a:r>
              <a:rPr sz="2000" spc="-50" dirty="0">
                <a:solidFill>
                  <a:srgbClr val="0D0D0D"/>
                </a:solidFill>
                <a:latin typeface="Calibri"/>
                <a:cs typeface="Calibri"/>
              </a:rPr>
              <a:t> </a:t>
            </a:r>
            <a:r>
              <a:rPr sz="2000" dirty="0">
                <a:solidFill>
                  <a:srgbClr val="0D0D0D"/>
                </a:solidFill>
                <a:latin typeface="Calibri"/>
                <a:cs typeface="Calibri"/>
              </a:rPr>
              <a:t>First</a:t>
            </a:r>
            <a:r>
              <a:rPr sz="2000" spc="-20" dirty="0">
                <a:solidFill>
                  <a:srgbClr val="0D0D0D"/>
                </a:solidFill>
                <a:latin typeface="Calibri"/>
                <a:cs typeface="Calibri"/>
              </a:rPr>
              <a:t> </a:t>
            </a:r>
            <a:r>
              <a:rPr sz="2000" dirty="0">
                <a:solidFill>
                  <a:srgbClr val="0D0D0D"/>
                </a:solidFill>
                <a:latin typeface="Calibri"/>
                <a:cs typeface="Calibri"/>
              </a:rPr>
              <a:t>IEEE</a:t>
            </a:r>
            <a:r>
              <a:rPr sz="2000" spc="-70" dirty="0">
                <a:solidFill>
                  <a:srgbClr val="0D0D0D"/>
                </a:solidFill>
                <a:latin typeface="Calibri"/>
                <a:cs typeface="Calibri"/>
              </a:rPr>
              <a:t> </a:t>
            </a:r>
            <a:r>
              <a:rPr sz="2000" spc="-10" dirty="0">
                <a:solidFill>
                  <a:srgbClr val="0D0D0D"/>
                </a:solidFill>
                <a:latin typeface="Calibri"/>
                <a:cs typeface="Calibri"/>
              </a:rPr>
              <a:t>International</a:t>
            </a:r>
            <a:r>
              <a:rPr sz="2000" spc="-40" dirty="0">
                <a:solidFill>
                  <a:srgbClr val="0D0D0D"/>
                </a:solidFill>
                <a:latin typeface="Calibri"/>
                <a:cs typeface="Calibri"/>
              </a:rPr>
              <a:t> </a:t>
            </a:r>
            <a:r>
              <a:rPr sz="2000" spc="-10" dirty="0">
                <a:solidFill>
                  <a:srgbClr val="0D0D0D"/>
                </a:solidFill>
                <a:latin typeface="Calibri"/>
                <a:cs typeface="Calibri"/>
              </a:rPr>
              <a:t>Conference</a:t>
            </a:r>
            <a:r>
              <a:rPr sz="2000" spc="-70" dirty="0">
                <a:solidFill>
                  <a:srgbClr val="0D0D0D"/>
                </a:solidFill>
                <a:latin typeface="Calibri"/>
                <a:cs typeface="Calibri"/>
              </a:rPr>
              <a:t> </a:t>
            </a:r>
            <a:r>
              <a:rPr sz="2000" dirty="0">
                <a:solidFill>
                  <a:srgbClr val="0D0D0D"/>
                </a:solidFill>
                <a:latin typeface="Calibri"/>
                <a:cs typeface="Calibri"/>
              </a:rPr>
              <a:t>on</a:t>
            </a:r>
            <a:r>
              <a:rPr sz="2000" spc="-45" dirty="0">
                <a:solidFill>
                  <a:srgbClr val="0D0D0D"/>
                </a:solidFill>
                <a:latin typeface="Calibri"/>
                <a:cs typeface="Calibri"/>
              </a:rPr>
              <a:t> </a:t>
            </a:r>
            <a:r>
              <a:rPr sz="2000" dirty="0">
                <a:solidFill>
                  <a:srgbClr val="0D0D0D"/>
                </a:solidFill>
                <a:latin typeface="Calibri"/>
                <a:cs typeface="Calibri"/>
              </a:rPr>
              <a:t>Smart</a:t>
            </a:r>
            <a:r>
              <a:rPr sz="2000" spc="-45" dirty="0">
                <a:solidFill>
                  <a:srgbClr val="0D0D0D"/>
                </a:solidFill>
                <a:latin typeface="Calibri"/>
                <a:cs typeface="Calibri"/>
              </a:rPr>
              <a:t> </a:t>
            </a:r>
            <a:r>
              <a:rPr sz="2000" spc="-20" dirty="0">
                <a:solidFill>
                  <a:srgbClr val="0D0D0D"/>
                </a:solidFill>
                <a:latin typeface="Calibri"/>
                <a:cs typeface="Calibri"/>
              </a:rPr>
              <a:t>Grid </a:t>
            </a:r>
            <a:r>
              <a:rPr sz="2000" spc="-10" dirty="0">
                <a:solidFill>
                  <a:srgbClr val="0D0D0D"/>
                </a:solidFill>
                <a:latin typeface="Calibri"/>
                <a:cs typeface="Calibri"/>
              </a:rPr>
              <a:t>Communications(SmartGridComm),</a:t>
            </a:r>
            <a:r>
              <a:rPr sz="2000" spc="40" dirty="0">
                <a:solidFill>
                  <a:srgbClr val="0D0D0D"/>
                </a:solidFill>
                <a:latin typeface="Calibri"/>
                <a:cs typeface="Calibri"/>
              </a:rPr>
              <a:t> </a:t>
            </a:r>
            <a:r>
              <a:rPr sz="2000" dirty="0">
                <a:solidFill>
                  <a:srgbClr val="0D0D0D"/>
                </a:solidFill>
                <a:latin typeface="Calibri"/>
                <a:cs typeface="Calibri"/>
              </a:rPr>
              <a:t>2010,</a:t>
            </a:r>
            <a:r>
              <a:rPr sz="2000" spc="-30" dirty="0">
                <a:solidFill>
                  <a:srgbClr val="0D0D0D"/>
                </a:solidFill>
                <a:latin typeface="Calibri"/>
                <a:cs typeface="Calibri"/>
              </a:rPr>
              <a:t> </a:t>
            </a:r>
            <a:r>
              <a:rPr sz="2000" dirty="0">
                <a:solidFill>
                  <a:srgbClr val="0D0D0D"/>
                </a:solidFill>
                <a:latin typeface="Calibri"/>
                <a:cs typeface="Calibri"/>
              </a:rPr>
              <a:t>pp.</a:t>
            </a:r>
            <a:r>
              <a:rPr sz="2000" spc="-5" dirty="0">
                <a:solidFill>
                  <a:srgbClr val="0D0D0D"/>
                </a:solidFill>
                <a:latin typeface="Calibri"/>
                <a:cs typeface="Calibri"/>
              </a:rPr>
              <a:t> </a:t>
            </a:r>
            <a:r>
              <a:rPr sz="2000" spc="-10" dirty="0">
                <a:solidFill>
                  <a:srgbClr val="0D0D0D"/>
                </a:solidFill>
                <a:latin typeface="Calibri"/>
                <a:cs typeface="Calibri"/>
              </a:rPr>
              <a:t>379–384.</a:t>
            </a:r>
            <a:endParaRPr sz="2000" dirty="0">
              <a:latin typeface="Calibri"/>
              <a:cs typeface="Calibri"/>
            </a:endParaRPr>
          </a:p>
          <a:p>
            <a:pPr marL="241300" marR="1017905" indent="-228600">
              <a:lnSpc>
                <a:spcPct val="70000"/>
              </a:lnSpc>
              <a:spcBef>
                <a:spcPts val="1010"/>
              </a:spcBef>
              <a:buFont typeface="Arial MT"/>
              <a:buChar char="•"/>
              <a:tabLst>
                <a:tab pos="241300" algn="l"/>
              </a:tabLst>
            </a:pPr>
            <a:r>
              <a:rPr sz="2000" spc="-75" dirty="0">
                <a:solidFill>
                  <a:srgbClr val="0D0D0D"/>
                </a:solidFill>
                <a:latin typeface="Calibri"/>
                <a:cs typeface="Calibri"/>
              </a:rPr>
              <a:t>W.Wang</a:t>
            </a:r>
            <a:r>
              <a:rPr sz="2000" spc="-40" dirty="0">
                <a:solidFill>
                  <a:srgbClr val="0D0D0D"/>
                </a:solidFill>
                <a:latin typeface="Calibri"/>
                <a:cs typeface="Calibri"/>
              </a:rPr>
              <a:t> </a:t>
            </a:r>
            <a:r>
              <a:rPr sz="2000" dirty="0">
                <a:solidFill>
                  <a:srgbClr val="0D0D0D"/>
                </a:solidFill>
                <a:latin typeface="Calibri"/>
                <a:cs typeface="Calibri"/>
              </a:rPr>
              <a:t>,</a:t>
            </a:r>
            <a:r>
              <a:rPr sz="2000" spc="-45" dirty="0">
                <a:solidFill>
                  <a:srgbClr val="0D0D0D"/>
                </a:solidFill>
                <a:latin typeface="Calibri"/>
                <a:cs typeface="Calibri"/>
              </a:rPr>
              <a:t> </a:t>
            </a:r>
            <a:r>
              <a:rPr sz="2000" spc="-55" dirty="0">
                <a:solidFill>
                  <a:srgbClr val="0D0D0D"/>
                </a:solidFill>
                <a:latin typeface="Calibri"/>
                <a:cs typeface="Calibri"/>
              </a:rPr>
              <a:t>Y.Xu,</a:t>
            </a:r>
            <a:r>
              <a:rPr sz="2000" spc="-50" dirty="0">
                <a:solidFill>
                  <a:srgbClr val="0D0D0D"/>
                </a:solidFill>
                <a:latin typeface="Calibri"/>
                <a:cs typeface="Calibri"/>
              </a:rPr>
              <a:t> </a:t>
            </a:r>
            <a:r>
              <a:rPr sz="2000" dirty="0">
                <a:solidFill>
                  <a:srgbClr val="0D0D0D"/>
                </a:solidFill>
                <a:latin typeface="Calibri"/>
                <a:cs typeface="Calibri"/>
              </a:rPr>
              <a:t>M.Khanna</a:t>
            </a:r>
            <a:r>
              <a:rPr sz="2000" spc="-35" dirty="0">
                <a:solidFill>
                  <a:srgbClr val="0D0D0D"/>
                </a:solidFill>
                <a:latin typeface="Calibri"/>
                <a:cs typeface="Calibri"/>
              </a:rPr>
              <a:t> </a:t>
            </a:r>
            <a:r>
              <a:rPr sz="2000" dirty="0">
                <a:solidFill>
                  <a:srgbClr val="0D0D0D"/>
                </a:solidFill>
                <a:latin typeface="Calibri"/>
                <a:cs typeface="Calibri"/>
              </a:rPr>
              <a:t>,</a:t>
            </a:r>
            <a:r>
              <a:rPr sz="2000" spc="-25" dirty="0">
                <a:solidFill>
                  <a:srgbClr val="0D0D0D"/>
                </a:solidFill>
                <a:latin typeface="Calibri"/>
                <a:cs typeface="Calibri"/>
              </a:rPr>
              <a:t> </a:t>
            </a:r>
            <a:r>
              <a:rPr sz="2000" spc="-80" dirty="0">
                <a:solidFill>
                  <a:srgbClr val="0D0D0D"/>
                </a:solidFill>
                <a:latin typeface="Calibri"/>
                <a:cs typeface="Calibri"/>
              </a:rPr>
              <a:t>“A</a:t>
            </a:r>
            <a:r>
              <a:rPr sz="2000" spc="-25" dirty="0">
                <a:solidFill>
                  <a:srgbClr val="0D0D0D"/>
                </a:solidFill>
                <a:latin typeface="Calibri"/>
                <a:cs typeface="Calibri"/>
              </a:rPr>
              <a:t> </a:t>
            </a:r>
            <a:r>
              <a:rPr sz="2000" dirty="0">
                <a:solidFill>
                  <a:srgbClr val="0D0D0D"/>
                </a:solidFill>
                <a:latin typeface="Calibri"/>
                <a:cs typeface="Calibri"/>
              </a:rPr>
              <a:t>survey</a:t>
            </a:r>
            <a:r>
              <a:rPr sz="2000" spc="-25" dirty="0">
                <a:solidFill>
                  <a:srgbClr val="0D0D0D"/>
                </a:solidFill>
                <a:latin typeface="Calibri"/>
                <a:cs typeface="Calibri"/>
              </a:rPr>
              <a:t> </a:t>
            </a:r>
            <a:r>
              <a:rPr sz="2000" dirty="0">
                <a:solidFill>
                  <a:srgbClr val="0D0D0D"/>
                </a:solidFill>
                <a:latin typeface="Calibri"/>
                <a:cs typeface="Calibri"/>
              </a:rPr>
              <a:t>on</a:t>
            </a:r>
            <a:r>
              <a:rPr sz="2000" spc="-30" dirty="0">
                <a:solidFill>
                  <a:srgbClr val="0D0D0D"/>
                </a:solidFill>
                <a:latin typeface="Calibri"/>
                <a:cs typeface="Calibri"/>
              </a:rPr>
              <a:t> </a:t>
            </a:r>
            <a:r>
              <a:rPr sz="2000" dirty="0">
                <a:solidFill>
                  <a:srgbClr val="0D0D0D"/>
                </a:solidFill>
                <a:latin typeface="Calibri"/>
                <a:cs typeface="Calibri"/>
              </a:rPr>
              <a:t>the</a:t>
            </a:r>
            <a:r>
              <a:rPr sz="2000" spc="-30" dirty="0">
                <a:solidFill>
                  <a:srgbClr val="0D0D0D"/>
                </a:solidFill>
                <a:latin typeface="Calibri"/>
                <a:cs typeface="Calibri"/>
              </a:rPr>
              <a:t> </a:t>
            </a:r>
            <a:r>
              <a:rPr sz="2000" dirty="0">
                <a:solidFill>
                  <a:srgbClr val="0D0D0D"/>
                </a:solidFill>
                <a:latin typeface="Calibri"/>
                <a:cs typeface="Calibri"/>
              </a:rPr>
              <a:t>communication</a:t>
            </a:r>
            <a:r>
              <a:rPr sz="2000" spc="-25" dirty="0">
                <a:solidFill>
                  <a:srgbClr val="0D0D0D"/>
                </a:solidFill>
                <a:latin typeface="Calibri"/>
                <a:cs typeface="Calibri"/>
              </a:rPr>
              <a:t> </a:t>
            </a:r>
            <a:r>
              <a:rPr sz="2000" spc="-10" dirty="0">
                <a:solidFill>
                  <a:srgbClr val="0D0D0D"/>
                </a:solidFill>
                <a:latin typeface="Calibri"/>
                <a:cs typeface="Calibri"/>
              </a:rPr>
              <a:t>architectures</a:t>
            </a:r>
            <a:r>
              <a:rPr sz="2000" spc="-15" dirty="0">
                <a:solidFill>
                  <a:srgbClr val="0D0D0D"/>
                </a:solidFill>
                <a:latin typeface="Calibri"/>
                <a:cs typeface="Calibri"/>
              </a:rPr>
              <a:t> </a:t>
            </a:r>
            <a:r>
              <a:rPr sz="2000" dirty="0">
                <a:solidFill>
                  <a:srgbClr val="0D0D0D"/>
                </a:solidFill>
                <a:latin typeface="Calibri"/>
                <a:cs typeface="Calibri"/>
              </a:rPr>
              <a:t>in</a:t>
            </a:r>
            <a:r>
              <a:rPr sz="2000" spc="-30" dirty="0">
                <a:solidFill>
                  <a:srgbClr val="0D0D0D"/>
                </a:solidFill>
                <a:latin typeface="Calibri"/>
                <a:cs typeface="Calibri"/>
              </a:rPr>
              <a:t> </a:t>
            </a:r>
            <a:r>
              <a:rPr sz="2000" dirty="0">
                <a:solidFill>
                  <a:srgbClr val="0D0D0D"/>
                </a:solidFill>
                <a:latin typeface="Calibri"/>
                <a:cs typeface="Calibri"/>
              </a:rPr>
              <a:t>smart </a:t>
            </a:r>
            <a:r>
              <a:rPr sz="2000" spc="-10" dirty="0">
                <a:solidFill>
                  <a:srgbClr val="0D0D0D"/>
                </a:solidFill>
                <a:latin typeface="Calibri"/>
                <a:cs typeface="Calibri"/>
              </a:rPr>
              <a:t>grid”, </a:t>
            </a:r>
            <a:r>
              <a:rPr sz="2000" dirty="0">
                <a:solidFill>
                  <a:srgbClr val="0D0D0D"/>
                </a:solidFill>
                <a:latin typeface="Calibri"/>
                <a:cs typeface="Calibri"/>
              </a:rPr>
              <a:t>“Computer</a:t>
            </a:r>
            <a:r>
              <a:rPr sz="2000" spc="-60" dirty="0">
                <a:solidFill>
                  <a:srgbClr val="0D0D0D"/>
                </a:solidFill>
                <a:latin typeface="Calibri"/>
                <a:cs typeface="Calibri"/>
              </a:rPr>
              <a:t> </a:t>
            </a:r>
            <a:r>
              <a:rPr sz="2000" spc="-20" dirty="0">
                <a:solidFill>
                  <a:srgbClr val="0D0D0D"/>
                </a:solidFill>
                <a:latin typeface="Calibri"/>
                <a:cs typeface="Calibri"/>
              </a:rPr>
              <a:t>Networks”,</a:t>
            </a:r>
            <a:r>
              <a:rPr sz="2000" spc="-40" dirty="0">
                <a:solidFill>
                  <a:srgbClr val="0D0D0D"/>
                </a:solidFill>
                <a:latin typeface="Calibri"/>
                <a:cs typeface="Calibri"/>
              </a:rPr>
              <a:t> </a:t>
            </a:r>
            <a:r>
              <a:rPr sz="2000" dirty="0">
                <a:solidFill>
                  <a:srgbClr val="0D0D0D"/>
                </a:solidFill>
                <a:latin typeface="Calibri"/>
                <a:cs typeface="Calibri"/>
              </a:rPr>
              <a:t>pp.</a:t>
            </a:r>
            <a:r>
              <a:rPr sz="2000" spc="-70" dirty="0">
                <a:solidFill>
                  <a:srgbClr val="0D0D0D"/>
                </a:solidFill>
                <a:latin typeface="Calibri"/>
                <a:cs typeface="Calibri"/>
              </a:rPr>
              <a:t> </a:t>
            </a:r>
            <a:r>
              <a:rPr sz="2000" dirty="0">
                <a:solidFill>
                  <a:srgbClr val="0D0D0D"/>
                </a:solidFill>
                <a:latin typeface="Calibri"/>
                <a:cs typeface="Calibri"/>
              </a:rPr>
              <a:t>3604–3629,july</a:t>
            </a:r>
            <a:r>
              <a:rPr sz="2000" spc="-85" dirty="0">
                <a:solidFill>
                  <a:srgbClr val="0D0D0D"/>
                </a:solidFill>
                <a:latin typeface="Calibri"/>
                <a:cs typeface="Calibri"/>
              </a:rPr>
              <a:t> </a:t>
            </a:r>
            <a:r>
              <a:rPr sz="2000" spc="-10" dirty="0">
                <a:solidFill>
                  <a:srgbClr val="0D0D0D"/>
                </a:solidFill>
                <a:latin typeface="Calibri"/>
                <a:cs typeface="Calibri"/>
              </a:rPr>
              <a:t>2011.</a:t>
            </a:r>
            <a:endParaRPr sz="2000" dirty="0">
              <a:latin typeface="Calibri"/>
              <a:cs typeface="Calibri"/>
            </a:endParaRPr>
          </a:p>
          <a:p>
            <a:pPr marL="240665" indent="-227965">
              <a:lnSpc>
                <a:spcPts val="2039"/>
              </a:lnSpc>
              <a:spcBef>
                <a:spcPts val="275"/>
              </a:spcBef>
              <a:buFont typeface="Arial MT"/>
              <a:buChar char="•"/>
              <a:tabLst>
                <a:tab pos="240665" algn="l"/>
              </a:tabLst>
            </a:pPr>
            <a:r>
              <a:rPr sz="2000" spc="-10" dirty="0">
                <a:solidFill>
                  <a:srgbClr val="0D0D0D"/>
                </a:solidFill>
                <a:latin typeface="Calibri"/>
                <a:cs typeface="Calibri"/>
              </a:rPr>
              <a:t>https://</a:t>
            </a:r>
            <a:r>
              <a:rPr sz="2000" spc="-10" dirty="0">
                <a:solidFill>
                  <a:srgbClr val="0D0D0D"/>
                </a:solidFill>
                <a:latin typeface="Calibri"/>
                <a:cs typeface="Calibri"/>
                <a:hlinkClick r:id="rId4"/>
              </a:rPr>
              <a:t>www.researchgate.net/publication/261793787_Internet_of_things_in_smart_grid_deploy</a:t>
            </a:r>
            <a:endParaRPr sz="2000" dirty="0">
              <a:latin typeface="Calibri"/>
              <a:cs typeface="Calibri"/>
            </a:endParaRPr>
          </a:p>
          <a:p>
            <a:pPr marL="241300">
              <a:lnSpc>
                <a:spcPts val="2039"/>
              </a:lnSpc>
            </a:pPr>
            <a:r>
              <a:rPr sz="2000" spc="-20" dirty="0">
                <a:solidFill>
                  <a:srgbClr val="0D0D0D"/>
                </a:solidFill>
                <a:latin typeface="Calibri"/>
                <a:cs typeface="Calibri"/>
              </a:rPr>
              <a:t>ment</a:t>
            </a:r>
            <a:endParaRPr sz="2000" dirty="0">
              <a:latin typeface="Calibri"/>
              <a:cs typeface="Calibri"/>
            </a:endParaRPr>
          </a:p>
          <a:p>
            <a:pPr marL="241300" marR="144780" indent="-228600">
              <a:lnSpc>
                <a:spcPct val="70000"/>
              </a:lnSpc>
              <a:spcBef>
                <a:spcPts val="1000"/>
              </a:spcBef>
              <a:buFont typeface="Arial MT"/>
              <a:buChar char="•"/>
              <a:tabLst>
                <a:tab pos="241300" algn="l"/>
              </a:tabLst>
            </a:pPr>
            <a:r>
              <a:rPr sz="2000" dirty="0">
                <a:solidFill>
                  <a:srgbClr val="0D0D0D"/>
                </a:solidFill>
                <a:latin typeface="Calibri"/>
                <a:cs typeface="Calibri"/>
              </a:rPr>
              <a:t>Saida</a:t>
            </a:r>
            <a:r>
              <a:rPr sz="2000" spc="-30" dirty="0">
                <a:solidFill>
                  <a:srgbClr val="0D0D0D"/>
                </a:solidFill>
                <a:latin typeface="Calibri"/>
                <a:cs typeface="Calibri"/>
              </a:rPr>
              <a:t> </a:t>
            </a:r>
            <a:r>
              <a:rPr sz="2000" dirty="0">
                <a:solidFill>
                  <a:srgbClr val="0D0D0D"/>
                </a:solidFill>
                <a:latin typeface="Calibri"/>
                <a:cs typeface="Calibri"/>
              </a:rPr>
              <a:t>Elyengui,</a:t>
            </a:r>
            <a:r>
              <a:rPr sz="2000" spc="-65" dirty="0">
                <a:solidFill>
                  <a:srgbClr val="0D0D0D"/>
                </a:solidFill>
                <a:latin typeface="Calibri"/>
                <a:cs typeface="Calibri"/>
              </a:rPr>
              <a:t> </a:t>
            </a:r>
            <a:r>
              <a:rPr sz="2000" dirty="0">
                <a:solidFill>
                  <a:srgbClr val="0D0D0D"/>
                </a:solidFill>
                <a:latin typeface="Calibri"/>
                <a:cs typeface="Calibri"/>
              </a:rPr>
              <a:t>Riadh</a:t>
            </a:r>
            <a:r>
              <a:rPr sz="2000" spc="-30" dirty="0">
                <a:solidFill>
                  <a:srgbClr val="0D0D0D"/>
                </a:solidFill>
                <a:latin typeface="Calibri"/>
                <a:cs typeface="Calibri"/>
              </a:rPr>
              <a:t> </a:t>
            </a:r>
            <a:r>
              <a:rPr sz="2000" dirty="0">
                <a:solidFill>
                  <a:srgbClr val="0D0D0D"/>
                </a:solidFill>
                <a:latin typeface="Calibri"/>
                <a:cs typeface="Calibri"/>
              </a:rPr>
              <a:t>Bouhouchi,</a:t>
            </a:r>
            <a:r>
              <a:rPr sz="2000" spc="-65" dirty="0">
                <a:solidFill>
                  <a:srgbClr val="0D0D0D"/>
                </a:solidFill>
                <a:latin typeface="Calibri"/>
                <a:cs typeface="Calibri"/>
              </a:rPr>
              <a:t> </a:t>
            </a:r>
            <a:r>
              <a:rPr sz="2000" spc="-25" dirty="0">
                <a:solidFill>
                  <a:srgbClr val="0D0D0D"/>
                </a:solidFill>
                <a:latin typeface="Calibri"/>
                <a:cs typeface="Calibri"/>
              </a:rPr>
              <a:t>Tahar</a:t>
            </a:r>
            <a:r>
              <a:rPr sz="2000" spc="-30" dirty="0">
                <a:solidFill>
                  <a:srgbClr val="0D0D0D"/>
                </a:solidFill>
                <a:latin typeface="Calibri"/>
                <a:cs typeface="Calibri"/>
              </a:rPr>
              <a:t> </a:t>
            </a:r>
            <a:r>
              <a:rPr sz="2000" spc="-10" dirty="0">
                <a:solidFill>
                  <a:srgbClr val="0D0D0D"/>
                </a:solidFill>
                <a:latin typeface="Calibri"/>
                <a:cs typeface="Calibri"/>
              </a:rPr>
              <a:t>Ezzedine</a:t>
            </a:r>
            <a:r>
              <a:rPr sz="2000" spc="-60" dirty="0">
                <a:solidFill>
                  <a:srgbClr val="0D0D0D"/>
                </a:solidFill>
                <a:latin typeface="Calibri"/>
                <a:cs typeface="Calibri"/>
              </a:rPr>
              <a:t> </a:t>
            </a:r>
            <a:r>
              <a:rPr sz="2000" dirty="0">
                <a:solidFill>
                  <a:srgbClr val="0D0D0D"/>
                </a:solidFill>
                <a:latin typeface="Calibri"/>
                <a:cs typeface="Calibri"/>
              </a:rPr>
              <a:t>The</a:t>
            </a:r>
            <a:r>
              <a:rPr sz="2000" spc="-35" dirty="0">
                <a:solidFill>
                  <a:srgbClr val="0D0D0D"/>
                </a:solidFill>
                <a:latin typeface="Calibri"/>
                <a:cs typeface="Calibri"/>
              </a:rPr>
              <a:t> </a:t>
            </a:r>
            <a:r>
              <a:rPr sz="2000" dirty="0">
                <a:solidFill>
                  <a:srgbClr val="0D0D0D"/>
                </a:solidFill>
                <a:latin typeface="Calibri"/>
                <a:cs typeface="Calibri"/>
              </a:rPr>
              <a:t>Enhancement</a:t>
            </a:r>
            <a:r>
              <a:rPr sz="2000" spc="-40" dirty="0">
                <a:solidFill>
                  <a:srgbClr val="0D0D0D"/>
                </a:solidFill>
                <a:latin typeface="Calibri"/>
                <a:cs typeface="Calibri"/>
              </a:rPr>
              <a:t> </a:t>
            </a:r>
            <a:r>
              <a:rPr sz="2000" dirty="0">
                <a:solidFill>
                  <a:srgbClr val="0D0D0D"/>
                </a:solidFill>
                <a:latin typeface="Calibri"/>
                <a:cs typeface="Calibri"/>
              </a:rPr>
              <a:t>of</a:t>
            </a:r>
            <a:r>
              <a:rPr sz="2000" spc="-45" dirty="0">
                <a:solidFill>
                  <a:srgbClr val="0D0D0D"/>
                </a:solidFill>
                <a:latin typeface="Calibri"/>
                <a:cs typeface="Calibri"/>
              </a:rPr>
              <a:t> </a:t>
            </a:r>
            <a:r>
              <a:rPr sz="2000" spc="-10" dirty="0">
                <a:solidFill>
                  <a:srgbClr val="0D0D0D"/>
                </a:solidFill>
                <a:latin typeface="Calibri"/>
                <a:cs typeface="Calibri"/>
              </a:rPr>
              <a:t>Communication </a:t>
            </a:r>
            <a:r>
              <a:rPr sz="2000" spc="-20" dirty="0">
                <a:solidFill>
                  <a:srgbClr val="0D0D0D"/>
                </a:solidFill>
                <a:latin typeface="Calibri"/>
                <a:cs typeface="Calibri"/>
              </a:rPr>
              <a:t>Technologies</a:t>
            </a:r>
            <a:r>
              <a:rPr sz="2000" spc="-30" dirty="0">
                <a:solidFill>
                  <a:srgbClr val="0D0D0D"/>
                </a:solidFill>
                <a:latin typeface="Calibri"/>
                <a:cs typeface="Calibri"/>
              </a:rPr>
              <a:t> </a:t>
            </a:r>
            <a:r>
              <a:rPr sz="2000" dirty="0">
                <a:solidFill>
                  <a:srgbClr val="0D0D0D"/>
                </a:solidFill>
                <a:latin typeface="Calibri"/>
                <a:cs typeface="Calibri"/>
              </a:rPr>
              <a:t>and</a:t>
            </a:r>
            <a:r>
              <a:rPr sz="2000" spc="-20" dirty="0">
                <a:solidFill>
                  <a:srgbClr val="0D0D0D"/>
                </a:solidFill>
                <a:latin typeface="Calibri"/>
                <a:cs typeface="Calibri"/>
              </a:rPr>
              <a:t> </a:t>
            </a:r>
            <a:r>
              <a:rPr sz="2000" dirty="0">
                <a:solidFill>
                  <a:srgbClr val="0D0D0D"/>
                </a:solidFill>
                <a:latin typeface="Calibri"/>
                <a:cs typeface="Calibri"/>
              </a:rPr>
              <a:t>Networks</a:t>
            </a:r>
            <a:r>
              <a:rPr sz="2000" spc="-10" dirty="0">
                <a:solidFill>
                  <a:srgbClr val="0D0D0D"/>
                </a:solidFill>
                <a:latin typeface="Calibri"/>
                <a:cs typeface="Calibri"/>
              </a:rPr>
              <a:t> </a:t>
            </a:r>
            <a:r>
              <a:rPr sz="2000" dirty="0">
                <a:solidFill>
                  <a:srgbClr val="0D0D0D"/>
                </a:solidFill>
                <a:latin typeface="Calibri"/>
                <a:cs typeface="Calibri"/>
              </a:rPr>
              <a:t>for</a:t>
            </a:r>
            <a:r>
              <a:rPr sz="2000" spc="-25" dirty="0">
                <a:solidFill>
                  <a:srgbClr val="0D0D0D"/>
                </a:solidFill>
                <a:latin typeface="Calibri"/>
                <a:cs typeface="Calibri"/>
              </a:rPr>
              <a:t> </a:t>
            </a:r>
            <a:r>
              <a:rPr sz="2000" dirty="0">
                <a:solidFill>
                  <a:srgbClr val="0D0D0D"/>
                </a:solidFill>
                <a:latin typeface="Calibri"/>
                <a:cs typeface="Calibri"/>
              </a:rPr>
              <a:t>Smart</a:t>
            </a:r>
            <a:r>
              <a:rPr sz="2000" spc="-15" dirty="0">
                <a:solidFill>
                  <a:srgbClr val="0D0D0D"/>
                </a:solidFill>
                <a:latin typeface="Calibri"/>
                <a:cs typeface="Calibri"/>
              </a:rPr>
              <a:t> </a:t>
            </a:r>
            <a:r>
              <a:rPr sz="2000" dirty="0">
                <a:solidFill>
                  <a:srgbClr val="0D0D0D"/>
                </a:solidFill>
                <a:latin typeface="Calibri"/>
                <a:cs typeface="Calibri"/>
              </a:rPr>
              <a:t>Grid</a:t>
            </a:r>
            <a:r>
              <a:rPr sz="2000" spc="-55" dirty="0">
                <a:solidFill>
                  <a:srgbClr val="0D0D0D"/>
                </a:solidFill>
                <a:latin typeface="Calibri"/>
                <a:cs typeface="Calibri"/>
              </a:rPr>
              <a:t> </a:t>
            </a:r>
            <a:r>
              <a:rPr sz="2000" spc="-10" dirty="0">
                <a:solidFill>
                  <a:srgbClr val="0D0D0D"/>
                </a:solidFill>
                <a:latin typeface="Calibri"/>
                <a:cs typeface="Calibri"/>
              </a:rPr>
              <a:t>Applications,</a:t>
            </a:r>
            <a:r>
              <a:rPr sz="2000" spc="-20" dirty="0">
                <a:solidFill>
                  <a:srgbClr val="0D0D0D"/>
                </a:solidFill>
                <a:latin typeface="Calibri"/>
                <a:cs typeface="Calibri"/>
              </a:rPr>
              <a:t> </a:t>
            </a:r>
            <a:r>
              <a:rPr sz="2000" dirty="0">
                <a:solidFill>
                  <a:srgbClr val="0D0D0D"/>
                </a:solidFill>
                <a:latin typeface="Calibri"/>
                <a:cs typeface="Calibri"/>
              </a:rPr>
              <a:t>visit</a:t>
            </a:r>
            <a:r>
              <a:rPr sz="2000" spc="-5" dirty="0">
                <a:solidFill>
                  <a:srgbClr val="0D0D0D"/>
                </a:solidFill>
                <a:latin typeface="Calibri"/>
                <a:cs typeface="Calibri"/>
              </a:rPr>
              <a:t> </a:t>
            </a:r>
            <a:r>
              <a:rPr sz="2000" spc="-20" dirty="0">
                <a:solidFill>
                  <a:srgbClr val="0D0D0D"/>
                </a:solidFill>
                <a:latin typeface="Calibri"/>
                <a:cs typeface="Calibri"/>
                <a:hlinkClick r:id="rId5"/>
              </a:rPr>
              <a:t>http://www.ijettcs.org</a:t>
            </a:r>
            <a:r>
              <a:rPr sz="2000" spc="-45" dirty="0">
                <a:solidFill>
                  <a:srgbClr val="0D0D0D"/>
                </a:solidFill>
                <a:latin typeface="Calibri"/>
                <a:cs typeface="Calibri"/>
              </a:rPr>
              <a:t> </a:t>
            </a:r>
            <a:r>
              <a:rPr sz="2000" dirty="0">
                <a:solidFill>
                  <a:srgbClr val="0D0D0D"/>
                </a:solidFill>
                <a:latin typeface="Calibri"/>
                <a:cs typeface="Calibri"/>
              </a:rPr>
              <a:t>Email:</a:t>
            </a:r>
            <a:r>
              <a:rPr sz="2000" spc="-10" dirty="0">
                <a:solidFill>
                  <a:srgbClr val="0D0D0D"/>
                </a:solidFill>
                <a:latin typeface="Calibri"/>
                <a:cs typeface="Calibri"/>
              </a:rPr>
              <a:t> editor</a:t>
            </a:r>
            <a:endParaRPr sz="2000" dirty="0">
              <a:latin typeface="Calibri"/>
              <a:cs typeface="Calibri"/>
            </a:endParaRPr>
          </a:p>
          <a:p>
            <a:pPr marL="240665" indent="-227965">
              <a:lnSpc>
                <a:spcPct val="100000"/>
              </a:lnSpc>
              <a:spcBef>
                <a:spcPts val="285"/>
              </a:spcBef>
              <a:buFont typeface="Arial MT"/>
              <a:buChar char="•"/>
              <a:tabLst>
                <a:tab pos="240665" algn="l"/>
              </a:tabLst>
            </a:pPr>
            <a:r>
              <a:rPr sz="2000" spc="-20" dirty="0">
                <a:solidFill>
                  <a:srgbClr val="0D0D0D"/>
                </a:solidFill>
                <a:latin typeface="Calibri"/>
                <a:cs typeface="Calibri"/>
              </a:rPr>
              <a:t>https://</a:t>
            </a:r>
            <a:r>
              <a:rPr sz="2000" spc="-20" dirty="0">
                <a:solidFill>
                  <a:srgbClr val="0D0D0D"/>
                </a:solidFill>
                <a:latin typeface="Calibri"/>
                <a:cs typeface="Calibri"/>
                <a:hlinkClick r:id="rId6"/>
              </a:rPr>
              <a:t>www.wired.com/2016/03/inside-</a:t>
            </a:r>
            <a:r>
              <a:rPr sz="2000" spc="-10" dirty="0">
                <a:solidFill>
                  <a:srgbClr val="0D0D0D"/>
                </a:solidFill>
                <a:latin typeface="Calibri"/>
                <a:cs typeface="Calibri"/>
                <a:hlinkClick r:id="rId6"/>
              </a:rPr>
              <a:t>cunning-</a:t>
            </a:r>
            <a:r>
              <a:rPr sz="2000" spc="-20" dirty="0">
                <a:solidFill>
                  <a:srgbClr val="0D0D0D"/>
                </a:solidFill>
                <a:latin typeface="Calibri"/>
                <a:cs typeface="Calibri"/>
                <a:hlinkClick r:id="rId6"/>
              </a:rPr>
              <a:t>unprecedented-</a:t>
            </a:r>
            <a:r>
              <a:rPr sz="2000" spc="-10" dirty="0">
                <a:solidFill>
                  <a:srgbClr val="0D0D0D"/>
                </a:solidFill>
                <a:latin typeface="Calibri"/>
                <a:cs typeface="Calibri"/>
                <a:hlinkClick r:id="rId6"/>
              </a:rPr>
              <a:t>hack-</a:t>
            </a:r>
            <a:r>
              <a:rPr sz="2000" spc="-20" dirty="0">
                <a:solidFill>
                  <a:srgbClr val="0D0D0D"/>
                </a:solidFill>
                <a:latin typeface="Calibri"/>
                <a:cs typeface="Calibri"/>
                <a:hlinkClick r:id="rId6"/>
              </a:rPr>
              <a:t>ukraines-power-grid</a:t>
            </a:r>
            <a:endParaRPr sz="20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prstGeom prst="rect">
            <a:avLst/>
          </a:prstGeom>
        </p:spPr>
        <p:txBody>
          <a:bodyPr vert="horz" wrap="square" lIns="0" tIns="281889" rIns="0" bIns="0" rtlCol="0">
            <a:spAutoFit/>
          </a:bodyPr>
          <a:lstStyle/>
          <a:p>
            <a:pPr marL="113664">
              <a:lnSpc>
                <a:spcPct val="100000"/>
              </a:lnSpc>
              <a:spcBef>
                <a:spcPts val="105"/>
              </a:spcBef>
            </a:pPr>
            <a:r>
              <a:rPr spc="-45" dirty="0"/>
              <a:t>Introduction</a:t>
            </a:r>
          </a:p>
        </p:txBody>
      </p:sp>
      <p:graphicFrame>
        <p:nvGraphicFramePr>
          <p:cNvPr id="13" name="object 4">
            <a:extLst>
              <a:ext uri="{FF2B5EF4-FFF2-40B4-BE49-F238E27FC236}">
                <a16:creationId xmlns:a16="http://schemas.microsoft.com/office/drawing/2014/main" id="{3065B665-9B8A-D111-CF0D-CD306EDCD691}"/>
              </a:ext>
            </a:extLst>
          </p:cNvPr>
          <p:cNvGraphicFramePr/>
          <p:nvPr/>
        </p:nvGraphicFramePr>
        <p:xfrm>
          <a:off x="916939" y="2305938"/>
          <a:ext cx="10205720" cy="3777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0"/>
            <a:ext cx="12192000" cy="6858000"/>
          </a:xfrm>
          <a:prstGeom prst="rect">
            <a:avLst/>
          </a:prstGeom>
        </p:spPr>
      </p:pic>
      <p:sp>
        <p:nvSpPr>
          <p:cNvPr id="3" name="object 3"/>
          <p:cNvSpPr txBox="1">
            <a:spLocks noGrp="1"/>
          </p:cNvSpPr>
          <p:nvPr>
            <p:ph type="title"/>
          </p:nvPr>
        </p:nvSpPr>
        <p:spPr>
          <a:prstGeom prst="rect">
            <a:avLst/>
          </a:prstGeom>
        </p:spPr>
        <p:txBody>
          <a:bodyPr vert="horz" wrap="square" lIns="0" tIns="281889" rIns="0" bIns="0" rtlCol="0">
            <a:spAutoFit/>
          </a:bodyPr>
          <a:lstStyle/>
          <a:p>
            <a:pPr marL="113664">
              <a:lnSpc>
                <a:spcPct val="100000"/>
              </a:lnSpc>
              <a:spcBef>
                <a:spcPts val="105"/>
              </a:spcBef>
            </a:pPr>
            <a:r>
              <a:rPr spc="-20" dirty="0"/>
              <a:t>What</a:t>
            </a:r>
            <a:r>
              <a:rPr spc="-180" dirty="0"/>
              <a:t> </a:t>
            </a:r>
            <a:r>
              <a:rPr dirty="0"/>
              <a:t>is</a:t>
            </a:r>
            <a:r>
              <a:rPr spc="-155" dirty="0"/>
              <a:t> </a:t>
            </a:r>
            <a:r>
              <a:rPr spc="-10" dirty="0"/>
              <a:t>Smart</a:t>
            </a:r>
            <a:r>
              <a:rPr spc="-180" dirty="0"/>
              <a:t> </a:t>
            </a:r>
            <a:r>
              <a:rPr spc="-20" dirty="0"/>
              <a:t>Grid</a:t>
            </a:r>
          </a:p>
        </p:txBody>
      </p:sp>
      <p:sp>
        <p:nvSpPr>
          <p:cNvPr id="4" name="object 4"/>
          <p:cNvSpPr txBox="1"/>
          <p:nvPr/>
        </p:nvSpPr>
        <p:spPr>
          <a:xfrm>
            <a:off x="916939" y="2816479"/>
            <a:ext cx="10067925" cy="1896745"/>
          </a:xfrm>
          <a:prstGeom prst="rect">
            <a:avLst/>
          </a:prstGeom>
        </p:spPr>
        <p:txBody>
          <a:bodyPr vert="horz" wrap="square" lIns="0" tIns="54610" rIns="0" bIns="0" rtlCol="0">
            <a:spAutoFit/>
          </a:bodyPr>
          <a:lstStyle/>
          <a:p>
            <a:pPr marL="12700" marR="5080">
              <a:lnSpc>
                <a:spcPct val="90000"/>
              </a:lnSpc>
              <a:spcBef>
                <a:spcPts val="430"/>
              </a:spcBef>
            </a:pPr>
            <a:r>
              <a:rPr sz="2800" b="1" dirty="0">
                <a:latin typeface="Calibri"/>
                <a:cs typeface="Calibri"/>
              </a:rPr>
              <a:t>A</a:t>
            </a:r>
            <a:r>
              <a:rPr sz="2800" b="1" spc="-45" dirty="0">
                <a:latin typeface="Calibri"/>
                <a:cs typeface="Calibri"/>
              </a:rPr>
              <a:t> </a:t>
            </a:r>
            <a:r>
              <a:rPr sz="2800" b="1" dirty="0">
                <a:latin typeface="Calibri"/>
                <a:cs typeface="Calibri"/>
              </a:rPr>
              <a:t>Smart</a:t>
            </a:r>
            <a:r>
              <a:rPr sz="2800" b="1" spc="-40" dirty="0">
                <a:latin typeface="Calibri"/>
                <a:cs typeface="Calibri"/>
              </a:rPr>
              <a:t> </a:t>
            </a:r>
            <a:r>
              <a:rPr sz="2800" b="1" dirty="0">
                <a:latin typeface="Calibri"/>
                <a:cs typeface="Calibri"/>
              </a:rPr>
              <a:t>Grid</a:t>
            </a:r>
            <a:r>
              <a:rPr sz="2800" b="1" spc="-25" dirty="0">
                <a:latin typeface="Calibri"/>
                <a:cs typeface="Calibri"/>
              </a:rPr>
              <a:t> </a:t>
            </a:r>
            <a:r>
              <a:rPr sz="2800" b="1" dirty="0">
                <a:latin typeface="Calibri"/>
                <a:cs typeface="Calibri"/>
              </a:rPr>
              <a:t>is</a:t>
            </a:r>
            <a:r>
              <a:rPr sz="2800" b="1" spc="-60" dirty="0">
                <a:latin typeface="Calibri"/>
                <a:cs typeface="Calibri"/>
              </a:rPr>
              <a:t> </a:t>
            </a:r>
            <a:r>
              <a:rPr sz="2800" b="1" dirty="0">
                <a:latin typeface="Calibri"/>
                <a:cs typeface="Calibri"/>
              </a:rPr>
              <a:t>an</a:t>
            </a:r>
            <a:r>
              <a:rPr sz="2800" b="1" spc="-35" dirty="0">
                <a:latin typeface="Calibri"/>
                <a:cs typeface="Calibri"/>
              </a:rPr>
              <a:t> </a:t>
            </a:r>
            <a:r>
              <a:rPr sz="2800" b="1" dirty="0">
                <a:latin typeface="Calibri"/>
                <a:cs typeface="Calibri"/>
              </a:rPr>
              <a:t>electricity</a:t>
            </a:r>
            <a:r>
              <a:rPr sz="2800" b="1" spc="-20" dirty="0">
                <a:latin typeface="Calibri"/>
                <a:cs typeface="Calibri"/>
              </a:rPr>
              <a:t> </a:t>
            </a:r>
            <a:r>
              <a:rPr sz="2800" b="1" dirty="0">
                <a:latin typeface="Calibri"/>
                <a:cs typeface="Calibri"/>
              </a:rPr>
              <a:t>network</a:t>
            </a:r>
            <a:r>
              <a:rPr sz="2800" b="1" spc="-15" dirty="0">
                <a:latin typeface="Calibri"/>
                <a:cs typeface="Calibri"/>
              </a:rPr>
              <a:t> </a:t>
            </a:r>
            <a:r>
              <a:rPr sz="2800" b="1" dirty="0">
                <a:latin typeface="Calibri"/>
                <a:cs typeface="Calibri"/>
              </a:rPr>
              <a:t>that</a:t>
            </a:r>
            <a:r>
              <a:rPr sz="2800" b="1" spc="-40" dirty="0">
                <a:latin typeface="Calibri"/>
                <a:cs typeface="Calibri"/>
              </a:rPr>
              <a:t> </a:t>
            </a:r>
            <a:r>
              <a:rPr sz="2800" b="1" dirty="0">
                <a:latin typeface="Calibri"/>
                <a:cs typeface="Calibri"/>
              </a:rPr>
              <a:t>can</a:t>
            </a:r>
            <a:r>
              <a:rPr sz="2800" b="1" spc="-55" dirty="0">
                <a:latin typeface="Calibri"/>
                <a:cs typeface="Calibri"/>
              </a:rPr>
              <a:t> </a:t>
            </a:r>
            <a:r>
              <a:rPr sz="2800" b="1" spc="-20" dirty="0">
                <a:latin typeface="Calibri"/>
                <a:cs typeface="Calibri"/>
              </a:rPr>
              <a:t>intelligently</a:t>
            </a:r>
            <a:r>
              <a:rPr sz="2800" b="1" spc="-105" dirty="0">
                <a:latin typeface="Calibri"/>
                <a:cs typeface="Calibri"/>
              </a:rPr>
              <a:t> </a:t>
            </a:r>
            <a:r>
              <a:rPr sz="2800" b="1" spc="-10" dirty="0">
                <a:latin typeface="Calibri"/>
                <a:cs typeface="Calibri"/>
              </a:rPr>
              <a:t>integrate </a:t>
            </a:r>
            <a:r>
              <a:rPr sz="2800" b="1" dirty="0">
                <a:latin typeface="Calibri"/>
                <a:cs typeface="Calibri"/>
              </a:rPr>
              <a:t>the</a:t>
            </a:r>
            <a:r>
              <a:rPr sz="2800" b="1" spc="-55" dirty="0">
                <a:latin typeface="Calibri"/>
                <a:cs typeface="Calibri"/>
              </a:rPr>
              <a:t> </a:t>
            </a:r>
            <a:r>
              <a:rPr sz="2800" b="1" dirty="0">
                <a:latin typeface="Calibri"/>
                <a:cs typeface="Calibri"/>
              </a:rPr>
              <a:t>actions</a:t>
            </a:r>
            <a:r>
              <a:rPr sz="2800" b="1" spc="-60" dirty="0">
                <a:latin typeface="Calibri"/>
                <a:cs typeface="Calibri"/>
              </a:rPr>
              <a:t> </a:t>
            </a:r>
            <a:r>
              <a:rPr sz="2800" b="1" dirty="0">
                <a:latin typeface="Calibri"/>
                <a:cs typeface="Calibri"/>
              </a:rPr>
              <a:t>of</a:t>
            </a:r>
            <a:r>
              <a:rPr sz="2800" b="1" spc="-65" dirty="0">
                <a:latin typeface="Calibri"/>
                <a:cs typeface="Calibri"/>
              </a:rPr>
              <a:t> </a:t>
            </a:r>
            <a:r>
              <a:rPr sz="2800" b="1" dirty="0">
                <a:latin typeface="Calibri"/>
                <a:cs typeface="Calibri"/>
              </a:rPr>
              <a:t>all</a:t>
            </a:r>
            <a:r>
              <a:rPr sz="2800" b="1" spc="-55" dirty="0">
                <a:latin typeface="Calibri"/>
                <a:cs typeface="Calibri"/>
              </a:rPr>
              <a:t> </a:t>
            </a:r>
            <a:r>
              <a:rPr sz="2800" b="1" dirty="0">
                <a:latin typeface="Calibri"/>
                <a:cs typeface="Calibri"/>
              </a:rPr>
              <a:t>users</a:t>
            </a:r>
            <a:r>
              <a:rPr sz="2800" b="1" spc="-55" dirty="0">
                <a:latin typeface="Calibri"/>
                <a:cs typeface="Calibri"/>
              </a:rPr>
              <a:t> </a:t>
            </a:r>
            <a:r>
              <a:rPr sz="2800" b="1" dirty="0">
                <a:latin typeface="Calibri"/>
                <a:cs typeface="Calibri"/>
              </a:rPr>
              <a:t>connected</a:t>
            </a:r>
            <a:r>
              <a:rPr sz="2800" b="1" spc="-45" dirty="0">
                <a:latin typeface="Calibri"/>
                <a:cs typeface="Calibri"/>
              </a:rPr>
              <a:t> </a:t>
            </a:r>
            <a:r>
              <a:rPr sz="2800" b="1" dirty="0">
                <a:latin typeface="Calibri"/>
                <a:cs typeface="Calibri"/>
              </a:rPr>
              <a:t>to</a:t>
            </a:r>
            <a:r>
              <a:rPr sz="2800" b="1" spc="-60" dirty="0">
                <a:latin typeface="Calibri"/>
                <a:cs typeface="Calibri"/>
              </a:rPr>
              <a:t> </a:t>
            </a:r>
            <a:r>
              <a:rPr sz="2800" b="1" dirty="0">
                <a:latin typeface="Calibri"/>
                <a:cs typeface="Calibri"/>
              </a:rPr>
              <a:t>it</a:t>
            </a:r>
            <a:r>
              <a:rPr sz="2800" b="1" spc="-40" dirty="0">
                <a:latin typeface="Calibri"/>
                <a:cs typeface="Calibri"/>
              </a:rPr>
              <a:t> </a:t>
            </a:r>
            <a:r>
              <a:rPr sz="2800" b="1" dirty="0">
                <a:latin typeface="Calibri"/>
                <a:cs typeface="Calibri"/>
              </a:rPr>
              <a:t>–</a:t>
            </a:r>
            <a:r>
              <a:rPr sz="2800" b="1" spc="-60" dirty="0">
                <a:latin typeface="Calibri"/>
                <a:cs typeface="Calibri"/>
              </a:rPr>
              <a:t> </a:t>
            </a:r>
            <a:r>
              <a:rPr sz="2800" b="1" spc="-20" dirty="0">
                <a:latin typeface="Calibri"/>
                <a:cs typeface="Calibri"/>
              </a:rPr>
              <a:t>generators,</a:t>
            </a:r>
            <a:r>
              <a:rPr sz="2800" b="1" spc="-35" dirty="0">
                <a:latin typeface="Calibri"/>
                <a:cs typeface="Calibri"/>
              </a:rPr>
              <a:t> </a:t>
            </a:r>
            <a:r>
              <a:rPr sz="2800" b="1" spc="-10" dirty="0">
                <a:latin typeface="Calibri"/>
                <a:cs typeface="Calibri"/>
              </a:rPr>
              <a:t>consumers</a:t>
            </a:r>
            <a:r>
              <a:rPr sz="2800" b="1" spc="-70" dirty="0">
                <a:latin typeface="Calibri"/>
                <a:cs typeface="Calibri"/>
              </a:rPr>
              <a:t> </a:t>
            </a:r>
            <a:r>
              <a:rPr sz="2800" b="1" spc="-25" dirty="0">
                <a:latin typeface="Calibri"/>
                <a:cs typeface="Calibri"/>
              </a:rPr>
              <a:t>and </a:t>
            </a:r>
            <a:r>
              <a:rPr sz="2800" b="1" dirty="0">
                <a:latin typeface="Calibri"/>
                <a:cs typeface="Calibri"/>
              </a:rPr>
              <a:t>those</a:t>
            </a:r>
            <a:r>
              <a:rPr sz="2800" b="1" spc="-70" dirty="0">
                <a:latin typeface="Calibri"/>
                <a:cs typeface="Calibri"/>
              </a:rPr>
              <a:t> </a:t>
            </a:r>
            <a:r>
              <a:rPr sz="2800" b="1" dirty="0">
                <a:latin typeface="Calibri"/>
                <a:cs typeface="Calibri"/>
              </a:rPr>
              <a:t>that</a:t>
            </a:r>
            <a:r>
              <a:rPr sz="2800" b="1" spc="-60" dirty="0">
                <a:latin typeface="Calibri"/>
                <a:cs typeface="Calibri"/>
              </a:rPr>
              <a:t> </a:t>
            </a:r>
            <a:r>
              <a:rPr sz="2800" b="1" dirty="0">
                <a:latin typeface="Calibri"/>
                <a:cs typeface="Calibri"/>
              </a:rPr>
              <a:t>do</a:t>
            </a:r>
            <a:r>
              <a:rPr sz="2800" b="1" spc="-70" dirty="0">
                <a:latin typeface="Calibri"/>
                <a:cs typeface="Calibri"/>
              </a:rPr>
              <a:t> </a:t>
            </a:r>
            <a:r>
              <a:rPr sz="2800" b="1" dirty="0">
                <a:latin typeface="Calibri"/>
                <a:cs typeface="Calibri"/>
              </a:rPr>
              <a:t>both</a:t>
            </a:r>
            <a:r>
              <a:rPr sz="2800" b="1" spc="-60" dirty="0">
                <a:latin typeface="Calibri"/>
                <a:cs typeface="Calibri"/>
              </a:rPr>
              <a:t> </a:t>
            </a:r>
            <a:r>
              <a:rPr sz="2800" b="1" dirty="0">
                <a:latin typeface="Calibri"/>
                <a:cs typeface="Calibri"/>
              </a:rPr>
              <a:t>–</a:t>
            </a:r>
            <a:r>
              <a:rPr sz="2800" b="1" spc="-55" dirty="0">
                <a:latin typeface="Calibri"/>
                <a:cs typeface="Calibri"/>
              </a:rPr>
              <a:t> </a:t>
            </a:r>
            <a:r>
              <a:rPr sz="2800" b="1" dirty="0">
                <a:latin typeface="Calibri"/>
                <a:cs typeface="Calibri"/>
              </a:rPr>
              <a:t>in</a:t>
            </a:r>
            <a:r>
              <a:rPr sz="2800" b="1" spc="-70" dirty="0">
                <a:latin typeface="Calibri"/>
                <a:cs typeface="Calibri"/>
              </a:rPr>
              <a:t> </a:t>
            </a:r>
            <a:r>
              <a:rPr sz="2800" b="1" dirty="0">
                <a:latin typeface="Calibri"/>
                <a:cs typeface="Calibri"/>
              </a:rPr>
              <a:t>order</a:t>
            </a:r>
            <a:r>
              <a:rPr sz="2800" b="1" spc="-60" dirty="0">
                <a:latin typeface="Calibri"/>
                <a:cs typeface="Calibri"/>
              </a:rPr>
              <a:t> </a:t>
            </a:r>
            <a:r>
              <a:rPr sz="2800" b="1" dirty="0">
                <a:latin typeface="Calibri"/>
                <a:cs typeface="Calibri"/>
              </a:rPr>
              <a:t>to</a:t>
            </a:r>
            <a:r>
              <a:rPr sz="2800" b="1" spc="-70" dirty="0">
                <a:latin typeface="Calibri"/>
                <a:cs typeface="Calibri"/>
              </a:rPr>
              <a:t> </a:t>
            </a:r>
            <a:r>
              <a:rPr sz="2800" b="1" dirty="0">
                <a:latin typeface="Calibri"/>
                <a:cs typeface="Calibri"/>
              </a:rPr>
              <a:t>efficiently</a:t>
            </a:r>
            <a:r>
              <a:rPr sz="2800" b="1" spc="-45" dirty="0">
                <a:latin typeface="Calibri"/>
                <a:cs typeface="Calibri"/>
              </a:rPr>
              <a:t> </a:t>
            </a:r>
            <a:r>
              <a:rPr sz="2800" b="1" dirty="0">
                <a:latin typeface="Calibri"/>
                <a:cs typeface="Calibri"/>
              </a:rPr>
              <a:t>deliver</a:t>
            </a:r>
            <a:r>
              <a:rPr sz="2800" b="1" spc="-35" dirty="0">
                <a:latin typeface="Calibri"/>
                <a:cs typeface="Calibri"/>
              </a:rPr>
              <a:t> </a:t>
            </a:r>
            <a:r>
              <a:rPr sz="2800" b="1" spc="-10" dirty="0">
                <a:latin typeface="Calibri"/>
                <a:cs typeface="Calibri"/>
              </a:rPr>
              <a:t>sustainable, </a:t>
            </a:r>
            <a:r>
              <a:rPr sz="2800" b="1" dirty="0">
                <a:latin typeface="Calibri"/>
                <a:cs typeface="Calibri"/>
              </a:rPr>
              <a:t>economic</a:t>
            </a:r>
            <a:r>
              <a:rPr sz="2800" b="1" spc="-105" dirty="0">
                <a:latin typeface="Calibri"/>
                <a:cs typeface="Calibri"/>
              </a:rPr>
              <a:t> </a:t>
            </a:r>
            <a:r>
              <a:rPr sz="2800" b="1" dirty="0">
                <a:latin typeface="Calibri"/>
                <a:cs typeface="Calibri"/>
              </a:rPr>
              <a:t>and</a:t>
            </a:r>
            <a:r>
              <a:rPr sz="2800" b="1" spc="-95" dirty="0">
                <a:latin typeface="Calibri"/>
                <a:cs typeface="Calibri"/>
              </a:rPr>
              <a:t> </a:t>
            </a:r>
            <a:r>
              <a:rPr sz="2800" b="1" dirty="0">
                <a:latin typeface="Calibri"/>
                <a:cs typeface="Calibri"/>
              </a:rPr>
              <a:t>secure</a:t>
            </a:r>
            <a:r>
              <a:rPr sz="2800" b="1" spc="-95" dirty="0">
                <a:latin typeface="Calibri"/>
                <a:cs typeface="Calibri"/>
              </a:rPr>
              <a:t> </a:t>
            </a:r>
            <a:r>
              <a:rPr sz="2800" b="1" dirty="0">
                <a:latin typeface="Calibri"/>
                <a:cs typeface="Calibri"/>
              </a:rPr>
              <a:t>electricity</a:t>
            </a:r>
            <a:r>
              <a:rPr sz="2800" b="1" spc="-70" dirty="0">
                <a:latin typeface="Calibri"/>
                <a:cs typeface="Calibri"/>
              </a:rPr>
              <a:t> </a:t>
            </a:r>
            <a:r>
              <a:rPr sz="2800" b="1" spc="-10" dirty="0">
                <a:latin typeface="Calibri"/>
                <a:cs typeface="Calibri"/>
              </a:rPr>
              <a:t>supplies.</a:t>
            </a:r>
            <a:endParaRPr sz="2800" dirty="0">
              <a:latin typeface="Calibri"/>
              <a:cs typeface="Calibri"/>
            </a:endParaRPr>
          </a:p>
          <a:p>
            <a:pPr marL="240665" indent="-227965">
              <a:lnSpc>
                <a:spcPct val="100000"/>
              </a:lnSpc>
              <a:spcBef>
                <a:spcPts val="980"/>
              </a:spcBef>
              <a:buFont typeface="Arial MT"/>
              <a:buChar char="•"/>
              <a:tabLst>
                <a:tab pos="240665" algn="l"/>
              </a:tabLst>
            </a:pPr>
            <a:r>
              <a:rPr sz="1100" dirty="0">
                <a:latin typeface="Calibri"/>
                <a:cs typeface="Calibri"/>
              </a:rPr>
              <a:t>Source:</a:t>
            </a:r>
            <a:r>
              <a:rPr sz="1100" spc="-5" dirty="0">
                <a:latin typeface="Calibri"/>
                <a:cs typeface="Calibri"/>
              </a:rPr>
              <a:t> </a:t>
            </a:r>
            <a:r>
              <a:rPr sz="1100" spc="-10" dirty="0">
                <a:latin typeface="Calibri"/>
                <a:cs typeface="Calibri"/>
              </a:rPr>
              <a:t>European</a:t>
            </a:r>
            <a:r>
              <a:rPr sz="1100" spc="-15" dirty="0">
                <a:latin typeface="Calibri"/>
                <a:cs typeface="Calibri"/>
              </a:rPr>
              <a:t> </a:t>
            </a:r>
            <a:r>
              <a:rPr sz="1100" dirty="0">
                <a:latin typeface="Calibri"/>
                <a:cs typeface="Calibri"/>
              </a:rPr>
              <a:t>Technology</a:t>
            </a:r>
            <a:r>
              <a:rPr sz="1100" spc="-35" dirty="0">
                <a:latin typeface="Calibri"/>
                <a:cs typeface="Calibri"/>
              </a:rPr>
              <a:t> </a:t>
            </a:r>
            <a:r>
              <a:rPr sz="1100" dirty="0">
                <a:latin typeface="Calibri"/>
                <a:cs typeface="Calibri"/>
              </a:rPr>
              <a:t>Platform</a:t>
            </a:r>
            <a:r>
              <a:rPr sz="1100" spc="-30" dirty="0">
                <a:latin typeface="Calibri"/>
                <a:cs typeface="Calibri"/>
              </a:rPr>
              <a:t> </a:t>
            </a:r>
            <a:r>
              <a:rPr sz="1100" dirty="0">
                <a:latin typeface="Calibri"/>
                <a:cs typeface="Calibri"/>
              </a:rPr>
              <a:t>Smart</a:t>
            </a:r>
            <a:r>
              <a:rPr sz="1100" spc="-20" dirty="0">
                <a:latin typeface="Calibri"/>
                <a:cs typeface="Calibri"/>
              </a:rPr>
              <a:t> Grids</a:t>
            </a:r>
            <a:endParaRPr sz="11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1403350" y="2305938"/>
            <a:ext cx="3248025" cy="452120"/>
          </a:xfrm>
          <a:prstGeom prst="rect">
            <a:avLst/>
          </a:prstGeom>
        </p:spPr>
        <p:txBody>
          <a:bodyPr vert="horz" wrap="square" lIns="0" tIns="12065" rIns="0" bIns="0" rtlCol="0">
            <a:spAutoFit/>
          </a:bodyPr>
          <a:lstStyle/>
          <a:p>
            <a:pPr marL="12700">
              <a:lnSpc>
                <a:spcPct val="100000"/>
              </a:lnSpc>
              <a:spcBef>
                <a:spcPts val="95"/>
              </a:spcBef>
            </a:pPr>
            <a:r>
              <a:rPr sz="2800" spc="-20" dirty="0">
                <a:latin typeface="Calibri"/>
                <a:cs typeface="Calibri"/>
              </a:rPr>
              <a:t>Traditional</a:t>
            </a:r>
            <a:r>
              <a:rPr sz="2800" spc="-110" dirty="0">
                <a:latin typeface="Calibri"/>
                <a:cs typeface="Calibri"/>
              </a:rPr>
              <a:t> </a:t>
            </a:r>
            <a:r>
              <a:rPr sz="2800" dirty="0">
                <a:latin typeface="Calibri"/>
                <a:cs typeface="Calibri"/>
              </a:rPr>
              <a:t>Power</a:t>
            </a:r>
            <a:r>
              <a:rPr sz="2800" spc="-120" dirty="0">
                <a:latin typeface="Calibri"/>
                <a:cs typeface="Calibri"/>
              </a:rPr>
              <a:t> </a:t>
            </a:r>
            <a:r>
              <a:rPr sz="2800" spc="-20" dirty="0">
                <a:latin typeface="Calibri"/>
                <a:cs typeface="Calibri"/>
              </a:rPr>
              <a:t>Grid</a:t>
            </a:r>
            <a:endParaRPr sz="2800">
              <a:latin typeface="Calibri"/>
              <a:cs typeface="Calibri"/>
            </a:endParaRPr>
          </a:p>
        </p:txBody>
      </p:sp>
      <p:sp>
        <p:nvSpPr>
          <p:cNvPr id="4" name="object 4"/>
          <p:cNvSpPr txBox="1"/>
          <p:nvPr/>
        </p:nvSpPr>
        <p:spPr>
          <a:xfrm>
            <a:off x="8019628" y="2305938"/>
            <a:ext cx="158242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Smart</a:t>
            </a:r>
            <a:r>
              <a:rPr sz="2800" spc="-60" dirty="0">
                <a:latin typeface="Calibri"/>
                <a:cs typeface="Calibri"/>
              </a:rPr>
              <a:t> </a:t>
            </a:r>
            <a:r>
              <a:rPr sz="2800" spc="-20" dirty="0">
                <a:latin typeface="Calibri"/>
                <a:cs typeface="Calibri"/>
              </a:rPr>
              <a:t>Grid</a:t>
            </a:r>
            <a:endParaRPr sz="2800">
              <a:latin typeface="Calibri"/>
              <a:cs typeface="Calibri"/>
            </a:endParaRPr>
          </a:p>
        </p:txBody>
      </p:sp>
      <p:sp>
        <p:nvSpPr>
          <p:cNvPr id="5" name="object 5"/>
          <p:cNvSpPr txBox="1"/>
          <p:nvPr/>
        </p:nvSpPr>
        <p:spPr>
          <a:xfrm>
            <a:off x="5776086" y="3839336"/>
            <a:ext cx="320675" cy="452120"/>
          </a:xfrm>
          <a:prstGeom prst="rect">
            <a:avLst/>
          </a:prstGeom>
        </p:spPr>
        <p:txBody>
          <a:bodyPr vert="horz" wrap="square" lIns="0" tIns="12065" rIns="0" bIns="0" rtlCol="0">
            <a:spAutoFit/>
          </a:bodyPr>
          <a:lstStyle/>
          <a:p>
            <a:pPr marL="12700">
              <a:lnSpc>
                <a:spcPct val="100000"/>
              </a:lnSpc>
              <a:spcBef>
                <a:spcPts val="95"/>
              </a:spcBef>
            </a:pPr>
            <a:r>
              <a:rPr sz="2800" spc="-25" dirty="0">
                <a:latin typeface="Calibri"/>
                <a:cs typeface="Calibri"/>
              </a:rPr>
              <a:t>vs</a:t>
            </a:r>
            <a:endParaRPr sz="2800">
              <a:latin typeface="Calibri"/>
              <a:cs typeface="Calibri"/>
            </a:endParaRPr>
          </a:p>
        </p:txBody>
      </p:sp>
      <p:pic>
        <p:nvPicPr>
          <p:cNvPr id="6" name="object 6"/>
          <p:cNvPicPr/>
          <p:nvPr/>
        </p:nvPicPr>
        <p:blipFill>
          <a:blip r:embed="rId3" cstate="print"/>
          <a:stretch>
            <a:fillRect/>
          </a:stretch>
        </p:blipFill>
        <p:spPr>
          <a:xfrm>
            <a:off x="711708" y="3293364"/>
            <a:ext cx="4954524" cy="2019300"/>
          </a:xfrm>
          <a:prstGeom prst="rect">
            <a:avLst/>
          </a:prstGeom>
        </p:spPr>
      </p:pic>
      <p:pic>
        <p:nvPicPr>
          <p:cNvPr id="7" name="object 7"/>
          <p:cNvPicPr/>
          <p:nvPr/>
        </p:nvPicPr>
        <p:blipFill>
          <a:blip r:embed="rId4" cstate="print"/>
          <a:stretch>
            <a:fillRect/>
          </a:stretch>
        </p:blipFill>
        <p:spPr>
          <a:xfrm>
            <a:off x="6335267" y="2933700"/>
            <a:ext cx="5145024" cy="33787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916939" y="609676"/>
            <a:ext cx="3531235" cy="697230"/>
          </a:xfrm>
          <a:prstGeom prst="rect">
            <a:avLst/>
          </a:prstGeom>
        </p:spPr>
        <p:txBody>
          <a:bodyPr vert="horz" wrap="square" lIns="0" tIns="13335" rIns="0" bIns="0" rtlCol="0">
            <a:spAutoFit/>
          </a:bodyPr>
          <a:lstStyle/>
          <a:p>
            <a:pPr marL="12700">
              <a:lnSpc>
                <a:spcPct val="100000"/>
              </a:lnSpc>
              <a:spcBef>
                <a:spcPts val="105"/>
              </a:spcBef>
            </a:pPr>
            <a:r>
              <a:rPr sz="4400" spc="-20" dirty="0">
                <a:latin typeface="Calibri Light"/>
                <a:cs typeface="Calibri Light"/>
              </a:rPr>
              <a:t>Why</a:t>
            </a:r>
            <a:r>
              <a:rPr sz="4400" spc="-225" dirty="0">
                <a:latin typeface="Calibri Light"/>
                <a:cs typeface="Calibri Light"/>
              </a:rPr>
              <a:t> </a:t>
            </a:r>
            <a:r>
              <a:rPr sz="4400" spc="-10" dirty="0">
                <a:latin typeface="Calibri Light"/>
                <a:cs typeface="Calibri Light"/>
              </a:rPr>
              <a:t>Smart</a:t>
            </a:r>
            <a:r>
              <a:rPr sz="4400" spc="-220" dirty="0">
                <a:latin typeface="Calibri Light"/>
                <a:cs typeface="Calibri Light"/>
              </a:rPr>
              <a:t> </a:t>
            </a:r>
            <a:r>
              <a:rPr sz="4400" spc="-20" dirty="0">
                <a:latin typeface="Calibri Light"/>
                <a:cs typeface="Calibri Light"/>
              </a:rPr>
              <a:t>Grid</a:t>
            </a:r>
            <a:endParaRPr sz="4400">
              <a:latin typeface="Calibri Light"/>
              <a:cs typeface="Calibri Light"/>
            </a:endParaRPr>
          </a:p>
        </p:txBody>
      </p:sp>
      <p:grpSp>
        <p:nvGrpSpPr>
          <p:cNvPr id="4" name="object 4"/>
          <p:cNvGrpSpPr/>
          <p:nvPr/>
        </p:nvGrpSpPr>
        <p:grpSpPr>
          <a:xfrm>
            <a:off x="5746750" y="1820926"/>
            <a:ext cx="1414780" cy="1625600"/>
            <a:chOff x="5746750" y="1820926"/>
            <a:chExt cx="1414780" cy="1625600"/>
          </a:xfrm>
        </p:grpSpPr>
        <p:pic>
          <p:nvPicPr>
            <p:cNvPr id="5" name="object 5"/>
            <p:cNvPicPr/>
            <p:nvPr/>
          </p:nvPicPr>
          <p:blipFill>
            <a:blip r:embed="rId3" cstate="print"/>
            <a:stretch>
              <a:fillRect/>
            </a:stretch>
          </p:blipFill>
          <p:spPr>
            <a:xfrm>
              <a:off x="5753100" y="1827276"/>
              <a:ext cx="1402079" cy="1612391"/>
            </a:xfrm>
            <a:prstGeom prst="rect">
              <a:avLst/>
            </a:prstGeom>
          </p:spPr>
        </p:pic>
        <p:sp>
          <p:nvSpPr>
            <p:cNvPr id="6" name="object 6"/>
            <p:cNvSpPr/>
            <p:nvPr/>
          </p:nvSpPr>
          <p:spPr>
            <a:xfrm>
              <a:off x="5753100" y="1827276"/>
              <a:ext cx="1402080" cy="1612900"/>
            </a:xfrm>
            <a:custGeom>
              <a:avLst/>
              <a:gdLst/>
              <a:ahLst/>
              <a:cxnLst/>
              <a:rect l="l" t="t" r="r" b="b"/>
              <a:pathLst>
                <a:path w="1402079" h="1612900">
                  <a:moveTo>
                    <a:pt x="701039" y="0"/>
                  </a:moveTo>
                  <a:lnTo>
                    <a:pt x="1402079" y="350520"/>
                  </a:lnTo>
                  <a:lnTo>
                    <a:pt x="1402079" y="1261872"/>
                  </a:lnTo>
                  <a:lnTo>
                    <a:pt x="701039" y="1612391"/>
                  </a:lnTo>
                  <a:lnTo>
                    <a:pt x="0" y="1261872"/>
                  </a:lnTo>
                  <a:lnTo>
                    <a:pt x="0" y="350520"/>
                  </a:lnTo>
                  <a:lnTo>
                    <a:pt x="701039" y="0"/>
                  </a:lnTo>
                  <a:close/>
                </a:path>
              </a:pathLst>
            </a:custGeom>
            <a:ln w="12192">
              <a:solidFill>
                <a:srgbClr val="FFFFFF"/>
              </a:solidFill>
            </a:ln>
          </p:spPr>
          <p:txBody>
            <a:bodyPr wrap="square" lIns="0" tIns="0" rIns="0" bIns="0" rtlCol="0"/>
            <a:lstStyle/>
            <a:p>
              <a:endParaRPr/>
            </a:p>
          </p:txBody>
        </p:sp>
      </p:grpSp>
      <p:sp>
        <p:nvSpPr>
          <p:cNvPr id="7" name="object 7"/>
          <p:cNvSpPr txBox="1"/>
          <p:nvPr/>
        </p:nvSpPr>
        <p:spPr>
          <a:xfrm>
            <a:off x="6146038" y="2511678"/>
            <a:ext cx="6172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Blackouts</a:t>
            </a:r>
            <a:endParaRPr sz="1200">
              <a:latin typeface="Calibri"/>
              <a:cs typeface="Calibri"/>
            </a:endParaRPr>
          </a:p>
        </p:txBody>
      </p:sp>
      <p:grpSp>
        <p:nvGrpSpPr>
          <p:cNvPr id="8" name="object 8"/>
          <p:cNvGrpSpPr/>
          <p:nvPr/>
        </p:nvGrpSpPr>
        <p:grpSpPr>
          <a:xfrm>
            <a:off x="4201286" y="1838625"/>
            <a:ext cx="2169160" cy="2992120"/>
            <a:chOff x="4233417" y="1820926"/>
            <a:chExt cx="2169160" cy="2992120"/>
          </a:xfrm>
        </p:grpSpPr>
        <p:pic>
          <p:nvPicPr>
            <p:cNvPr id="9" name="object 9"/>
            <p:cNvPicPr/>
            <p:nvPr/>
          </p:nvPicPr>
          <p:blipFill>
            <a:blip r:embed="rId4" cstate="print"/>
            <a:stretch>
              <a:fillRect/>
            </a:stretch>
          </p:blipFill>
          <p:spPr>
            <a:xfrm>
              <a:off x="4239767" y="1827276"/>
              <a:ext cx="1402080" cy="1612391"/>
            </a:xfrm>
            <a:prstGeom prst="rect">
              <a:avLst/>
            </a:prstGeom>
          </p:spPr>
        </p:pic>
        <p:sp>
          <p:nvSpPr>
            <p:cNvPr id="10" name="object 10"/>
            <p:cNvSpPr/>
            <p:nvPr/>
          </p:nvSpPr>
          <p:spPr>
            <a:xfrm>
              <a:off x="4239767" y="1827276"/>
              <a:ext cx="1402080" cy="1612900"/>
            </a:xfrm>
            <a:custGeom>
              <a:avLst/>
              <a:gdLst/>
              <a:ahLst/>
              <a:cxnLst/>
              <a:rect l="l" t="t" r="r" b="b"/>
              <a:pathLst>
                <a:path w="1402079" h="1612900">
                  <a:moveTo>
                    <a:pt x="701040" y="0"/>
                  </a:moveTo>
                  <a:lnTo>
                    <a:pt x="1402080" y="350520"/>
                  </a:lnTo>
                  <a:lnTo>
                    <a:pt x="1402080" y="1261872"/>
                  </a:lnTo>
                  <a:lnTo>
                    <a:pt x="701040" y="1612391"/>
                  </a:lnTo>
                  <a:lnTo>
                    <a:pt x="0" y="1261872"/>
                  </a:lnTo>
                  <a:lnTo>
                    <a:pt x="0" y="350520"/>
                  </a:lnTo>
                  <a:lnTo>
                    <a:pt x="701040" y="0"/>
                  </a:lnTo>
                  <a:close/>
                </a:path>
              </a:pathLst>
            </a:custGeom>
            <a:ln w="12192">
              <a:solidFill>
                <a:srgbClr val="FFFFFF"/>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4994147" y="3195828"/>
              <a:ext cx="1402079" cy="1610868"/>
            </a:xfrm>
            <a:prstGeom prst="rect">
              <a:avLst/>
            </a:prstGeom>
          </p:spPr>
        </p:pic>
        <p:sp>
          <p:nvSpPr>
            <p:cNvPr id="12" name="object 12"/>
            <p:cNvSpPr/>
            <p:nvPr/>
          </p:nvSpPr>
          <p:spPr>
            <a:xfrm>
              <a:off x="4994147" y="3195828"/>
              <a:ext cx="1402080" cy="1610995"/>
            </a:xfrm>
            <a:custGeom>
              <a:avLst/>
              <a:gdLst/>
              <a:ahLst/>
              <a:cxnLst/>
              <a:rect l="l" t="t" r="r" b="b"/>
              <a:pathLst>
                <a:path w="1402079" h="1610995">
                  <a:moveTo>
                    <a:pt x="701039" y="0"/>
                  </a:moveTo>
                  <a:lnTo>
                    <a:pt x="1402079" y="350520"/>
                  </a:lnTo>
                  <a:lnTo>
                    <a:pt x="1402079" y="1260348"/>
                  </a:lnTo>
                  <a:lnTo>
                    <a:pt x="701039" y="1610868"/>
                  </a:lnTo>
                  <a:lnTo>
                    <a:pt x="0" y="1260348"/>
                  </a:lnTo>
                  <a:lnTo>
                    <a:pt x="0" y="350520"/>
                  </a:lnTo>
                  <a:lnTo>
                    <a:pt x="701039" y="0"/>
                  </a:lnTo>
                  <a:close/>
                </a:path>
              </a:pathLst>
            </a:custGeom>
            <a:ln w="12191">
              <a:solidFill>
                <a:srgbClr val="FFFFFF"/>
              </a:solidFill>
            </a:ln>
          </p:spPr>
          <p:txBody>
            <a:bodyPr wrap="square" lIns="0" tIns="0" rIns="0" bIns="0" rtlCol="0"/>
            <a:lstStyle/>
            <a:p>
              <a:endParaRPr/>
            </a:p>
          </p:txBody>
        </p:sp>
      </p:grpSp>
      <p:sp>
        <p:nvSpPr>
          <p:cNvPr id="13" name="object 13"/>
          <p:cNvSpPr txBox="1"/>
          <p:nvPr/>
        </p:nvSpPr>
        <p:spPr>
          <a:xfrm>
            <a:off x="5253354" y="3795725"/>
            <a:ext cx="880744" cy="377190"/>
          </a:xfrm>
          <a:prstGeom prst="rect">
            <a:avLst/>
          </a:prstGeom>
        </p:spPr>
        <p:txBody>
          <a:bodyPr vert="horz" wrap="square" lIns="0" tIns="12700" rIns="0" bIns="0" rtlCol="0">
            <a:spAutoFit/>
          </a:bodyPr>
          <a:lstStyle/>
          <a:p>
            <a:pPr marL="2540" algn="ctr">
              <a:lnSpc>
                <a:spcPts val="1380"/>
              </a:lnSpc>
              <a:spcBef>
                <a:spcPts val="100"/>
              </a:spcBef>
            </a:pPr>
            <a:r>
              <a:rPr sz="1200" spc="-10" dirty="0">
                <a:latin typeface="Calibri"/>
                <a:cs typeface="Calibri"/>
              </a:rPr>
              <a:t>Ageing</a:t>
            </a:r>
            <a:endParaRPr sz="1200">
              <a:latin typeface="Calibri"/>
              <a:cs typeface="Calibri"/>
            </a:endParaRPr>
          </a:p>
          <a:p>
            <a:pPr algn="ctr">
              <a:lnSpc>
                <a:spcPts val="1380"/>
              </a:lnSpc>
            </a:pPr>
            <a:r>
              <a:rPr sz="1200" spc="-10" dirty="0">
                <a:latin typeface="Calibri"/>
                <a:cs typeface="Calibri"/>
              </a:rPr>
              <a:t>Infrastructure</a:t>
            </a:r>
            <a:endParaRPr sz="1200">
              <a:latin typeface="Calibri"/>
              <a:cs typeface="Calibri"/>
            </a:endParaRPr>
          </a:p>
        </p:txBody>
      </p:sp>
      <p:grpSp>
        <p:nvGrpSpPr>
          <p:cNvPr id="14" name="object 14"/>
          <p:cNvGrpSpPr/>
          <p:nvPr/>
        </p:nvGrpSpPr>
        <p:grpSpPr>
          <a:xfrm>
            <a:off x="6501129" y="3189477"/>
            <a:ext cx="1414780" cy="1623695"/>
            <a:chOff x="6501129" y="3189477"/>
            <a:chExt cx="1414780" cy="1623695"/>
          </a:xfrm>
        </p:grpSpPr>
        <p:pic>
          <p:nvPicPr>
            <p:cNvPr id="15" name="object 15"/>
            <p:cNvPicPr/>
            <p:nvPr/>
          </p:nvPicPr>
          <p:blipFill>
            <a:blip r:embed="rId6" cstate="print"/>
            <a:stretch>
              <a:fillRect/>
            </a:stretch>
          </p:blipFill>
          <p:spPr>
            <a:xfrm>
              <a:off x="6507479" y="3195827"/>
              <a:ext cx="1402079" cy="1610868"/>
            </a:xfrm>
            <a:prstGeom prst="rect">
              <a:avLst/>
            </a:prstGeom>
          </p:spPr>
        </p:pic>
        <p:sp>
          <p:nvSpPr>
            <p:cNvPr id="16" name="object 16"/>
            <p:cNvSpPr/>
            <p:nvPr/>
          </p:nvSpPr>
          <p:spPr>
            <a:xfrm>
              <a:off x="6507479" y="3195827"/>
              <a:ext cx="1402080" cy="1610995"/>
            </a:xfrm>
            <a:custGeom>
              <a:avLst/>
              <a:gdLst/>
              <a:ahLst/>
              <a:cxnLst/>
              <a:rect l="l" t="t" r="r" b="b"/>
              <a:pathLst>
                <a:path w="1402079" h="1610995">
                  <a:moveTo>
                    <a:pt x="701040" y="0"/>
                  </a:moveTo>
                  <a:lnTo>
                    <a:pt x="1402079" y="350520"/>
                  </a:lnTo>
                  <a:lnTo>
                    <a:pt x="1402079" y="1260348"/>
                  </a:lnTo>
                  <a:lnTo>
                    <a:pt x="701040" y="1610868"/>
                  </a:lnTo>
                  <a:lnTo>
                    <a:pt x="0" y="1260348"/>
                  </a:lnTo>
                  <a:lnTo>
                    <a:pt x="0" y="350520"/>
                  </a:lnTo>
                  <a:lnTo>
                    <a:pt x="701040" y="0"/>
                  </a:lnTo>
                  <a:close/>
                </a:path>
              </a:pathLst>
            </a:custGeom>
            <a:ln w="12191">
              <a:solidFill>
                <a:srgbClr val="FFFFFF"/>
              </a:solidFill>
            </a:ln>
          </p:spPr>
          <p:txBody>
            <a:bodyPr wrap="square" lIns="0" tIns="0" rIns="0" bIns="0" rtlCol="0"/>
            <a:lstStyle/>
            <a:p>
              <a:endParaRPr/>
            </a:p>
          </p:txBody>
        </p:sp>
      </p:grpSp>
      <p:sp>
        <p:nvSpPr>
          <p:cNvPr id="17" name="object 17"/>
          <p:cNvSpPr txBox="1"/>
          <p:nvPr/>
        </p:nvSpPr>
        <p:spPr>
          <a:xfrm>
            <a:off x="6781545" y="3628770"/>
            <a:ext cx="854710" cy="711200"/>
          </a:xfrm>
          <a:prstGeom prst="rect">
            <a:avLst/>
          </a:prstGeom>
        </p:spPr>
        <p:txBody>
          <a:bodyPr vert="horz" wrap="square" lIns="0" tIns="30480" rIns="0" bIns="0" rtlCol="0">
            <a:spAutoFit/>
          </a:bodyPr>
          <a:lstStyle/>
          <a:p>
            <a:pPr marL="12700" marR="5080" algn="ctr">
              <a:lnSpc>
                <a:spcPts val="1320"/>
              </a:lnSpc>
              <a:spcBef>
                <a:spcPts val="240"/>
              </a:spcBef>
            </a:pPr>
            <a:r>
              <a:rPr sz="1200" dirty="0">
                <a:latin typeface="Calibri"/>
                <a:cs typeface="Calibri"/>
              </a:rPr>
              <a:t>New</a:t>
            </a:r>
            <a:r>
              <a:rPr sz="1200" spc="-40" dirty="0">
                <a:latin typeface="Calibri"/>
                <a:cs typeface="Calibri"/>
              </a:rPr>
              <a:t> </a:t>
            </a:r>
            <a:r>
              <a:rPr sz="1200" spc="-10" dirty="0">
                <a:latin typeface="Calibri"/>
                <a:cs typeface="Calibri"/>
              </a:rPr>
              <a:t>Types</a:t>
            </a:r>
            <a:r>
              <a:rPr sz="1200" spc="-35" dirty="0">
                <a:latin typeface="Calibri"/>
                <a:cs typeface="Calibri"/>
              </a:rPr>
              <a:t> </a:t>
            </a:r>
            <a:r>
              <a:rPr sz="1200" spc="-25" dirty="0">
                <a:latin typeface="Calibri"/>
                <a:cs typeface="Calibri"/>
              </a:rPr>
              <a:t>of </a:t>
            </a:r>
            <a:r>
              <a:rPr sz="1200" dirty="0">
                <a:latin typeface="Calibri"/>
                <a:cs typeface="Calibri"/>
              </a:rPr>
              <a:t>Load.</a:t>
            </a:r>
            <a:r>
              <a:rPr sz="1200" spc="-35" dirty="0">
                <a:latin typeface="Calibri"/>
                <a:cs typeface="Calibri"/>
              </a:rPr>
              <a:t> </a:t>
            </a:r>
            <a:r>
              <a:rPr sz="1200" spc="-25" dirty="0">
                <a:latin typeface="Calibri"/>
                <a:cs typeface="Calibri"/>
              </a:rPr>
              <a:t>Ex.</a:t>
            </a:r>
            <a:endParaRPr sz="1200">
              <a:latin typeface="Calibri"/>
              <a:cs typeface="Calibri"/>
            </a:endParaRPr>
          </a:p>
          <a:p>
            <a:pPr marL="146685" marR="139065" algn="ctr">
              <a:lnSpc>
                <a:spcPts val="1320"/>
              </a:lnSpc>
              <a:spcBef>
                <a:spcPts val="5"/>
              </a:spcBef>
            </a:pPr>
            <a:r>
              <a:rPr sz="1200" spc="-10" dirty="0">
                <a:latin typeface="Calibri"/>
                <a:cs typeface="Calibri"/>
              </a:rPr>
              <a:t>Electrical Vehicle</a:t>
            </a:r>
            <a:endParaRPr sz="1200">
              <a:latin typeface="Calibri"/>
              <a:cs typeface="Calibri"/>
            </a:endParaRPr>
          </a:p>
        </p:txBody>
      </p:sp>
      <p:grpSp>
        <p:nvGrpSpPr>
          <p:cNvPr id="18" name="object 18"/>
          <p:cNvGrpSpPr/>
          <p:nvPr/>
        </p:nvGrpSpPr>
        <p:grpSpPr>
          <a:xfrm>
            <a:off x="5746750" y="4556505"/>
            <a:ext cx="1414780" cy="1625600"/>
            <a:chOff x="5746750" y="4556505"/>
            <a:chExt cx="1414780" cy="1625600"/>
          </a:xfrm>
        </p:grpSpPr>
        <p:pic>
          <p:nvPicPr>
            <p:cNvPr id="19" name="object 19"/>
            <p:cNvPicPr/>
            <p:nvPr/>
          </p:nvPicPr>
          <p:blipFill>
            <a:blip r:embed="rId7" cstate="print"/>
            <a:stretch>
              <a:fillRect/>
            </a:stretch>
          </p:blipFill>
          <p:spPr>
            <a:xfrm>
              <a:off x="5753100" y="4562855"/>
              <a:ext cx="1402079" cy="1612392"/>
            </a:xfrm>
            <a:prstGeom prst="rect">
              <a:avLst/>
            </a:prstGeom>
          </p:spPr>
        </p:pic>
        <p:sp>
          <p:nvSpPr>
            <p:cNvPr id="20" name="object 20"/>
            <p:cNvSpPr/>
            <p:nvPr/>
          </p:nvSpPr>
          <p:spPr>
            <a:xfrm>
              <a:off x="5753100" y="4562855"/>
              <a:ext cx="1402080" cy="1612900"/>
            </a:xfrm>
            <a:custGeom>
              <a:avLst/>
              <a:gdLst/>
              <a:ahLst/>
              <a:cxnLst/>
              <a:rect l="l" t="t" r="r" b="b"/>
              <a:pathLst>
                <a:path w="1402079" h="1612900">
                  <a:moveTo>
                    <a:pt x="701039" y="0"/>
                  </a:moveTo>
                  <a:lnTo>
                    <a:pt x="1402079" y="350520"/>
                  </a:lnTo>
                  <a:lnTo>
                    <a:pt x="1402079" y="1261872"/>
                  </a:lnTo>
                  <a:lnTo>
                    <a:pt x="701039" y="1612392"/>
                  </a:lnTo>
                  <a:lnTo>
                    <a:pt x="0" y="1261872"/>
                  </a:lnTo>
                  <a:lnTo>
                    <a:pt x="0" y="350520"/>
                  </a:lnTo>
                  <a:lnTo>
                    <a:pt x="701039" y="0"/>
                  </a:lnTo>
                  <a:close/>
                </a:path>
              </a:pathLst>
            </a:custGeom>
            <a:ln w="12192">
              <a:solidFill>
                <a:srgbClr val="FFFFFF"/>
              </a:solidFill>
            </a:ln>
          </p:spPr>
          <p:txBody>
            <a:bodyPr wrap="square" lIns="0" tIns="0" rIns="0" bIns="0" rtlCol="0"/>
            <a:lstStyle/>
            <a:p>
              <a:endParaRPr/>
            </a:p>
          </p:txBody>
        </p:sp>
      </p:grpSp>
      <p:sp>
        <p:nvSpPr>
          <p:cNvPr id="21" name="object 21"/>
          <p:cNvSpPr txBox="1"/>
          <p:nvPr/>
        </p:nvSpPr>
        <p:spPr>
          <a:xfrm>
            <a:off x="6019546" y="4829682"/>
            <a:ext cx="868044" cy="1045210"/>
          </a:xfrm>
          <a:prstGeom prst="rect">
            <a:avLst/>
          </a:prstGeom>
        </p:spPr>
        <p:txBody>
          <a:bodyPr vert="horz" wrap="square" lIns="0" tIns="27940" rIns="0" bIns="0" rtlCol="0">
            <a:spAutoFit/>
          </a:bodyPr>
          <a:lstStyle/>
          <a:p>
            <a:pPr marL="12700" marR="5080" algn="ctr">
              <a:lnSpc>
                <a:spcPct val="91500"/>
              </a:lnSpc>
              <a:spcBef>
                <a:spcPts val="220"/>
              </a:spcBef>
            </a:pPr>
            <a:r>
              <a:rPr sz="1200" spc="-10" dirty="0">
                <a:latin typeface="Calibri"/>
                <a:cs typeface="Calibri"/>
              </a:rPr>
              <a:t>Integration</a:t>
            </a:r>
            <a:r>
              <a:rPr sz="1200" dirty="0">
                <a:latin typeface="Calibri"/>
                <a:cs typeface="Calibri"/>
              </a:rPr>
              <a:t> </a:t>
            </a:r>
            <a:r>
              <a:rPr sz="1200" spc="-25" dirty="0">
                <a:latin typeface="Calibri"/>
                <a:cs typeface="Calibri"/>
              </a:rPr>
              <a:t>of </a:t>
            </a:r>
            <a:r>
              <a:rPr sz="1200" spc="-10" dirty="0">
                <a:latin typeface="Calibri"/>
                <a:cs typeface="Calibri"/>
              </a:rPr>
              <a:t>Large </a:t>
            </a:r>
            <a:r>
              <a:rPr sz="1200" dirty="0">
                <a:latin typeface="Calibri"/>
                <a:cs typeface="Calibri"/>
              </a:rPr>
              <a:t>Number</a:t>
            </a:r>
            <a:r>
              <a:rPr sz="1200" spc="-30" dirty="0">
                <a:latin typeface="Calibri"/>
                <a:cs typeface="Calibri"/>
              </a:rPr>
              <a:t> </a:t>
            </a:r>
            <a:r>
              <a:rPr sz="1200" spc="-25" dirty="0">
                <a:latin typeface="Calibri"/>
                <a:cs typeface="Calibri"/>
              </a:rPr>
              <a:t>of </a:t>
            </a:r>
            <a:r>
              <a:rPr sz="1200" spc="-10" dirty="0">
                <a:latin typeface="Calibri"/>
                <a:cs typeface="Calibri"/>
              </a:rPr>
              <a:t>Renewable Generation Sources</a:t>
            </a:r>
            <a:endParaRPr sz="1200">
              <a:latin typeface="Calibri"/>
              <a:cs typeface="Calibri"/>
            </a:endParaRPr>
          </a:p>
        </p:txBody>
      </p:sp>
      <p:grpSp>
        <p:nvGrpSpPr>
          <p:cNvPr id="22" name="object 22"/>
          <p:cNvGrpSpPr/>
          <p:nvPr/>
        </p:nvGrpSpPr>
        <p:grpSpPr>
          <a:xfrm>
            <a:off x="4233671" y="4556759"/>
            <a:ext cx="1414780" cy="1624965"/>
            <a:chOff x="4233671" y="4556759"/>
            <a:chExt cx="1414780" cy="1624965"/>
          </a:xfrm>
        </p:grpSpPr>
        <p:pic>
          <p:nvPicPr>
            <p:cNvPr id="23" name="object 23"/>
            <p:cNvPicPr/>
            <p:nvPr/>
          </p:nvPicPr>
          <p:blipFill>
            <a:blip r:embed="rId8" cstate="print"/>
            <a:stretch>
              <a:fillRect/>
            </a:stretch>
          </p:blipFill>
          <p:spPr>
            <a:xfrm>
              <a:off x="4239767" y="4562855"/>
              <a:ext cx="1402080" cy="1612392"/>
            </a:xfrm>
            <a:prstGeom prst="rect">
              <a:avLst/>
            </a:prstGeom>
          </p:spPr>
        </p:pic>
        <p:sp>
          <p:nvSpPr>
            <p:cNvPr id="24" name="object 24"/>
            <p:cNvSpPr/>
            <p:nvPr/>
          </p:nvSpPr>
          <p:spPr>
            <a:xfrm>
              <a:off x="4239767" y="4562855"/>
              <a:ext cx="1402080" cy="1612900"/>
            </a:xfrm>
            <a:custGeom>
              <a:avLst/>
              <a:gdLst/>
              <a:ahLst/>
              <a:cxnLst/>
              <a:rect l="l" t="t" r="r" b="b"/>
              <a:pathLst>
                <a:path w="1402079" h="1612900">
                  <a:moveTo>
                    <a:pt x="701040" y="0"/>
                  </a:moveTo>
                  <a:lnTo>
                    <a:pt x="1402080" y="350520"/>
                  </a:lnTo>
                  <a:lnTo>
                    <a:pt x="1402080" y="1261872"/>
                  </a:lnTo>
                  <a:lnTo>
                    <a:pt x="701040" y="1612392"/>
                  </a:lnTo>
                  <a:lnTo>
                    <a:pt x="0" y="1261872"/>
                  </a:lnTo>
                  <a:lnTo>
                    <a:pt x="0" y="350520"/>
                  </a:lnTo>
                  <a:lnTo>
                    <a:pt x="701040" y="0"/>
                  </a:lnTo>
                  <a:close/>
                </a:path>
              </a:pathLst>
            </a:custGeom>
            <a:ln w="12192">
              <a:solidFill>
                <a:srgbClr val="FFFFFF"/>
              </a:solidFill>
            </a:ln>
          </p:spPr>
          <p:txBody>
            <a:bodyPr wrap="square" lIns="0" tIns="0" rIns="0" bIns="0" rtlCol="0"/>
            <a:lstStyle/>
            <a:p>
              <a:endParaRPr/>
            </a:p>
          </p:txBody>
        </p:sp>
      </p:grpSp>
      <p:sp>
        <p:nvSpPr>
          <p:cNvPr id="25" name="object 25"/>
          <p:cNvSpPr txBox="1"/>
          <p:nvPr/>
        </p:nvSpPr>
        <p:spPr>
          <a:xfrm>
            <a:off x="4495927" y="5080761"/>
            <a:ext cx="888365" cy="543560"/>
          </a:xfrm>
          <a:prstGeom prst="rect">
            <a:avLst/>
          </a:prstGeom>
        </p:spPr>
        <p:txBody>
          <a:bodyPr vert="horz" wrap="square" lIns="0" tIns="30480" rIns="0" bIns="0" rtlCol="0">
            <a:spAutoFit/>
          </a:bodyPr>
          <a:lstStyle/>
          <a:p>
            <a:pPr marL="12700" marR="5080" algn="ctr">
              <a:lnSpc>
                <a:spcPts val="1320"/>
              </a:lnSpc>
              <a:spcBef>
                <a:spcPts val="240"/>
              </a:spcBef>
            </a:pPr>
            <a:r>
              <a:rPr sz="1200" dirty="0">
                <a:latin typeface="Calibri"/>
                <a:cs typeface="Calibri"/>
              </a:rPr>
              <a:t>Lower</a:t>
            </a:r>
            <a:r>
              <a:rPr sz="1200" spc="-40" dirty="0">
                <a:latin typeface="Calibri"/>
                <a:cs typeface="Calibri"/>
              </a:rPr>
              <a:t> </a:t>
            </a:r>
            <a:r>
              <a:rPr sz="1200" spc="-10" dirty="0">
                <a:latin typeface="Calibri"/>
                <a:cs typeface="Calibri"/>
              </a:rPr>
              <a:t>Carbon Emission Necessity</a:t>
            </a:r>
            <a:endParaRPr sz="120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pic>
        <p:nvPicPr>
          <p:cNvPr id="3" name="object 3"/>
          <p:cNvPicPr/>
          <p:nvPr/>
        </p:nvPicPr>
        <p:blipFill>
          <a:blip r:embed="rId3" cstate="print"/>
          <a:stretch>
            <a:fillRect/>
          </a:stretch>
        </p:blipFill>
        <p:spPr>
          <a:xfrm>
            <a:off x="5015484" y="1641348"/>
            <a:ext cx="2080260" cy="445007"/>
          </a:xfrm>
          <a:prstGeom prst="rect">
            <a:avLst/>
          </a:prstGeom>
        </p:spPr>
      </p:pic>
      <p:sp>
        <p:nvSpPr>
          <p:cNvPr id="4" name="object 4"/>
          <p:cNvSpPr txBox="1"/>
          <p:nvPr/>
        </p:nvSpPr>
        <p:spPr>
          <a:xfrm>
            <a:off x="916939" y="609676"/>
            <a:ext cx="5918200" cy="1424940"/>
          </a:xfrm>
          <a:prstGeom prst="rect">
            <a:avLst/>
          </a:prstGeom>
        </p:spPr>
        <p:txBody>
          <a:bodyPr vert="horz" wrap="square" lIns="0" tIns="13335" rIns="0" bIns="0" rtlCol="0">
            <a:spAutoFit/>
          </a:bodyPr>
          <a:lstStyle/>
          <a:p>
            <a:pPr marL="12700">
              <a:lnSpc>
                <a:spcPct val="100000"/>
              </a:lnSpc>
              <a:spcBef>
                <a:spcPts val="105"/>
              </a:spcBef>
            </a:pPr>
            <a:r>
              <a:rPr sz="4400" spc="-50" dirty="0">
                <a:latin typeface="Calibri Light"/>
                <a:cs typeface="Calibri Light"/>
              </a:rPr>
              <a:t>Feature</a:t>
            </a:r>
            <a:r>
              <a:rPr sz="4400" spc="-175" dirty="0">
                <a:latin typeface="Calibri Light"/>
                <a:cs typeface="Calibri Light"/>
              </a:rPr>
              <a:t> </a:t>
            </a:r>
            <a:r>
              <a:rPr sz="4400" dirty="0">
                <a:latin typeface="Calibri Light"/>
                <a:cs typeface="Calibri Light"/>
              </a:rPr>
              <a:t>of</a:t>
            </a:r>
            <a:r>
              <a:rPr sz="4400" spc="-150" dirty="0">
                <a:latin typeface="Calibri Light"/>
                <a:cs typeface="Calibri Light"/>
              </a:rPr>
              <a:t> </a:t>
            </a:r>
            <a:r>
              <a:rPr sz="4400" spc="-10" dirty="0">
                <a:latin typeface="Calibri Light"/>
                <a:cs typeface="Calibri Light"/>
              </a:rPr>
              <a:t>Smart</a:t>
            </a:r>
            <a:r>
              <a:rPr sz="4400" spc="-165" dirty="0">
                <a:latin typeface="Calibri Light"/>
                <a:cs typeface="Calibri Light"/>
              </a:rPr>
              <a:t> </a:t>
            </a:r>
            <a:r>
              <a:rPr sz="4400" spc="-20" dirty="0">
                <a:latin typeface="Calibri Light"/>
                <a:cs typeface="Calibri Light"/>
              </a:rPr>
              <a:t>Grid</a:t>
            </a:r>
            <a:endParaRPr sz="4400">
              <a:latin typeface="Calibri Light"/>
              <a:cs typeface="Calibri Light"/>
            </a:endParaRPr>
          </a:p>
          <a:p>
            <a:pPr marL="4528820" marR="5080" indent="-158750">
              <a:lnSpc>
                <a:spcPts val="1320"/>
              </a:lnSpc>
              <a:spcBef>
                <a:spcPts val="3115"/>
              </a:spcBef>
            </a:pPr>
            <a:r>
              <a:rPr sz="1200" spc="-10" dirty="0">
                <a:latin typeface="Calibri"/>
                <a:cs typeface="Calibri"/>
              </a:rPr>
              <a:t>Self-</a:t>
            </a:r>
            <a:r>
              <a:rPr sz="1200" dirty="0">
                <a:latin typeface="Calibri"/>
                <a:cs typeface="Calibri"/>
              </a:rPr>
              <a:t>healing</a:t>
            </a:r>
            <a:r>
              <a:rPr sz="1200" spc="-45" dirty="0">
                <a:latin typeface="Calibri"/>
                <a:cs typeface="Calibri"/>
              </a:rPr>
              <a:t> </a:t>
            </a:r>
            <a:r>
              <a:rPr sz="1200" dirty="0">
                <a:latin typeface="Calibri"/>
                <a:cs typeface="Calibri"/>
              </a:rPr>
              <a:t>(from</a:t>
            </a:r>
            <a:r>
              <a:rPr sz="1200" spc="-15" dirty="0">
                <a:latin typeface="Calibri"/>
                <a:cs typeface="Calibri"/>
              </a:rPr>
              <a:t> </a:t>
            </a:r>
            <a:r>
              <a:rPr sz="1200" spc="-20" dirty="0">
                <a:latin typeface="Calibri"/>
                <a:cs typeface="Calibri"/>
              </a:rPr>
              <a:t>power </a:t>
            </a:r>
            <a:r>
              <a:rPr sz="1200" dirty="0">
                <a:latin typeface="Calibri"/>
                <a:cs typeface="Calibri"/>
              </a:rPr>
              <a:t>disturbance</a:t>
            </a:r>
            <a:r>
              <a:rPr sz="1200" spc="-65" dirty="0">
                <a:latin typeface="Calibri"/>
                <a:cs typeface="Calibri"/>
              </a:rPr>
              <a:t> </a:t>
            </a:r>
            <a:r>
              <a:rPr sz="1200" spc="-10" dirty="0">
                <a:latin typeface="Calibri"/>
                <a:cs typeface="Calibri"/>
              </a:rPr>
              <a:t>events)</a:t>
            </a:r>
            <a:endParaRPr sz="1200">
              <a:latin typeface="Calibri"/>
              <a:cs typeface="Calibri"/>
            </a:endParaRPr>
          </a:p>
        </p:txBody>
      </p:sp>
      <p:grpSp>
        <p:nvGrpSpPr>
          <p:cNvPr id="5" name="object 5"/>
          <p:cNvGrpSpPr/>
          <p:nvPr/>
        </p:nvGrpSpPr>
        <p:grpSpPr>
          <a:xfrm>
            <a:off x="6532626" y="2084832"/>
            <a:ext cx="2570480" cy="878205"/>
            <a:chOff x="6532626" y="2084832"/>
            <a:chExt cx="2570480" cy="878205"/>
          </a:xfrm>
        </p:grpSpPr>
        <p:sp>
          <p:nvSpPr>
            <p:cNvPr id="6" name="object 6"/>
            <p:cNvSpPr/>
            <p:nvPr/>
          </p:nvSpPr>
          <p:spPr>
            <a:xfrm>
              <a:off x="6535801" y="2088007"/>
              <a:ext cx="874394" cy="413384"/>
            </a:xfrm>
            <a:custGeom>
              <a:avLst/>
              <a:gdLst/>
              <a:ahLst/>
              <a:cxnLst/>
              <a:rect l="l" t="t" r="r" b="b"/>
              <a:pathLst>
                <a:path w="874395" h="413385">
                  <a:moveTo>
                    <a:pt x="0" y="0"/>
                  </a:moveTo>
                  <a:lnTo>
                    <a:pt x="50143" y="11752"/>
                  </a:lnTo>
                  <a:lnTo>
                    <a:pt x="99935" y="24665"/>
                  </a:lnTo>
                  <a:lnTo>
                    <a:pt x="149358" y="38729"/>
                  </a:lnTo>
                  <a:lnTo>
                    <a:pt x="198393" y="53936"/>
                  </a:lnTo>
                  <a:lnTo>
                    <a:pt x="247019" y="70276"/>
                  </a:lnTo>
                  <a:lnTo>
                    <a:pt x="295219" y="87740"/>
                  </a:lnTo>
                  <a:lnTo>
                    <a:pt x="342972" y="106320"/>
                  </a:lnTo>
                  <a:lnTo>
                    <a:pt x="390261" y="126006"/>
                  </a:lnTo>
                  <a:lnTo>
                    <a:pt x="437065" y="146790"/>
                  </a:lnTo>
                  <a:lnTo>
                    <a:pt x="483365" y="168662"/>
                  </a:lnTo>
                  <a:lnTo>
                    <a:pt x="529144" y="191614"/>
                  </a:lnTo>
                  <a:lnTo>
                    <a:pt x="574380" y="215635"/>
                  </a:lnTo>
                  <a:lnTo>
                    <a:pt x="619056" y="240719"/>
                  </a:lnTo>
                  <a:lnTo>
                    <a:pt x="663153" y="266854"/>
                  </a:lnTo>
                  <a:lnTo>
                    <a:pt x="706650" y="294033"/>
                  </a:lnTo>
                  <a:lnTo>
                    <a:pt x="749529" y="322247"/>
                  </a:lnTo>
                  <a:lnTo>
                    <a:pt x="791771" y="351486"/>
                  </a:lnTo>
                  <a:lnTo>
                    <a:pt x="833357" y="381741"/>
                  </a:lnTo>
                  <a:lnTo>
                    <a:pt x="874268" y="413003"/>
                  </a:lnTo>
                </a:path>
              </a:pathLst>
            </a:custGeom>
            <a:ln w="6096">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6696456" y="2506980"/>
              <a:ext cx="2406396" cy="455675"/>
            </a:xfrm>
            <a:prstGeom prst="rect">
              <a:avLst/>
            </a:prstGeom>
          </p:spPr>
        </p:pic>
      </p:grpSp>
      <p:sp>
        <p:nvSpPr>
          <p:cNvPr id="8" name="object 8"/>
          <p:cNvSpPr txBox="1"/>
          <p:nvPr/>
        </p:nvSpPr>
        <p:spPr>
          <a:xfrm>
            <a:off x="6886447" y="2529332"/>
            <a:ext cx="2025014" cy="376555"/>
          </a:xfrm>
          <a:prstGeom prst="rect">
            <a:avLst/>
          </a:prstGeom>
        </p:spPr>
        <p:txBody>
          <a:bodyPr vert="horz" wrap="square" lIns="0" tIns="12700" rIns="0" bIns="0" rtlCol="0">
            <a:spAutoFit/>
          </a:bodyPr>
          <a:lstStyle/>
          <a:p>
            <a:pPr algn="ctr">
              <a:lnSpc>
                <a:spcPts val="1380"/>
              </a:lnSpc>
              <a:spcBef>
                <a:spcPts val="100"/>
              </a:spcBef>
            </a:pPr>
            <a:r>
              <a:rPr sz="1200" spc="-10" dirty="0">
                <a:latin typeface="Calibri"/>
                <a:cs typeface="Calibri"/>
              </a:rPr>
              <a:t>Operates</a:t>
            </a:r>
            <a:r>
              <a:rPr sz="1200" spc="-15" dirty="0">
                <a:latin typeface="Calibri"/>
                <a:cs typeface="Calibri"/>
              </a:rPr>
              <a:t> </a:t>
            </a:r>
            <a:r>
              <a:rPr sz="1200" spc="-10" dirty="0">
                <a:latin typeface="Calibri"/>
                <a:cs typeface="Calibri"/>
              </a:rPr>
              <a:t>resiliently</a:t>
            </a:r>
            <a:r>
              <a:rPr sz="1200" spc="-20" dirty="0">
                <a:latin typeface="Calibri"/>
                <a:cs typeface="Calibri"/>
              </a:rPr>
              <a:t> </a:t>
            </a:r>
            <a:r>
              <a:rPr sz="1200" dirty="0">
                <a:latin typeface="Calibri"/>
                <a:cs typeface="Calibri"/>
              </a:rPr>
              <a:t>against </a:t>
            </a:r>
            <a:r>
              <a:rPr sz="1200" spc="-20" dirty="0">
                <a:latin typeface="Calibri"/>
                <a:cs typeface="Calibri"/>
              </a:rPr>
              <a:t>both</a:t>
            </a:r>
            <a:endParaRPr sz="1200">
              <a:latin typeface="Calibri"/>
              <a:cs typeface="Calibri"/>
            </a:endParaRPr>
          </a:p>
          <a:p>
            <a:pPr marL="1905" algn="ctr">
              <a:lnSpc>
                <a:spcPts val="1380"/>
              </a:lnSpc>
            </a:pPr>
            <a:r>
              <a:rPr sz="1200" dirty="0">
                <a:latin typeface="Calibri"/>
                <a:cs typeface="Calibri"/>
              </a:rPr>
              <a:t>physical</a:t>
            </a:r>
            <a:r>
              <a:rPr sz="1200" spc="-20" dirty="0">
                <a:latin typeface="Calibri"/>
                <a:cs typeface="Calibri"/>
              </a:rPr>
              <a:t> </a:t>
            </a:r>
            <a:r>
              <a:rPr sz="1200" dirty="0">
                <a:latin typeface="Calibri"/>
                <a:cs typeface="Calibri"/>
              </a:rPr>
              <a:t>and</a:t>
            </a:r>
            <a:r>
              <a:rPr sz="1200" spc="-40" dirty="0">
                <a:latin typeface="Calibri"/>
                <a:cs typeface="Calibri"/>
              </a:rPr>
              <a:t> </a:t>
            </a:r>
            <a:r>
              <a:rPr sz="1200" dirty="0">
                <a:latin typeface="Calibri"/>
                <a:cs typeface="Calibri"/>
              </a:rPr>
              <a:t>cyber</a:t>
            </a:r>
            <a:r>
              <a:rPr sz="1200" spc="-15" dirty="0">
                <a:latin typeface="Calibri"/>
                <a:cs typeface="Calibri"/>
              </a:rPr>
              <a:t> </a:t>
            </a:r>
            <a:r>
              <a:rPr sz="1200" spc="-10" dirty="0">
                <a:latin typeface="Calibri"/>
                <a:cs typeface="Calibri"/>
              </a:rPr>
              <a:t>attacks</a:t>
            </a:r>
            <a:endParaRPr sz="1200">
              <a:latin typeface="Calibri"/>
              <a:cs typeface="Calibri"/>
            </a:endParaRPr>
          </a:p>
        </p:txBody>
      </p:sp>
      <p:grpSp>
        <p:nvGrpSpPr>
          <p:cNvPr id="9" name="object 9"/>
          <p:cNvGrpSpPr/>
          <p:nvPr/>
        </p:nvGrpSpPr>
        <p:grpSpPr>
          <a:xfrm>
            <a:off x="7159752" y="2966847"/>
            <a:ext cx="2165985" cy="1365885"/>
            <a:chOff x="7159752" y="2966847"/>
            <a:chExt cx="2165985" cy="1365885"/>
          </a:xfrm>
        </p:grpSpPr>
        <p:sp>
          <p:nvSpPr>
            <p:cNvPr id="10" name="object 10"/>
            <p:cNvSpPr/>
            <p:nvPr/>
          </p:nvSpPr>
          <p:spPr>
            <a:xfrm>
              <a:off x="8044434" y="2970022"/>
              <a:ext cx="179070" cy="791210"/>
            </a:xfrm>
            <a:custGeom>
              <a:avLst/>
              <a:gdLst/>
              <a:ahLst/>
              <a:cxnLst/>
              <a:rect l="l" t="t" r="r" b="b"/>
              <a:pathLst>
                <a:path w="179070" h="791210">
                  <a:moveTo>
                    <a:pt x="0" y="0"/>
                  </a:moveTo>
                  <a:lnTo>
                    <a:pt x="19750" y="47117"/>
                  </a:lnTo>
                  <a:lnTo>
                    <a:pt x="38374" y="94634"/>
                  </a:lnTo>
                  <a:lnTo>
                    <a:pt x="55868" y="142530"/>
                  </a:lnTo>
                  <a:lnTo>
                    <a:pt x="72227" y="190787"/>
                  </a:lnTo>
                  <a:lnTo>
                    <a:pt x="87447" y="239384"/>
                  </a:lnTo>
                  <a:lnTo>
                    <a:pt x="101526" y="288301"/>
                  </a:lnTo>
                  <a:lnTo>
                    <a:pt x="114457" y="337518"/>
                  </a:lnTo>
                  <a:lnTo>
                    <a:pt x="126238" y="387016"/>
                  </a:lnTo>
                  <a:lnTo>
                    <a:pt x="136863" y="436774"/>
                  </a:lnTo>
                  <a:lnTo>
                    <a:pt x="146330" y="486773"/>
                  </a:lnTo>
                  <a:lnTo>
                    <a:pt x="154633" y="536992"/>
                  </a:lnTo>
                  <a:lnTo>
                    <a:pt x="161770" y="587412"/>
                  </a:lnTo>
                  <a:lnTo>
                    <a:pt x="167735" y="638013"/>
                  </a:lnTo>
                  <a:lnTo>
                    <a:pt x="172525" y="688775"/>
                  </a:lnTo>
                  <a:lnTo>
                    <a:pt x="176135" y="739678"/>
                  </a:lnTo>
                  <a:lnTo>
                    <a:pt x="178562" y="790701"/>
                  </a:lnTo>
                </a:path>
              </a:pathLst>
            </a:custGeom>
            <a:ln w="6096">
              <a:solidFill>
                <a:srgbClr val="000000"/>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7159752" y="3768852"/>
              <a:ext cx="2165604" cy="563880"/>
            </a:xfrm>
            <a:prstGeom prst="rect">
              <a:avLst/>
            </a:prstGeom>
          </p:spPr>
        </p:pic>
      </p:grpSp>
      <p:sp>
        <p:nvSpPr>
          <p:cNvPr id="12" name="object 12"/>
          <p:cNvSpPr txBox="1"/>
          <p:nvPr/>
        </p:nvSpPr>
        <p:spPr>
          <a:xfrm>
            <a:off x="7246746" y="3845432"/>
            <a:ext cx="1990089" cy="375920"/>
          </a:xfrm>
          <a:prstGeom prst="rect">
            <a:avLst/>
          </a:prstGeom>
        </p:spPr>
        <p:txBody>
          <a:bodyPr vert="horz" wrap="square" lIns="0" tIns="30480" rIns="0" bIns="0" rtlCol="0">
            <a:spAutoFit/>
          </a:bodyPr>
          <a:lstStyle/>
          <a:p>
            <a:pPr marL="12700" marR="5080" indent="287655">
              <a:lnSpc>
                <a:spcPts val="1320"/>
              </a:lnSpc>
              <a:spcBef>
                <a:spcPts val="240"/>
              </a:spcBef>
            </a:pPr>
            <a:r>
              <a:rPr sz="1200" dirty="0">
                <a:latin typeface="Calibri"/>
                <a:cs typeface="Calibri"/>
              </a:rPr>
              <a:t>Active</a:t>
            </a:r>
            <a:r>
              <a:rPr sz="1200" spc="-50" dirty="0">
                <a:latin typeface="Calibri"/>
                <a:cs typeface="Calibri"/>
              </a:rPr>
              <a:t> </a:t>
            </a:r>
            <a:r>
              <a:rPr sz="1200" dirty="0">
                <a:latin typeface="Calibri"/>
                <a:cs typeface="Calibri"/>
              </a:rPr>
              <a:t>participation</a:t>
            </a:r>
            <a:r>
              <a:rPr sz="1200" spc="-65" dirty="0">
                <a:latin typeface="Calibri"/>
                <a:cs typeface="Calibri"/>
              </a:rPr>
              <a:t> </a:t>
            </a:r>
            <a:r>
              <a:rPr sz="1200" spc="-25" dirty="0">
                <a:latin typeface="Calibri"/>
                <a:cs typeface="Calibri"/>
              </a:rPr>
              <a:t>by </a:t>
            </a:r>
            <a:r>
              <a:rPr sz="1200" spc="-10" dirty="0">
                <a:latin typeface="Calibri"/>
                <a:cs typeface="Calibri"/>
              </a:rPr>
              <a:t>consumers</a:t>
            </a:r>
            <a:r>
              <a:rPr sz="1200" spc="-20" dirty="0">
                <a:latin typeface="Calibri"/>
                <a:cs typeface="Calibri"/>
              </a:rPr>
              <a:t> </a:t>
            </a:r>
            <a:r>
              <a:rPr sz="1200" dirty="0">
                <a:latin typeface="Calibri"/>
                <a:cs typeface="Calibri"/>
              </a:rPr>
              <a:t>in</a:t>
            </a:r>
            <a:r>
              <a:rPr sz="1200" spc="-15" dirty="0">
                <a:latin typeface="Calibri"/>
                <a:cs typeface="Calibri"/>
              </a:rPr>
              <a:t> </a:t>
            </a:r>
            <a:r>
              <a:rPr sz="1200" dirty="0">
                <a:latin typeface="Calibri"/>
                <a:cs typeface="Calibri"/>
              </a:rPr>
              <a:t>demand</a:t>
            </a:r>
            <a:r>
              <a:rPr sz="1200" spc="-25" dirty="0">
                <a:latin typeface="Calibri"/>
                <a:cs typeface="Calibri"/>
              </a:rPr>
              <a:t> </a:t>
            </a:r>
            <a:r>
              <a:rPr sz="1200" spc="-10" dirty="0">
                <a:latin typeface="Calibri"/>
                <a:cs typeface="Calibri"/>
              </a:rPr>
              <a:t>response</a:t>
            </a:r>
            <a:endParaRPr sz="1200">
              <a:latin typeface="Calibri"/>
              <a:cs typeface="Calibri"/>
            </a:endParaRPr>
          </a:p>
        </p:txBody>
      </p:sp>
      <p:grpSp>
        <p:nvGrpSpPr>
          <p:cNvPr id="13" name="object 13"/>
          <p:cNvGrpSpPr/>
          <p:nvPr/>
        </p:nvGrpSpPr>
        <p:grpSpPr>
          <a:xfrm>
            <a:off x="6544056" y="4339590"/>
            <a:ext cx="2308860" cy="1477645"/>
            <a:chOff x="6544056" y="4339590"/>
            <a:chExt cx="2308860" cy="1477645"/>
          </a:xfrm>
        </p:grpSpPr>
        <p:sp>
          <p:nvSpPr>
            <p:cNvPr id="14" name="object 14"/>
            <p:cNvSpPr/>
            <p:nvPr/>
          </p:nvSpPr>
          <p:spPr>
            <a:xfrm>
              <a:off x="7902956" y="4342765"/>
              <a:ext cx="320040" cy="968375"/>
            </a:xfrm>
            <a:custGeom>
              <a:avLst/>
              <a:gdLst/>
              <a:ahLst/>
              <a:cxnLst/>
              <a:rect l="l" t="t" r="r" b="b"/>
              <a:pathLst>
                <a:path w="320040" h="968375">
                  <a:moveTo>
                    <a:pt x="319913" y="0"/>
                  </a:moveTo>
                  <a:lnTo>
                    <a:pt x="314983" y="51439"/>
                  </a:lnTo>
                  <a:lnTo>
                    <a:pt x="308850" y="102682"/>
                  </a:lnTo>
                  <a:lnTo>
                    <a:pt x="301517" y="153710"/>
                  </a:lnTo>
                  <a:lnTo>
                    <a:pt x="292994" y="204501"/>
                  </a:lnTo>
                  <a:lnTo>
                    <a:pt x="283285" y="255035"/>
                  </a:lnTo>
                  <a:lnTo>
                    <a:pt x="272398" y="305293"/>
                  </a:lnTo>
                  <a:lnTo>
                    <a:pt x="260339" y="355252"/>
                  </a:lnTo>
                  <a:lnTo>
                    <a:pt x="247116" y="404894"/>
                  </a:lnTo>
                  <a:lnTo>
                    <a:pt x="232734" y="454197"/>
                  </a:lnTo>
                  <a:lnTo>
                    <a:pt x="217201" y="503142"/>
                  </a:lnTo>
                  <a:lnTo>
                    <a:pt x="200523" y="551707"/>
                  </a:lnTo>
                  <a:lnTo>
                    <a:pt x="182707" y="599873"/>
                  </a:lnTo>
                  <a:lnTo>
                    <a:pt x="163759" y="647620"/>
                  </a:lnTo>
                  <a:lnTo>
                    <a:pt x="143686" y="694925"/>
                  </a:lnTo>
                  <a:lnTo>
                    <a:pt x="122495" y="741771"/>
                  </a:lnTo>
                  <a:lnTo>
                    <a:pt x="100192" y="788135"/>
                  </a:lnTo>
                  <a:lnTo>
                    <a:pt x="76785" y="833998"/>
                  </a:lnTo>
                  <a:lnTo>
                    <a:pt x="52279" y="879339"/>
                  </a:lnTo>
                  <a:lnTo>
                    <a:pt x="26682" y="924138"/>
                  </a:lnTo>
                  <a:lnTo>
                    <a:pt x="0" y="968375"/>
                  </a:lnTo>
                </a:path>
              </a:pathLst>
            </a:custGeom>
            <a:ln w="6096">
              <a:solidFill>
                <a:srgbClr val="000000"/>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6544056" y="5320284"/>
              <a:ext cx="2308860" cy="496824"/>
            </a:xfrm>
            <a:prstGeom prst="rect">
              <a:avLst/>
            </a:prstGeom>
          </p:spPr>
        </p:pic>
      </p:grpSp>
      <p:sp>
        <p:nvSpPr>
          <p:cNvPr id="16" name="object 16"/>
          <p:cNvSpPr txBox="1"/>
          <p:nvPr/>
        </p:nvSpPr>
        <p:spPr>
          <a:xfrm>
            <a:off x="6633209" y="5364226"/>
            <a:ext cx="2131695" cy="376555"/>
          </a:xfrm>
          <a:prstGeom prst="rect">
            <a:avLst/>
          </a:prstGeom>
        </p:spPr>
        <p:txBody>
          <a:bodyPr vert="horz" wrap="square" lIns="0" tIns="30480" rIns="0" bIns="0" rtlCol="0">
            <a:spAutoFit/>
          </a:bodyPr>
          <a:lstStyle/>
          <a:p>
            <a:pPr marL="565785" marR="5080" indent="-553720">
              <a:lnSpc>
                <a:spcPts val="1320"/>
              </a:lnSpc>
              <a:spcBef>
                <a:spcPts val="240"/>
              </a:spcBef>
            </a:pPr>
            <a:r>
              <a:rPr sz="1200" spc="-10" dirty="0">
                <a:latin typeface="Calibri"/>
                <a:cs typeface="Calibri"/>
              </a:rPr>
              <a:t>Accommodates</a:t>
            </a:r>
            <a:r>
              <a:rPr sz="1200" spc="-5" dirty="0">
                <a:latin typeface="Calibri"/>
                <a:cs typeface="Calibri"/>
              </a:rPr>
              <a:t> </a:t>
            </a:r>
            <a:r>
              <a:rPr sz="1200" dirty="0">
                <a:latin typeface="Calibri"/>
                <a:cs typeface="Calibri"/>
              </a:rPr>
              <a:t>all</a:t>
            </a:r>
            <a:r>
              <a:rPr sz="1200" spc="15" dirty="0">
                <a:latin typeface="Calibri"/>
                <a:cs typeface="Calibri"/>
              </a:rPr>
              <a:t> </a:t>
            </a:r>
            <a:r>
              <a:rPr sz="1200" spc="-10" dirty="0">
                <a:latin typeface="Calibri"/>
                <a:cs typeface="Calibri"/>
              </a:rPr>
              <a:t>generation</a:t>
            </a:r>
            <a:r>
              <a:rPr sz="1200" spc="-15" dirty="0">
                <a:latin typeface="Calibri"/>
                <a:cs typeface="Calibri"/>
              </a:rPr>
              <a:t> </a:t>
            </a:r>
            <a:r>
              <a:rPr sz="1200" spc="-25" dirty="0">
                <a:latin typeface="Calibri"/>
                <a:cs typeface="Calibri"/>
              </a:rPr>
              <a:t>and </a:t>
            </a:r>
            <a:r>
              <a:rPr sz="1200" spc="-10" dirty="0">
                <a:latin typeface="Calibri"/>
                <a:cs typeface="Calibri"/>
              </a:rPr>
              <a:t>storage</a:t>
            </a:r>
            <a:r>
              <a:rPr sz="1200" spc="-15" dirty="0">
                <a:latin typeface="Calibri"/>
                <a:cs typeface="Calibri"/>
              </a:rPr>
              <a:t> </a:t>
            </a:r>
            <a:r>
              <a:rPr sz="1200" spc="-10" dirty="0">
                <a:latin typeface="Calibri"/>
                <a:cs typeface="Calibri"/>
              </a:rPr>
              <a:t>options.</a:t>
            </a:r>
            <a:endParaRPr sz="1200">
              <a:latin typeface="Calibri"/>
              <a:cs typeface="Calibri"/>
            </a:endParaRPr>
          </a:p>
        </p:txBody>
      </p:sp>
      <p:grpSp>
        <p:nvGrpSpPr>
          <p:cNvPr id="17" name="object 17"/>
          <p:cNvGrpSpPr/>
          <p:nvPr/>
        </p:nvGrpSpPr>
        <p:grpSpPr>
          <a:xfrm>
            <a:off x="5335523" y="5817844"/>
            <a:ext cx="2089785" cy="647065"/>
            <a:chOff x="5335523" y="5817844"/>
            <a:chExt cx="2089785" cy="647065"/>
          </a:xfrm>
        </p:grpSpPr>
        <p:sp>
          <p:nvSpPr>
            <p:cNvPr id="18" name="object 18"/>
            <p:cNvSpPr/>
            <p:nvPr/>
          </p:nvSpPr>
          <p:spPr>
            <a:xfrm>
              <a:off x="6782815" y="5821019"/>
              <a:ext cx="639445" cy="292100"/>
            </a:xfrm>
            <a:custGeom>
              <a:avLst/>
              <a:gdLst/>
              <a:ahLst/>
              <a:cxnLst/>
              <a:rect l="l" t="t" r="r" b="b"/>
              <a:pathLst>
                <a:path w="639445" h="292100">
                  <a:moveTo>
                    <a:pt x="639317" y="0"/>
                  </a:moveTo>
                  <a:lnTo>
                    <a:pt x="597024" y="27577"/>
                  </a:lnTo>
                  <a:lnTo>
                    <a:pt x="554138" y="54149"/>
                  </a:lnTo>
                  <a:lnTo>
                    <a:pt x="510678" y="79707"/>
                  </a:lnTo>
                  <a:lnTo>
                    <a:pt x="466663" y="104244"/>
                  </a:lnTo>
                  <a:lnTo>
                    <a:pt x="422111" y="127751"/>
                  </a:lnTo>
                  <a:lnTo>
                    <a:pt x="377041" y="150220"/>
                  </a:lnTo>
                  <a:lnTo>
                    <a:pt x="331470" y="171642"/>
                  </a:lnTo>
                  <a:lnTo>
                    <a:pt x="285416" y="192009"/>
                  </a:lnTo>
                  <a:lnTo>
                    <a:pt x="238899" y="211312"/>
                  </a:lnTo>
                  <a:lnTo>
                    <a:pt x="191937" y="229544"/>
                  </a:lnTo>
                  <a:lnTo>
                    <a:pt x="144547" y="246697"/>
                  </a:lnTo>
                  <a:lnTo>
                    <a:pt x="96749" y="262761"/>
                  </a:lnTo>
                  <a:lnTo>
                    <a:pt x="48560" y="277729"/>
                  </a:lnTo>
                  <a:lnTo>
                    <a:pt x="0" y="291591"/>
                  </a:lnTo>
                </a:path>
              </a:pathLst>
            </a:custGeom>
            <a:ln w="6096">
              <a:solidFill>
                <a:srgbClr val="000000"/>
              </a:solidFill>
            </a:ln>
          </p:spPr>
          <p:txBody>
            <a:bodyPr wrap="square" lIns="0" tIns="0" rIns="0" bIns="0" rtlCol="0"/>
            <a:lstStyle/>
            <a:p>
              <a:endParaRPr/>
            </a:p>
          </p:txBody>
        </p:sp>
        <p:pic>
          <p:nvPicPr>
            <p:cNvPr id="19" name="object 19"/>
            <p:cNvPicPr/>
            <p:nvPr/>
          </p:nvPicPr>
          <p:blipFill>
            <a:blip r:embed="rId7" cstate="print"/>
            <a:stretch>
              <a:fillRect/>
            </a:stretch>
          </p:blipFill>
          <p:spPr>
            <a:xfrm>
              <a:off x="5335523" y="6010655"/>
              <a:ext cx="1440179" cy="454152"/>
            </a:xfrm>
            <a:prstGeom prst="rect">
              <a:avLst/>
            </a:prstGeom>
          </p:spPr>
        </p:pic>
      </p:grpSp>
      <p:sp>
        <p:nvSpPr>
          <p:cNvPr id="20" name="object 20"/>
          <p:cNvSpPr txBox="1"/>
          <p:nvPr/>
        </p:nvSpPr>
        <p:spPr>
          <a:xfrm>
            <a:off x="5501385" y="6032703"/>
            <a:ext cx="1108075" cy="375920"/>
          </a:xfrm>
          <a:prstGeom prst="rect">
            <a:avLst/>
          </a:prstGeom>
        </p:spPr>
        <p:txBody>
          <a:bodyPr vert="horz" wrap="square" lIns="0" tIns="30480" rIns="0" bIns="0" rtlCol="0">
            <a:spAutoFit/>
          </a:bodyPr>
          <a:lstStyle/>
          <a:p>
            <a:pPr marL="12700" marR="5080" indent="153670">
              <a:lnSpc>
                <a:spcPts val="1320"/>
              </a:lnSpc>
              <a:spcBef>
                <a:spcPts val="240"/>
              </a:spcBef>
            </a:pPr>
            <a:r>
              <a:rPr sz="1200" dirty="0">
                <a:latin typeface="Calibri"/>
                <a:cs typeface="Calibri"/>
              </a:rPr>
              <a:t>Enables</a:t>
            </a:r>
            <a:r>
              <a:rPr sz="1200" spc="-45" dirty="0">
                <a:latin typeface="Calibri"/>
                <a:cs typeface="Calibri"/>
              </a:rPr>
              <a:t> </a:t>
            </a:r>
            <a:r>
              <a:rPr sz="1200" spc="-25" dirty="0">
                <a:latin typeface="Calibri"/>
                <a:cs typeface="Calibri"/>
              </a:rPr>
              <a:t>new </a:t>
            </a:r>
            <a:r>
              <a:rPr sz="1200" dirty="0">
                <a:latin typeface="Calibri"/>
                <a:cs typeface="Calibri"/>
              </a:rPr>
              <a:t>electricity</a:t>
            </a:r>
            <a:r>
              <a:rPr sz="1200" spc="-35" dirty="0">
                <a:latin typeface="Calibri"/>
                <a:cs typeface="Calibri"/>
              </a:rPr>
              <a:t> </a:t>
            </a:r>
            <a:r>
              <a:rPr sz="1200" spc="-10" dirty="0">
                <a:latin typeface="Calibri"/>
                <a:cs typeface="Calibri"/>
              </a:rPr>
              <a:t>market</a:t>
            </a:r>
            <a:endParaRPr sz="1200">
              <a:latin typeface="Calibri"/>
              <a:cs typeface="Calibri"/>
            </a:endParaRPr>
          </a:p>
        </p:txBody>
      </p:sp>
      <p:grpSp>
        <p:nvGrpSpPr>
          <p:cNvPr id="21" name="object 21"/>
          <p:cNvGrpSpPr/>
          <p:nvPr/>
        </p:nvGrpSpPr>
        <p:grpSpPr>
          <a:xfrm>
            <a:off x="3404615" y="5280659"/>
            <a:ext cx="1927225" cy="835660"/>
            <a:chOff x="3404615" y="5280659"/>
            <a:chExt cx="1927225" cy="835660"/>
          </a:xfrm>
        </p:grpSpPr>
        <p:sp>
          <p:nvSpPr>
            <p:cNvPr id="22" name="object 22"/>
            <p:cNvSpPr/>
            <p:nvPr/>
          </p:nvSpPr>
          <p:spPr>
            <a:xfrm>
              <a:off x="4579111" y="5723991"/>
              <a:ext cx="749300" cy="389255"/>
            </a:xfrm>
            <a:custGeom>
              <a:avLst/>
              <a:gdLst/>
              <a:ahLst/>
              <a:cxnLst/>
              <a:rect l="l" t="t" r="r" b="b"/>
              <a:pathLst>
                <a:path w="749300" h="389254">
                  <a:moveTo>
                    <a:pt x="749046" y="388658"/>
                  </a:moveTo>
                  <a:lnTo>
                    <a:pt x="701141" y="374055"/>
                  </a:lnTo>
                  <a:lnTo>
                    <a:pt x="653631" y="358375"/>
                  </a:lnTo>
                  <a:lnTo>
                    <a:pt x="606533" y="341626"/>
                  </a:lnTo>
                  <a:lnTo>
                    <a:pt x="559863" y="323818"/>
                  </a:lnTo>
                  <a:lnTo>
                    <a:pt x="513639" y="304960"/>
                  </a:lnTo>
                  <a:lnTo>
                    <a:pt x="467878" y="285060"/>
                  </a:lnTo>
                  <a:lnTo>
                    <a:pt x="422598" y="264128"/>
                  </a:lnTo>
                  <a:lnTo>
                    <a:pt x="377815" y="242173"/>
                  </a:lnTo>
                  <a:lnTo>
                    <a:pt x="333547" y="219203"/>
                  </a:lnTo>
                  <a:lnTo>
                    <a:pt x="289811" y="195227"/>
                  </a:lnTo>
                  <a:lnTo>
                    <a:pt x="246624" y="170255"/>
                  </a:lnTo>
                  <a:lnTo>
                    <a:pt x="204003" y="144296"/>
                  </a:lnTo>
                  <a:lnTo>
                    <a:pt x="161966" y="117358"/>
                  </a:lnTo>
                  <a:lnTo>
                    <a:pt x="120530" y="89450"/>
                  </a:lnTo>
                  <a:lnTo>
                    <a:pt x="79712" y="60582"/>
                  </a:lnTo>
                  <a:lnTo>
                    <a:pt x="39530" y="30762"/>
                  </a:lnTo>
                  <a:lnTo>
                    <a:pt x="0" y="0"/>
                  </a:lnTo>
                </a:path>
              </a:pathLst>
            </a:custGeom>
            <a:ln w="6095">
              <a:solidFill>
                <a:srgbClr val="000000"/>
              </a:solidFill>
            </a:ln>
          </p:spPr>
          <p:txBody>
            <a:bodyPr wrap="square" lIns="0" tIns="0" rIns="0" bIns="0" rtlCol="0"/>
            <a:lstStyle/>
            <a:p>
              <a:endParaRPr/>
            </a:p>
          </p:txBody>
        </p:sp>
        <p:pic>
          <p:nvPicPr>
            <p:cNvPr id="23" name="object 23"/>
            <p:cNvPicPr/>
            <p:nvPr/>
          </p:nvPicPr>
          <p:blipFill>
            <a:blip r:embed="rId8" cstate="print"/>
            <a:stretch>
              <a:fillRect/>
            </a:stretch>
          </p:blipFill>
          <p:spPr>
            <a:xfrm>
              <a:off x="3404615" y="5280659"/>
              <a:ext cx="1905000" cy="437388"/>
            </a:xfrm>
            <a:prstGeom prst="rect">
              <a:avLst/>
            </a:prstGeom>
          </p:spPr>
        </p:pic>
      </p:grpSp>
      <p:sp>
        <p:nvSpPr>
          <p:cNvPr id="24" name="object 24"/>
          <p:cNvSpPr txBox="1"/>
          <p:nvPr/>
        </p:nvSpPr>
        <p:spPr>
          <a:xfrm>
            <a:off x="3536060" y="5378577"/>
            <a:ext cx="164147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Optimizes</a:t>
            </a:r>
            <a:r>
              <a:rPr sz="1200" spc="-40" dirty="0">
                <a:latin typeface="Calibri"/>
                <a:cs typeface="Calibri"/>
              </a:rPr>
              <a:t> </a:t>
            </a:r>
            <a:r>
              <a:rPr sz="1200" dirty="0">
                <a:latin typeface="Calibri"/>
                <a:cs typeface="Calibri"/>
              </a:rPr>
              <a:t>asset </a:t>
            </a:r>
            <a:r>
              <a:rPr sz="1200" spc="-10" dirty="0">
                <a:latin typeface="Calibri"/>
                <a:cs typeface="Calibri"/>
              </a:rPr>
              <a:t>utilization</a:t>
            </a:r>
            <a:endParaRPr sz="1200">
              <a:latin typeface="Calibri"/>
              <a:cs typeface="Calibri"/>
            </a:endParaRPr>
          </a:p>
        </p:txBody>
      </p:sp>
      <p:grpSp>
        <p:nvGrpSpPr>
          <p:cNvPr id="25" name="object 25"/>
          <p:cNvGrpSpPr/>
          <p:nvPr/>
        </p:nvGrpSpPr>
        <p:grpSpPr>
          <a:xfrm>
            <a:off x="2814827" y="3810000"/>
            <a:ext cx="2108200" cy="1465580"/>
            <a:chOff x="2814827" y="3810000"/>
            <a:chExt cx="2108200" cy="1465580"/>
          </a:xfrm>
        </p:grpSpPr>
        <p:sp>
          <p:nvSpPr>
            <p:cNvPr id="26" name="object 26"/>
            <p:cNvSpPr/>
            <p:nvPr/>
          </p:nvSpPr>
          <p:spPr>
            <a:xfrm>
              <a:off x="3883786" y="4301616"/>
              <a:ext cx="304165" cy="970280"/>
            </a:xfrm>
            <a:custGeom>
              <a:avLst/>
              <a:gdLst/>
              <a:ahLst/>
              <a:cxnLst/>
              <a:rect l="l" t="t" r="r" b="b"/>
              <a:pathLst>
                <a:path w="304164" h="970279">
                  <a:moveTo>
                    <a:pt x="303911" y="970279"/>
                  </a:moveTo>
                  <a:lnTo>
                    <a:pt x="278029" y="925749"/>
                  </a:lnTo>
                  <a:lnTo>
                    <a:pt x="253235" y="880676"/>
                  </a:lnTo>
                  <a:lnTo>
                    <a:pt x="229533" y="835083"/>
                  </a:lnTo>
                  <a:lnTo>
                    <a:pt x="206930" y="788989"/>
                  </a:lnTo>
                  <a:lnTo>
                    <a:pt x="185433" y="742414"/>
                  </a:lnTo>
                  <a:lnTo>
                    <a:pt x="165049" y="695379"/>
                  </a:lnTo>
                  <a:lnTo>
                    <a:pt x="145782" y="647904"/>
                  </a:lnTo>
                  <a:lnTo>
                    <a:pt x="127641" y="600010"/>
                  </a:lnTo>
                  <a:lnTo>
                    <a:pt x="110630" y="551718"/>
                  </a:lnTo>
                  <a:lnTo>
                    <a:pt x="94757" y="503046"/>
                  </a:lnTo>
                  <a:lnTo>
                    <a:pt x="80029" y="454017"/>
                  </a:lnTo>
                  <a:lnTo>
                    <a:pt x="66450" y="404650"/>
                  </a:lnTo>
                  <a:lnTo>
                    <a:pt x="54028" y="354965"/>
                  </a:lnTo>
                  <a:lnTo>
                    <a:pt x="42769" y="304984"/>
                  </a:lnTo>
                  <a:lnTo>
                    <a:pt x="32680" y="254726"/>
                  </a:lnTo>
                  <a:lnTo>
                    <a:pt x="23767" y="204211"/>
                  </a:lnTo>
                  <a:lnTo>
                    <a:pt x="16036" y="153461"/>
                  </a:lnTo>
                  <a:lnTo>
                    <a:pt x="9493" y="102496"/>
                  </a:lnTo>
                  <a:lnTo>
                    <a:pt x="4146" y="51335"/>
                  </a:lnTo>
                  <a:lnTo>
                    <a:pt x="0" y="0"/>
                  </a:lnTo>
                </a:path>
              </a:pathLst>
            </a:custGeom>
            <a:ln w="6096">
              <a:solidFill>
                <a:srgbClr val="000000"/>
              </a:solidFill>
            </a:ln>
          </p:spPr>
          <p:txBody>
            <a:bodyPr wrap="square" lIns="0" tIns="0" rIns="0" bIns="0" rtlCol="0"/>
            <a:lstStyle/>
            <a:p>
              <a:endParaRPr/>
            </a:p>
          </p:txBody>
        </p:sp>
        <p:pic>
          <p:nvPicPr>
            <p:cNvPr id="27" name="object 27"/>
            <p:cNvPicPr/>
            <p:nvPr/>
          </p:nvPicPr>
          <p:blipFill>
            <a:blip r:embed="rId9" cstate="print"/>
            <a:stretch>
              <a:fillRect/>
            </a:stretch>
          </p:blipFill>
          <p:spPr>
            <a:xfrm>
              <a:off x="2814827" y="3810000"/>
              <a:ext cx="2107692" cy="481583"/>
            </a:xfrm>
            <a:prstGeom prst="rect">
              <a:avLst/>
            </a:prstGeom>
          </p:spPr>
        </p:pic>
      </p:grpSp>
      <p:sp>
        <p:nvSpPr>
          <p:cNvPr id="28" name="object 28"/>
          <p:cNvSpPr txBox="1"/>
          <p:nvPr/>
        </p:nvSpPr>
        <p:spPr>
          <a:xfrm>
            <a:off x="3146298" y="3929253"/>
            <a:ext cx="144335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Provides</a:t>
            </a:r>
            <a:r>
              <a:rPr sz="1200" spc="-35" dirty="0">
                <a:latin typeface="Calibri"/>
                <a:cs typeface="Calibri"/>
              </a:rPr>
              <a:t> </a:t>
            </a:r>
            <a:r>
              <a:rPr sz="1200" dirty="0">
                <a:latin typeface="Calibri"/>
                <a:cs typeface="Calibri"/>
              </a:rPr>
              <a:t>quality</a:t>
            </a:r>
            <a:r>
              <a:rPr sz="1200" spc="-35" dirty="0">
                <a:latin typeface="Calibri"/>
                <a:cs typeface="Calibri"/>
              </a:rPr>
              <a:t> </a:t>
            </a:r>
            <a:r>
              <a:rPr sz="1200" spc="-20" dirty="0">
                <a:latin typeface="Calibri"/>
                <a:cs typeface="Calibri"/>
              </a:rPr>
              <a:t>power</a:t>
            </a:r>
            <a:endParaRPr sz="1200">
              <a:latin typeface="Calibri"/>
              <a:cs typeface="Calibri"/>
            </a:endParaRPr>
          </a:p>
        </p:txBody>
      </p:sp>
      <p:grpSp>
        <p:nvGrpSpPr>
          <p:cNvPr id="29" name="object 29"/>
          <p:cNvGrpSpPr/>
          <p:nvPr/>
        </p:nvGrpSpPr>
        <p:grpSpPr>
          <a:xfrm>
            <a:off x="3230879" y="2449067"/>
            <a:ext cx="2169160" cy="1355725"/>
            <a:chOff x="3230879" y="2449067"/>
            <a:chExt cx="2169160" cy="1355725"/>
          </a:xfrm>
        </p:grpSpPr>
        <p:sp>
          <p:nvSpPr>
            <p:cNvPr id="30" name="object 30"/>
            <p:cNvSpPr/>
            <p:nvPr/>
          </p:nvSpPr>
          <p:spPr>
            <a:xfrm>
              <a:off x="3883659" y="2927857"/>
              <a:ext cx="267335" cy="873760"/>
            </a:xfrm>
            <a:custGeom>
              <a:avLst/>
              <a:gdLst/>
              <a:ahLst/>
              <a:cxnLst/>
              <a:rect l="l" t="t" r="r" b="b"/>
              <a:pathLst>
                <a:path w="267335" h="873760">
                  <a:moveTo>
                    <a:pt x="0" y="873378"/>
                  </a:moveTo>
                  <a:lnTo>
                    <a:pt x="5019" y="822349"/>
                  </a:lnTo>
                  <a:lnTo>
                    <a:pt x="11224" y="771509"/>
                  </a:lnTo>
                  <a:lnTo>
                    <a:pt x="18610" y="720877"/>
                  </a:lnTo>
                  <a:lnTo>
                    <a:pt x="27170" y="670475"/>
                  </a:lnTo>
                  <a:lnTo>
                    <a:pt x="36898" y="620321"/>
                  </a:lnTo>
                  <a:lnTo>
                    <a:pt x="47789" y="570436"/>
                  </a:lnTo>
                  <a:lnTo>
                    <a:pt x="59836" y="520840"/>
                  </a:lnTo>
                  <a:lnTo>
                    <a:pt x="73034" y="471552"/>
                  </a:lnTo>
                  <a:lnTo>
                    <a:pt x="87375" y="422592"/>
                  </a:lnTo>
                  <a:lnTo>
                    <a:pt x="102856" y="373980"/>
                  </a:lnTo>
                  <a:lnTo>
                    <a:pt x="119468" y="325736"/>
                  </a:lnTo>
                  <a:lnTo>
                    <a:pt x="137207" y="277880"/>
                  </a:lnTo>
                  <a:lnTo>
                    <a:pt x="156065" y="230432"/>
                  </a:lnTo>
                  <a:lnTo>
                    <a:pt x="176039" y="183411"/>
                  </a:lnTo>
                  <a:lnTo>
                    <a:pt x="197120" y="136837"/>
                  </a:lnTo>
                  <a:lnTo>
                    <a:pt x="219304" y="90731"/>
                  </a:lnTo>
                  <a:lnTo>
                    <a:pt x="242583" y="45112"/>
                  </a:lnTo>
                  <a:lnTo>
                    <a:pt x="266953" y="0"/>
                  </a:lnTo>
                </a:path>
              </a:pathLst>
            </a:custGeom>
            <a:ln w="6096">
              <a:solidFill>
                <a:srgbClr val="000000"/>
              </a:solidFill>
            </a:ln>
          </p:spPr>
          <p:txBody>
            <a:bodyPr wrap="square" lIns="0" tIns="0" rIns="0" bIns="0" rtlCol="0"/>
            <a:lstStyle/>
            <a:p>
              <a:endParaRPr/>
            </a:p>
          </p:txBody>
        </p:sp>
        <p:pic>
          <p:nvPicPr>
            <p:cNvPr id="31" name="object 31"/>
            <p:cNvPicPr/>
            <p:nvPr/>
          </p:nvPicPr>
          <p:blipFill>
            <a:blip r:embed="rId10" cstate="print"/>
            <a:stretch>
              <a:fillRect/>
            </a:stretch>
          </p:blipFill>
          <p:spPr>
            <a:xfrm>
              <a:off x="3230879" y="2449067"/>
              <a:ext cx="2168652" cy="469392"/>
            </a:xfrm>
            <a:prstGeom prst="rect">
              <a:avLst/>
            </a:prstGeom>
          </p:spPr>
        </p:pic>
      </p:grpSp>
      <p:sp>
        <p:nvSpPr>
          <p:cNvPr id="32" name="object 32"/>
          <p:cNvSpPr txBox="1"/>
          <p:nvPr/>
        </p:nvSpPr>
        <p:spPr>
          <a:xfrm>
            <a:off x="3367785" y="2562859"/>
            <a:ext cx="189547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Optimizes</a:t>
            </a:r>
            <a:r>
              <a:rPr sz="1200" dirty="0">
                <a:latin typeface="Calibri"/>
                <a:cs typeface="Calibri"/>
              </a:rPr>
              <a:t> </a:t>
            </a:r>
            <a:r>
              <a:rPr sz="1200" spc="-10" dirty="0">
                <a:latin typeface="Calibri"/>
                <a:cs typeface="Calibri"/>
              </a:rPr>
              <a:t>operating</a:t>
            </a:r>
            <a:r>
              <a:rPr sz="1200" spc="10" dirty="0">
                <a:latin typeface="Calibri"/>
                <a:cs typeface="Calibri"/>
              </a:rPr>
              <a:t> </a:t>
            </a:r>
            <a:r>
              <a:rPr sz="1200" spc="-10" dirty="0">
                <a:latin typeface="Calibri"/>
                <a:cs typeface="Calibri"/>
              </a:rPr>
              <a:t>efficiency</a:t>
            </a:r>
            <a:endParaRPr sz="1200">
              <a:latin typeface="Calibri"/>
              <a:cs typeface="Calibri"/>
            </a:endParaRPr>
          </a:p>
        </p:txBody>
      </p:sp>
      <p:sp>
        <p:nvSpPr>
          <p:cNvPr id="33" name="object 33"/>
          <p:cNvSpPr/>
          <p:nvPr/>
        </p:nvSpPr>
        <p:spPr>
          <a:xfrm>
            <a:off x="4819396" y="2088007"/>
            <a:ext cx="755650" cy="356235"/>
          </a:xfrm>
          <a:custGeom>
            <a:avLst/>
            <a:gdLst/>
            <a:ahLst/>
            <a:cxnLst/>
            <a:rect l="l" t="t" r="r" b="b"/>
            <a:pathLst>
              <a:path w="755650" h="356235">
                <a:moveTo>
                  <a:pt x="0" y="356107"/>
                </a:moveTo>
                <a:lnTo>
                  <a:pt x="40269" y="327264"/>
                </a:lnTo>
                <a:lnTo>
                  <a:pt x="81146" y="299366"/>
                </a:lnTo>
                <a:lnTo>
                  <a:pt x="122613" y="272424"/>
                </a:lnTo>
                <a:lnTo>
                  <a:pt x="164652" y="246444"/>
                </a:lnTo>
                <a:lnTo>
                  <a:pt x="207246" y="221436"/>
                </a:lnTo>
                <a:lnTo>
                  <a:pt x="250378" y="197406"/>
                </a:lnTo>
                <a:lnTo>
                  <a:pt x="294029" y="174364"/>
                </a:lnTo>
                <a:lnTo>
                  <a:pt x="338182" y="152316"/>
                </a:lnTo>
                <a:lnTo>
                  <a:pt x="382820" y="131272"/>
                </a:lnTo>
                <a:lnTo>
                  <a:pt x="427925" y="111239"/>
                </a:lnTo>
                <a:lnTo>
                  <a:pt x="473480" y="92225"/>
                </a:lnTo>
                <a:lnTo>
                  <a:pt x="519466" y="74239"/>
                </a:lnTo>
                <a:lnTo>
                  <a:pt x="565868" y="57288"/>
                </a:lnTo>
                <a:lnTo>
                  <a:pt x="612666" y="41380"/>
                </a:lnTo>
                <a:lnTo>
                  <a:pt x="659844" y="26524"/>
                </a:lnTo>
                <a:lnTo>
                  <a:pt x="707384" y="12728"/>
                </a:lnTo>
                <a:lnTo>
                  <a:pt x="755268" y="0"/>
                </a:lnTo>
              </a:path>
            </a:pathLst>
          </a:custGeom>
          <a:ln w="6095">
            <a:solidFill>
              <a:srgbClr val="000000"/>
            </a:solidFill>
          </a:ln>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779" y="-152400"/>
            <a:ext cx="12192000" cy="6858000"/>
          </a:xfrm>
          <a:prstGeom prst="rect">
            <a:avLst/>
          </a:prstGeom>
        </p:spPr>
      </p:pic>
      <p:sp>
        <p:nvSpPr>
          <p:cNvPr id="3" name="object 3"/>
          <p:cNvSpPr txBox="1">
            <a:spLocks noGrp="1"/>
          </p:cNvSpPr>
          <p:nvPr>
            <p:ph type="title"/>
          </p:nvPr>
        </p:nvSpPr>
        <p:spPr>
          <a:prstGeom prst="rect">
            <a:avLst/>
          </a:prstGeom>
        </p:spPr>
        <p:txBody>
          <a:bodyPr vert="horz" wrap="square" lIns="0" tIns="281889" rIns="0" bIns="0" rtlCol="0">
            <a:spAutoFit/>
          </a:bodyPr>
          <a:lstStyle/>
          <a:p>
            <a:pPr marL="113664">
              <a:lnSpc>
                <a:spcPct val="100000"/>
              </a:lnSpc>
              <a:spcBef>
                <a:spcPts val="105"/>
              </a:spcBef>
            </a:pPr>
            <a:r>
              <a:rPr spc="-35" dirty="0"/>
              <a:t>Conceptual</a:t>
            </a:r>
            <a:r>
              <a:rPr spc="-200" dirty="0"/>
              <a:t> </a:t>
            </a:r>
            <a:r>
              <a:rPr spc="-10" dirty="0"/>
              <a:t>Model</a:t>
            </a:r>
          </a:p>
        </p:txBody>
      </p:sp>
      <p:grpSp>
        <p:nvGrpSpPr>
          <p:cNvPr id="4" name="object 4"/>
          <p:cNvGrpSpPr/>
          <p:nvPr/>
        </p:nvGrpSpPr>
        <p:grpSpPr>
          <a:xfrm>
            <a:off x="4617465" y="2253742"/>
            <a:ext cx="6743065" cy="3495040"/>
            <a:chOff x="4617465" y="2253742"/>
            <a:chExt cx="6743065" cy="3495040"/>
          </a:xfrm>
        </p:grpSpPr>
        <p:sp>
          <p:nvSpPr>
            <p:cNvPr id="5" name="object 5"/>
            <p:cNvSpPr/>
            <p:nvPr/>
          </p:nvSpPr>
          <p:spPr>
            <a:xfrm>
              <a:off x="4623815" y="2260092"/>
              <a:ext cx="6730365" cy="3482340"/>
            </a:xfrm>
            <a:custGeom>
              <a:avLst/>
              <a:gdLst/>
              <a:ahLst/>
              <a:cxnLst/>
              <a:rect l="l" t="t" r="r" b="b"/>
              <a:pathLst>
                <a:path w="6730365" h="3482340">
                  <a:moveTo>
                    <a:pt x="6149594" y="0"/>
                  </a:moveTo>
                  <a:lnTo>
                    <a:pt x="0" y="0"/>
                  </a:lnTo>
                  <a:lnTo>
                    <a:pt x="0" y="3482340"/>
                  </a:lnTo>
                  <a:lnTo>
                    <a:pt x="6149594" y="3482340"/>
                  </a:lnTo>
                  <a:lnTo>
                    <a:pt x="6197196" y="3480416"/>
                  </a:lnTo>
                  <a:lnTo>
                    <a:pt x="6243738" y="3474743"/>
                  </a:lnTo>
                  <a:lnTo>
                    <a:pt x="6289070" y="3465472"/>
                  </a:lnTo>
                  <a:lnTo>
                    <a:pt x="6333044" y="3452752"/>
                  </a:lnTo>
                  <a:lnTo>
                    <a:pt x="6375511" y="3436731"/>
                  </a:lnTo>
                  <a:lnTo>
                    <a:pt x="6416319" y="3417559"/>
                  </a:lnTo>
                  <a:lnTo>
                    <a:pt x="6455321" y="3395386"/>
                  </a:lnTo>
                  <a:lnTo>
                    <a:pt x="6492368" y="3370360"/>
                  </a:lnTo>
                  <a:lnTo>
                    <a:pt x="6527308" y="3342632"/>
                  </a:lnTo>
                  <a:lnTo>
                    <a:pt x="6559994" y="3312350"/>
                  </a:lnTo>
                  <a:lnTo>
                    <a:pt x="6590276" y="3279664"/>
                  </a:lnTo>
                  <a:lnTo>
                    <a:pt x="6618004" y="3244724"/>
                  </a:lnTo>
                  <a:lnTo>
                    <a:pt x="6643030" y="3207677"/>
                  </a:lnTo>
                  <a:lnTo>
                    <a:pt x="6665203" y="3168675"/>
                  </a:lnTo>
                  <a:lnTo>
                    <a:pt x="6684375" y="3127867"/>
                  </a:lnTo>
                  <a:lnTo>
                    <a:pt x="6700396" y="3085400"/>
                  </a:lnTo>
                  <a:lnTo>
                    <a:pt x="6713116" y="3041426"/>
                  </a:lnTo>
                  <a:lnTo>
                    <a:pt x="6722387" y="2996094"/>
                  </a:lnTo>
                  <a:lnTo>
                    <a:pt x="6728060" y="2949552"/>
                  </a:lnTo>
                  <a:lnTo>
                    <a:pt x="6729984" y="2901950"/>
                  </a:lnTo>
                  <a:lnTo>
                    <a:pt x="6729984" y="580390"/>
                  </a:lnTo>
                  <a:lnTo>
                    <a:pt x="6728060" y="532787"/>
                  </a:lnTo>
                  <a:lnTo>
                    <a:pt x="6722387" y="486245"/>
                  </a:lnTo>
                  <a:lnTo>
                    <a:pt x="6713116" y="440913"/>
                  </a:lnTo>
                  <a:lnTo>
                    <a:pt x="6700396" y="396939"/>
                  </a:lnTo>
                  <a:lnTo>
                    <a:pt x="6684375" y="354472"/>
                  </a:lnTo>
                  <a:lnTo>
                    <a:pt x="6665203" y="313664"/>
                  </a:lnTo>
                  <a:lnTo>
                    <a:pt x="6643030" y="274662"/>
                  </a:lnTo>
                  <a:lnTo>
                    <a:pt x="6618004" y="237615"/>
                  </a:lnTo>
                  <a:lnTo>
                    <a:pt x="6590276" y="202675"/>
                  </a:lnTo>
                  <a:lnTo>
                    <a:pt x="6559994" y="169989"/>
                  </a:lnTo>
                  <a:lnTo>
                    <a:pt x="6527308" y="139707"/>
                  </a:lnTo>
                  <a:lnTo>
                    <a:pt x="6492368" y="111979"/>
                  </a:lnTo>
                  <a:lnTo>
                    <a:pt x="6455321" y="86953"/>
                  </a:lnTo>
                  <a:lnTo>
                    <a:pt x="6416319" y="64780"/>
                  </a:lnTo>
                  <a:lnTo>
                    <a:pt x="6375511" y="45608"/>
                  </a:lnTo>
                  <a:lnTo>
                    <a:pt x="6333044" y="29587"/>
                  </a:lnTo>
                  <a:lnTo>
                    <a:pt x="6289070" y="16867"/>
                  </a:lnTo>
                  <a:lnTo>
                    <a:pt x="6243738" y="7596"/>
                  </a:lnTo>
                  <a:lnTo>
                    <a:pt x="6197196" y="1923"/>
                  </a:lnTo>
                  <a:lnTo>
                    <a:pt x="6149594" y="0"/>
                  </a:lnTo>
                  <a:close/>
                </a:path>
              </a:pathLst>
            </a:custGeom>
            <a:solidFill>
              <a:srgbClr val="E0E0E0">
                <a:alpha val="90194"/>
              </a:srgbClr>
            </a:solidFill>
          </p:spPr>
          <p:txBody>
            <a:bodyPr wrap="square" lIns="0" tIns="0" rIns="0" bIns="0" rtlCol="0"/>
            <a:lstStyle/>
            <a:p>
              <a:endParaRPr dirty="0"/>
            </a:p>
          </p:txBody>
        </p:sp>
        <p:sp>
          <p:nvSpPr>
            <p:cNvPr id="6" name="object 6"/>
            <p:cNvSpPr/>
            <p:nvPr/>
          </p:nvSpPr>
          <p:spPr>
            <a:xfrm>
              <a:off x="4623815" y="2260092"/>
              <a:ext cx="6730365" cy="3482340"/>
            </a:xfrm>
            <a:custGeom>
              <a:avLst/>
              <a:gdLst/>
              <a:ahLst/>
              <a:cxnLst/>
              <a:rect l="l" t="t" r="r" b="b"/>
              <a:pathLst>
                <a:path w="6730365" h="3482340">
                  <a:moveTo>
                    <a:pt x="6729984" y="580390"/>
                  </a:moveTo>
                  <a:lnTo>
                    <a:pt x="6729984" y="2901950"/>
                  </a:lnTo>
                  <a:lnTo>
                    <a:pt x="6728060" y="2949552"/>
                  </a:lnTo>
                  <a:lnTo>
                    <a:pt x="6722387" y="2996094"/>
                  </a:lnTo>
                  <a:lnTo>
                    <a:pt x="6713116" y="3041426"/>
                  </a:lnTo>
                  <a:lnTo>
                    <a:pt x="6700396" y="3085400"/>
                  </a:lnTo>
                  <a:lnTo>
                    <a:pt x="6684375" y="3127867"/>
                  </a:lnTo>
                  <a:lnTo>
                    <a:pt x="6665203" y="3168675"/>
                  </a:lnTo>
                  <a:lnTo>
                    <a:pt x="6643030" y="3207677"/>
                  </a:lnTo>
                  <a:lnTo>
                    <a:pt x="6618004" y="3244724"/>
                  </a:lnTo>
                  <a:lnTo>
                    <a:pt x="6590276" y="3279664"/>
                  </a:lnTo>
                  <a:lnTo>
                    <a:pt x="6559994" y="3312350"/>
                  </a:lnTo>
                  <a:lnTo>
                    <a:pt x="6527308" y="3342632"/>
                  </a:lnTo>
                  <a:lnTo>
                    <a:pt x="6492368" y="3370360"/>
                  </a:lnTo>
                  <a:lnTo>
                    <a:pt x="6455321" y="3395386"/>
                  </a:lnTo>
                  <a:lnTo>
                    <a:pt x="6416319" y="3417559"/>
                  </a:lnTo>
                  <a:lnTo>
                    <a:pt x="6375511" y="3436731"/>
                  </a:lnTo>
                  <a:lnTo>
                    <a:pt x="6333044" y="3452752"/>
                  </a:lnTo>
                  <a:lnTo>
                    <a:pt x="6289070" y="3465472"/>
                  </a:lnTo>
                  <a:lnTo>
                    <a:pt x="6243738" y="3474743"/>
                  </a:lnTo>
                  <a:lnTo>
                    <a:pt x="6197196" y="3480416"/>
                  </a:lnTo>
                  <a:lnTo>
                    <a:pt x="6149594" y="3482340"/>
                  </a:lnTo>
                  <a:lnTo>
                    <a:pt x="0" y="3482340"/>
                  </a:lnTo>
                  <a:lnTo>
                    <a:pt x="0" y="0"/>
                  </a:lnTo>
                  <a:lnTo>
                    <a:pt x="6149594" y="0"/>
                  </a:lnTo>
                  <a:lnTo>
                    <a:pt x="6197196" y="1923"/>
                  </a:lnTo>
                  <a:lnTo>
                    <a:pt x="6243738" y="7596"/>
                  </a:lnTo>
                  <a:lnTo>
                    <a:pt x="6289070" y="16867"/>
                  </a:lnTo>
                  <a:lnTo>
                    <a:pt x="6333044" y="29587"/>
                  </a:lnTo>
                  <a:lnTo>
                    <a:pt x="6375511" y="45608"/>
                  </a:lnTo>
                  <a:lnTo>
                    <a:pt x="6416319" y="64780"/>
                  </a:lnTo>
                  <a:lnTo>
                    <a:pt x="6455321" y="86953"/>
                  </a:lnTo>
                  <a:lnTo>
                    <a:pt x="6492368" y="111979"/>
                  </a:lnTo>
                  <a:lnTo>
                    <a:pt x="6527308" y="139707"/>
                  </a:lnTo>
                  <a:lnTo>
                    <a:pt x="6559994" y="169989"/>
                  </a:lnTo>
                  <a:lnTo>
                    <a:pt x="6590276" y="202675"/>
                  </a:lnTo>
                  <a:lnTo>
                    <a:pt x="6618004" y="237615"/>
                  </a:lnTo>
                  <a:lnTo>
                    <a:pt x="6643030" y="274662"/>
                  </a:lnTo>
                  <a:lnTo>
                    <a:pt x="6665203" y="313664"/>
                  </a:lnTo>
                  <a:lnTo>
                    <a:pt x="6684375" y="354472"/>
                  </a:lnTo>
                  <a:lnTo>
                    <a:pt x="6700396" y="396939"/>
                  </a:lnTo>
                  <a:lnTo>
                    <a:pt x="6713116" y="440913"/>
                  </a:lnTo>
                  <a:lnTo>
                    <a:pt x="6722387" y="486245"/>
                  </a:lnTo>
                  <a:lnTo>
                    <a:pt x="6728060" y="532787"/>
                  </a:lnTo>
                  <a:lnTo>
                    <a:pt x="6729984" y="580390"/>
                  </a:lnTo>
                  <a:close/>
                </a:path>
              </a:pathLst>
            </a:custGeom>
            <a:ln w="12192">
              <a:solidFill>
                <a:srgbClr val="E0E0E0"/>
              </a:solidFill>
            </a:ln>
          </p:spPr>
          <p:txBody>
            <a:bodyPr wrap="square" lIns="0" tIns="0" rIns="0" bIns="0" rtlCol="0"/>
            <a:lstStyle/>
            <a:p>
              <a:endParaRPr/>
            </a:p>
          </p:txBody>
        </p:sp>
      </p:grpSp>
      <p:sp>
        <p:nvSpPr>
          <p:cNvPr id="7" name="object 7"/>
          <p:cNvSpPr txBox="1"/>
          <p:nvPr/>
        </p:nvSpPr>
        <p:spPr>
          <a:xfrm>
            <a:off x="4714494" y="2396997"/>
            <a:ext cx="2633980" cy="3101975"/>
          </a:xfrm>
          <a:prstGeom prst="rect">
            <a:avLst/>
          </a:prstGeom>
        </p:spPr>
        <p:txBody>
          <a:bodyPr vert="horz" wrap="square" lIns="0" tIns="40005" rIns="0" bIns="0" rtlCol="0">
            <a:spAutoFit/>
          </a:bodyPr>
          <a:lstStyle/>
          <a:p>
            <a:pPr marL="240665" indent="-227965">
              <a:lnSpc>
                <a:spcPct val="100000"/>
              </a:lnSpc>
              <a:spcBef>
                <a:spcPts val="315"/>
              </a:spcBef>
              <a:buChar char="•"/>
              <a:tabLst>
                <a:tab pos="240665" algn="l"/>
              </a:tabLst>
            </a:pPr>
            <a:r>
              <a:rPr sz="2700" dirty="0">
                <a:latin typeface="Calibri"/>
                <a:cs typeface="Calibri"/>
              </a:rPr>
              <a:t>Bulk </a:t>
            </a:r>
            <a:r>
              <a:rPr sz="2700" spc="-10" dirty="0">
                <a:latin typeface="Calibri"/>
                <a:cs typeface="Calibri"/>
              </a:rPr>
              <a:t>Generation</a:t>
            </a:r>
            <a:endParaRPr sz="2700" dirty="0">
              <a:latin typeface="Calibri"/>
              <a:cs typeface="Calibri"/>
            </a:endParaRPr>
          </a:p>
          <a:p>
            <a:pPr marL="240665" indent="-227965">
              <a:lnSpc>
                <a:spcPct val="100000"/>
              </a:lnSpc>
              <a:spcBef>
                <a:spcPts val="215"/>
              </a:spcBef>
              <a:buChar char="•"/>
              <a:tabLst>
                <a:tab pos="240665" algn="l"/>
              </a:tabLst>
            </a:pPr>
            <a:r>
              <a:rPr sz="2700" spc="-10" dirty="0">
                <a:latin typeface="Calibri"/>
                <a:cs typeface="Calibri"/>
              </a:rPr>
              <a:t>Transmission</a:t>
            </a:r>
            <a:endParaRPr sz="2700" dirty="0">
              <a:latin typeface="Calibri"/>
              <a:cs typeface="Calibri"/>
            </a:endParaRPr>
          </a:p>
          <a:p>
            <a:pPr marL="240665" indent="-227965">
              <a:lnSpc>
                <a:spcPct val="100000"/>
              </a:lnSpc>
              <a:spcBef>
                <a:spcPts val="229"/>
              </a:spcBef>
              <a:buChar char="•"/>
              <a:tabLst>
                <a:tab pos="240665" algn="l"/>
              </a:tabLst>
            </a:pPr>
            <a:r>
              <a:rPr sz="2700" spc="-10" dirty="0">
                <a:latin typeface="Calibri"/>
                <a:cs typeface="Calibri"/>
              </a:rPr>
              <a:t>Distribution</a:t>
            </a:r>
            <a:endParaRPr sz="2700" dirty="0">
              <a:latin typeface="Calibri"/>
              <a:cs typeface="Calibri"/>
            </a:endParaRPr>
          </a:p>
          <a:p>
            <a:pPr marL="240665" indent="-227965">
              <a:lnSpc>
                <a:spcPct val="100000"/>
              </a:lnSpc>
              <a:spcBef>
                <a:spcPts val="215"/>
              </a:spcBef>
              <a:buChar char="•"/>
              <a:tabLst>
                <a:tab pos="240665" algn="l"/>
              </a:tabLst>
            </a:pPr>
            <a:r>
              <a:rPr sz="2700" spc="-10" dirty="0">
                <a:latin typeface="Calibri"/>
                <a:cs typeface="Calibri"/>
              </a:rPr>
              <a:t>Customers</a:t>
            </a:r>
            <a:endParaRPr sz="2700" dirty="0">
              <a:latin typeface="Calibri"/>
              <a:cs typeface="Calibri"/>
            </a:endParaRPr>
          </a:p>
          <a:p>
            <a:pPr marL="240665" indent="-227965">
              <a:lnSpc>
                <a:spcPct val="100000"/>
              </a:lnSpc>
              <a:spcBef>
                <a:spcPts val="219"/>
              </a:spcBef>
              <a:buChar char="•"/>
              <a:tabLst>
                <a:tab pos="240665" algn="l"/>
              </a:tabLst>
            </a:pPr>
            <a:r>
              <a:rPr sz="2700" spc="-10" dirty="0">
                <a:latin typeface="Calibri"/>
                <a:cs typeface="Calibri"/>
              </a:rPr>
              <a:t>Operations</a:t>
            </a:r>
            <a:endParaRPr sz="2700" dirty="0">
              <a:latin typeface="Calibri"/>
              <a:cs typeface="Calibri"/>
            </a:endParaRPr>
          </a:p>
          <a:p>
            <a:pPr marL="240665" indent="-227965">
              <a:lnSpc>
                <a:spcPct val="100000"/>
              </a:lnSpc>
              <a:spcBef>
                <a:spcPts val="225"/>
              </a:spcBef>
              <a:buChar char="•"/>
              <a:tabLst>
                <a:tab pos="240665" algn="l"/>
              </a:tabLst>
            </a:pPr>
            <a:r>
              <a:rPr sz="2700" spc="-10" dirty="0">
                <a:latin typeface="Calibri"/>
                <a:cs typeface="Calibri"/>
              </a:rPr>
              <a:t>Markets</a:t>
            </a:r>
            <a:endParaRPr sz="2700" dirty="0">
              <a:latin typeface="Calibri"/>
              <a:cs typeface="Calibri"/>
            </a:endParaRPr>
          </a:p>
          <a:p>
            <a:pPr marL="240665" indent="-227965">
              <a:lnSpc>
                <a:spcPct val="100000"/>
              </a:lnSpc>
              <a:spcBef>
                <a:spcPts val="220"/>
              </a:spcBef>
              <a:buChar char="•"/>
              <a:tabLst>
                <a:tab pos="240665" algn="l"/>
              </a:tabLst>
            </a:pPr>
            <a:r>
              <a:rPr sz="2700" dirty="0">
                <a:latin typeface="Calibri"/>
                <a:cs typeface="Calibri"/>
              </a:rPr>
              <a:t>Service</a:t>
            </a:r>
            <a:r>
              <a:rPr sz="2700" spc="-35" dirty="0">
                <a:latin typeface="Calibri"/>
                <a:cs typeface="Calibri"/>
              </a:rPr>
              <a:t> </a:t>
            </a:r>
            <a:r>
              <a:rPr sz="2700" spc="-10" dirty="0">
                <a:latin typeface="Calibri"/>
                <a:cs typeface="Calibri"/>
              </a:rPr>
              <a:t>Providers</a:t>
            </a:r>
            <a:endParaRPr sz="2700" dirty="0">
              <a:latin typeface="Calibri"/>
              <a:cs typeface="Calibri"/>
            </a:endParaRPr>
          </a:p>
        </p:txBody>
      </p:sp>
      <p:grpSp>
        <p:nvGrpSpPr>
          <p:cNvPr id="8" name="object 8"/>
          <p:cNvGrpSpPr/>
          <p:nvPr/>
        </p:nvGrpSpPr>
        <p:grpSpPr>
          <a:xfrm>
            <a:off x="832103" y="1819655"/>
            <a:ext cx="3797935" cy="4363720"/>
            <a:chOff x="832103" y="1819655"/>
            <a:chExt cx="3797935" cy="4363720"/>
          </a:xfrm>
        </p:grpSpPr>
        <p:sp>
          <p:nvSpPr>
            <p:cNvPr id="9" name="object 9"/>
            <p:cNvSpPr/>
            <p:nvPr/>
          </p:nvSpPr>
          <p:spPr>
            <a:xfrm>
              <a:off x="838199" y="1825751"/>
              <a:ext cx="3785870" cy="4351020"/>
            </a:xfrm>
            <a:custGeom>
              <a:avLst/>
              <a:gdLst/>
              <a:ahLst/>
              <a:cxnLst/>
              <a:rect l="l" t="t" r="r" b="b"/>
              <a:pathLst>
                <a:path w="3785870" h="4351020">
                  <a:moveTo>
                    <a:pt x="3154679" y="0"/>
                  </a:moveTo>
                  <a:lnTo>
                    <a:pt x="630936" y="0"/>
                  </a:lnTo>
                  <a:lnTo>
                    <a:pt x="583849" y="1730"/>
                  </a:lnTo>
                  <a:lnTo>
                    <a:pt x="537702" y="6840"/>
                  </a:lnTo>
                  <a:lnTo>
                    <a:pt x="492617" y="15207"/>
                  </a:lnTo>
                  <a:lnTo>
                    <a:pt x="448715" y="26710"/>
                  </a:lnTo>
                  <a:lnTo>
                    <a:pt x="406120" y="41227"/>
                  </a:lnTo>
                  <a:lnTo>
                    <a:pt x="364952" y="58635"/>
                  </a:lnTo>
                  <a:lnTo>
                    <a:pt x="325333" y="78813"/>
                  </a:lnTo>
                  <a:lnTo>
                    <a:pt x="287387" y="101639"/>
                  </a:lnTo>
                  <a:lnTo>
                    <a:pt x="251235" y="126991"/>
                  </a:lnTo>
                  <a:lnTo>
                    <a:pt x="216998" y="154747"/>
                  </a:lnTo>
                  <a:lnTo>
                    <a:pt x="184799" y="184785"/>
                  </a:lnTo>
                  <a:lnTo>
                    <a:pt x="154760" y="216982"/>
                  </a:lnTo>
                  <a:lnTo>
                    <a:pt x="127002" y="251218"/>
                  </a:lnTo>
                  <a:lnTo>
                    <a:pt x="101649" y="287370"/>
                  </a:lnTo>
                  <a:lnTo>
                    <a:pt x="78821" y="325317"/>
                  </a:lnTo>
                  <a:lnTo>
                    <a:pt x="58641" y="364935"/>
                  </a:lnTo>
                  <a:lnTo>
                    <a:pt x="41231" y="406104"/>
                  </a:lnTo>
                  <a:lnTo>
                    <a:pt x="26713" y="448701"/>
                  </a:lnTo>
                  <a:lnTo>
                    <a:pt x="15209" y="492605"/>
                  </a:lnTo>
                  <a:lnTo>
                    <a:pt x="6841" y="537693"/>
                  </a:lnTo>
                  <a:lnTo>
                    <a:pt x="1730" y="583844"/>
                  </a:lnTo>
                  <a:lnTo>
                    <a:pt x="0" y="630936"/>
                  </a:lnTo>
                  <a:lnTo>
                    <a:pt x="0" y="3720084"/>
                  </a:lnTo>
                  <a:lnTo>
                    <a:pt x="1730" y="3767170"/>
                  </a:lnTo>
                  <a:lnTo>
                    <a:pt x="6841" y="3813317"/>
                  </a:lnTo>
                  <a:lnTo>
                    <a:pt x="15209" y="3858402"/>
                  </a:lnTo>
                  <a:lnTo>
                    <a:pt x="26713" y="3902304"/>
                  </a:lnTo>
                  <a:lnTo>
                    <a:pt x="41231" y="3944899"/>
                  </a:lnTo>
                  <a:lnTo>
                    <a:pt x="58641" y="3986067"/>
                  </a:lnTo>
                  <a:lnTo>
                    <a:pt x="78821" y="4025686"/>
                  </a:lnTo>
                  <a:lnTo>
                    <a:pt x="101649" y="4063632"/>
                  </a:lnTo>
                  <a:lnTo>
                    <a:pt x="127002" y="4099784"/>
                  </a:lnTo>
                  <a:lnTo>
                    <a:pt x="154760" y="4134021"/>
                  </a:lnTo>
                  <a:lnTo>
                    <a:pt x="184799" y="4166220"/>
                  </a:lnTo>
                  <a:lnTo>
                    <a:pt x="216998" y="4196259"/>
                  </a:lnTo>
                  <a:lnTo>
                    <a:pt x="251235" y="4224017"/>
                  </a:lnTo>
                  <a:lnTo>
                    <a:pt x="287387" y="4249370"/>
                  </a:lnTo>
                  <a:lnTo>
                    <a:pt x="325333" y="4272198"/>
                  </a:lnTo>
                  <a:lnTo>
                    <a:pt x="364952" y="4292378"/>
                  </a:lnTo>
                  <a:lnTo>
                    <a:pt x="406120" y="4309788"/>
                  </a:lnTo>
                  <a:lnTo>
                    <a:pt x="448715" y="4324306"/>
                  </a:lnTo>
                  <a:lnTo>
                    <a:pt x="492617" y="4335810"/>
                  </a:lnTo>
                  <a:lnTo>
                    <a:pt x="537702" y="4344178"/>
                  </a:lnTo>
                  <a:lnTo>
                    <a:pt x="583849" y="4349289"/>
                  </a:lnTo>
                  <a:lnTo>
                    <a:pt x="630936" y="4351020"/>
                  </a:lnTo>
                  <a:lnTo>
                    <a:pt x="3154679" y="4351020"/>
                  </a:lnTo>
                  <a:lnTo>
                    <a:pt x="3201771" y="4349289"/>
                  </a:lnTo>
                  <a:lnTo>
                    <a:pt x="3247922" y="4344178"/>
                  </a:lnTo>
                  <a:lnTo>
                    <a:pt x="3293010" y="4335810"/>
                  </a:lnTo>
                  <a:lnTo>
                    <a:pt x="3336914" y="4324306"/>
                  </a:lnTo>
                  <a:lnTo>
                    <a:pt x="3379511" y="4309788"/>
                  </a:lnTo>
                  <a:lnTo>
                    <a:pt x="3420680" y="4292378"/>
                  </a:lnTo>
                  <a:lnTo>
                    <a:pt x="3460298" y="4272198"/>
                  </a:lnTo>
                  <a:lnTo>
                    <a:pt x="3498245" y="4249370"/>
                  </a:lnTo>
                  <a:lnTo>
                    <a:pt x="3534397" y="4224017"/>
                  </a:lnTo>
                  <a:lnTo>
                    <a:pt x="3568633" y="4196259"/>
                  </a:lnTo>
                  <a:lnTo>
                    <a:pt x="3600830" y="4166220"/>
                  </a:lnTo>
                  <a:lnTo>
                    <a:pt x="3630868" y="4134021"/>
                  </a:lnTo>
                  <a:lnTo>
                    <a:pt x="3658624" y="4099784"/>
                  </a:lnTo>
                  <a:lnTo>
                    <a:pt x="3683976" y="4063632"/>
                  </a:lnTo>
                  <a:lnTo>
                    <a:pt x="3706802" y="4025686"/>
                  </a:lnTo>
                  <a:lnTo>
                    <a:pt x="3726980" y="3986067"/>
                  </a:lnTo>
                  <a:lnTo>
                    <a:pt x="3744388" y="3944899"/>
                  </a:lnTo>
                  <a:lnTo>
                    <a:pt x="3758905" y="3902304"/>
                  </a:lnTo>
                  <a:lnTo>
                    <a:pt x="3770408" y="3858402"/>
                  </a:lnTo>
                  <a:lnTo>
                    <a:pt x="3778775" y="3813317"/>
                  </a:lnTo>
                  <a:lnTo>
                    <a:pt x="3783885" y="3767170"/>
                  </a:lnTo>
                  <a:lnTo>
                    <a:pt x="3785616" y="3720084"/>
                  </a:lnTo>
                  <a:lnTo>
                    <a:pt x="3785616" y="630936"/>
                  </a:lnTo>
                  <a:lnTo>
                    <a:pt x="3783885" y="583844"/>
                  </a:lnTo>
                  <a:lnTo>
                    <a:pt x="3778775" y="537693"/>
                  </a:lnTo>
                  <a:lnTo>
                    <a:pt x="3770408" y="492605"/>
                  </a:lnTo>
                  <a:lnTo>
                    <a:pt x="3758905" y="448701"/>
                  </a:lnTo>
                  <a:lnTo>
                    <a:pt x="3744388" y="406104"/>
                  </a:lnTo>
                  <a:lnTo>
                    <a:pt x="3726980" y="364935"/>
                  </a:lnTo>
                  <a:lnTo>
                    <a:pt x="3706802" y="325317"/>
                  </a:lnTo>
                  <a:lnTo>
                    <a:pt x="3683976" y="287370"/>
                  </a:lnTo>
                  <a:lnTo>
                    <a:pt x="3658624" y="251218"/>
                  </a:lnTo>
                  <a:lnTo>
                    <a:pt x="3630868" y="216982"/>
                  </a:lnTo>
                  <a:lnTo>
                    <a:pt x="3600830" y="184785"/>
                  </a:lnTo>
                  <a:lnTo>
                    <a:pt x="3568633" y="154747"/>
                  </a:lnTo>
                  <a:lnTo>
                    <a:pt x="3534397" y="126991"/>
                  </a:lnTo>
                  <a:lnTo>
                    <a:pt x="3498245" y="101639"/>
                  </a:lnTo>
                  <a:lnTo>
                    <a:pt x="3460298" y="78813"/>
                  </a:lnTo>
                  <a:lnTo>
                    <a:pt x="3420680" y="58635"/>
                  </a:lnTo>
                  <a:lnTo>
                    <a:pt x="3379511" y="41227"/>
                  </a:lnTo>
                  <a:lnTo>
                    <a:pt x="3336914" y="26710"/>
                  </a:lnTo>
                  <a:lnTo>
                    <a:pt x="3293010" y="15207"/>
                  </a:lnTo>
                  <a:lnTo>
                    <a:pt x="3247922" y="6840"/>
                  </a:lnTo>
                  <a:lnTo>
                    <a:pt x="3201771" y="1730"/>
                  </a:lnTo>
                  <a:lnTo>
                    <a:pt x="3154679" y="0"/>
                  </a:lnTo>
                  <a:close/>
                </a:path>
              </a:pathLst>
            </a:custGeom>
            <a:solidFill>
              <a:srgbClr val="949494"/>
            </a:solidFill>
          </p:spPr>
          <p:txBody>
            <a:bodyPr wrap="square" lIns="0" tIns="0" rIns="0" bIns="0" rtlCol="0"/>
            <a:lstStyle/>
            <a:p>
              <a:endParaRPr/>
            </a:p>
          </p:txBody>
        </p:sp>
        <p:sp>
          <p:nvSpPr>
            <p:cNvPr id="10" name="object 10"/>
            <p:cNvSpPr/>
            <p:nvPr/>
          </p:nvSpPr>
          <p:spPr>
            <a:xfrm>
              <a:off x="838199" y="1825751"/>
              <a:ext cx="3785870" cy="4351020"/>
            </a:xfrm>
            <a:custGeom>
              <a:avLst/>
              <a:gdLst/>
              <a:ahLst/>
              <a:cxnLst/>
              <a:rect l="l" t="t" r="r" b="b"/>
              <a:pathLst>
                <a:path w="3785870" h="4351020">
                  <a:moveTo>
                    <a:pt x="0" y="630936"/>
                  </a:moveTo>
                  <a:lnTo>
                    <a:pt x="1730" y="583844"/>
                  </a:lnTo>
                  <a:lnTo>
                    <a:pt x="6841" y="537693"/>
                  </a:lnTo>
                  <a:lnTo>
                    <a:pt x="15209" y="492605"/>
                  </a:lnTo>
                  <a:lnTo>
                    <a:pt x="26713" y="448701"/>
                  </a:lnTo>
                  <a:lnTo>
                    <a:pt x="41231" y="406104"/>
                  </a:lnTo>
                  <a:lnTo>
                    <a:pt x="58641" y="364935"/>
                  </a:lnTo>
                  <a:lnTo>
                    <a:pt x="78821" y="325317"/>
                  </a:lnTo>
                  <a:lnTo>
                    <a:pt x="101649" y="287370"/>
                  </a:lnTo>
                  <a:lnTo>
                    <a:pt x="127002" y="251218"/>
                  </a:lnTo>
                  <a:lnTo>
                    <a:pt x="154760" y="216982"/>
                  </a:lnTo>
                  <a:lnTo>
                    <a:pt x="184799" y="184785"/>
                  </a:lnTo>
                  <a:lnTo>
                    <a:pt x="216998" y="154747"/>
                  </a:lnTo>
                  <a:lnTo>
                    <a:pt x="251235" y="126991"/>
                  </a:lnTo>
                  <a:lnTo>
                    <a:pt x="287387" y="101639"/>
                  </a:lnTo>
                  <a:lnTo>
                    <a:pt x="325333" y="78813"/>
                  </a:lnTo>
                  <a:lnTo>
                    <a:pt x="364952" y="58635"/>
                  </a:lnTo>
                  <a:lnTo>
                    <a:pt x="406120" y="41227"/>
                  </a:lnTo>
                  <a:lnTo>
                    <a:pt x="448715" y="26710"/>
                  </a:lnTo>
                  <a:lnTo>
                    <a:pt x="492617" y="15207"/>
                  </a:lnTo>
                  <a:lnTo>
                    <a:pt x="537702" y="6840"/>
                  </a:lnTo>
                  <a:lnTo>
                    <a:pt x="583849" y="1730"/>
                  </a:lnTo>
                  <a:lnTo>
                    <a:pt x="630936" y="0"/>
                  </a:lnTo>
                  <a:lnTo>
                    <a:pt x="3154679" y="0"/>
                  </a:lnTo>
                  <a:lnTo>
                    <a:pt x="3201771" y="1730"/>
                  </a:lnTo>
                  <a:lnTo>
                    <a:pt x="3247922" y="6840"/>
                  </a:lnTo>
                  <a:lnTo>
                    <a:pt x="3293010" y="15207"/>
                  </a:lnTo>
                  <a:lnTo>
                    <a:pt x="3336914" y="26710"/>
                  </a:lnTo>
                  <a:lnTo>
                    <a:pt x="3379511" y="41227"/>
                  </a:lnTo>
                  <a:lnTo>
                    <a:pt x="3420680" y="58635"/>
                  </a:lnTo>
                  <a:lnTo>
                    <a:pt x="3460298" y="78813"/>
                  </a:lnTo>
                  <a:lnTo>
                    <a:pt x="3498245" y="101639"/>
                  </a:lnTo>
                  <a:lnTo>
                    <a:pt x="3534397" y="126991"/>
                  </a:lnTo>
                  <a:lnTo>
                    <a:pt x="3568633" y="154747"/>
                  </a:lnTo>
                  <a:lnTo>
                    <a:pt x="3600830" y="184785"/>
                  </a:lnTo>
                  <a:lnTo>
                    <a:pt x="3630868" y="216982"/>
                  </a:lnTo>
                  <a:lnTo>
                    <a:pt x="3658624" y="251218"/>
                  </a:lnTo>
                  <a:lnTo>
                    <a:pt x="3683976" y="287370"/>
                  </a:lnTo>
                  <a:lnTo>
                    <a:pt x="3706802" y="325317"/>
                  </a:lnTo>
                  <a:lnTo>
                    <a:pt x="3726980" y="364935"/>
                  </a:lnTo>
                  <a:lnTo>
                    <a:pt x="3744388" y="406104"/>
                  </a:lnTo>
                  <a:lnTo>
                    <a:pt x="3758905" y="448701"/>
                  </a:lnTo>
                  <a:lnTo>
                    <a:pt x="3770408" y="492605"/>
                  </a:lnTo>
                  <a:lnTo>
                    <a:pt x="3778775" y="537693"/>
                  </a:lnTo>
                  <a:lnTo>
                    <a:pt x="3783885" y="583844"/>
                  </a:lnTo>
                  <a:lnTo>
                    <a:pt x="3785616" y="630936"/>
                  </a:lnTo>
                  <a:lnTo>
                    <a:pt x="3785616" y="3720084"/>
                  </a:lnTo>
                  <a:lnTo>
                    <a:pt x="3783885" y="3767170"/>
                  </a:lnTo>
                  <a:lnTo>
                    <a:pt x="3778775" y="3813317"/>
                  </a:lnTo>
                  <a:lnTo>
                    <a:pt x="3770408" y="3858402"/>
                  </a:lnTo>
                  <a:lnTo>
                    <a:pt x="3758905" y="3902304"/>
                  </a:lnTo>
                  <a:lnTo>
                    <a:pt x="3744388" y="3944899"/>
                  </a:lnTo>
                  <a:lnTo>
                    <a:pt x="3726980" y="3986067"/>
                  </a:lnTo>
                  <a:lnTo>
                    <a:pt x="3706802" y="4025686"/>
                  </a:lnTo>
                  <a:lnTo>
                    <a:pt x="3683976" y="4063632"/>
                  </a:lnTo>
                  <a:lnTo>
                    <a:pt x="3658624" y="4099784"/>
                  </a:lnTo>
                  <a:lnTo>
                    <a:pt x="3630868" y="4134021"/>
                  </a:lnTo>
                  <a:lnTo>
                    <a:pt x="3600830" y="4166220"/>
                  </a:lnTo>
                  <a:lnTo>
                    <a:pt x="3568633" y="4196259"/>
                  </a:lnTo>
                  <a:lnTo>
                    <a:pt x="3534397" y="4224017"/>
                  </a:lnTo>
                  <a:lnTo>
                    <a:pt x="3498245" y="4249370"/>
                  </a:lnTo>
                  <a:lnTo>
                    <a:pt x="3460298" y="4272198"/>
                  </a:lnTo>
                  <a:lnTo>
                    <a:pt x="3420680" y="4292378"/>
                  </a:lnTo>
                  <a:lnTo>
                    <a:pt x="3379511" y="4309788"/>
                  </a:lnTo>
                  <a:lnTo>
                    <a:pt x="3336914" y="4324306"/>
                  </a:lnTo>
                  <a:lnTo>
                    <a:pt x="3293010" y="4335810"/>
                  </a:lnTo>
                  <a:lnTo>
                    <a:pt x="3247922" y="4344178"/>
                  </a:lnTo>
                  <a:lnTo>
                    <a:pt x="3201771" y="4349289"/>
                  </a:lnTo>
                  <a:lnTo>
                    <a:pt x="3154679" y="4351020"/>
                  </a:lnTo>
                  <a:lnTo>
                    <a:pt x="630936" y="4351020"/>
                  </a:lnTo>
                  <a:lnTo>
                    <a:pt x="583849" y="4349289"/>
                  </a:lnTo>
                  <a:lnTo>
                    <a:pt x="537702" y="4344178"/>
                  </a:lnTo>
                  <a:lnTo>
                    <a:pt x="492617" y="4335810"/>
                  </a:lnTo>
                  <a:lnTo>
                    <a:pt x="448715" y="4324306"/>
                  </a:lnTo>
                  <a:lnTo>
                    <a:pt x="406120" y="4309788"/>
                  </a:lnTo>
                  <a:lnTo>
                    <a:pt x="364952" y="4292378"/>
                  </a:lnTo>
                  <a:lnTo>
                    <a:pt x="325333" y="4272198"/>
                  </a:lnTo>
                  <a:lnTo>
                    <a:pt x="287387" y="4249370"/>
                  </a:lnTo>
                  <a:lnTo>
                    <a:pt x="251235" y="4224017"/>
                  </a:lnTo>
                  <a:lnTo>
                    <a:pt x="216998" y="4196259"/>
                  </a:lnTo>
                  <a:lnTo>
                    <a:pt x="184799" y="4166220"/>
                  </a:lnTo>
                  <a:lnTo>
                    <a:pt x="154760" y="4134021"/>
                  </a:lnTo>
                  <a:lnTo>
                    <a:pt x="127002" y="4099784"/>
                  </a:lnTo>
                  <a:lnTo>
                    <a:pt x="101649" y="4063632"/>
                  </a:lnTo>
                  <a:lnTo>
                    <a:pt x="78821" y="4025686"/>
                  </a:lnTo>
                  <a:lnTo>
                    <a:pt x="58641" y="3986067"/>
                  </a:lnTo>
                  <a:lnTo>
                    <a:pt x="41231" y="3944899"/>
                  </a:lnTo>
                  <a:lnTo>
                    <a:pt x="26713" y="3902304"/>
                  </a:lnTo>
                  <a:lnTo>
                    <a:pt x="15209" y="3858402"/>
                  </a:lnTo>
                  <a:lnTo>
                    <a:pt x="6841" y="3813317"/>
                  </a:lnTo>
                  <a:lnTo>
                    <a:pt x="1730" y="3767170"/>
                  </a:lnTo>
                  <a:lnTo>
                    <a:pt x="0" y="3720084"/>
                  </a:lnTo>
                  <a:lnTo>
                    <a:pt x="0" y="630936"/>
                  </a:lnTo>
                  <a:close/>
                </a:path>
              </a:pathLst>
            </a:custGeom>
            <a:ln w="12192">
              <a:solidFill>
                <a:srgbClr val="FFFFFF"/>
              </a:solidFill>
            </a:ln>
          </p:spPr>
          <p:txBody>
            <a:bodyPr wrap="square" lIns="0" tIns="0" rIns="0" bIns="0" rtlCol="0"/>
            <a:lstStyle/>
            <a:p>
              <a:endParaRPr/>
            </a:p>
          </p:txBody>
        </p:sp>
      </p:grpSp>
      <p:sp>
        <p:nvSpPr>
          <p:cNvPr id="11" name="object 11"/>
          <p:cNvSpPr txBox="1">
            <a:spLocks noGrp="1"/>
          </p:cNvSpPr>
          <p:nvPr>
            <p:ph sz="half" idx="2"/>
          </p:nvPr>
        </p:nvSpPr>
        <p:spPr>
          <a:prstGeom prst="rect">
            <a:avLst/>
          </a:prstGeom>
        </p:spPr>
        <p:txBody>
          <a:bodyPr vert="horz" wrap="square" lIns="0" tIns="13335" rIns="0" bIns="0" rtlCol="0">
            <a:spAutoFit/>
          </a:bodyPr>
          <a:lstStyle/>
          <a:p>
            <a:pPr algn="ctr">
              <a:lnSpc>
                <a:spcPts val="2645"/>
              </a:lnSpc>
              <a:spcBef>
                <a:spcPts val="105"/>
              </a:spcBef>
            </a:pPr>
            <a:r>
              <a:rPr sz="2300" i="1" dirty="0">
                <a:latin typeface="Calibri"/>
                <a:cs typeface="Calibri"/>
              </a:rPr>
              <a:t>Smart</a:t>
            </a:r>
            <a:r>
              <a:rPr sz="2300" i="1" spc="-35" dirty="0">
                <a:latin typeface="Calibri"/>
                <a:cs typeface="Calibri"/>
              </a:rPr>
              <a:t> </a:t>
            </a:r>
            <a:r>
              <a:rPr sz="2300" i="1" dirty="0">
                <a:latin typeface="Calibri"/>
                <a:cs typeface="Calibri"/>
              </a:rPr>
              <a:t>Grid</a:t>
            </a:r>
            <a:r>
              <a:rPr sz="2300" i="1" spc="-5" dirty="0">
                <a:latin typeface="Calibri"/>
                <a:cs typeface="Calibri"/>
              </a:rPr>
              <a:t> </a:t>
            </a:r>
            <a:r>
              <a:rPr sz="2300" i="1" dirty="0">
                <a:latin typeface="Calibri"/>
                <a:cs typeface="Calibri"/>
              </a:rPr>
              <a:t>is</a:t>
            </a:r>
            <a:r>
              <a:rPr sz="2300" i="1" spc="-15" dirty="0">
                <a:latin typeface="Calibri"/>
                <a:cs typeface="Calibri"/>
              </a:rPr>
              <a:t> </a:t>
            </a:r>
            <a:r>
              <a:rPr sz="2300" i="1" dirty="0">
                <a:latin typeface="Calibri"/>
                <a:cs typeface="Calibri"/>
              </a:rPr>
              <a:t>a</a:t>
            </a:r>
            <a:r>
              <a:rPr sz="2300" i="1" spc="-30" dirty="0">
                <a:latin typeface="Calibri"/>
                <a:cs typeface="Calibri"/>
              </a:rPr>
              <a:t> </a:t>
            </a:r>
            <a:r>
              <a:rPr sz="2300" i="1" spc="-20" dirty="0">
                <a:latin typeface="Calibri"/>
                <a:cs typeface="Calibri"/>
              </a:rPr>
              <a:t>large</a:t>
            </a:r>
            <a:endParaRPr sz="2300" dirty="0">
              <a:latin typeface="Calibri"/>
              <a:cs typeface="Calibri"/>
            </a:endParaRPr>
          </a:p>
          <a:p>
            <a:pPr marL="1270" algn="ctr">
              <a:lnSpc>
                <a:spcPts val="2525"/>
              </a:lnSpc>
            </a:pPr>
            <a:r>
              <a:rPr sz="2300" i="1" spc="-10" dirty="0">
                <a:latin typeface="Calibri"/>
                <a:cs typeface="Calibri"/>
              </a:rPr>
              <a:t>"</a:t>
            </a:r>
            <a:r>
              <a:rPr sz="2300" b="1" i="1" spc="-10" dirty="0">
                <a:latin typeface="Calibri"/>
                <a:cs typeface="Calibri"/>
              </a:rPr>
              <a:t>System</a:t>
            </a:r>
            <a:r>
              <a:rPr sz="2300" b="1" i="1" spc="-50" dirty="0">
                <a:latin typeface="Calibri"/>
                <a:cs typeface="Calibri"/>
              </a:rPr>
              <a:t> </a:t>
            </a:r>
            <a:r>
              <a:rPr sz="2300" b="1" i="1" dirty="0">
                <a:latin typeface="Calibri"/>
                <a:cs typeface="Calibri"/>
              </a:rPr>
              <a:t>of</a:t>
            </a:r>
            <a:r>
              <a:rPr sz="2300" b="1" i="1" spc="-40" dirty="0">
                <a:latin typeface="Calibri"/>
                <a:cs typeface="Calibri"/>
              </a:rPr>
              <a:t> </a:t>
            </a:r>
            <a:r>
              <a:rPr sz="2300" b="1" i="1" spc="-10" dirty="0">
                <a:latin typeface="Calibri"/>
                <a:cs typeface="Calibri"/>
              </a:rPr>
              <a:t>Systems</a:t>
            </a:r>
            <a:r>
              <a:rPr sz="2300" i="1" spc="-10" dirty="0">
                <a:latin typeface="Calibri"/>
                <a:cs typeface="Calibri"/>
              </a:rPr>
              <a:t>”.</a:t>
            </a:r>
            <a:endParaRPr sz="2300" dirty="0">
              <a:latin typeface="Calibri"/>
              <a:cs typeface="Calibri"/>
            </a:endParaRPr>
          </a:p>
          <a:p>
            <a:pPr marL="12065" marR="5080" indent="-635" algn="ctr">
              <a:lnSpc>
                <a:spcPct val="91600"/>
              </a:lnSpc>
              <a:spcBef>
                <a:spcPts val="110"/>
              </a:spcBef>
            </a:pPr>
            <a:r>
              <a:rPr sz="2300" dirty="0"/>
              <a:t>According</a:t>
            </a:r>
            <a:r>
              <a:rPr sz="2300" spc="-50" dirty="0"/>
              <a:t> </a:t>
            </a:r>
            <a:r>
              <a:rPr sz="2300" dirty="0"/>
              <a:t>to</a:t>
            </a:r>
            <a:r>
              <a:rPr sz="2300" spc="-60" dirty="0"/>
              <a:t> </a:t>
            </a:r>
            <a:r>
              <a:rPr sz="2300" dirty="0"/>
              <a:t>Smart</a:t>
            </a:r>
            <a:r>
              <a:rPr sz="2300" spc="-55" dirty="0"/>
              <a:t> </a:t>
            </a:r>
            <a:r>
              <a:rPr sz="2300" spc="-20" dirty="0"/>
              <a:t>Grid </a:t>
            </a:r>
            <a:r>
              <a:rPr sz="2300" spc="-10" dirty="0"/>
              <a:t>Interoperability</a:t>
            </a:r>
            <a:r>
              <a:rPr sz="2300" spc="-50" dirty="0"/>
              <a:t> </a:t>
            </a:r>
            <a:r>
              <a:rPr sz="2300" spc="-10" dirty="0"/>
              <a:t>Standards </a:t>
            </a:r>
            <a:r>
              <a:rPr sz="2300" dirty="0"/>
              <a:t>Roadmap</a:t>
            </a:r>
            <a:r>
              <a:rPr sz="2300" spc="-75" dirty="0"/>
              <a:t> </a:t>
            </a:r>
            <a:r>
              <a:rPr sz="2300" spc="-10" dirty="0"/>
              <a:t>proposed</a:t>
            </a:r>
            <a:r>
              <a:rPr sz="2300" spc="-95" dirty="0"/>
              <a:t> </a:t>
            </a:r>
            <a:r>
              <a:rPr sz="2300" spc="-25" dirty="0"/>
              <a:t>by </a:t>
            </a:r>
            <a:r>
              <a:rPr sz="2300" dirty="0"/>
              <a:t>NIST</a:t>
            </a:r>
            <a:r>
              <a:rPr sz="2300" spc="-40" dirty="0"/>
              <a:t> </a:t>
            </a:r>
            <a:r>
              <a:rPr sz="2300" dirty="0"/>
              <a:t>the</a:t>
            </a:r>
            <a:r>
              <a:rPr sz="2300" spc="-60" dirty="0"/>
              <a:t> </a:t>
            </a:r>
            <a:r>
              <a:rPr sz="2300" spc="-10" dirty="0"/>
              <a:t>American </a:t>
            </a:r>
            <a:r>
              <a:rPr sz="2300" dirty="0"/>
              <a:t>National</a:t>
            </a:r>
            <a:r>
              <a:rPr sz="2300" spc="-75" dirty="0"/>
              <a:t> </a:t>
            </a:r>
            <a:r>
              <a:rPr sz="2300" dirty="0"/>
              <a:t>Institute</a:t>
            </a:r>
            <a:r>
              <a:rPr sz="2300" spc="-65" dirty="0"/>
              <a:t> </a:t>
            </a:r>
            <a:r>
              <a:rPr sz="2300" spc="-25" dirty="0"/>
              <a:t>of </a:t>
            </a:r>
            <a:r>
              <a:rPr sz="2300" dirty="0"/>
              <a:t>Standards</a:t>
            </a:r>
            <a:r>
              <a:rPr sz="2300" spc="-95" dirty="0"/>
              <a:t> </a:t>
            </a:r>
            <a:r>
              <a:rPr sz="2300" dirty="0"/>
              <a:t>and</a:t>
            </a:r>
            <a:r>
              <a:rPr sz="2300" spc="-80" dirty="0"/>
              <a:t> </a:t>
            </a:r>
            <a:r>
              <a:rPr sz="2300" spc="-35" dirty="0"/>
              <a:t>Technology, </a:t>
            </a:r>
            <a:r>
              <a:rPr sz="2300" dirty="0"/>
              <a:t>the</a:t>
            </a:r>
            <a:r>
              <a:rPr sz="2300" spc="-35" dirty="0"/>
              <a:t> </a:t>
            </a:r>
            <a:r>
              <a:rPr sz="2300" spc="-10" dirty="0"/>
              <a:t>conceptual architecture</a:t>
            </a:r>
            <a:r>
              <a:rPr sz="2300" spc="-55" dirty="0"/>
              <a:t> </a:t>
            </a:r>
            <a:r>
              <a:rPr sz="2300" dirty="0"/>
              <a:t>for</a:t>
            </a:r>
            <a:r>
              <a:rPr sz="2300" spc="-50" dirty="0"/>
              <a:t> </a:t>
            </a:r>
            <a:r>
              <a:rPr sz="2300" dirty="0"/>
              <a:t>smart</a:t>
            </a:r>
            <a:r>
              <a:rPr sz="2300" spc="-55" dirty="0"/>
              <a:t> </a:t>
            </a:r>
            <a:r>
              <a:rPr sz="2300" spc="-20" dirty="0"/>
              <a:t>grid </a:t>
            </a:r>
            <a:r>
              <a:rPr sz="2300" dirty="0"/>
              <a:t>is</a:t>
            </a:r>
            <a:r>
              <a:rPr sz="2300" spc="-45" dirty="0"/>
              <a:t> </a:t>
            </a:r>
            <a:r>
              <a:rPr sz="2300" spc="-10" dirty="0"/>
              <a:t>composed</a:t>
            </a:r>
            <a:r>
              <a:rPr sz="2300" spc="-40" dirty="0"/>
              <a:t> </a:t>
            </a:r>
            <a:r>
              <a:rPr sz="2300" dirty="0"/>
              <a:t>of</a:t>
            </a:r>
            <a:r>
              <a:rPr sz="2300" spc="-35" dirty="0"/>
              <a:t> </a:t>
            </a:r>
            <a:r>
              <a:rPr sz="2300" dirty="0"/>
              <a:t>seven</a:t>
            </a:r>
            <a:r>
              <a:rPr sz="2300" spc="-50" dirty="0"/>
              <a:t> </a:t>
            </a:r>
            <a:r>
              <a:rPr sz="2300" spc="-25" dirty="0"/>
              <a:t>big </a:t>
            </a:r>
            <a:r>
              <a:rPr sz="2300" spc="-10" dirty="0"/>
              <a:t>domains</a:t>
            </a:r>
            <a:endParaRPr sz="2300" dirty="0"/>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prstGeom prst="rect">
            <a:avLst/>
          </a:prstGeom>
        </p:spPr>
        <p:txBody>
          <a:bodyPr vert="horz" wrap="square" lIns="0" tIns="281889" rIns="0" bIns="0" rtlCol="0">
            <a:spAutoFit/>
          </a:bodyPr>
          <a:lstStyle/>
          <a:p>
            <a:pPr marL="113664">
              <a:lnSpc>
                <a:spcPct val="100000"/>
              </a:lnSpc>
              <a:spcBef>
                <a:spcPts val="105"/>
              </a:spcBef>
            </a:pPr>
            <a:r>
              <a:rPr spc="-35" dirty="0"/>
              <a:t>Conceptual</a:t>
            </a:r>
            <a:r>
              <a:rPr spc="-200" dirty="0"/>
              <a:t> </a:t>
            </a:r>
            <a:r>
              <a:rPr spc="-10" dirty="0"/>
              <a:t>Model</a:t>
            </a:r>
          </a:p>
        </p:txBody>
      </p:sp>
      <p:grpSp>
        <p:nvGrpSpPr>
          <p:cNvPr id="4" name="object 4"/>
          <p:cNvGrpSpPr/>
          <p:nvPr/>
        </p:nvGrpSpPr>
        <p:grpSpPr>
          <a:xfrm>
            <a:off x="598931" y="1449324"/>
            <a:ext cx="11308080" cy="5415280"/>
            <a:chOff x="598931" y="1449324"/>
            <a:chExt cx="11308080" cy="5415280"/>
          </a:xfrm>
        </p:grpSpPr>
        <p:sp>
          <p:nvSpPr>
            <p:cNvPr id="5" name="object 5"/>
            <p:cNvSpPr/>
            <p:nvPr/>
          </p:nvSpPr>
          <p:spPr>
            <a:xfrm>
              <a:off x="605027" y="1455420"/>
              <a:ext cx="11296015" cy="5402580"/>
            </a:xfrm>
            <a:custGeom>
              <a:avLst/>
              <a:gdLst/>
              <a:ahLst/>
              <a:cxnLst/>
              <a:rect l="l" t="t" r="r" b="b"/>
              <a:pathLst>
                <a:path w="11296015" h="5402580">
                  <a:moveTo>
                    <a:pt x="10754563" y="3608831"/>
                  </a:moveTo>
                  <a:lnTo>
                    <a:pt x="5294884" y="3608831"/>
                  </a:lnTo>
                  <a:lnTo>
                    <a:pt x="5294884" y="4285488"/>
                  </a:lnTo>
                  <a:lnTo>
                    <a:pt x="5312887" y="4356781"/>
                  </a:lnTo>
                  <a:lnTo>
                    <a:pt x="5334300" y="4389144"/>
                  </a:lnTo>
                  <a:lnTo>
                    <a:pt x="5363016" y="4418698"/>
                  </a:lnTo>
                  <a:lnTo>
                    <a:pt x="5398309" y="4444979"/>
                  </a:lnTo>
                  <a:lnTo>
                    <a:pt x="5439450" y="4467523"/>
                  </a:lnTo>
                  <a:lnTo>
                    <a:pt x="5485712" y="4485865"/>
                  </a:lnTo>
                  <a:lnTo>
                    <a:pt x="5536366" y="4499541"/>
                  </a:lnTo>
                  <a:lnTo>
                    <a:pt x="5590686" y="4508088"/>
                  </a:lnTo>
                  <a:lnTo>
                    <a:pt x="5647944" y="4511040"/>
                  </a:lnTo>
                  <a:lnTo>
                    <a:pt x="8589264" y="4511040"/>
                  </a:lnTo>
                  <a:lnTo>
                    <a:pt x="8589264" y="5402576"/>
                  </a:lnTo>
                  <a:lnTo>
                    <a:pt x="8602068" y="5402576"/>
                  </a:lnTo>
                  <a:lnTo>
                    <a:pt x="10754563" y="3608831"/>
                  </a:lnTo>
                  <a:close/>
                </a:path>
                <a:path w="11296015" h="5402580">
                  <a:moveTo>
                    <a:pt x="2706624" y="0"/>
                  </a:moveTo>
                  <a:lnTo>
                    <a:pt x="0" y="2255519"/>
                  </a:lnTo>
                  <a:lnTo>
                    <a:pt x="2706624" y="4511027"/>
                  </a:lnTo>
                  <a:lnTo>
                    <a:pt x="2706624" y="3608831"/>
                  </a:lnTo>
                  <a:lnTo>
                    <a:pt x="10754563" y="3608831"/>
                  </a:lnTo>
                  <a:lnTo>
                    <a:pt x="11295888" y="3157728"/>
                  </a:lnTo>
                  <a:lnTo>
                    <a:pt x="9671913" y="1804415"/>
                  </a:lnTo>
                  <a:lnTo>
                    <a:pt x="5647944" y="1804415"/>
                  </a:lnTo>
                  <a:lnTo>
                    <a:pt x="5590686" y="1801464"/>
                  </a:lnTo>
                  <a:lnTo>
                    <a:pt x="5536366" y="1792918"/>
                  </a:lnTo>
                  <a:lnTo>
                    <a:pt x="5485712" y="1779243"/>
                  </a:lnTo>
                  <a:lnTo>
                    <a:pt x="5439450" y="1760902"/>
                  </a:lnTo>
                  <a:lnTo>
                    <a:pt x="5398309" y="1738360"/>
                  </a:lnTo>
                  <a:lnTo>
                    <a:pt x="5363016" y="1712079"/>
                  </a:lnTo>
                  <a:lnTo>
                    <a:pt x="5334300" y="1682526"/>
                  </a:lnTo>
                  <a:lnTo>
                    <a:pt x="5312887" y="1650162"/>
                  </a:lnTo>
                  <a:lnTo>
                    <a:pt x="5294884" y="1578864"/>
                  </a:lnTo>
                  <a:lnTo>
                    <a:pt x="5299506" y="1542273"/>
                  </a:lnTo>
                  <a:lnTo>
                    <a:pt x="5334300" y="1475201"/>
                  </a:lnTo>
                  <a:lnTo>
                    <a:pt x="5363016" y="1445648"/>
                  </a:lnTo>
                  <a:lnTo>
                    <a:pt x="5398309" y="1419367"/>
                  </a:lnTo>
                  <a:lnTo>
                    <a:pt x="5439450" y="1396825"/>
                  </a:lnTo>
                  <a:lnTo>
                    <a:pt x="5485712" y="1378484"/>
                  </a:lnTo>
                  <a:lnTo>
                    <a:pt x="5536366" y="1364809"/>
                  </a:lnTo>
                  <a:lnTo>
                    <a:pt x="5590686" y="1356263"/>
                  </a:lnTo>
                  <a:lnTo>
                    <a:pt x="5705197" y="1350360"/>
                  </a:lnTo>
                  <a:lnTo>
                    <a:pt x="5759507" y="1341814"/>
                  </a:lnTo>
                  <a:lnTo>
                    <a:pt x="5810148" y="1328139"/>
                  </a:lnTo>
                  <a:lnTo>
                    <a:pt x="5856392" y="1309798"/>
                  </a:lnTo>
                  <a:lnTo>
                    <a:pt x="5897514" y="1287256"/>
                  </a:lnTo>
                  <a:lnTo>
                    <a:pt x="5932788" y="1260975"/>
                  </a:lnTo>
                  <a:lnTo>
                    <a:pt x="5961488" y="1231422"/>
                  </a:lnTo>
                  <a:lnTo>
                    <a:pt x="5982886" y="1199058"/>
                  </a:lnTo>
                  <a:lnTo>
                    <a:pt x="6000877" y="1127759"/>
                  </a:lnTo>
                  <a:lnTo>
                    <a:pt x="5996258" y="1091169"/>
                  </a:lnTo>
                  <a:lnTo>
                    <a:pt x="5961488" y="1024097"/>
                  </a:lnTo>
                  <a:lnTo>
                    <a:pt x="5932788" y="994544"/>
                  </a:lnTo>
                  <a:lnTo>
                    <a:pt x="5897514" y="968263"/>
                  </a:lnTo>
                  <a:lnTo>
                    <a:pt x="5856392" y="945721"/>
                  </a:lnTo>
                  <a:lnTo>
                    <a:pt x="5810148" y="927380"/>
                  </a:lnTo>
                  <a:lnTo>
                    <a:pt x="5759507" y="913705"/>
                  </a:lnTo>
                  <a:lnTo>
                    <a:pt x="5705197" y="905159"/>
                  </a:lnTo>
                  <a:lnTo>
                    <a:pt x="5647944" y="902207"/>
                  </a:lnTo>
                  <a:lnTo>
                    <a:pt x="2706624" y="902207"/>
                  </a:lnTo>
                  <a:lnTo>
                    <a:pt x="2706624" y="0"/>
                  </a:lnTo>
                  <a:close/>
                </a:path>
                <a:path w="11296015" h="5402580">
                  <a:moveTo>
                    <a:pt x="8589264" y="902207"/>
                  </a:moveTo>
                  <a:lnTo>
                    <a:pt x="8589264" y="1804415"/>
                  </a:lnTo>
                  <a:lnTo>
                    <a:pt x="9671913" y="1804415"/>
                  </a:lnTo>
                  <a:lnTo>
                    <a:pt x="8589264" y="902207"/>
                  </a:lnTo>
                  <a:close/>
                </a:path>
              </a:pathLst>
            </a:custGeom>
            <a:solidFill>
              <a:srgbClr val="787878"/>
            </a:solidFill>
          </p:spPr>
          <p:txBody>
            <a:bodyPr wrap="square" lIns="0" tIns="0" rIns="0" bIns="0" rtlCol="0"/>
            <a:lstStyle/>
            <a:p>
              <a:endParaRPr/>
            </a:p>
          </p:txBody>
        </p:sp>
        <p:sp>
          <p:nvSpPr>
            <p:cNvPr id="6" name="object 6"/>
            <p:cNvSpPr/>
            <p:nvPr/>
          </p:nvSpPr>
          <p:spPr>
            <a:xfrm>
              <a:off x="5899911" y="2583180"/>
              <a:ext cx="706120" cy="676910"/>
            </a:xfrm>
            <a:custGeom>
              <a:avLst/>
              <a:gdLst/>
              <a:ahLst/>
              <a:cxnLst/>
              <a:rect l="l" t="t" r="r" b="b"/>
              <a:pathLst>
                <a:path w="706120" h="676910">
                  <a:moveTo>
                    <a:pt x="705992" y="0"/>
                  </a:moveTo>
                  <a:lnTo>
                    <a:pt x="688002" y="71298"/>
                  </a:lnTo>
                  <a:lnTo>
                    <a:pt x="666604" y="103662"/>
                  </a:lnTo>
                  <a:lnTo>
                    <a:pt x="637904" y="133215"/>
                  </a:lnTo>
                  <a:lnTo>
                    <a:pt x="602630" y="159496"/>
                  </a:lnTo>
                  <a:lnTo>
                    <a:pt x="561508" y="182038"/>
                  </a:lnTo>
                  <a:lnTo>
                    <a:pt x="515264" y="200379"/>
                  </a:lnTo>
                  <a:lnTo>
                    <a:pt x="464623" y="214054"/>
                  </a:lnTo>
                  <a:lnTo>
                    <a:pt x="410313" y="222600"/>
                  </a:lnTo>
                  <a:lnTo>
                    <a:pt x="295802" y="228503"/>
                  </a:lnTo>
                  <a:lnTo>
                    <a:pt x="241482" y="237049"/>
                  </a:lnTo>
                  <a:lnTo>
                    <a:pt x="190828" y="250724"/>
                  </a:lnTo>
                  <a:lnTo>
                    <a:pt x="144566" y="269065"/>
                  </a:lnTo>
                  <a:lnTo>
                    <a:pt x="103425" y="291607"/>
                  </a:lnTo>
                  <a:lnTo>
                    <a:pt x="68132" y="317888"/>
                  </a:lnTo>
                  <a:lnTo>
                    <a:pt x="39416" y="347441"/>
                  </a:lnTo>
                  <a:lnTo>
                    <a:pt x="18003" y="379805"/>
                  </a:lnTo>
                  <a:lnTo>
                    <a:pt x="0" y="451104"/>
                  </a:lnTo>
                  <a:lnTo>
                    <a:pt x="4622" y="487694"/>
                  </a:lnTo>
                  <a:lnTo>
                    <a:pt x="39416" y="554766"/>
                  </a:lnTo>
                  <a:lnTo>
                    <a:pt x="68132" y="584319"/>
                  </a:lnTo>
                  <a:lnTo>
                    <a:pt x="103425" y="610600"/>
                  </a:lnTo>
                  <a:lnTo>
                    <a:pt x="144566" y="633142"/>
                  </a:lnTo>
                  <a:lnTo>
                    <a:pt x="190828" y="651483"/>
                  </a:lnTo>
                  <a:lnTo>
                    <a:pt x="241482" y="665158"/>
                  </a:lnTo>
                  <a:lnTo>
                    <a:pt x="295802" y="673704"/>
                  </a:lnTo>
                  <a:lnTo>
                    <a:pt x="353060" y="676656"/>
                  </a:lnTo>
                  <a:lnTo>
                    <a:pt x="705992" y="676656"/>
                  </a:lnTo>
                  <a:lnTo>
                    <a:pt x="705992" y="0"/>
                  </a:lnTo>
                  <a:close/>
                </a:path>
              </a:pathLst>
            </a:custGeom>
            <a:solidFill>
              <a:srgbClr val="5F5F5F"/>
            </a:solidFill>
          </p:spPr>
          <p:txBody>
            <a:bodyPr wrap="square" lIns="0" tIns="0" rIns="0" bIns="0" rtlCol="0"/>
            <a:lstStyle/>
            <a:p>
              <a:endParaRPr/>
            </a:p>
          </p:txBody>
        </p:sp>
        <p:sp>
          <p:nvSpPr>
            <p:cNvPr id="7" name="object 7"/>
            <p:cNvSpPr/>
            <p:nvPr/>
          </p:nvSpPr>
          <p:spPr>
            <a:xfrm>
              <a:off x="605027" y="1455420"/>
              <a:ext cx="11296015" cy="5402580"/>
            </a:xfrm>
            <a:custGeom>
              <a:avLst/>
              <a:gdLst/>
              <a:ahLst/>
              <a:cxnLst/>
              <a:rect l="l" t="t" r="r" b="b"/>
              <a:pathLst>
                <a:path w="11296015" h="5402580">
                  <a:moveTo>
                    <a:pt x="0" y="2255519"/>
                  </a:moveTo>
                  <a:lnTo>
                    <a:pt x="2706624" y="0"/>
                  </a:lnTo>
                  <a:lnTo>
                    <a:pt x="2706624" y="902207"/>
                  </a:lnTo>
                  <a:lnTo>
                    <a:pt x="5647944" y="902207"/>
                  </a:lnTo>
                  <a:lnTo>
                    <a:pt x="5705197" y="905159"/>
                  </a:lnTo>
                  <a:lnTo>
                    <a:pt x="5759507" y="913705"/>
                  </a:lnTo>
                  <a:lnTo>
                    <a:pt x="5810148" y="927380"/>
                  </a:lnTo>
                  <a:lnTo>
                    <a:pt x="5856392" y="945721"/>
                  </a:lnTo>
                  <a:lnTo>
                    <a:pt x="5897514" y="968263"/>
                  </a:lnTo>
                  <a:lnTo>
                    <a:pt x="5932788" y="994544"/>
                  </a:lnTo>
                  <a:lnTo>
                    <a:pt x="5961488" y="1024097"/>
                  </a:lnTo>
                  <a:lnTo>
                    <a:pt x="5982886" y="1056461"/>
                  </a:lnTo>
                  <a:lnTo>
                    <a:pt x="6000877" y="1127759"/>
                  </a:lnTo>
                  <a:lnTo>
                    <a:pt x="5996258" y="1164350"/>
                  </a:lnTo>
                  <a:lnTo>
                    <a:pt x="5961488" y="1231422"/>
                  </a:lnTo>
                  <a:lnTo>
                    <a:pt x="5932788" y="1260975"/>
                  </a:lnTo>
                  <a:lnTo>
                    <a:pt x="5897514" y="1287256"/>
                  </a:lnTo>
                  <a:lnTo>
                    <a:pt x="5856392" y="1309798"/>
                  </a:lnTo>
                  <a:lnTo>
                    <a:pt x="5810148" y="1328139"/>
                  </a:lnTo>
                  <a:lnTo>
                    <a:pt x="5759507" y="1341814"/>
                  </a:lnTo>
                  <a:lnTo>
                    <a:pt x="5705197" y="1350360"/>
                  </a:lnTo>
                  <a:lnTo>
                    <a:pt x="5647944" y="1353312"/>
                  </a:lnTo>
                  <a:lnTo>
                    <a:pt x="5590686" y="1356263"/>
                  </a:lnTo>
                  <a:lnTo>
                    <a:pt x="5536366" y="1364809"/>
                  </a:lnTo>
                  <a:lnTo>
                    <a:pt x="5485712" y="1378484"/>
                  </a:lnTo>
                  <a:lnTo>
                    <a:pt x="5439450" y="1396825"/>
                  </a:lnTo>
                  <a:lnTo>
                    <a:pt x="5398309" y="1419367"/>
                  </a:lnTo>
                  <a:lnTo>
                    <a:pt x="5363016" y="1445648"/>
                  </a:lnTo>
                  <a:lnTo>
                    <a:pt x="5334300" y="1475201"/>
                  </a:lnTo>
                  <a:lnTo>
                    <a:pt x="5312887" y="1507565"/>
                  </a:lnTo>
                  <a:lnTo>
                    <a:pt x="5294884" y="1578864"/>
                  </a:lnTo>
                  <a:lnTo>
                    <a:pt x="5299506" y="1615454"/>
                  </a:lnTo>
                  <a:lnTo>
                    <a:pt x="5334300" y="1682526"/>
                  </a:lnTo>
                  <a:lnTo>
                    <a:pt x="5363016" y="1712079"/>
                  </a:lnTo>
                  <a:lnTo>
                    <a:pt x="5398309" y="1738360"/>
                  </a:lnTo>
                  <a:lnTo>
                    <a:pt x="5439450" y="1760902"/>
                  </a:lnTo>
                  <a:lnTo>
                    <a:pt x="5485712" y="1779243"/>
                  </a:lnTo>
                  <a:lnTo>
                    <a:pt x="5536366" y="1792918"/>
                  </a:lnTo>
                  <a:lnTo>
                    <a:pt x="5590686" y="1801464"/>
                  </a:lnTo>
                  <a:lnTo>
                    <a:pt x="5647944" y="1804415"/>
                  </a:lnTo>
                  <a:lnTo>
                    <a:pt x="8589264" y="1804415"/>
                  </a:lnTo>
                  <a:lnTo>
                    <a:pt x="8589264" y="902207"/>
                  </a:lnTo>
                  <a:lnTo>
                    <a:pt x="11295888" y="3157728"/>
                  </a:lnTo>
                  <a:lnTo>
                    <a:pt x="8602068" y="5402576"/>
                  </a:lnTo>
                </a:path>
                <a:path w="11296015" h="5402580">
                  <a:moveTo>
                    <a:pt x="8589264" y="5402576"/>
                  </a:moveTo>
                  <a:lnTo>
                    <a:pt x="8589264" y="4511040"/>
                  </a:lnTo>
                  <a:lnTo>
                    <a:pt x="5647944" y="4511040"/>
                  </a:lnTo>
                  <a:lnTo>
                    <a:pt x="5590686" y="4508088"/>
                  </a:lnTo>
                  <a:lnTo>
                    <a:pt x="5536366" y="4499541"/>
                  </a:lnTo>
                  <a:lnTo>
                    <a:pt x="5485712" y="4485865"/>
                  </a:lnTo>
                  <a:lnTo>
                    <a:pt x="5439450" y="4467523"/>
                  </a:lnTo>
                  <a:lnTo>
                    <a:pt x="5398309" y="4444979"/>
                  </a:lnTo>
                  <a:lnTo>
                    <a:pt x="5363016" y="4418698"/>
                  </a:lnTo>
                  <a:lnTo>
                    <a:pt x="5334300" y="4389144"/>
                  </a:lnTo>
                  <a:lnTo>
                    <a:pt x="5312887" y="4356781"/>
                  </a:lnTo>
                  <a:lnTo>
                    <a:pt x="5294884" y="4285488"/>
                  </a:lnTo>
                  <a:lnTo>
                    <a:pt x="5294884" y="3608831"/>
                  </a:lnTo>
                  <a:lnTo>
                    <a:pt x="2706624" y="3608831"/>
                  </a:lnTo>
                  <a:lnTo>
                    <a:pt x="2706624" y="4511027"/>
                  </a:lnTo>
                  <a:lnTo>
                    <a:pt x="0" y="2255519"/>
                  </a:lnTo>
                </a:path>
                <a:path w="11296015" h="5402580">
                  <a:moveTo>
                    <a:pt x="6000877" y="1127759"/>
                  </a:moveTo>
                  <a:lnTo>
                    <a:pt x="6000877" y="1804415"/>
                  </a:lnTo>
                </a:path>
                <a:path w="11296015" h="5402580">
                  <a:moveTo>
                    <a:pt x="5294884" y="1578864"/>
                  </a:moveTo>
                  <a:lnTo>
                    <a:pt x="5294884" y="3608831"/>
                  </a:lnTo>
                </a:path>
              </a:pathLst>
            </a:custGeom>
            <a:ln w="12192">
              <a:solidFill>
                <a:srgbClr val="FFFFFF"/>
              </a:solidFill>
            </a:ln>
          </p:spPr>
          <p:txBody>
            <a:bodyPr wrap="square" lIns="0" tIns="0" rIns="0" bIns="0" rtlCol="0"/>
            <a:lstStyle/>
            <a:p>
              <a:endParaRPr/>
            </a:p>
          </p:txBody>
        </p:sp>
      </p:grpSp>
      <p:sp>
        <p:nvSpPr>
          <p:cNvPr id="8" name="object 8"/>
          <p:cNvSpPr txBox="1"/>
          <p:nvPr/>
        </p:nvSpPr>
        <p:spPr>
          <a:xfrm>
            <a:off x="2062098" y="2712847"/>
            <a:ext cx="3740150" cy="2132330"/>
          </a:xfrm>
          <a:prstGeom prst="rect">
            <a:avLst/>
          </a:prstGeom>
        </p:spPr>
        <p:txBody>
          <a:bodyPr vert="horz" wrap="square" lIns="0" tIns="34290" rIns="0" bIns="0" rtlCol="0">
            <a:spAutoFit/>
          </a:bodyPr>
          <a:lstStyle/>
          <a:p>
            <a:pPr marL="12700" marR="237490">
              <a:lnSpc>
                <a:spcPts val="1540"/>
              </a:lnSpc>
              <a:spcBef>
                <a:spcPts val="270"/>
              </a:spcBef>
            </a:pPr>
            <a:r>
              <a:rPr sz="1400" dirty="0">
                <a:solidFill>
                  <a:srgbClr val="FFFFFF"/>
                </a:solidFill>
                <a:latin typeface="Calibri"/>
                <a:cs typeface="Calibri"/>
              </a:rPr>
              <a:t>All</a:t>
            </a:r>
            <a:r>
              <a:rPr sz="1400" spc="-55" dirty="0">
                <a:solidFill>
                  <a:srgbClr val="FFFFFF"/>
                </a:solidFill>
                <a:latin typeface="Calibri"/>
                <a:cs typeface="Calibri"/>
              </a:rPr>
              <a:t> </a:t>
            </a:r>
            <a:r>
              <a:rPr sz="1400" dirty="0">
                <a:solidFill>
                  <a:srgbClr val="FFFFFF"/>
                </a:solidFill>
                <a:latin typeface="Calibri"/>
                <a:cs typeface="Calibri"/>
              </a:rPr>
              <a:t>these</a:t>
            </a:r>
            <a:r>
              <a:rPr sz="1400" spc="-40" dirty="0">
                <a:solidFill>
                  <a:srgbClr val="FFFFFF"/>
                </a:solidFill>
                <a:latin typeface="Calibri"/>
                <a:cs typeface="Calibri"/>
              </a:rPr>
              <a:t> </a:t>
            </a:r>
            <a:r>
              <a:rPr sz="1400" dirty="0">
                <a:solidFill>
                  <a:srgbClr val="FFFFFF"/>
                </a:solidFill>
                <a:latin typeface="Calibri"/>
                <a:cs typeface="Calibri"/>
              </a:rPr>
              <a:t>functional</a:t>
            </a:r>
            <a:r>
              <a:rPr sz="1400" spc="-50" dirty="0">
                <a:solidFill>
                  <a:srgbClr val="FFFFFF"/>
                </a:solidFill>
                <a:latin typeface="Calibri"/>
                <a:cs typeface="Calibri"/>
              </a:rPr>
              <a:t> </a:t>
            </a:r>
            <a:r>
              <a:rPr sz="1400" dirty="0">
                <a:solidFill>
                  <a:srgbClr val="FFFFFF"/>
                </a:solidFill>
                <a:latin typeface="Calibri"/>
                <a:cs typeface="Calibri"/>
              </a:rPr>
              <a:t>domains</a:t>
            </a:r>
            <a:r>
              <a:rPr sz="1400" spc="-35" dirty="0">
                <a:solidFill>
                  <a:srgbClr val="FFFFFF"/>
                </a:solidFill>
                <a:latin typeface="Calibri"/>
                <a:cs typeface="Calibri"/>
              </a:rPr>
              <a:t> </a:t>
            </a:r>
            <a:r>
              <a:rPr sz="1400" spc="-10" dirty="0">
                <a:solidFill>
                  <a:srgbClr val="FFFFFF"/>
                </a:solidFill>
                <a:latin typeface="Calibri"/>
                <a:cs typeface="Calibri"/>
              </a:rPr>
              <a:t>have</a:t>
            </a:r>
            <a:r>
              <a:rPr sz="1400" spc="-50" dirty="0">
                <a:solidFill>
                  <a:srgbClr val="FFFFFF"/>
                </a:solidFill>
                <a:latin typeface="Calibri"/>
                <a:cs typeface="Calibri"/>
              </a:rPr>
              <a:t> </a:t>
            </a:r>
            <a:r>
              <a:rPr sz="1400" spc="-10" dirty="0">
                <a:solidFill>
                  <a:srgbClr val="FFFFFF"/>
                </a:solidFill>
                <a:latin typeface="Calibri"/>
                <a:cs typeface="Calibri"/>
              </a:rPr>
              <a:t>different</a:t>
            </a:r>
            <a:r>
              <a:rPr sz="1400" spc="-40" dirty="0">
                <a:solidFill>
                  <a:srgbClr val="FFFFFF"/>
                </a:solidFill>
                <a:latin typeface="Calibri"/>
                <a:cs typeface="Calibri"/>
              </a:rPr>
              <a:t> </a:t>
            </a:r>
            <a:r>
              <a:rPr sz="1400" spc="-10" dirty="0">
                <a:solidFill>
                  <a:srgbClr val="FFFFFF"/>
                </a:solidFill>
                <a:latin typeface="Calibri"/>
                <a:cs typeface="Calibri"/>
              </a:rPr>
              <a:t>inter </a:t>
            </a:r>
            <a:r>
              <a:rPr sz="1400" dirty="0">
                <a:solidFill>
                  <a:srgbClr val="FFFFFF"/>
                </a:solidFill>
                <a:latin typeface="Calibri"/>
                <a:cs typeface="Calibri"/>
              </a:rPr>
              <a:t>and</a:t>
            </a:r>
            <a:r>
              <a:rPr sz="1400" spc="-30" dirty="0">
                <a:solidFill>
                  <a:srgbClr val="FFFFFF"/>
                </a:solidFill>
                <a:latin typeface="Calibri"/>
                <a:cs typeface="Calibri"/>
              </a:rPr>
              <a:t> </a:t>
            </a:r>
            <a:r>
              <a:rPr sz="1400" spc="-10" dirty="0">
                <a:solidFill>
                  <a:srgbClr val="FFFFFF"/>
                </a:solidFill>
                <a:latin typeface="Calibri"/>
                <a:cs typeface="Calibri"/>
              </a:rPr>
              <a:t>intra</a:t>
            </a:r>
            <a:r>
              <a:rPr sz="1400" spc="-50" dirty="0">
                <a:solidFill>
                  <a:srgbClr val="FFFFFF"/>
                </a:solidFill>
                <a:latin typeface="Calibri"/>
                <a:cs typeface="Calibri"/>
              </a:rPr>
              <a:t> </a:t>
            </a:r>
            <a:r>
              <a:rPr sz="1400" dirty="0">
                <a:solidFill>
                  <a:srgbClr val="FFFFFF"/>
                </a:solidFill>
                <a:latin typeface="Calibri"/>
                <a:cs typeface="Calibri"/>
              </a:rPr>
              <a:t>domain</a:t>
            </a:r>
            <a:r>
              <a:rPr sz="1400" spc="-30" dirty="0">
                <a:solidFill>
                  <a:srgbClr val="FFFFFF"/>
                </a:solidFill>
                <a:latin typeface="Calibri"/>
                <a:cs typeface="Calibri"/>
              </a:rPr>
              <a:t> </a:t>
            </a:r>
            <a:r>
              <a:rPr sz="1400" spc="-10" dirty="0">
                <a:solidFill>
                  <a:srgbClr val="FFFFFF"/>
                </a:solidFill>
                <a:latin typeface="Calibri"/>
                <a:cs typeface="Calibri"/>
              </a:rPr>
              <a:t>communications</a:t>
            </a:r>
            <a:endParaRPr sz="1400" dirty="0">
              <a:latin typeface="Calibri"/>
              <a:cs typeface="Calibri"/>
            </a:endParaRPr>
          </a:p>
          <a:p>
            <a:pPr marL="127000" marR="5080" indent="-114300">
              <a:lnSpc>
                <a:spcPts val="1320"/>
              </a:lnSpc>
              <a:spcBef>
                <a:spcPts val="600"/>
              </a:spcBef>
              <a:buFont typeface="Calibri"/>
              <a:buChar char="•"/>
              <a:tabLst>
                <a:tab pos="127000" algn="l"/>
                <a:tab pos="162560" algn="l"/>
              </a:tabLst>
            </a:pPr>
            <a:r>
              <a:rPr sz="1200" dirty="0">
                <a:solidFill>
                  <a:srgbClr val="FFFFFF"/>
                </a:solidFill>
                <a:latin typeface="Calibri"/>
                <a:cs typeface="Calibri"/>
              </a:rPr>
              <a:t>	</a:t>
            </a:r>
            <a:r>
              <a:rPr sz="1200" i="1" dirty="0">
                <a:solidFill>
                  <a:srgbClr val="FFFFFF"/>
                </a:solidFill>
                <a:latin typeface="Calibri"/>
                <a:cs typeface="Calibri"/>
              </a:rPr>
              <a:t>Consumer domain is</a:t>
            </a:r>
            <a:r>
              <a:rPr sz="1200" i="1" spc="-20" dirty="0">
                <a:solidFill>
                  <a:srgbClr val="FFFFFF"/>
                </a:solidFill>
                <a:latin typeface="Calibri"/>
                <a:cs typeface="Calibri"/>
              </a:rPr>
              <a:t> </a:t>
            </a:r>
            <a:r>
              <a:rPr sz="1200" i="1" dirty="0">
                <a:solidFill>
                  <a:srgbClr val="FFFFFF"/>
                </a:solidFill>
                <a:latin typeface="Calibri"/>
                <a:cs typeface="Calibri"/>
              </a:rPr>
              <a:t>the</a:t>
            </a:r>
            <a:r>
              <a:rPr sz="1200" i="1" spc="-5" dirty="0">
                <a:solidFill>
                  <a:srgbClr val="FFFFFF"/>
                </a:solidFill>
                <a:latin typeface="Calibri"/>
                <a:cs typeface="Calibri"/>
              </a:rPr>
              <a:t> </a:t>
            </a:r>
            <a:r>
              <a:rPr sz="1200" i="1" dirty="0">
                <a:solidFill>
                  <a:srgbClr val="FFFFFF"/>
                </a:solidFill>
                <a:latin typeface="Calibri"/>
                <a:cs typeface="Calibri"/>
              </a:rPr>
              <a:t>user</a:t>
            </a:r>
            <a:r>
              <a:rPr sz="1200" i="1" spc="-10" dirty="0">
                <a:solidFill>
                  <a:srgbClr val="FFFFFF"/>
                </a:solidFill>
                <a:latin typeface="Calibri"/>
                <a:cs typeface="Calibri"/>
              </a:rPr>
              <a:t> </a:t>
            </a:r>
            <a:r>
              <a:rPr sz="1200" i="1" dirty="0">
                <a:solidFill>
                  <a:srgbClr val="FFFFFF"/>
                </a:solidFill>
                <a:latin typeface="Calibri"/>
                <a:cs typeface="Calibri"/>
              </a:rPr>
              <a:t>of</a:t>
            </a:r>
            <a:r>
              <a:rPr sz="1200" i="1" spc="-15" dirty="0">
                <a:solidFill>
                  <a:srgbClr val="FFFFFF"/>
                </a:solidFill>
                <a:latin typeface="Calibri"/>
                <a:cs typeface="Calibri"/>
              </a:rPr>
              <a:t> </a:t>
            </a:r>
            <a:r>
              <a:rPr sz="1200" i="1" spc="-10" dirty="0">
                <a:solidFill>
                  <a:srgbClr val="FFFFFF"/>
                </a:solidFill>
                <a:latin typeface="Calibri"/>
                <a:cs typeface="Calibri"/>
              </a:rPr>
              <a:t>electricity</a:t>
            </a:r>
            <a:r>
              <a:rPr sz="1200" i="1" spc="-40" dirty="0">
                <a:solidFill>
                  <a:srgbClr val="FFFFFF"/>
                </a:solidFill>
                <a:latin typeface="Calibri"/>
                <a:cs typeface="Calibri"/>
              </a:rPr>
              <a:t> </a:t>
            </a:r>
            <a:r>
              <a:rPr sz="1200" i="1" dirty="0">
                <a:solidFill>
                  <a:srgbClr val="FFFFFF"/>
                </a:solidFill>
                <a:latin typeface="Calibri"/>
                <a:cs typeface="Calibri"/>
              </a:rPr>
              <a:t>domain</a:t>
            </a:r>
            <a:r>
              <a:rPr sz="1200" i="1" spc="10" dirty="0">
                <a:solidFill>
                  <a:srgbClr val="FFFFFF"/>
                </a:solidFill>
                <a:latin typeface="Calibri"/>
                <a:cs typeface="Calibri"/>
              </a:rPr>
              <a:t> </a:t>
            </a:r>
            <a:r>
              <a:rPr sz="1200" i="1" dirty="0">
                <a:solidFill>
                  <a:srgbClr val="FFFFFF"/>
                </a:solidFill>
                <a:latin typeface="Calibri"/>
                <a:cs typeface="Calibri"/>
              </a:rPr>
              <a:t>such</a:t>
            </a:r>
            <a:r>
              <a:rPr sz="1200" i="1" spc="-15" dirty="0">
                <a:solidFill>
                  <a:srgbClr val="FFFFFF"/>
                </a:solidFill>
                <a:latin typeface="Calibri"/>
                <a:cs typeface="Calibri"/>
              </a:rPr>
              <a:t> </a:t>
            </a:r>
            <a:r>
              <a:rPr sz="1200" i="1" spc="-25" dirty="0">
                <a:solidFill>
                  <a:srgbClr val="FFFFFF"/>
                </a:solidFill>
                <a:latin typeface="Calibri"/>
                <a:cs typeface="Calibri"/>
              </a:rPr>
              <a:t>as </a:t>
            </a:r>
            <a:r>
              <a:rPr sz="1200" i="1" dirty="0">
                <a:solidFill>
                  <a:srgbClr val="FFFFFF"/>
                </a:solidFill>
                <a:latin typeface="Calibri"/>
                <a:cs typeface="Calibri"/>
              </a:rPr>
              <a:t>domestic,</a:t>
            </a:r>
            <a:r>
              <a:rPr sz="1200" i="1" spc="-30" dirty="0">
                <a:solidFill>
                  <a:srgbClr val="FFFFFF"/>
                </a:solidFill>
                <a:latin typeface="Calibri"/>
                <a:cs typeface="Calibri"/>
              </a:rPr>
              <a:t> </a:t>
            </a:r>
            <a:r>
              <a:rPr sz="1200" i="1" dirty="0">
                <a:solidFill>
                  <a:srgbClr val="FFFFFF"/>
                </a:solidFill>
                <a:latin typeface="Calibri"/>
                <a:cs typeface="Calibri"/>
              </a:rPr>
              <a:t>industrial,</a:t>
            </a:r>
            <a:r>
              <a:rPr sz="1200" i="1" spc="-5" dirty="0">
                <a:solidFill>
                  <a:srgbClr val="FFFFFF"/>
                </a:solidFill>
                <a:latin typeface="Calibri"/>
                <a:cs typeface="Calibri"/>
              </a:rPr>
              <a:t> </a:t>
            </a:r>
            <a:r>
              <a:rPr sz="1200" i="1" spc="-10" dirty="0">
                <a:solidFill>
                  <a:srgbClr val="FFFFFF"/>
                </a:solidFill>
                <a:latin typeface="Calibri"/>
                <a:cs typeface="Calibri"/>
              </a:rPr>
              <a:t>commercial</a:t>
            </a:r>
            <a:r>
              <a:rPr sz="1200" i="1" spc="-20" dirty="0">
                <a:solidFill>
                  <a:srgbClr val="FFFFFF"/>
                </a:solidFill>
                <a:latin typeface="Calibri"/>
                <a:cs typeface="Calibri"/>
              </a:rPr>
              <a:t> </a:t>
            </a:r>
            <a:r>
              <a:rPr sz="1200" i="1" dirty="0">
                <a:solidFill>
                  <a:srgbClr val="FFFFFF"/>
                </a:solidFill>
                <a:latin typeface="Calibri"/>
                <a:cs typeface="Calibri"/>
              </a:rPr>
              <a:t>or</a:t>
            </a:r>
            <a:r>
              <a:rPr sz="1200" i="1" spc="-20" dirty="0">
                <a:solidFill>
                  <a:srgbClr val="FFFFFF"/>
                </a:solidFill>
                <a:latin typeface="Calibri"/>
                <a:cs typeface="Calibri"/>
              </a:rPr>
              <a:t> </a:t>
            </a:r>
            <a:r>
              <a:rPr sz="1200" i="1" spc="-10" dirty="0">
                <a:solidFill>
                  <a:srgbClr val="FFFFFF"/>
                </a:solidFill>
                <a:latin typeface="Calibri"/>
                <a:cs typeface="Calibri"/>
              </a:rPr>
              <a:t>utilities.</a:t>
            </a:r>
            <a:endParaRPr sz="1200" dirty="0">
              <a:latin typeface="Calibri"/>
              <a:cs typeface="Calibri"/>
            </a:endParaRPr>
          </a:p>
          <a:p>
            <a:pPr marL="161925" indent="-149225">
              <a:lnSpc>
                <a:spcPct val="100000"/>
              </a:lnSpc>
              <a:spcBef>
                <a:spcPts val="75"/>
              </a:spcBef>
              <a:buFont typeface="Calibri"/>
              <a:buChar char="•"/>
              <a:tabLst>
                <a:tab pos="161925" algn="l"/>
              </a:tabLst>
            </a:pPr>
            <a:r>
              <a:rPr sz="1200" i="1" spc="-10" dirty="0">
                <a:solidFill>
                  <a:srgbClr val="FFFFFF"/>
                </a:solidFill>
                <a:latin typeface="Calibri"/>
                <a:cs typeface="Calibri"/>
              </a:rPr>
              <a:t>Market</a:t>
            </a:r>
            <a:r>
              <a:rPr sz="1200" i="1" spc="-35" dirty="0">
                <a:solidFill>
                  <a:srgbClr val="FFFFFF"/>
                </a:solidFill>
                <a:latin typeface="Calibri"/>
                <a:cs typeface="Calibri"/>
              </a:rPr>
              <a:t> </a:t>
            </a:r>
            <a:r>
              <a:rPr sz="1200" i="1" dirty="0">
                <a:solidFill>
                  <a:srgbClr val="FFFFFF"/>
                </a:solidFill>
                <a:latin typeface="Calibri"/>
                <a:cs typeface="Calibri"/>
              </a:rPr>
              <a:t>domain</a:t>
            </a:r>
            <a:r>
              <a:rPr sz="1200" i="1" spc="-15" dirty="0">
                <a:solidFill>
                  <a:srgbClr val="FFFFFF"/>
                </a:solidFill>
                <a:latin typeface="Calibri"/>
                <a:cs typeface="Calibri"/>
              </a:rPr>
              <a:t> </a:t>
            </a:r>
            <a:r>
              <a:rPr sz="1200" i="1" dirty="0">
                <a:solidFill>
                  <a:srgbClr val="FFFFFF"/>
                </a:solidFill>
                <a:latin typeface="Calibri"/>
                <a:cs typeface="Calibri"/>
              </a:rPr>
              <a:t>refers</a:t>
            </a:r>
            <a:r>
              <a:rPr sz="1200" i="1" spc="-45" dirty="0">
                <a:solidFill>
                  <a:srgbClr val="FFFFFF"/>
                </a:solidFill>
                <a:latin typeface="Calibri"/>
                <a:cs typeface="Calibri"/>
              </a:rPr>
              <a:t> </a:t>
            </a:r>
            <a:r>
              <a:rPr sz="1200" i="1" dirty="0">
                <a:solidFill>
                  <a:srgbClr val="FFFFFF"/>
                </a:solidFill>
                <a:latin typeface="Calibri"/>
                <a:cs typeface="Calibri"/>
              </a:rPr>
              <a:t>to</a:t>
            </a:r>
            <a:r>
              <a:rPr sz="1200" i="1" spc="-50" dirty="0">
                <a:solidFill>
                  <a:srgbClr val="FFFFFF"/>
                </a:solidFill>
                <a:latin typeface="Calibri"/>
                <a:cs typeface="Calibri"/>
              </a:rPr>
              <a:t> </a:t>
            </a:r>
            <a:r>
              <a:rPr sz="1200" i="1" dirty="0">
                <a:solidFill>
                  <a:srgbClr val="FFFFFF"/>
                </a:solidFill>
                <a:latin typeface="Calibri"/>
                <a:cs typeface="Calibri"/>
              </a:rPr>
              <a:t>power</a:t>
            </a:r>
            <a:r>
              <a:rPr sz="1200" i="1" spc="-20" dirty="0">
                <a:solidFill>
                  <a:srgbClr val="FFFFFF"/>
                </a:solidFill>
                <a:latin typeface="Calibri"/>
                <a:cs typeface="Calibri"/>
              </a:rPr>
              <a:t> </a:t>
            </a:r>
            <a:r>
              <a:rPr sz="1200" i="1" spc="-10" dirty="0">
                <a:solidFill>
                  <a:srgbClr val="FFFFFF"/>
                </a:solidFill>
                <a:latin typeface="Calibri"/>
                <a:cs typeface="Calibri"/>
              </a:rPr>
              <a:t>market</a:t>
            </a:r>
            <a:r>
              <a:rPr sz="1200" i="1" spc="-30" dirty="0">
                <a:solidFill>
                  <a:srgbClr val="FFFFFF"/>
                </a:solidFill>
                <a:latin typeface="Calibri"/>
                <a:cs typeface="Calibri"/>
              </a:rPr>
              <a:t> </a:t>
            </a:r>
            <a:r>
              <a:rPr sz="1200" i="1" spc="-10" dirty="0">
                <a:solidFill>
                  <a:srgbClr val="FFFFFF"/>
                </a:solidFill>
                <a:latin typeface="Calibri"/>
                <a:cs typeface="Calibri"/>
              </a:rPr>
              <a:t>operators.</a:t>
            </a:r>
            <a:endParaRPr sz="1200" dirty="0">
              <a:latin typeface="Calibri"/>
              <a:cs typeface="Calibri"/>
            </a:endParaRPr>
          </a:p>
          <a:p>
            <a:pPr marL="127000" indent="-114300">
              <a:lnSpc>
                <a:spcPct val="100000"/>
              </a:lnSpc>
              <a:spcBef>
                <a:spcPts val="95"/>
              </a:spcBef>
              <a:buFont typeface="Calibri"/>
              <a:buChar char="•"/>
              <a:tabLst>
                <a:tab pos="127000" algn="l"/>
              </a:tabLst>
            </a:pPr>
            <a:r>
              <a:rPr sz="1200" i="1" dirty="0">
                <a:solidFill>
                  <a:srgbClr val="FFFFFF"/>
                </a:solidFill>
                <a:latin typeface="Calibri"/>
                <a:cs typeface="Calibri"/>
              </a:rPr>
              <a:t>Operation</a:t>
            </a:r>
            <a:r>
              <a:rPr sz="1200" i="1" spc="-20" dirty="0">
                <a:solidFill>
                  <a:srgbClr val="FFFFFF"/>
                </a:solidFill>
                <a:latin typeface="Calibri"/>
                <a:cs typeface="Calibri"/>
              </a:rPr>
              <a:t> </a:t>
            </a:r>
            <a:r>
              <a:rPr sz="1200" i="1" dirty="0">
                <a:solidFill>
                  <a:srgbClr val="FFFFFF"/>
                </a:solidFill>
                <a:latin typeface="Calibri"/>
                <a:cs typeface="Calibri"/>
              </a:rPr>
              <a:t>domain</a:t>
            </a:r>
            <a:r>
              <a:rPr sz="1200" i="1" spc="-20" dirty="0">
                <a:solidFill>
                  <a:srgbClr val="FFFFFF"/>
                </a:solidFill>
                <a:latin typeface="Calibri"/>
                <a:cs typeface="Calibri"/>
              </a:rPr>
              <a:t> </a:t>
            </a:r>
            <a:r>
              <a:rPr sz="1200" i="1" dirty="0">
                <a:solidFill>
                  <a:srgbClr val="FFFFFF"/>
                </a:solidFill>
                <a:latin typeface="Calibri"/>
                <a:cs typeface="Calibri"/>
              </a:rPr>
              <a:t>deal</a:t>
            </a:r>
            <a:r>
              <a:rPr sz="1200" i="1" spc="-20" dirty="0">
                <a:solidFill>
                  <a:srgbClr val="FFFFFF"/>
                </a:solidFill>
                <a:latin typeface="Calibri"/>
                <a:cs typeface="Calibri"/>
              </a:rPr>
              <a:t> </a:t>
            </a:r>
            <a:r>
              <a:rPr sz="1200" i="1" dirty="0">
                <a:solidFill>
                  <a:srgbClr val="FFFFFF"/>
                </a:solidFill>
                <a:latin typeface="Calibri"/>
                <a:cs typeface="Calibri"/>
              </a:rPr>
              <a:t>with</a:t>
            </a:r>
            <a:r>
              <a:rPr sz="1200" i="1" spc="-30" dirty="0">
                <a:solidFill>
                  <a:srgbClr val="FFFFFF"/>
                </a:solidFill>
                <a:latin typeface="Calibri"/>
                <a:cs typeface="Calibri"/>
              </a:rPr>
              <a:t> </a:t>
            </a:r>
            <a:r>
              <a:rPr sz="1200" i="1" dirty="0">
                <a:solidFill>
                  <a:srgbClr val="FFFFFF"/>
                </a:solidFill>
                <a:latin typeface="Calibri"/>
                <a:cs typeface="Calibri"/>
              </a:rPr>
              <a:t>power</a:t>
            </a:r>
            <a:r>
              <a:rPr sz="1200" i="1" spc="-30" dirty="0">
                <a:solidFill>
                  <a:srgbClr val="FFFFFF"/>
                </a:solidFill>
                <a:latin typeface="Calibri"/>
                <a:cs typeface="Calibri"/>
              </a:rPr>
              <a:t> </a:t>
            </a:r>
            <a:r>
              <a:rPr sz="1200" i="1" dirty="0">
                <a:solidFill>
                  <a:srgbClr val="FFFFFF"/>
                </a:solidFill>
                <a:latin typeface="Calibri"/>
                <a:cs typeface="Calibri"/>
              </a:rPr>
              <a:t>supply</a:t>
            </a:r>
            <a:r>
              <a:rPr sz="1200" i="1" spc="-25" dirty="0">
                <a:solidFill>
                  <a:srgbClr val="FFFFFF"/>
                </a:solidFill>
                <a:latin typeface="Calibri"/>
                <a:cs typeface="Calibri"/>
              </a:rPr>
              <a:t> </a:t>
            </a:r>
            <a:r>
              <a:rPr sz="1200" i="1" spc="-10" dirty="0">
                <a:solidFill>
                  <a:srgbClr val="FFFFFF"/>
                </a:solidFill>
                <a:latin typeface="Calibri"/>
                <a:cs typeface="Calibri"/>
              </a:rPr>
              <a:t>management.</a:t>
            </a:r>
            <a:endParaRPr sz="1200" dirty="0">
              <a:latin typeface="Calibri"/>
              <a:cs typeface="Calibri"/>
            </a:endParaRPr>
          </a:p>
          <a:p>
            <a:pPr marL="127000" marR="570230" indent="-114300">
              <a:lnSpc>
                <a:spcPts val="1320"/>
              </a:lnSpc>
              <a:spcBef>
                <a:spcPts val="254"/>
              </a:spcBef>
              <a:buFont typeface="Calibri"/>
              <a:buChar char="•"/>
              <a:tabLst>
                <a:tab pos="127000" algn="l"/>
              </a:tabLst>
            </a:pPr>
            <a:r>
              <a:rPr sz="1200" i="1" dirty="0">
                <a:solidFill>
                  <a:srgbClr val="FFFFFF"/>
                </a:solidFill>
                <a:latin typeface="Calibri"/>
                <a:cs typeface="Calibri"/>
              </a:rPr>
              <a:t>Service</a:t>
            </a:r>
            <a:r>
              <a:rPr sz="1200" i="1" spc="-35" dirty="0">
                <a:solidFill>
                  <a:srgbClr val="FFFFFF"/>
                </a:solidFill>
                <a:latin typeface="Calibri"/>
                <a:cs typeface="Calibri"/>
              </a:rPr>
              <a:t> </a:t>
            </a:r>
            <a:r>
              <a:rPr sz="1200" i="1" dirty="0">
                <a:solidFill>
                  <a:srgbClr val="FFFFFF"/>
                </a:solidFill>
                <a:latin typeface="Calibri"/>
                <a:cs typeface="Calibri"/>
              </a:rPr>
              <a:t>provider</a:t>
            </a:r>
            <a:r>
              <a:rPr sz="1200" i="1" spc="-30" dirty="0">
                <a:solidFill>
                  <a:srgbClr val="FFFFFF"/>
                </a:solidFill>
                <a:latin typeface="Calibri"/>
                <a:cs typeface="Calibri"/>
              </a:rPr>
              <a:t> </a:t>
            </a:r>
            <a:r>
              <a:rPr sz="1200" i="1" dirty="0">
                <a:solidFill>
                  <a:srgbClr val="FFFFFF"/>
                </a:solidFill>
                <a:latin typeface="Calibri"/>
                <a:cs typeface="Calibri"/>
              </a:rPr>
              <a:t>points</a:t>
            </a:r>
            <a:r>
              <a:rPr sz="1200" i="1" spc="-30" dirty="0">
                <a:solidFill>
                  <a:srgbClr val="FFFFFF"/>
                </a:solidFill>
                <a:latin typeface="Calibri"/>
                <a:cs typeface="Calibri"/>
              </a:rPr>
              <a:t> </a:t>
            </a:r>
            <a:r>
              <a:rPr sz="1200" i="1" dirty="0">
                <a:solidFill>
                  <a:srgbClr val="FFFFFF"/>
                </a:solidFill>
                <a:latin typeface="Calibri"/>
                <a:cs typeface="Calibri"/>
              </a:rPr>
              <a:t>service</a:t>
            </a:r>
            <a:r>
              <a:rPr sz="1200" i="1" spc="-35" dirty="0">
                <a:solidFill>
                  <a:srgbClr val="FFFFFF"/>
                </a:solidFill>
                <a:latin typeface="Calibri"/>
                <a:cs typeface="Calibri"/>
              </a:rPr>
              <a:t> </a:t>
            </a:r>
            <a:r>
              <a:rPr sz="1200" i="1" dirty="0">
                <a:solidFill>
                  <a:srgbClr val="FFFFFF"/>
                </a:solidFill>
                <a:latin typeface="Calibri"/>
                <a:cs typeface="Calibri"/>
              </a:rPr>
              <a:t>utilities</a:t>
            </a:r>
            <a:r>
              <a:rPr sz="1200" i="1" spc="-35" dirty="0">
                <a:solidFill>
                  <a:srgbClr val="FFFFFF"/>
                </a:solidFill>
                <a:latin typeface="Calibri"/>
                <a:cs typeface="Calibri"/>
              </a:rPr>
              <a:t> </a:t>
            </a:r>
            <a:r>
              <a:rPr sz="1200" i="1" spc="-10" dirty="0">
                <a:solidFill>
                  <a:srgbClr val="FFFFFF"/>
                </a:solidFill>
                <a:latin typeface="Calibri"/>
                <a:cs typeface="Calibri"/>
              </a:rPr>
              <a:t>companies </a:t>
            </a:r>
            <a:r>
              <a:rPr sz="1200" i="1" dirty="0">
                <a:solidFill>
                  <a:srgbClr val="FFFFFF"/>
                </a:solidFill>
                <a:latin typeface="Calibri"/>
                <a:cs typeface="Calibri"/>
              </a:rPr>
              <a:t>providing</a:t>
            </a:r>
            <a:r>
              <a:rPr sz="1200" i="1" spc="-35" dirty="0">
                <a:solidFill>
                  <a:srgbClr val="FFFFFF"/>
                </a:solidFill>
                <a:latin typeface="Calibri"/>
                <a:cs typeface="Calibri"/>
              </a:rPr>
              <a:t> </a:t>
            </a:r>
            <a:r>
              <a:rPr sz="1200" i="1" dirty="0">
                <a:solidFill>
                  <a:srgbClr val="FFFFFF"/>
                </a:solidFill>
                <a:latin typeface="Calibri"/>
                <a:cs typeface="Calibri"/>
              </a:rPr>
              <a:t>customers</a:t>
            </a:r>
            <a:r>
              <a:rPr sz="1200" i="1" spc="-55" dirty="0">
                <a:solidFill>
                  <a:srgbClr val="FFFFFF"/>
                </a:solidFill>
                <a:latin typeface="Calibri"/>
                <a:cs typeface="Calibri"/>
              </a:rPr>
              <a:t> </a:t>
            </a:r>
            <a:r>
              <a:rPr sz="1200" i="1" dirty="0">
                <a:solidFill>
                  <a:srgbClr val="FFFFFF"/>
                </a:solidFill>
                <a:latin typeface="Calibri"/>
                <a:cs typeface="Calibri"/>
              </a:rPr>
              <a:t>with</a:t>
            </a:r>
            <a:r>
              <a:rPr sz="1200" i="1" spc="-45" dirty="0">
                <a:solidFill>
                  <a:srgbClr val="FFFFFF"/>
                </a:solidFill>
                <a:latin typeface="Calibri"/>
                <a:cs typeface="Calibri"/>
              </a:rPr>
              <a:t> </a:t>
            </a:r>
            <a:r>
              <a:rPr sz="1200" i="1" dirty="0">
                <a:solidFill>
                  <a:srgbClr val="FFFFFF"/>
                </a:solidFill>
                <a:latin typeface="Calibri"/>
                <a:cs typeface="Calibri"/>
              </a:rPr>
              <a:t>electrical</a:t>
            </a:r>
            <a:r>
              <a:rPr sz="1200" i="1" spc="-55" dirty="0">
                <a:solidFill>
                  <a:srgbClr val="FFFFFF"/>
                </a:solidFill>
                <a:latin typeface="Calibri"/>
                <a:cs typeface="Calibri"/>
              </a:rPr>
              <a:t> </a:t>
            </a:r>
            <a:r>
              <a:rPr sz="1200" i="1" spc="-10" dirty="0">
                <a:solidFill>
                  <a:srgbClr val="FFFFFF"/>
                </a:solidFill>
                <a:latin typeface="Calibri"/>
                <a:cs typeface="Calibri"/>
              </a:rPr>
              <a:t>power.</a:t>
            </a:r>
            <a:endParaRPr sz="1200" dirty="0">
              <a:latin typeface="Calibri"/>
              <a:cs typeface="Calibri"/>
            </a:endParaRPr>
          </a:p>
          <a:p>
            <a:pPr marL="127000" marR="161290" indent="-114300">
              <a:lnSpc>
                <a:spcPts val="1320"/>
              </a:lnSpc>
              <a:spcBef>
                <a:spcPts val="215"/>
              </a:spcBef>
              <a:buFont typeface="Calibri"/>
              <a:buChar char="•"/>
              <a:tabLst>
                <a:tab pos="127000" algn="l"/>
              </a:tabLst>
            </a:pPr>
            <a:r>
              <a:rPr sz="1200" i="1" dirty="0">
                <a:solidFill>
                  <a:srgbClr val="FFFFFF"/>
                </a:solidFill>
                <a:latin typeface="Calibri"/>
                <a:cs typeface="Calibri"/>
              </a:rPr>
              <a:t>Bulk</a:t>
            </a:r>
            <a:r>
              <a:rPr sz="1200" i="1" spc="-25" dirty="0">
                <a:solidFill>
                  <a:srgbClr val="FFFFFF"/>
                </a:solidFill>
                <a:latin typeface="Calibri"/>
                <a:cs typeface="Calibri"/>
              </a:rPr>
              <a:t> </a:t>
            </a:r>
            <a:r>
              <a:rPr sz="1200" i="1" dirty="0">
                <a:solidFill>
                  <a:srgbClr val="FFFFFF"/>
                </a:solidFill>
                <a:latin typeface="Calibri"/>
                <a:cs typeface="Calibri"/>
              </a:rPr>
              <a:t>Generation,</a:t>
            </a:r>
            <a:r>
              <a:rPr sz="1200" i="1" spc="-25" dirty="0">
                <a:solidFill>
                  <a:srgbClr val="FFFFFF"/>
                </a:solidFill>
                <a:latin typeface="Calibri"/>
                <a:cs typeface="Calibri"/>
              </a:rPr>
              <a:t> </a:t>
            </a:r>
            <a:r>
              <a:rPr sz="1200" i="1" spc="-10" dirty="0">
                <a:solidFill>
                  <a:srgbClr val="FFFFFF"/>
                </a:solidFill>
                <a:latin typeface="Calibri"/>
                <a:cs typeface="Calibri"/>
              </a:rPr>
              <a:t>Transmission</a:t>
            </a:r>
            <a:r>
              <a:rPr sz="1200" i="1" spc="-15" dirty="0">
                <a:solidFill>
                  <a:srgbClr val="FFFFFF"/>
                </a:solidFill>
                <a:latin typeface="Calibri"/>
                <a:cs typeface="Calibri"/>
              </a:rPr>
              <a:t> </a:t>
            </a:r>
            <a:r>
              <a:rPr sz="1200" i="1" dirty="0">
                <a:solidFill>
                  <a:srgbClr val="FFFFFF"/>
                </a:solidFill>
                <a:latin typeface="Calibri"/>
                <a:cs typeface="Calibri"/>
              </a:rPr>
              <a:t>and</a:t>
            </a:r>
            <a:r>
              <a:rPr sz="1200" i="1" spc="-35" dirty="0">
                <a:solidFill>
                  <a:srgbClr val="FFFFFF"/>
                </a:solidFill>
                <a:latin typeface="Calibri"/>
                <a:cs typeface="Calibri"/>
              </a:rPr>
              <a:t> </a:t>
            </a:r>
            <a:r>
              <a:rPr sz="1200" i="1" dirty="0">
                <a:solidFill>
                  <a:srgbClr val="FFFFFF"/>
                </a:solidFill>
                <a:latin typeface="Calibri"/>
                <a:cs typeface="Calibri"/>
              </a:rPr>
              <a:t>Distribution</a:t>
            </a:r>
            <a:r>
              <a:rPr sz="1200" i="1" spc="-30" dirty="0">
                <a:solidFill>
                  <a:srgbClr val="FFFFFF"/>
                </a:solidFill>
                <a:latin typeface="Calibri"/>
                <a:cs typeface="Calibri"/>
              </a:rPr>
              <a:t> </a:t>
            </a:r>
            <a:r>
              <a:rPr sz="1200" i="1" dirty="0">
                <a:solidFill>
                  <a:srgbClr val="FFFFFF"/>
                </a:solidFill>
                <a:latin typeface="Calibri"/>
                <a:cs typeface="Calibri"/>
              </a:rPr>
              <a:t>refers</a:t>
            </a:r>
            <a:r>
              <a:rPr sz="1200" i="1" spc="-30" dirty="0">
                <a:solidFill>
                  <a:srgbClr val="FFFFFF"/>
                </a:solidFill>
                <a:latin typeface="Calibri"/>
                <a:cs typeface="Calibri"/>
              </a:rPr>
              <a:t> </a:t>
            </a:r>
            <a:r>
              <a:rPr sz="1200" i="1" spc="-25" dirty="0">
                <a:solidFill>
                  <a:srgbClr val="FFFFFF"/>
                </a:solidFill>
                <a:latin typeface="Calibri"/>
                <a:cs typeface="Calibri"/>
              </a:rPr>
              <a:t>to </a:t>
            </a:r>
            <a:r>
              <a:rPr sz="1200" i="1" dirty="0">
                <a:solidFill>
                  <a:srgbClr val="FFFFFF"/>
                </a:solidFill>
                <a:latin typeface="Calibri"/>
                <a:cs typeface="Calibri"/>
              </a:rPr>
              <a:t>generation,</a:t>
            </a:r>
            <a:r>
              <a:rPr sz="1200" i="1" spc="-35" dirty="0">
                <a:solidFill>
                  <a:srgbClr val="FFFFFF"/>
                </a:solidFill>
                <a:latin typeface="Calibri"/>
                <a:cs typeface="Calibri"/>
              </a:rPr>
              <a:t> </a:t>
            </a:r>
            <a:r>
              <a:rPr sz="1200" i="1" dirty="0">
                <a:solidFill>
                  <a:srgbClr val="FFFFFF"/>
                </a:solidFill>
                <a:latin typeface="Calibri"/>
                <a:cs typeface="Calibri"/>
              </a:rPr>
              <a:t>storage,</a:t>
            </a:r>
            <a:r>
              <a:rPr sz="1200" i="1" spc="-40" dirty="0">
                <a:solidFill>
                  <a:srgbClr val="FFFFFF"/>
                </a:solidFill>
                <a:latin typeface="Calibri"/>
                <a:cs typeface="Calibri"/>
              </a:rPr>
              <a:t> </a:t>
            </a:r>
            <a:r>
              <a:rPr sz="1200" i="1" dirty="0">
                <a:solidFill>
                  <a:srgbClr val="FFFFFF"/>
                </a:solidFill>
                <a:latin typeface="Calibri"/>
                <a:cs typeface="Calibri"/>
              </a:rPr>
              <a:t>transmission</a:t>
            </a:r>
            <a:r>
              <a:rPr sz="1200" i="1" spc="-50" dirty="0">
                <a:solidFill>
                  <a:srgbClr val="FFFFFF"/>
                </a:solidFill>
                <a:latin typeface="Calibri"/>
                <a:cs typeface="Calibri"/>
              </a:rPr>
              <a:t> </a:t>
            </a:r>
            <a:r>
              <a:rPr sz="1200" i="1" dirty="0">
                <a:solidFill>
                  <a:srgbClr val="FFFFFF"/>
                </a:solidFill>
                <a:latin typeface="Calibri"/>
                <a:cs typeface="Calibri"/>
              </a:rPr>
              <a:t>and</a:t>
            </a:r>
            <a:r>
              <a:rPr sz="1200" i="1" spc="-40" dirty="0">
                <a:solidFill>
                  <a:srgbClr val="FFFFFF"/>
                </a:solidFill>
                <a:latin typeface="Calibri"/>
                <a:cs typeface="Calibri"/>
              </a:rPr>
              <a:t> </a:t>
            </a:r>
            <a:r>
              <a:rPr sz="1200" i="1" dirty="0">
                <a:solidFill>
                  <a:srgbClr val="FFFFFF"/>
                </a:solidFill>
                <a:latin typeface="Calibri"/>
                <a:cs typeface="Calibri"/>
              </a:rPr>
              <a:t>distribution</a:t>
            </a:r>
            <a:r>
              <a:rPr sz="1200" i="1" spc="-35" dirty="0">
                <a:solidFill>
                  <a:srgbClr val="FFFFFF"/>
                </a:solidFill>
                <a:latin typeface="Calibri"/>
                <a:cs typeface="Calibri"/>
              </a:rPr>
              <a:t> </a:t>
            </a:r>
            <a:r>
              <a:rPr sz="1200" i="1" spc="-25" dirty="0">
                <a:solidFill>
                  <a:srgbClr val="FFFFFF"/>
                </a:solidFill>
                <a:latin typeface="Calibri"/>
                <a:cs typeface="Calibri"/>
              </a:rPr>
              <a:t>of </a:t>
            </a:r>
            <a:r>
              <a:rPr sz="1200" i="1" dirty="0">
                <a:solidFill>
                  <a:srgbClr val="FFFFFF"/>
                </a:solidFill>
                <a:latin typeface="Calibri"/>
                <a:cs typeface="Calibri"/>
              </a:rPr>
              <a:t>power</a:t>
            </a:r>
            <a:r>
              <a:rPr sz="1200" i="1" spc="-25" dirty="0">
                <a:solidFill>
                  <a:srgbClr val="FFFFFF"/>
                </a:solidFill>
                <a:latin typeface="Calibri"/>
                <a:cs typeface="Calibri"/>
              </a:rPr>
              <a:t> </a:t>
            </a:r>
            <a:r>
              <a:rPr sz="1200" i="1" dirty="0">
                <a:solidFill>
                  <a:srgbClr val="FFFFFF"/>
                </a:solidFill>
                <a:latin typeface="Calibri"/>
                <a:cs typeface="Calibri"/>
              </a:rPr>
              <a:t>to</a:t>
            </a:r>
            <a:r>
              <a:rPr sz="1200" i="1" spc="-30" dirty="0">
                <a:solidFill>
                  <a:srgbClr val="FFFFFF"/>
                </a:solidFill>
                <a:latin typeface="Calibri"/>
                <a:cs typeface="Calibri"/>
              </a:rPr>
              <a:t> </a:t>
            </a:r>
            <a:r>
              <a:rPr sz="1200" i="1" spc="-10" dirty="0">
                <a:solidFill>
                  <a:srgbClr val="FFFFFF"/>
                </a:solidFill>
                <a:latin typeface="Calibri"/>
                <a:cs typeface="Calibri"/>
              </a:rPr>
              <a:t>customers.</a:t>
            </a:r>
            <a:endParaRPr sz="1200" dirty="0">
              <a:latin typeface="Calibri"/>
              <a:cs typeface="Calibri"/>
            </a:endParaRPr>
          </a:p>
        </p:txBody>
      </p:sp>
      <p:sp>
        <p:nvSpPr>
          <p:cNvPr id="9" name="object 9"/>
          <p:cNvSpPr txBox="1"/>
          <p:nvPr/>
        </p:nvSpPr>
        <p:spPr>
          <a:xfrm>
            <a:off x="6494145" y="3554348"/>
            <a:ext cx="3924935" cy="2014220"/>
          </a:xfrm>
          <a:prstGeom prst="rect">
            <a:avLst/>
          </a:prstGeom>
        </p:spPr>
        <p:txBody>
          <a:bodyPr vert="horz" wrap="square" lIns="0" tIns="48260" rIns="0" bIns="0" rtlCol="0">
            <a:spAutoFit/>
          </a:bodyPr>
          <a:lstStyle/>
          <a:p>
            <a:pPr marL="12700" marR="5080" algn="ctr">
              <a:lnSpc>
                <a:spcPct val="91500"/>
              </a:lnSpc>
              <a:spcBef>
                <a:spcPts val="380"/>
              </a:spcBef>
            </a:pPr>
            <a:r>
              <a:rPr sz="2800" dirty="0">
                <a:solidFill>
                  <a:srgbClr val="FFFFFF"/>
                </a:solidFill>
                <a:latin typeface="Calibri"/>
                <a:cs typeface="Calibri"/>
              </a:rPr>
              <a:t>One</a:t>
            </a:r>
            <a:r>
              <a:rPr sz="2800" spc="-60" dirty="0">
                <a:solidFill>
                  <a:srgbClr val="FFFFFF"/>
                </a:solidFill>
                <a:latin typeface="Calibri"/>
                <a:cs typeface="Calibri"/>
              </a:rPr>
              <a:t> </a:t>
            </a:r>
            <a:r>
              <a:rPr sz="2800" dirty="0">
                <a:solidFill>
                  <a:srgbClr val="FFFFFF"/>
                </a:solidFill>
                <a:latin typeface="Calibri"/>
                <a:cs typeface="Calibri"/>
              </a:rPr>
              <a:t>of</a:t>
            </a:r>
            <a:r>
              <a:rPr sz="2800" spc="-65" dirty="0">
                <a:solidFill>
                  <a:srgbClr val="FFFFFF"/>
                </a:solidFill>
                <a:latin typeface="Calibri"/>
                <a:cs typeface="Calibri"/>
              </a:rPr>
              <a:t> </a:t>
            </a:r>
            <a:r>
              <a:rPr sz="2800" dirty="0">
                <a:solidFill>
                  <a:srgbClr val="FFFFFF"/>
                </a:solidFill>
                <a:latin typeface="Calibri"/>
                <a:cs typeface="Calibri"/>
              </a:rPr>
              <a:t>the</a:t>
            </a:r>
            <a:r>
              <a:rPr sz="2800" spc="-50" dirty="0">
                <a:solidFill>
                  <a:srgbClr val="FFFFFF"/>
                </a:solidFill>
                <a:latin typeface="Calibri"/>
                <a:cs typeface="Calibri"/>
              </a:rPr>
              <a:t> </a:t>
            </a:r>
            <a:r>
              <a:rPr sz="2800" dirty="0">
                <a:solidFill>
                  <a:srgbClr val="FFFFFF"/>
                </a:solidFill>
                <a:latin typeface="Calibri"/>
                <a:cs typeface="Calibri"/>
              </a:rPr>
              <a:t>key</a:t>
            </a:r>
            <a:r>
              <a:rPr sz="2800" spc="-70" dirty="0">
                <a:solidFill>
                  <a:srgbClr val="FFFFFF"/>
                </a:solidFill>
                <a:latin typeface="Calibri"/>
                <a:cs typeface="Calibri"/>
              </a:rPr>
              <a:t> </a:t>
            </a:r>
            <a:r>
              <a:rPr sz="2800" dirty="0">
                <a:solidFill>
                  <a:srgbClr val="FFFFFF"/>
                </a:solidFill>
                <a:latin typeface="Calibri"/>
                <a:cs typeface="Calibri"/>
              </a:rPr>
              <a:t>elements</a:t>
            </a:r>
            <a:r>
              <a:rPr sz="2800" spc="-45" dirty="0">
                <a:solidFill>
                  <a:srgbClr val="FFFFFF"/>
                </a:solidFill>
                <a:latin typeface="Calibri"/>
                <a:cs typeface="Calibri"/>
              </a:rPr>
              <a:t> </a:t>
            </a:r>
            <a:r>
              <a:rPr sz="2800" spc="-25" dirty="0">
                <a:solidFill>
                  <a:srgbClr val="FFFFFF"/>
                </a:solidFill>
                <a:latin typeface="Calibri"/>
                <a:cs typeface="Calibri"/>
              </a:rPr>
              <a:t>of </a:t>
            </a:r>
            <a:r>
              <a:rPr sz="2800" dirty="0">
                <a:solidFill>
                  <a:srgbClr val="FFFFFF"/>
                </a:solidFill>
                <a:latin typeface="Calibri"/>
                <a:cs typeface="Calibri"/>
              </a:rPr>
              <a:t>smart</a:t>
            </a:r>
            <a:r>
              <a:rPr sz="2800" spc="-110" dirty="0">
                <a:solidFill>
                  <a:srgbClr val="FFFFFF"/>
                </a:solidFill>
                <a:latin typeface="Calibri"/>
                <a:cs typeface="Calibri"/>
              </a:rPr>
              <a:t> </a:t>
            </a:r>
            <a:r>
              <a:rPr sz="2800" spc="-10" dirty="0">
                <a:solidFill>
                  <a:srgbClr val="FFFFFF"/>
                </a:solidFill>
                <a:latin typeface="Calibri"/>
                <a:cs typeface="Calibri"/>
              </a:rPr>
              <a:t>grid’s</a:t>
            </a:r>
            <a:r>
              <a:rPr sz="2800" spc="-100" dirty="0">
                <a:solidFill>
                  <a:srgbClr val="FFFFFF"/>
                </a:solidFill>
                <a:latin typeface="Calibri"/>
                <a:cs typeface="Calibri"/>
              </a:rPr>
              <a:t> </a:t>
            </a:r>
            <a:r>
              <a:rPr sz="2800" spc="-10" dirty="0">
                <a:solidFill>
                  <a:srgbClr val="FFFFFF"/>
                </a:solidFill>
                <a:latin typeface="Calibri"/>
                <a:cs typeface="Calibri"/>
              </a:rPr>
              <a:t>successful operation</a:t>
            </a:r>
            <a:r>
              <a:rPr sz="2800" spc="-60" dirty="0">
                <a:solidFill>
                  <a:srgbClr val="FFFFFF"/>
                </a:solidFill>
                <a:latin typeface="Calibri"/>
                <a:cs typeface="Calibri"/>
              </a:rPr>
              <a:t> </a:t>
            </a:r>
            <a:r>
              <a:rPr sz="2800" dirty="0">
                <a:solidFill>
                  <a:srgbClr val="FFFFFF"/>
                </a:solidFill>
                <a:latin typeface="Calibri"/>
                <a:cs typeface="Calibri"/>
              </a:rPr>
              <a:t>is</a:t>
            </a:r>
            <a:r>
              <a:rPr sz="2800" spc="-70" dirty="0">
                <a:solidFill>
                  <a:srgbClr val="FFFFFF"/>
                </a:solidFill>
                <a:latin typeface="Calibri"/>
                <a:cs typeface="Calibri"/>
              </a:rPr>
              <a:t> </a:t>
            </a:r>
            <a:r>
              <a:rPr sz="2800" spc="-25" dirty="0">
                <a:solidFill>
                  <a:srgbClr val="FFFFFF"/>
                </a:solidFill>
                <a:latin typeface="Calibri"/>
                <a:cs typeface="Calibri"/>
              </a:rPr>
              <a:t>the </a:t>
            </a:r>
            <a:r>
              <a:rPr sz="2800" spc="-20" dirty="0">
                <a:solidFill>
                  <a:srgbClr val="FFFFFF"/>
                </a:solidFill>
                <a:latin typeface="Calibri"/>
                <a:cs typeface="Calibri"/>
              </a:rPr>
              <a:t>interconnection</a:t>
            </a:r>
            <a:r>
              <a:rPr sz="2800" spc="-10" dirty="0">
                <a:solidFill>
                  <a:srgbClr val="FFFFFF"/>
                </a:solidFill>
                <a:latin typeface="Calibri"/>
                <a:cs typeface="Calibri"/>
              </a:rPr>
              <a:t> </a:t>
            </a:r>
            <a:r>
              <a:rPr sz="2800" dirty="0">
                <a:solidFill>
                  <a:srgbClr val="FFFFFF"/>
                </a:solidFill>
                <a:latin typeface="Calibri"/>
                <a:cs typeface="Calibri"/>
              </a:rPr>
              <a:t>of</a:t>
            </a:r>
            <a:r>
              <a:rPr sz="2800" spc="-25" dirty="0">
                <a:solidFill>
                  <a:srgbClr val="FFFFFF"/>
                </a:solidFill>
                <a:latin typeface="Calibri"/>
                <a:cs typeface="Calibri"/>
              </a:rPr>
              <a:t> </a:t>
            </a:r>
            <a:r>
              <a:rPr sz="2800" spc="-10" dirty="0">
                <a:solidFill>
                  <a:srgbClr val="FFFFFF"/>
                </a:solidFill>
                <a:latin typeface="Calibri"/>
                <a:cs typeface="Calibri"/>
              </a:rPr>
              <a:t>these </a:t>
            </a:r>
            <a:r>
              <a:rPr sz="2800" dirty="0">
                <a:solidFill>
                  <a:srgbClr val="FFFFFF"/>
                </a:solidFill>
                <a:latin typeface="Calibri"/>
                <a:cs typeface="Calibri"/>
              </a:rPr>
              <a:t>seven</a:t>
            </a:r>
            <a:r>
              <a:rPr sz="2800" spc="-80" dirty="0">
                <a:solidFill>
                  <a:srgbClr val="FFFFFF"/>
                </a:solidFill>
                <a:latin typeface="Calibri"/>
                <a:cs typeface="Calibri"/>
              </a:rPr>
              <a:t> </a:t>
            </a:r>
            <a:r>
              <a:rPr sz="2800" spc="-10" dirty="0">
                <a:solidFill>
                  <a:srgbClr val="FFFFFF"/>
                </a:solidFill>
                <a:latin typeface="Calibri"/>
                <a:cs typeface="Calibri"/>
              </a:rPr>
              <a:t>domains.</a:t>
            </a:r>
            <a:endParaRPr sz="2800" dirty="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p:fade/>
      </p:transition>
    </mc:Choice>
    <mc:Fallback xmlns="">
      <p:transition spd="slow" advClick="0" advTm="20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D0D0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TotalTime>
  <Words>1562</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Abadi</vt:lpstr>
      <vt:lpstr>Arial</vt:lpstr>
      <vt:lpstr>Arial MT</vt:lpstr>
      <vt:lpstr>Calibri</vt:lpstr>
      <vt:lpstr>Calibri Light</vt:lpstr>
      <vt:lpstr>Times New Roman</vt:lpstr>
      <vt:lpstr>Office Theme</vt:lpstr>
      <vt:lpstr>PowerPoint Presentation</vt:lpstr>
      <vt:lpstr>Outline of Presentation</vt:lpstr>
      <vt:lpstr>Introduction</vt:lpstr>
      <vt:lpstr>What is Smart Grid</vt:lpstr>
      <vt:lpstr>PowerPoint Presentation</vt:lpstr>
      <vt:lpstr>PowerPoint Presentation</vt:lpstr>
      <vt:lpstr>PowerPoint Presentation</vt:lpstr>
      <vt:lpstr>Conceptual Model</vt:lpstr>
      <vt:lpstr>Conceptual Model</vt:lpstr>
      <vt:lpstr>Real Time Data Analysis</vt:lpstr>
      <vt:lpstr>Real Time Data Analysis</vt:lpstr>
      <vt:lpstr>IoT Role in Smart Grid</vt:lpstr>
      <vt:lpstr>IoT Role in Smart Grid</vt:lpstr>
      <vt:lpstr>IoT Role in Smart Grid</vt:lpstr>
      <vt:lpstr>IoT Role in Smart Grid</vt:lpstr>
      <vt:lpstr>IoT Role in Smart Grid</vt:lpstr>
      <vt:lpstr>CHALLENGES</vt:lpstr>
      <vt:lpstr>CHALLENGES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Umma Tamzida Akter</dc:creator>
  <cp:lastModifiedBy>krish karki</cp:lastModifiedBy>
  <cp:revision>2</cp:revision>
  <dcterms:created xsi:type="dcterms:W3CDTF">2024-01-06T14:57:23Z</dcterms:created>
  <dcterms:modified xsi:type="dcterms:W3CDTF">2024-01-06T19:49:22Z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2016-07-20T00:00:00Z</vt:filetime>
  </property>
  <property fmtid="{D5CDD505-2E9C-101B-9397-08002B2CF9AE}" pid="3" name="Creator">
    <vt:lpwstr>Microsoft® PowerPoint® 2013</vt:lpwstr>
  </property>
  <property fmtid="{D5CDD505-2E9C-101B-9397-08002B2CF9AE}" pid="4" name="LastSaved">
    <vt:filetime>2024-01-06T00:00:00Z</vt:filetime>
  </property>
  <property fmtid="{D5CDD505-2E9C-101B-9397-08002B2CF9AE}" pid="5" name="Producer">
    <vt:lpwstr>Microsoft® PowerPoint® 2013</vt:lpwstr>
  </property>
</Properties>
</file>