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1" r:id="rId2"/>
    <p:sldId id="299" r:id="rId3"/>
    <p:sldId id="300" r:id="rId4"/>
    <p:sldId id="305" r:id="rId5"/>
    <p:sldId id="258" r:id="rId6"/>
    <p:sldId id="259" r:id="rId7"/>
    <p:sldId id="262" r:id="rId8"/>
    <p:sldId id="282" r:id="rId9"/>
    <p:sldId id="301" r:id="rId10"/>
    <p:sldId id="283" r:id="rId11"/>
    <p:sldId id="296" r:id="rId12"/>
    <p:sldId id="293" r:id="rId13"/>
    <p:sldId id="281" r:id="rId14"/>
    <p:sldId id="280" r:id="rId15"/>
    <p:sldId id="302" r:id="rId16"/>
    <p:sldId id="264" r:id="rId17"/>
    <p:sldId id="274" r:id="rId18"/>
    <p:sldId id="303" r:id="rId19"/>
    <p:sldId id="265" r:id="rId20"/>
    <p:sldId id="298" r:id="rId21"/>
    <p:sldId id="288" r:id="rId22"/>
    <p:sldId id="275" r:id="rId23"/>
    <p:sldId id="304" r:id="rId24"/>
    <p:sldId id="307" r:id="rId25"/>
    <p:sldId id="306" r:id="rId26"/>
  </p:sldIdLst>
  <p:sldSz cx="9906000" cy="6858000" type="A4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rbel" panose="020B05030202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3o5W856yremOeMwM8oefh1QG6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56C"/>
    <a:srgbClr val="F0F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3126-24BE-4125-BF37-C64A836AFF16}" v="5" dt="2019-10-23T08:42:58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18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4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hirth Vaidya" userId="1d9346782281104e" providerId="LiveId" clId="{593D3126-24BE-4125-BF37-C64A836AFF16}"/>
    <pc:docChg chg="custSel addSld delSld modSld">
      <pc:chgData name="Suthirth Vaidya" userId="1d9346782281104e" providerId="LiveId" clId="{593D3126-24BE-4125-BF37-C64A836AFF16}" dt="2019-10-23T08:47:39.082" v="1041" actId="6549"/>
      <pc:docMkLst>
        <pc:docMk/>
      </pc:docMkLst>
      <pc:sldChg chg="modSp">
        <pc:chgData name="Suthirth Vaidya" userId="1d9346782281104e" providerId="LiveId" clId="{593D3126-24BE-4125-BF37-C64A836AFF16}" dt="2019-10-23T08:37:06.404" v="0" actId="2710"/>
        <pc:sldMkLst>
          <pc:docMk/>
          <pc:sldMk cId="0" sldId="256"/>
        </pc:sldMkLst>
        <pc:spChg chg="mod">
          <ac:chgData name="Suthirth Vaidya" userId="1d9346782281104e" providerId="LiveId" clId="{593D3126-24BE-4125-BF37-C64A836AFF16}" dt="2019-10-23T08:37:06.404" v="0" actId="2710"/>
          <ac:spMkLst>
            <pc:docMk/>
            <pc:sldMk cId="0" sldId="256"/>
            <ac:spMk id="79" creationId="{00000000-0000-0000-0000-000000000000}"/>
          </ac:spMkLst>
        </pc:spChg>
      </pc:sldChg>
      <pc:sldChg chg="modSp">
        <pc:chgData name="Suthirth Vaidya" userId="1d9346782281104e" providerId="LiveId" clId="{593D3126-24BE-4125-BF37-C64A836AFF16}" dt="2019-10-23T08:47:39.082" v="1041" actId="6549"/>
        <pc:sldMkLst>
          <pc:docMk/>
          <pc:sldMk cId="0" sldId="258"/>
        </pc:sldMkLst>
        <pc:spChg chg="mod">
          <ac:chgData name="Suthirth Vaidya" userId="1d9346782281104e" providerId="LiveId" clId="{593D3126-24BE-4125-BF37-C64A836AFF16}" dt="2019-10-23T08:47:39.082" v="1041" actId="6549"/>
          <ac:spMkLst>
            <pc:docMk/>
            <pc:sldMk cId="0" sldId="258"/>
            <ac:spMk id="94" creationId="{00000000-0000-0000-0000-000000000000}"/>
          </ac:spMkLst>
        </pc:spChg>
        <pc:picChg chg="mod">
          <ac:chgData name="Suthirth Vaidya" userId="1d9346782281104e" providerId="LiveId" clId="{593D3126-24BE-4125-BF37-C64A836AFF16}" dt="2019-10-23T08:41:11.467" v="72" actId="1076"/>
          <ac:picMkLst>
            <pc:docMk/>
            <pc:sldMk cId="0" sldId="258"/>
            <ac:picMk id="2" creationId="{00000000-0000-0000-0000-000000000000}"/>
          </ac:picMkLst>
        </pc:picChg>
        <pc:picChg chg="mod">
          <ac:chgData name="Suthirth Vaidya" userId="1d9346782281104e" providerId="LiveId" clId="{593D3126-24BE-4125-BF37-C64A836AFF16}" dt="2019-10-23T08:41:04.386" v="68" actId="1076"/>
          <ac:picMkLst>
            <pc:docMk/>
            <pc:sldMk cId="0" sldId="258"/>
            <ac:picMk id="3" creationId="{00000000-0000-0000-0000-000000000000}"/>
          </ac:picMkLst>
        </pc:picChg>
        <pc:picChg chg="mod">
          <ac:chgData name="Suthirth Vaidya" userId="1d9346782281104e" providerId="LiveId" clId="{593D3126-24BE-4125-BF37-C64A836AFF16}" dt="2019-10-23T08:41:12.885" v="73" actId="1076"/>
          <ac:picMkLst>
            <pc:docMk/>
            <pc:sldMk cId="0" sldId="258"/>
            <ac:picMk id="4" creationId="{00000000-0000-0000-0000-000000000000}"/>
          </ac:picMkLst>
        </pc:picChg>
        <pc:picChg chg="mod">
          <ac:chgData name="Suthirth Vaidya" userId="1d9346782281104e" providerId="LiveId" clId="{593D3126-24BE-4125-BF37-C64A836AFF16}" dt="2019-10-23T08:41:07.333" v="69" actId="1076"/>
          <ac:picMkLst>
            <pc:docMk/>
            <pc:sldMk cId="0" sldId="258"/>
            <ac:picMk id="2052" creationId="{00000000-0000-0000-0000-000000000000}"/>
          </ac:picMkLst>
        </pc:picChg>
      </pc:sldChg>
      <pc:sldChg chg="modSp">
        <pc:chgData name="Suthirth Vaidya" userId="1d9346782281104e" providerId="LiveId" clId="{593D3126-24BE-4125-BF37-C64A836AFF16}" dt="2019-10-23T08:39:53.127" v="67" actId="20577"/>
        <pc:sldMkLst>
          <pc:docMk/>
          <pc:sldMk cId="828694388" sldId="279"/>
        </pc:sldMkLst>
        <pc:spChg chg="mod">
          <ac:chgData name="Suthirth Vaidya" userId="1d9346782281104e" providerId="LiveId" clId="{593D3126-24BE-4125-BF37-C64A836AFF16}" dt="2019-10-23T08:39:53.127" v="67" actId="20577"/>
          <ac:spMkLst>
            <pc:docMk/>
            <pc:sldMk cId="828694388" sldId="279"/>
            <ac:spMk id="79" creationId="{00000000-0000-0000-0000-000000000000}"/>
          </ac:spMkLst>
        </pc:spChg>
      </pc:sldChg>
      <pc:sldChg chg="delSp modSp">
        <pc:chgData name="Suthirth Vaidya" userId="1d9346782281104e" providerId="LiveId" clId="{593D3126-24BE-4125-BF37-C64A836AFF16}" dt="2019-10-23T08:41:53.770" v="76" actId="478"/>
        <pc:sldMkLst>
          <pc:docMk/>
          <pc:sldMk cId="1208541904" sldId="280"/>
        </pc:sldMkLst>
        <pc:spChg chg="mod">
          <ac:chgData name="Suthirth Vaidya" userId="1d9346782281104e" providerId="LiveId" clId="{593D3126-24BE-4125-BF37-C64A836AFF16}" dt="2019-10-23T08:41:49.137" v="75" actId="20577"/>
          <ac:spMkLst>
            <pc:docMk/>
            <pc:sldMk cId="1208541904" sldId="280"/>
            <ac:spMk id="79" creationId="{00000000-0000-0000-0000-000000000000}"/>
          </ac:spMkLst>
        </pc:spChg>
        <pc:picChg chg="del">
          <ac:chgData name="Suthirth Vaidya" userId="1d9346782281104e" providerId="LiveId" clId="{593D3126-24BE-4125-BF37-C64A836AFF16}" dt="2019-10-23T08:41:47.254" v="74" actId="478"/>
          <ac:picMkLst>
            <pc:docMk/>
            <pc:sldMk cId="1208541904" sldId="280"/>
            <ac:picMk id="2" creationId="{00000000-0000-0000-0000-000000000000}"/>
          </ac:picMkLst>
        </pc:picChg>
        <pc:picChg chg="del">
          <ac:chgData name="Suthirth Vaidya" userId="1d9346782281104e" providerId="LiveId" clId="{593D3126-24BE-4125-BF37-C64A836AFF16}" dt="2019-10-23T08:41:53.770" v="76" actId="478"/>
          <ac:picMkLst>
            <pc:docMk/>
            <pc:sldMk cId="1208541904" sldId="280"/>
            <ac:picMk id="1026" creationId="{00000000-0000-0000-0000-000000000000}"/>
          </ac:picMkLst>
        </pc:picChg>
      </pc:sldChg>
      <pc:sldChg chg="modSp">
        <pc:chgData name="Suthirth Vaidya" userId="1d9346782281104e" providerId="LiveId" clId="{593D3126-24BE-4125-BF37-C64A836AFF16}" dt="2019-10-23T08:37:28.989" v="12" actId="27636"/>
        <pc:sldMkLst>
          <pc:docMk/>
          <pc:sldMk cId="1321544303" sldId="291"/>
        </pc:sldMkLst>
        <pc:spChg chg="mod">
          <ac:chgData name="Suthirth Vaidya" userId="1d9346782281104e" providerId="LiveId" clId="{593D3126-24BE-4125-BF37-C64A836AFF16}" dt="2019-10-23T08:37:28.989" v="12" actId="27636"/>
          <ac:spMkLst>
            <pc:docMk/>
            <pc:sldMk cId="1321544303" sldId="291"/>
            <ac:spMk id="2" creationId="{00000000-0000-0000-0000-000000000000}"/>
          </ac:spMkLst>
        </pc:spChg>
      </pc:sldChg>
      <pc:sldChg chg="modTransition">
        <pc:chgData name="Suthirth Vaidya" userId="1d9346782281104e" providerId="LiveId" clId="{593D3126-24BE-4125-BF37-C64A836AFF16}" dt="2019-10-23T08:42:35.979" v="77"/>
        <pc:sldMkLst>
          <pc:docMk/>
          <pc:sldMk cId="657263639" sldId="292"/>
        </pc:sldMkLst>
      </pc:sldChg>
      <pc:sldChg chg="modSp">
        <pc:chgData name="Suthirth Vaidya" userId="1d9346782281104e" providerId="LiveId" clId="{593D3126-24BE-4125-BF37-C64A836AFF16}" dt="2019-10-23T08:47:19.316" v="965" actId="20577"/>
        <pc:sldMkLst>
          <pc:docMk/>
          <pc:sldMk cId="2453886467" sldId="297"/>
        </pc:sldMkLst>
        <pc:spChg chg="mod">
          <ac:chgData name="Suthirth Vaidya" userId="1d9346782281104e" providerId="LiveId" clId="{593D3126-24BE-4125-BF37-C64A836AFF16}" dt="2019-10-23T08:47:19.316" v="965" actId="20577"/>
          <ac:spMkLst>
            <pc:docMk/>
            <pc:sldMk cId="2453886467" sldId="297"/>
            <ac:spMk id="78" creationId="{00000000-0000-0000-0000-000000000000}"/>
          </ac:spMkLst>
        </pc:spChg>
      </pc:sldChg>
      <pc:sldChg chg="modSp add del">
        <pc:chgData name="Suthirth Vaidya" userId="1d9346782281104e" providerId="LiveId" clId="{593D3126-24BE-4125-BF37-C64A836AFF16}" dt="2019-10-23T08:42:51.773" v="80" actId="47"/>
        <pc:sldMkLst>
          <pc:docMk/>
          <pc:sldMk cId="1027060948" sldId="299"/>
        </pc:sldMkLst>
        <pc:spChg chg="mod">
          <ac:chgData name="Suthirth Vaidya" userId="1d9346782281104e" providerId="LiveId" clId="{593D3126-24BE-4125-BF37-C64A836AFF16}" dt="2019-10-23T08:42:50.026" v="79" actId="27636"/>
          <ac:spMkLst>
            <pc:docMk/>
            <pc:sldMk cId="1027060948" sldId="299"/>
            <ac:spMk id="6" creationId="{9B0BA28F-8516-4569-95C9-F520D628DAEC}"/>
          </ac:spMkLst>
        </pc:spChg>
      </pc:sldChg>
      <pc:sldChg chg="modSp add">
        <pc:chgData name="Suthirth Vaidya" userId="1d9346782281104e" providerId="LiveId" clId="{593D3126-24BE-4125-BF37-C64A836AFF16}" dt="2019-10-23T08:46:55.113" v="943" actId="2710"/>
        <pc:sldMkLst>
          <pc:docMk/>
          <pc:sldMk cId="1225741756" sldId="299"/>
        </pc:sldMkLst>
        <pc:spChg chg="mod">
          <ac:chgData name="Suthirth Vaidya" userId="1d9346782281104e" providerId="LiveId" clId="{593D3126-24BE-4125-BF37-C64A836AFF16}" dt="2019-10-23T08:43:14.661" v="143" actId="20577"/>
          <ac:spMkLst>
            <pc:docMk/>
            <pc:sldMk cId="1225741756" sldId="299"/>
            <ac:spMk id="2" creationId="{15744C6E-85D8-4E70-BD5F-BCB87C9D2A0B}"/>
          </ac:spMkLst>
        </pc:spChg>
        <pc:spChg chg="mod">
          <ac:chgData name="Suthirth Vaidya" userId="1d9346782281104e" providerId="LiveId" clId="{593D3126-24BE-4125-BF37-C64A836AFF16}" dt="2019-10-23T08:46:55.113" v="943" actId="2710"/>
          <ac:spMkLst>
            <pc:docMk/>
            <pc:sldMk cId="1225741756" sldId="299"/>
            <ac:spMk id="3" creationId="{2983935D-80E3-44F4-8938-3C0538CCC9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80C1-DD2E-4216-B01E-A6652E240758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7CB28-A826-4CFE-81DE-24848C4F9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39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93803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en-IN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23970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79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94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e2e286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e2e286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64e2e286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07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e2e286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e2e286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64e2e286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89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600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da77101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da77101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64da77101b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454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da77101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da77101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4da77101b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107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da77101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da77101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64da77101b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79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da7710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da77101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64da7710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691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da7710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da77101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g64da77101b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92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en-IN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08139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66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da77101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4da77101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64da77101b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852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25</a:t>
            </a:fld>
            <a:endParaRPr lang="en-IN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7362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e2e286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e2e286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g64e2e286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09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da77101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da77101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64da77101b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75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da7710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da7710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64da7710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137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da77101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da77101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4da77101b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13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08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88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86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gradFill>
          <a:gsLst>
            <a:gs pos="0">
              <a:schemeClr val="lt2"/>
            </a:gs>
            <a:gs pos="52000">
              <a:schemeClr val="lt2"/>
            </a:gs>
            <a:gs pos="100000">
              <a:schemeClr val="lt2"/>
            </a:gs>
          </a:gsLst>
          <a:lin ang="174000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562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1"/>
              <a:buFont typeface="Calibri"/>
              <a:buNone/>
              <a:defRPr sz="2401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505348" y="1484784"/>
            <a:ext cx="8906516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9669" algn="l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SzPts val="1119"/>
              <a:buChar char="•"/>
              <a:defRPr sz="1399"/>
            </a:lvl1pPr>
            <a:lvl2pPr marL="914400" lvl="1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Char char="–"/>
              <a:defRPr sz="1399"/>
            </a:lvl2pPr>
            <a:lvl3pPr marL="1371600" lvl="2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Char char="•"/>
              <a:defRPr sz="1399"/>
            </a:lvl3pPr>
            <a:lvl4pPr marL="1828800" lvl="3" indent="-317436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Char char="–"/>
              <a:defRPr sz="1399"/>
            </a:lvl4pPr>
            <a:lvl5pPr marL="2286000" lvl="4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Char char="•"/>
              <a:defRPr sz="1399"/>
            </a:lvl5pPr>
            <a:lvl6pPr marL="2743200" lvl="5" indent="-342836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Char char="–"/>
              <a:defRPr/>
            </a:lvl6pPr>
            <a:lvl7pPr marL="3200400" lvl="6" indent="-31998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Char char="•"/>
              <a:defRPr/>
            </a:lvl7pPr>
            <a:lvl8pPr marL="3657600" lvl="7" indent="-342836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Char char="–"/>
              <a:defRPr/>
            </a:lvl8pPr>
            <a:lvl9pPr marL="4114800" lvl="8" indent="-31998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26219" y="6694092"/>
            <a:ext cx="2252878" cy="16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https://github.com/predible/RSNA2019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3402645" y="6656794"/>
            <a:ext cx="3136900" cy="20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Predible Health (For RSNA)</a:t>
            </a:r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365355" y="6694092"/>
            <a:ext cx="1521567" cy="16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8"/>
          <p:cNvCxnSpPr/>
          <p:nvPr/>
        </p:nvCxnSpPr>
        <p:spPr>
          <a:xfrm rot="10800000">
            <a:off x="0" y="1052736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chemeClr val="folHlink"/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gradFill>
          <a:gsLst>
            <a:gs pos="0">
              <a:schemeClr val="lt2"/>
            </a:gs>
            <a:gs pos="58000">
              <a:schemeClr val="lt2"/>
            </a:gs>
            <a:gs pos="100000">
              <a:schemeClr val="lt2"/>
            </a:gs>
          </a:gsLst>
          <a:lin ang="144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0" y="5185186"/>
            <a:ext cx="9906000" cy="1672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 txBox="1">
            <a:spLocks noGrp="1"/>
          </p:cNvSpPr>
          <p:nvPr>
            <p:ph type="ctrTitle"/>
          </p:nvPr>
        </p:nvSpPr>
        <p:spPr>
          <a:xfrm>
            <a:off x="494141" y="2492896"/>
            <a:ext cx="6214515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1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ubTitle" idx="1"/>
          </p:nvPr>
        </p:nvSpPr>
        <p:spPr>
          <a:xfrm>
            <a:off x="494141" y="3356992"/>
            <a:ext cx="6214515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1"/>
              <a:buNone/>
              <a:defRPr sz="2401">
                <a:solidFill>
                  <a:srgbClr val="5B5B5B"/>
                </a:solidFill>
              </a:defRPr>
            </a:lvl1pPr>
            <a:lvl2pPr lvl="1" algn="ctr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119"/>
              <a:buNone/>
              <a:defRPr>
                <a:solidFill>
                  <a:srgbClr val="8B8B8B"/>
                </a:solidFill>
              </a:defRPr>
            </a:lvl2pPr>
            <a:lvl3pPr lvl="2" algn="ctr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None/>
              <a:defRPr>
                <a:solidFill>
                  <a:srgbClr val="8B8B8B"/>
                </a:solidFill>
              </a:defRPr>
            </a:lvl3pPr>
            <a:lvl4pPr lvl="3" algn="ctr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399"/>
              <a:buNone/>
              <a:defRPr>
                <a:solidFill>
                  <a:srgbClr val="8B8B8B"/>
                </a:solidFill>
              </a:defRPr>
            </a:lvl4pPr>
            <a:lvl5pPr lvl="4" algn="ctr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None/>
              <a:defRPr>
                <a:solidFill>
                  <a:srgbClr val="8B8B8B"/>
                </a:solidFill>
              </a:defRPr>
            </a:lvl5pPr>
            <a:lvl6pPr lvl="5" algn="ctr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799"/>
              <a:buNone/>
              <a:defRPr>
                <a:solidFill>
                  <a:srgbClr val="8B8B8B"/>
                </a:solidFill>
              </a:defRPr>
            </a:lvl6pPr>
            <a:lvl7pPr lvl="6" algn="ctr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439"/>
              <a:buNone/>
              <a:defRPr>
                <a:solidFill>
                  <a:srgbClr val="8B8B8B"/>
                </a:solidFill>
              </a:defRPr>
            </a:lvl7pPr>
            <a:lvl8pPr lvl="7" algn="ctr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799"/>
              <a:buNone/>
              <a:defRPr>
                <a:solidFill>
                  <a:srgbClr val="8B8B8B"/>
                </a:solidFill>
              </a:defRPr>
            </a:lvl8pPr>
            <a:lvl9pPr lvl="8" algn="ctr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439"/>
              <a:buNone/>
              <a:defRPr>
                <a:solidFill>
                  <a:srgbClr val="8B8B8B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11383" y="6708910"/>
            <a:ext cx="23114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https://github.com/predible/RSNA2019</a:t>
            </a:r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3387813" y="6708910"/>
            <a:ext cx="31369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Predible Health (For RSNA)</a:t>
            </a: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7589740" y="6708910"/>
            <a:ext cx="23114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0" name="Google Shape;3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139" y="533400"/>
            <a:ext cx="2249061" cy="91938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9"/>
          <p:cNvSpPr>
            <a:spLocks noGrp="1"/>
          </p:cNvSpPr>
          <p:nvPr>
            <p:ph type="pic" idx="2"/>
          </p:nvPr>
        </p:nvSpPr>
        <p:spPr>
          <a:xfrm>
            <a:off x="8230188" y="260650"/>
            <a:ext cx="1180514" cy="145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94142" y="3933131"/>
            <a:ext cx="621399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5B5B5B"/>
                </a:solidFill>
              </a:defRPr>
            </a:lvl1pPr>
            <a:lvl2pPr marL="914400" lvl="1" indent="-32004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94146" y="2564904"/>
            <a:ext cx="6688291" cy="69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1"/>
              <a:buFont typeface="Calibri"/>
              <a:buNone/>
              <a:defRPr sz="2401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92849" y="3315072"/>
            <a:ext cx="66895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998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39"/>
              <a:buFont typeface="Arial"/>
              <a:buChar char="•"/>
              <a:defRPr sz="1799">
                <a:solidFill>
                  <a:srgbClr val="5B5B5B"/>
                </a:solidFill>
              </a:defRPr>
            </a:lvl1pPr>
            <a:lvl2pPr marL="914400" lvl="1" indent="-31998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439"/>
              <a:buFont typeface="Arial"/>
              <a:buChar char="•"/>
              <a:defRPr sz="1799">
                <a:solidFill>
                  <a:srgbClr val="8B8B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B8B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399"/>
              <a:buNone/>
              <a:defRPr sz="1399">
                <a:solidFill>
                  <a:srgbClr val="8B8B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None/>
              <a:defRPr sz="1399">
                <a:solidFill>
                  <a:srgbClr val="8B8B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399"/>
              <a:buNone/>
              <a:defRPr sz="1399">
                <a:solidFill>
                  <a:srgbClr val="8B8B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119"/>
              <a:buNone/>
              <a:defRPr sz="1399">
                <a:solidFill>
                  <a:srgbClr val="8B8B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399"/>
              <a:buNone/>
              <a:defRPr sz="1399">
                <a:solidFill>
                  <a:srgbClr val="8B8B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rgbClr val="8B8B8B"/>
              </a:buClr>
              <a:buSzPts val="1119"/>
              <a:buNone/>
              <a:defRPr sz="1399">
                <a:solidFill>
                  <a:srgbClr val="8B8B8B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123" y="6669371"/>
            <a:ext cx="2311400" cy="18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https://github.com/predible/RSNA2019</a:t>
            </a:r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3384550" y="6669360"/>
            <a:ext cx="3136900" cy="1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Predible Health (For RSNA)</a:t>
            </a: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7586478" y="6669361"/>
            <a:ext cx="2311400" cy="1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22393" y="201960"/>
            <a:ext cx="8661219" cy="75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1"/>
              <a:buFont typeface="Calibri"/>
              <a:buNone/>
              <a:defRPr sz="2401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22392" y="1412776"/>
            <a:ext cx="4235919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sz="16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sz="1999" b="1"/>
            </a:lvl2pPr>
            <a:lvl3pPr marL="1371600" lvl="2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439"/>
              <a:buNone/>
              <a:defRPr sz="1799" b="1"/>
            </a:lvl3pPr>
            <a:lvl4pPr marL="1828800" lvl="3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622392" y="2060848"/>
            <a:ext cx="4235919" cy="37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9669" algn="l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SzPts val="1119"/>
              <a:buChar char="•"/>
              <a:defRPr sz="1399"/>
            </a:lvl1pPr>
            <a:lvl2pPr marL="914400" lvl="1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Char char="–"/>
              <a:defRPr sz="1399"/>
            </a:lvl2pPr>
            <a:lvl3pPr marL="1371600" lvl="2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Char char="•"/>
              <a:defRPr sz="1399"/>
            </a:lvl3pPr>
            <a:lvl4pPr marL="1828800" lvl="3" indent="-317436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Char char="–"/>
              <a:defRPr sz="1399"/>
            </a:lvl4pPr>
            <a:lvl5pPr marL="2286000" lvl="4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Char char="•"/>
              <a:defRPr sz="1399"/>
            </a:lvl5pPr>
            <a:lvl6pPr marL="2743200" lvl="5" indent="-3302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3"/>
          </p:nvPr>
        </p:nvSpPr>
        <p:spPr>
          <a:xfrm>
            <a:off x="5071335" y="1412776"/>
            <a:ext cx="4235919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sz="16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sz="1999" b="1"/>
            </a:lvl2pPr>
            <a:lvl3pPr marL="1371600" lvl="2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439"/>
              <a:buNone/>
              <a:defRPr sz="1799" b="1"/>
            </a:lvl3pPr>
            <a:lvl4pPr marL="1828800" lvl="3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4"/>
          </p:nvPr>
        </p:nvSpPr>
        <p:spPr>
          <a:xfrm>
            <a:off x="5070045" y="2060848"/>
            <a:ext cx="4235919" cy="37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9669" algn="l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SzPts val="1119"/>
              <a:buChar char="•"/>
              <a:defRPr sz="1399"/>
            </a:lvl1pPr>
            <a:lvl2pPr marL="914400" lvl="1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Char char="–"/>
              <a:defRPr sz="1399"/>
            </a:lvl2pPr>
            <a:lvl3pPr marL="1371600" lvl="2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Char char="•"/>
              <a:defRPr sz="1399"/>
            </a:lvl3pPr>
            <a:lvl4pPr marL="1828800" lvl="3" indent="-317436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Char char="–"/>
              <a:defRPr sz="1399"/>
            </a:lvl4pPr>
            <a:lvl5pPr marL="2286000" lvl="4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Char char="•"/>
              <a:defRPr sz="1399"/>
            </a:lvl5pPr>
            <a:lvl6pPr marL="2743200" lvl="5" indent="-3302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8123" y="6741368"/>
            <a:ext cx="2311400" cy="12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https://github.com/predible/RSNA2019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384550" y="6669360"/>
            <a:ext cx="3136900" cy="19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Predible Health (For RSNA)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527958" y="6669360"/>
            <a:ext cx="2350919" cy="19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8" name="Google Shape;48;p11"/>
          <p:cNvCxnSpPr/>
          <p:nvPr/>
        </p:nvCxnSpPr>
        <p:spPr>
          <a:xfrm rot="10800000">
            <a:off x="0" y="1052736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chemeClr val="folHlink"/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Only">
  <p:cSld name="Chart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8123" y="6741368"/>
            <a:ext cx="2311400" cy="12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https://github.com/predible/RSNA2019</a:t>
            </a:r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384550" y="6669360"/>
            <a:ext cx="3136900" cy="19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Predible Health (For RSNA)</a:t>
            </a: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7527958" y="6669360"/>
            <a:ext cx="2350919" cy="19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562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1"/>
              <a:buFont typeface="Calibri"/>
              <a:buNone/>
              <a:defRPr sz="2401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4" name="Google Shape;54;p12"/>
          <p:cNvCxnSpPr/>
          <p:nvPr/>
        </p:nvCxnSpPr>
        <p:spPr>
          <a:xfrm rot="10800000">
            <a:off x="0" y="1052736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chemeClr val="folHlink"/>
            </a:outerShdw>
          </a:effectLst>
        </p:spPr>
      </p:cxnSp>
      <p:sp>
        <p:nvSpPr>
          <p:cNvPr id="55" name="Google Shape;55;p12"/>
          <p:cNvSpPr>
            <a:spLocks noGrp="1"/>
          </p:cNvSpPr>
          <p:nvPr>
            <p:ph type="chart" idx="2"/>
          </p:nvPr>
        </p:nvSpPr>
        <p:spPr>
          <a:xfrm>
            <a:off x="856682" y="1484313"/>
            <a:ext cx="7783655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3899610" y="6381328"/>
            <a:ext cx="6006392" cy="4841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" y="0"/>
            <a:ext cx="3899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29784" y="685800"/>
            <a:ext cx="3220290" cy="245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Font typeface="Calibri"/>
              <a:buNone/>
              <a:defRPr sz="3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962144" y="685800"/>
            <a:ext cx="544855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SzPts val="1439"/>
              <a:buNone/>
              <a:defRPr sz="1799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Char char="–"/>
              <a:defRPr sz="1399"/>
            </a:lvl2pPr>
            <a:lvl3pPr marL="1371600" lvl="2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Char char="•"/>
              <a:defRPr sz="1399"/>
            </a:lvl3pPr>
            <a:lvl4pPr marL="1828800" lvl="3" indent="-317436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Char char="–"/>
              <a:defRPr sz="1399"/>
            </a:lvl4pPr>
            <a:lvl5pPr marL="2286000" lvl="4" indent="-29966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1119"/>
              <a:buChar char="•"/>
              <a:defRPr sz="1399"/>
            </a:lvl5pPr>
            <a:lvl6pPr marL="2743200" lvl="5" indent="-342836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Char char="–"/>
              <a:defRPr sz="1799"/>
            </a:lvl6pPr>
            <a:lvl7pPr marL="3200400" lvl="6" indent="-31998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Char char="•"/>
              <a:defRPr sz="1799"/>
            </a:lvl7pPr>
            <a:lvl8pPr marL="3657600" lvl="7" indent="-342836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Char char="–"/>
              <a:defRPr sz="1799"/>
            </a:lvl8pPr>
            <a:lvl9pPr marL="4114800" lvl="8" indent="-319989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Char char="•"/>
              <a:defRPr sz="1799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329784" y="3140968"/>
            <a:ext cx="322029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999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799"/>
              <a:buNone/>
              <a:defRPr sz="999"/>
            </a:lvl3pPr>
            <a:lvl4pPr marL="1828800" lvl="3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898"/>
              <a:buNone/>
              <a:defRPr sz="897"/>
            </a:lvl4pPr>
            <a:lvl5pPr marL="2286000" lvl="4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SzPts val="718"/>
              <a:buNone/>
              <a:defRPr sz="897"/>
            </a:lvl5pPr>
            <a:lvl6pPr marL="2743200" lvl="5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898"/>
              <a:buNone/>
              <a:defRPr sz="897"/>
            </a:lvl6pPr>
            <a:lvl7pPr marL="3200400" lvl="6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sz="897"/>
            </a:lvl7pPr>
            <a:lvl8pPr marL="3657600" lvl="7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898"/>
              <a:buNone/>
              <a:defRPr sz="897"/>
            </a:lvl8pPr>
            <a:lvl9pPr marL="4114800" lvl="8" indent="-228600" algn="l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sz="897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123" y="6669360"/>
            <a:ext cx="2311400" cy="19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https://github.com/predible/RSNA2019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384550" y="6669360"/>
            <a:ext cx="3136900" cy="19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Predible Health (For RSNA)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9400653" y="6669371"/>
            <a:ext cx="478222" cy="16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Page">
  <p:cSld name="End P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6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5303" y="2866256"/>
            <a:ext cx="891656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1383" y="6708910"/>
            <a:ext cx="23114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https://github.com/predible/RSNA2019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87813" y="6708910"/>
            <a:ext cx="31369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Predible Health (For RSNA)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589740" y="6708910"/>
            <a:ext cx="23114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662" y="557075"/>
            <a:ext cx="1860212" cy="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230188" y="260650"/>
            <a:ext cx="1180514" cy="145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8000">
              <a:schemeClr val="lt2"/>
            </a:gs>
            <a:gs pos="100000">
              <a:schemeClr val="lt2"/>
            </a:gs>
          </a:gsLst>
          <a:lin ang="17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2106" y="6417947"/>
            <a:ext cx="9906103" cy="4480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495303" y="5105400"/>
            <a:ext cx="891656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1"/>
              <a:buFont typeface="Calibri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1051501" y="685811"/>
            <a:ext cx="8360365" cy="416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9669" algn="l" rtl="0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4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dt" idx="10"/>
          </p:nvPr>
        </p:nvSpPr>
        <p:spPr>
          <a:xfrm>
            <a:off x="11383" y="6708910"/>
            <a:ext cx="23114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https://github.com/predible/RSNA2019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3387813" y="6708910"/>
            <a:ext cx="31369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mtClean="0"/>
              <a:t>Predible Health (For RSNA)</a:t>
            </a:r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7589740" y="6708910"/>
            <a:ext cx="2311400" cy="14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99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edible/RSNA2019.git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41" y="2492896"/>
            <a:ext cx="8425415" cy="864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Subtle Art </a:t>
            </a:r>
            <a:r>
              <a:rPr lang="en-US" dirty="0"/>
              <a:t>of </a:t>
            </a:r>
            <a:r>
              <a:rPr lang="en-US" dirty="0" smtClean="0"/>
              <a:t>Accurate NLP for Radiology Report Mining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>
          <a:xfrm>
            <a:off x="494142" y="3933131"/>
            <a:ext cx="7527640" cy="1087756"/>
          </a:xfrm>
        </p:spPr>
        <p:txBody>
          <a:bodyPr>
            <a:normAutofit/>
          </a:bodyPr>
          <a:lstStyle/>
          <a:p>
            <a:r>
              <a:rPr lang="en-IN" dirty="0"/>
              <a:t>Krishna Chaitanya </a:t>
            </a:r>
            <a:r>
              <a:rPr lang="en-IN" dirty="0" smtClean="0"/>
              <a:t>Kaluva, </a:t>
            </a:r>
            <a:r>
              <a:rPr lang="en-IN" dirty="0" err="1" smtClean="0"/>
              <a:t>Suthirth</a:t>
            </a:r>
            <a:r>
              <a:rPr lang="en-IN" dirty="0" smtClean="0"/>
              <a:t> Vaidya, Kiran </a:t>
            </a:r>
            <a:r>
              <a:rPr lang="en-IN" dirty="0" err="1" smtClean="0"/>
              <a:t>Vaidhya</a:t>
            </a:r>
            <a:r>
              <a:rPr lang="en-IN" dirty="0" smtClean="0"/>
              <a:t>, Abhijith </a:t>
            </a:r>
            <a:r>
              <a:rPr lang="en-IN" dirty="0" err="1" smtClean="0"/>
              <a:t>Chunduru</a:t>
            </a:r>
            <a:endParaRPr lang="en-IN" dirty="0" smtClean="0"/>
          </a:p>
          <a:p>
            <a:r>
              <a:rPr lang="en-IN" dirty="0" smtClean="0"/>
              <a:t>Predible Health, Bangalore, India</a:t>
            </a:r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idx="2"/>
          </p:nvPr>
        </p:nvSpPr>
        <p:spPr/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562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IN" dirty="0" smtClean="0"/>
              <a:t>N-gram analysis – Code explanation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3" y="1172093"/>
            <a:ext cx="4176450" cy="5115451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4788132" y="1504604"/>
            <a:ext cx="465512" cy="19950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89610" y="2025077"/>
            <a:ext cx="4022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Given a 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Remove unnecessary words and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Remove stop words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Return the list of words remaining in a line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788132" y="3876501"/>
            <a:ext cx="465512" cy="22167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389609" y="4292366"/>
            <a:ext cx="4022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Given a set of lines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Remove unnecessary words and stop words from each 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Use </a:t>
            </a:r>
            <a:r>
              <a:rPr lang="en-IN" dirty="0" err="1" smtClean="0"/>
              <a:t>ngrams</a:t>
            </a:r>
            <a:r>
              <a:rPr lang="en-IN" dirty="0" smtClean="0"/>
              <a:t> module from </a:t>
            </a:r>
            <a:r>
              <a:rPr lang="en-IN" dirty="0" err="1" smtClean="0"/>
              <a:t>nltk</a:t>
            </a:r>
            <a:r>
              <a:rPr lang="en-IN" dirty="0" smtClean="0"/>
              <a:t> to get </a:t>
            </a:r>
            <a:r>
              <a:rPr lang="en-IN" dirty="0" err="1" smtClean="0"/>
              <a:t>Uni</a:t>
            </a:r>
            <a:r>
              <a:rPr lang="en-IN" dirty="0" smtClean="0"/>
              <a:t>, Bi, Tri and Quad grams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Iterate on each line and add the frequencies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562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IN" dirty="0" err="1"/>
              <a:t>Ngram</a:t>
            </a:r>
            <a:r>
              <a:rPr lang="en-IN" dirty="0"/>
              <a:t> analysis – Code </a:t>
            </a:r>
            <a:r>
              <a:rPr lang="en-IN" dirty="0" smtClean="0"/>
              <a:t>explanation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970401" y="1808602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Save the most common 100 or 200 phenomes for each of </a:t>
            </a:r>
            <a:r>
              <a:rPr lang="en-IN" dirty="0" err="1" smtClean="0"/>
              <a:t>Uni</a:t>
            </a:r>
            <a:r>
              <a:rPr lang="en-IN" dirty="0" smtClean="0"/>
              <a:t>, Bi, Tri and Quad grams to an excel file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402378" y="1346662"/>
            <a:ext cx="441474" cy="16625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0" y="1247327"/>
            <a:ext cx="4900004" cy="198491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67004"/>
              </p:ext>
            </p:extLst>
          </p:nvPr>
        </p:nvGraphicFramePr>
        <p:xfrm>
          <a:off x="1015795" y="3853928"/>
          <a:ext cx="7875577" cy="224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8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55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75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80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5181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Unigram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Unigram</a:t>
                      </a:r>
                      <a:r>
                        <a:rPr lang="en-IN" sz="1000" baseline="0" dirty="0"/>
                        <a:t> frequency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Bigram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Bigram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Trigram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Trigram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31"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('lesion')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('degenerative', 'changes')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('mild', 'pleural', 'effusion')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131"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('infiltrates')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('pleural', 'thickening')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('mediastinal', 'lymph', 'nodes')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181"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('atelectasis’)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IN" sz="10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pleuroparenchymal</a:t>
                      </a:r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'interfaces')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('passive', 'collapse', 'consolidation')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181"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('emphysematous')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2483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('emphysematous', 'changes')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('mediastinal', 'vascular', 'structures')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794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131"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('mass')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('ground', 'glass')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4822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('hiatus', 'hernia', 'noted')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89368" y="3418010"/>
            <a:ext cx="432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Example of how the saved excel file will look like</a:t>
            </a:r>
            <a:endParaRPr lang="en-IN" b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562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IN" dirty="0" smtClean="0"/>
              <a:t>Example - Find </a:t>
            </a:r>
            <a:r>
              <a:rPr lang="en-IN" dirty="0"/>
              <a:t>all Chest CT scans with Pulmonary fibrosis in </a:t>
            </a:r>
            <a:r>
              <a:rPr lang="en-IN" dirty="0" smtClean="0"/>
              <a:t>them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972589" y="1596044"/>
            <a:ext cx="8439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Objective – Find all Chest CT scans </a:t>
            </a:r>
            <a:r>
              <a:rPr lang="en-IN" dirty="0" smtClean="0"/>
              <a:t>with </a:t>
            </a:r>
            <a:r>
              <a:rPr lang="en-IN" b="1" dirty="0" smtClean="0"/>
              <a:t>Pulmonary fibrosis</a:t>
            </a:r>
            <a:r>
              <a:rPr lang="en-IN" dirty="0" smtClean="0"/>
              <a:t> reported in them</a:t>
            </a:r>
            <a:endParaRPr lang="en-IN" dirty="0"/>
          </a:p>
          <a:p>
            <a:endParaRPr lang="en-IN" dirty="0"/>
          </a:p>
          <a:p>
            <a:r>
              <a:rPr lang="en-IN" dirty="0"/>
              <a:t>Keywords – </a:t>
            </a:r>
            <a:r>
              <a:rPr lang="en-IN" dirty="0" smtClean="0"/>
              <a:t>As mentioned in the table before</a:t>
            </a:r>
            <a:endParaRPr lang="en-IN" dirty="0"/>
          </a:p>
          <a:p>
            <a:endParaRPr lang="en-IN" dirty="0"/>
          </a:p>
          <a:p>
            <a:r>
              <a:rPr lang="en-IN" dirty="0"/>
              <a:t>Negations – no, not, normal, absent, absence, unlikely, negative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3486743"/>
            <a:ext cx="6073049" cy="237373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e2e28617_0_0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IN" sz="2400" dirty="0" smtClean="0"/>
              <a:t>Example lines of how </a:t>
            </a:r>
            <a:r>
              <a:rPr lang="en-IN" sz="2400" dirty="0"/>
              <a:t>pulmonary fibrosis is </a:t>
            </a:r>
            <a:r>
              <a:rPr lang="en-IN" sz="2400" dirty="0" smtClean="0"/>
              <a:t>reported</a:t>
            </a:r>
            <a:endParaRPr dirty="0"/>
          </a:p>
        </p:txBody>
      </p:sp>
      <p:sp>
        <p:nvSpPr>
          <p:cNvPr id="79" name="Google Shape;79;g64e2e28617_0_0"/>
          <p:cNvSpPr txBox="1">
            <a:spLocks noGrp="1"/>
          </p:cNvSpPr>
          <p:nvPr>
            <p:ph type="body" idx="1"/>
          </p:nvPr>
        </p:nvSpPr>
        <p:spPr>
          <a:xfrm>
            <a:off x="495303" y="1309116"/>
            <a:ext cx="8906400" cy="502919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Interstitial thickening with areas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fibrosis </a:t>
            </a:r>
            <a:r>
              <a:rPr lang="en-US" dirty="0"/>
              <a:t>seen in bilateral lung </a:t>
            </a:r>
            <a:r>
              <a:rPr lang="en-US" dirty="0" smtClean="0"/>
              <a:t>fields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Multiple </a:t>
            </a:r>
            <a:r>
              <a:rPr lang="en-US" dirty="0" err="1"/>
              <a:t>subpleural</a:t>
            </a:r>
            <a:r>
              <a:rPr lang="en-US" dirty="0"/>
              <a:t> areas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honeycombing </a:t>
            </a:r>
            <a:r>
              <a:rPr lang="en-US" dirty="0"/>
              <a:t>in bilateral </a:t>
            </a:r>
            <a:r>
              <a:rPr lang="en-US" dirty="0" smtClean="0"/>
              <a:t>lungs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Reticulations </a:t>
            </a:r>
            <a:r>
              <a:rPr lang="en-US" dirty="0"/>
              <a:t>are seen in right middle lobe and left </a:t>
            </a:r>
            <a:r>
              <a:rPr lang="en-US" dirty="0" smtClean="0"/>
              <a:t>lingual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Bronchial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dilatation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with bronchial wall thickening is seen on both </a:t>
            </a:r>
            <a:r>
              <a:rPr lang="en-US" dirty="0" smtClean="0"/>
              <a:t>sides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Lung parenchyma shows few </a:t>
            </a:r>
            <a:r>
              <a:rPr lang="en-US" dirty="0" err="1"/>
              <a:t>centrilobular</a:t>
            </a:r>
            <a:r>
              <a:rPr lang="en-US" dirty="0"/>
              <a:t> nodules with septal thickening 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GG haze </a:t>
            </a:r>
            <a:r>
              <a:rPr lang="en-US" dirty="0"/>
              <a:t>in left lower </a:t>
            </a:r>
            <a:r>
              <a:rPr lang="en-US" dirty="0" smtClean="0"/>
              <a:t>lobe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Adjoining area of </a:t>
            </a:r>
            <a:r>
              <a:rPr lang="en-US" dirty="0" smtClean="0"/>
              <a:t>atelectasis 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traction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bronchiectasis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is also </a:t>
            </a:r>
            <a:r>
              <a:rPr lang="en-US" dirty="0" smtClean="0"/>
              <a:t>seen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Areas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mosaic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attenuation </a:t>
            </a:r>
            <a:r>
              <a:rPr lang="en-US" dirty="0"/>
              <a:t>seen in both lung fields</a:t>
            </a:r>
            <a:r>
              <a:rPr lang="en-US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Patchy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hypodense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fibrotic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area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is seen in posterior basal segment of left lower </a:t>
            </a:r>
            <a:r>
              <a:rPr lang="en-US" dirty="0" smtClean="0"/>
              <a:t>lobe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Patchy </a:t>
            </a:r>
            <a:r>
              <a:rPr lang="en-US" dirty="0"/>
              <a:t>areas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ground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glassing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seen scattered in both </a:t>
            </a:r>
            <a:r>
              <a:rPr lang="en-US" dirty="0" smtClean="0"/>
              <a:t>lungs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Fibrotic changes in the form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traction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bronchiectasis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and inter and </a:t>
            </a:r>
            <a:r>
              <a:rPr lang="en-US" dirty="0" err="1"/>
              <a:t>intralobular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septal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thickening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e2e28617_0_0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Example list of most frequent N-grams for pulmonary fibrosis</a:t>
            </a:r>
            <a:endParaRPr dirty="0"/>
          </a:p>
        </p:txBody>
      </p:sp>
      <p:sp>
        <p:nvSpPr>
          <p:cNvPr id="79" name="Google Shape;79;g64e2e28617_0_0"/>
          <p:cNvSpPr txBox="1">
            <a:spLocks noGrp="1"/>
          </p:cNvSpPr>
          <p:nvPr>
            <p:ph type="body" idx="1"/>
          </p:nvPr>
        </p:nvSpPr>
        <p:spPr>
          <a:xfrm>
            <a:off x="505348" y="1484784"/>
            <a:ext cx="8906400" cy="453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Lets </a:t>
            </a:r>
            <a:r>
              <a:rPr lang="en-IN" b="1" dirty="0" smtClean="0"/>
              <a:t>find all the cases with pulmonary fibrosis</a:t>
            </a:r>
            <a:r>
              <a:rPr lang="en-IN" dirty="0" smtClean="0"/>
              <a:t> from Chest CT reports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Pulmonary fibrosis </a:t>
            </a:r>
            <a:r>
              <a:rPr lang="en-IN" dirty="0"/>
              <a:t>– </a:t>
            </a:r>
            <a:r>
              <a:rPr lang="en-IN" dirty="0" smtClean="0"/>
              <a:t>majorly presents as Honeycombing</a:t>
            </a:r>
            <a:r>
              <a:rPr lang="en-IN" dirty="0"/>
              <a:t>, </a:t>
            </a:r>
            <a:r>
              <a:rPr lang="en-IN" dirty="0" smtClean="0"/>
              <a:t>Reticulations,</a:t>
            </a:r>
            <a:r>
              <a:rPr lang="en-IN" dirty="0"/>
              <a:t> Ground glass </a:t>
            </a:r>
            <a:r>
              <a:rPr lang="en-IN" dirty="0" smtClean="0"/>
              <a:t>haze, </a:t>
            </a:r>
            <a:r>
              <a:rPr lang="en-IN" dirty="0"/>
              <a:t>Traction </a:t>
            </a:r>
            <a:r>
              <a:rPr lang="en-IN" dirty="0" smtClean="0"/>
              <a:t>Bronchiectasis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Keywords found from </a:t>
            </a:r>
            <a:r>
              <a:rPr lang="en-IN" b="1" dirty="0" smtClean="0"/>
              <a:t>N-gram </a:t>
            </a:r>
            <a:r>
              <a:rPr lang="en-IN" b="1" dirty="0"/>
              <a:t>analysis of reports</a:t>
            </a:r>
          </a:p>
          <a:p>
            <a:pPr marL="0" indent="0" algn="ctr">
              <a:buNone/>
            </a:pPr>
            <a:endParaRPr lang="en-IN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96171"/>
              </p:ext>
            </p:extLst>
          </p:nvPr>
        </p:nvGraphicFramePr>
        <p:xfrm>
          <a:off x="672546" y="3389176"/>
          <a:ext cx="8562113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5"/>
                <a:gridCol w="1396538"/>
                <a:gridCol w="1917272"/>
                <a:gridCol w="2022961"/>
                <a:gridCol w="1729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Honey</a:t>
                      </a:r>
                      <a:r>
                        <a:rPr lang="en-IN" sz="1200" baseline="0" dirty="0" smtClean="0"/>
                        <a:t>combing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Reticulation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Ground glass haze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Traction</a:t>
                      </a:r>
                      <a:r>
                        <a:rPr lang="en-IN" sz="1200" baseline="0" dirty="0" smtClean="0"/>
                        <a:t> Bronchiectasis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Other words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honey</a:t>
                      </a:r>
                      <a:r>
                        <a:rPr lang="en-IN" sz="1200" baseline="0" dirty="0" smtClean="0"/>
                        <a:t> combing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reticular changes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ground glass</a:t>
                      </a:r>
                      <a:r>
                        <a:rPr lang="en-IN" sz="1200" baseline="0" dirty="0" smtClean="0"/>
                        <a:t> haze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traction </a:t>
                      </a:r>
                      <a:r>
                        <a:rPr lang="en-IN" sz="1200" dirty="0" err="1" smtClean="0"/>
                        <a:t>bronchietasis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fibrosis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/>
                        <a:t>hony</a:t>
                      </a:r>
                      <a:r>
                        <a:rPr lang="en-IN" sz="1200" dirty="0" smtClean="0"/>
                        <a:t> combing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reticulations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ground glassing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bronchial dilation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fibrotic</a:t>
                      </a:r>
                      <a:r>
                        <a:rPr lang="en-IN" sz="1200" baseline="0" dirty="0" smtClean="0"/>
                        <a:t> changes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GG haze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hypodense regions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patchy areas of ground glass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septal thickening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mosaic attenuation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562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IN" dirty="0" smtClean="0"/>
              <a:t>Steps to implement rule based NLP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12174" y="1240588"/>
            <a:ext cx="61465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dirty="0" smtClean="0"/>
              <a:t>For every report text, </a:t>
            </a:r>
            <a:r>
              <a:rPr lang="en-IN" b="1" dirty="0" smtClean="0"/>
              <a:t>get the lines</a:t>
            </a:r>
            <a:r>
              <a:rPr lang="en-IN" dirty="0" smtClean="0"/>
              <a:t> from it using the pre-processed mapping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dirty="0" smtClean="0"/>
              <a:t>Pass it to the </a:t>
            </a:r>
            <a:r>
              <a:rPr lang="en-IN" b="1" dirty="0" smtClean="0"/>
              <a:t>text parsing algorithm </a:t>
            </a:r>
            <a:r>
              <a:rPr lang="en-IN" dirty="0" smtClean="0"/>
              <a:t>with following attributes</a:t>
            </a:r>
          </a:p>
          <a:p>
            <a:pPr>
              <a:spcBef>
                <a:spcPts val="600"/>
              </a:spcBef>
            </a:pPr>
            <a:r>
              <a:rPr lang="en-IN" dirty="0"/>
              <a:t>	1. Lines</a:t>
            </a:r>
          </a:p>
          <a:p>
            <a:pPr>
              <a:spcBef>
                <a:spcPts val="600"/>
              </a:spcBef>
            </a:pPr>
            <a:r>
              <a:rPr lang="en-IN" dirty="0"/>
              <a:t>	2. Search tags or </a:t>
            </a:r>
            <a:r>
              <a:rPr lang="en-IN" dirty="0" smtClean="0"/>
              <a:t>keywords</a:t>
            </a:r>
            <a:endParaRPr lang="en-IN" dirty="0"/>
          </a:p>
          <a:p>
            <a:pPr>
              <a:spcBef>
                <a:spcPts val="600"/>
              </a:spcBef>
            </a:pPr>
            <a:r>
              <a:rPr lang="en-IN" dirty="0"/>
              <a:t>	3. </a:t>
            </a:r>
            <a:r>
              <a:rPr lang="en-IN" dirty="0" smtClean="0"/>
              <a:t>Negations</a:t>
            </a:r>
            <a:endParaRPr lang="en-IN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dirty="0" smtClean="0"/>
              <a:t>There are 2 types of search tags / keywords –</a:t>
            </a:r>
          </a:p>
          <a:p>
            <a:pPr lvl="2">
              <a:spcBef>
                <a:spcPts val="600"/>
              </a:spcBef>
            </a:pPr>
            <a:endParaRPr lang="en-IN" dirty="0"/>
          </a:p>
          <a:p>
            <a:pPr lvl="2">
              <a:spcBef>
                <a:spcPts val="600"/>
              </a:spcBef>
            </a:pPr>
            <a:r>
              <a:rPr lang="en-IN" dirty="0" smtClean="0"/>
              <a:t>	</a:t>
            </a:r>
            <a:r>
              <a:rPr lang="en-IN" b="1" dirty="0" smtClean="0"/>
              <a:t>AND condition tags</a:t>
            </a:r>
            <a:r>
              <a:rPr lang="en-IN" dirty="0" smtClean="0"/>
              <a:t> – is True when all tags are present</a:t>
            </a:r>
          </a:p>
          <a:p>
            <a:pPr lvl="3">
              <a:spcBef>
                <a:spcPts val="600"/>
              </a:spcBef>
            </a:pPr>
            <a:r>
              <a:rPr lang="en-IN" dirty="0" smtClean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: [‘honey’, ‘combing’] – both the words should be there for 			    honeycombing to be true</a:t>
            </a:r>
          </a:p>
          <a:p>
            <a:pPr lvl="3">
              <a:spcBef>
                <a:spcPts val="600"/>
              </a:spcBef>
            </a:pPr>
            <a:r>
              <a:rPr lang="en-IN" dirty="0"/>
              <a:t>	</a:t>
            </a:r>
            <a:r>
              <a:rPr lang="en-IN" b="1" dirty="0" smtClean="0"/>
              <a:t>OR condition tags</a:t>
            </a:r>
            <a:r>
              <a:rPr lang="en-IN" dirty="0" smtClean="0"/>
              <a:t> </a:t>
            </a:r>
            <a:r>
              <a:rPr lang="en-IN" dirty="0"/>
              <a:t>– is True when </a:t>
            </a:r>
            <a:r>
              <a:rPr lang="en-IN" dirty="0" smtClean="0"/>
              <a:t>any one tag is present</a:t>
            </a:r>
          </a:p>
          <a:p>
            <a:pPr lvl="3">
              <a:spcBef>
                <a:spcPts val="600"/>
              </a:spcBef>
            </a:pPr>
            <a:r>
              <a:rPr lang="en-IN" dirty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: [‘fibrosis’, ‘fibrotic’] – True when at least one of them is 			   present</a:t>
            </a:r>
          </a:p>
          <a:p>
            <a:pPr lvl="3">
              <a:spcBef>
                <a:spcPts val="600"/>
              </a:spcBef>
            </a:pPr>
            <a:endParaRPr lang="en-IN" dirty="0" smtClean="0"/>
          </a:p>
          <a:p>
            <a:pPr marL="285750" lvl="3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dirty="0"/>
              <a:t>The algorithm will return </a:t>
            </a:r>
            <a:r>
              <a:rPr lang="en-IN" b="1" dirty="0" smtClean="0"/>
              <a:t>True</a:t>
            </a:r>
            <a:r>
              <a:rPr lang="en-IN" dirty="0" smtClean="0"/>
              <a:t> or </a:t>
            </a:r>
            <a:r>
              <a:rPr lang="en-IN" b="1" dirty="0" smtClean="0"/>
              <a:t>False</a:t>
            </a:r>
            <a:r>
              <a:rPr lang="en-IN" dirty="0" smtClean="0"/>
              <a:t> </a:t>
            </a:r>
            <a:r>
              <a:rPr lang="en-IN" dirty="0"/>
              <a:t>for the respective search </a:t>
            </a:r>
            <a:r>
              <a:rPr lang="en-IN" dirty="0" smtClean="0"/>
              <a:t>tag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30" y="1581409"/>
            <a:ext cx="4597111" cy="278405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da77101b_0_35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Flow chart showing the implementation of text parser algorithm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6" y="1593123"/>
            <a:ext cx="9284573" cy="41925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da77101b_0_70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Explaining text parser algorithm using examples lines</a:t>
            </a:r>
            <a:endParaRPr dirty="0"/>
          </a:p>
        </p:txBody>
      </p:sp>
      <p:sp>
        <p:nvSpPr>
          <p:cNvPr id="25" name="Google Shape;254;g64da77101b_0_70"/>
          <p:cNvSpPr txBox="1">
            <a:spLocks/>
          </p:cNvSpPr>
          <p:nvPr/>
        </p:nvSpPr>
        <p:spPr>
          <a:xfrm>
            <a:off x="688257" y="3958242"/>
            <a:ext cx="6335945" cy="43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9669" algn="l" rtl="0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4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Bronchi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dilatation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bronchi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al wall thickening is seen on both sides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4516" y="4710304"/>
            <a:ext cx="1184684" cy="324199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bronchi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5303" y="5808384"/>
            <a:ext cx="1313897" cy="320036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traction, dilatation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2252572" y="4635497"/>
            <a:ext cx="538083" cy="469410"/>
          </a:xfrm>
          <a:prstGeom prst="flowChartDecision">
            <a:avLst/>
          </a:prstGeom>
          <a:solidFill>
            <a:srgbClr val="F0FBB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2252572" y="5737732"/>
            <a:ext cx="538083" cy="469410"/>
          </a:xfrm>
          <a:prstGeom prst="flowChartDecision">
            <a:avLst/>
          </a:prstGeom>
          <a:solidFill>
            <a:srgbClr val="F0FBB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>
          <a:xfrm flipV="1">
            <a:off x="1809200" y="4870202"/>
            <a:ext cx="443372" cy="2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  <a:endCxn id="30" idx="1"/>
          </p:cNvCxnSpPr>
          <p:nvPr/>
        </p:nvCxnSpPr>
        <p:spPr>
          <a:xfrm>
            <a:off x="1809200" y="5968402"/>
            <a:ext cx="443372" cy="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122085" y="5243393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i="1" dirty="0">
                <a:solidFill>
                  <a:schemeClr val="tx1"/>
                </a:solidFill>
              </a:rPr>
              <a:t>[SEARCH TAG(S)]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868056" y="5243393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i="1" dirty="0">
                <a:solidFill>
                  <a:schemeClr val="tx1"/>
                </a:solidFill>
              </a:rPr>
              <a:t>[NEGATIONS]</a:t>
            </a:r>
          </a:p>
        </p:txBody>
      </p:sp>
      <p:sp>
        <p:nvSpPr>
          <p:cNvPr id="35" name="Oval 34"/>
          <p:cNvSpPr/>
          <p:nvPr/>
        </p:nvSpPr>
        <p:spPr>
          <a:xfrm>
            <a:off x="4825903" y="5207573"/>
            <a:ext cx="689957" cy="4041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7" name="Straight Arrow Connector 36"/>
          <p:cNvCxnSpPr>
            <a:stCxn id="33" idx="3"/>
            <a:endCxn id="35" idx="2"/>
          </p:cNvCxnSpPr>
          <p:nvPr/>
        </p:nvCxnSpPr>
        <p:spPr>
          <a:xfrm>
            <a:off x="4590376" y="5409643"/>
            <a:ext cx="235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6"/>
            <a:endCxn id="34" idx="1"/>
          </p:cNvCxnSpPr>
          <p:nvPr/>
        </p:nvCxnSpPr>
        <p:spPr>
          <a:xfrm>
            <a:off x="5515860" y="5409643"/>
            <a:ext cx="352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868053" y="5874642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no, not, normal, ….</a:t>
            </a:r>
          </a:p>
        </p:txBody>
      </p:sp>
      <p:cxnSp>
        <p:nvCxnSpPr>
          <p:cNvPr id="41" name="Straight Arrow Connector 40"/>
          <p:cNvCxnSpPr>
            <a:stCxn id="39" idx="0"/>
            <a:endCxn id="34" idx="2"/>
          </p:cNvCxnSpPr>
          <p:nvPr/>
        </p:nvCxnSpPr>
        <p:spPr>
          <a:xfrm flipV="1">
            <a:off x="6602199" y="5575893"/>
            <a:ext cx="3" cy="298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16062" y="5207573"/>
            <a:ext cx="689957" cy="404140"/>
          </a:xfrm>
          <a:prstGeom prst="ellipse">
            <a:avLst/>
          </a:prstGeom>
          <a:solidFill>
            <a:srgbClr val="D6856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44" name="Straight Arrow Connector 43"/>
          <p:cNvCxnSpPr>
            <a:stCxn id="34" idx="3"/>
            <a:endCxn id="42" idx="2"/>
          </p:cNvCxnSpPr>
          <p:nvPr/>
        </p:nvCxnSpPr>
        <p:spPr>
          <a:xfrm>
            <a:off x="7336347" y="5409643"/>
            <a:ext cx="279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659411" y="5243393"/>
            <a:ext cx="688761" cy="332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46" name="Straight Arrow Connector 45"/>
          <p:cNvCxnSpPr>
            <a:stCxn id="42" idx="6"/>
          </p:cNvCxnSpPr>
          <p:nvPr/>
        </p:nvCxnSpPr>
        <p:spPr>
          <a:xfrm>
            <a:off x="8306019" y="5409643"/>
            <a:ext cx="353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33" idx="0"/>
          </p:cNvCxnSpPr>
          <p:nvPr/>
        </p:nvCxnSpPr>
        <p:spPr>
          <a:xfrm>
            <a:off x="3856230" y="4394167"/>
            <a:ext cx="1" cy="849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0" idx="0"/>
            <a:endCxn id="33" idx="1"/>
          </p:cNvCxnSpPr>
          <p:nvPr/>
        </p:nvCxnSpPr>
        <p:spPr>
          <a:xfrm rot="5400000" flipH="1" flipV="1">
            <a:off x="2657805" y="5273453"/>
            <a:ext cx="328089" cy="60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2"/>
            <a:endCxn id="33" idx="1"/>
          </p:cNvCxnSpPr>
          <p:nvPr/>
        </p:nvCxnSpPr>
        <p:spPr>
          <a:xfrm rot="16200000" flipH="1">
            <a:off x="2669481" y="4957039"/>
            <a:ext cx="304736" cy="60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254;g64da77101b_0_70"/>
          <p:cNvSpPr txBox="1">
            <a:spLocks/>
          </p:cNvSpPr>
          <p:nvPr/>
        </p:nvSpPr>
        <p:spPr>
          <a:xfrm>
            <a:off x="688257" y="1224005"/>
            <a:ext cx="6335945" cy="43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9669" algn="l" rtl="0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4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Adjoining area of atelectasis and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traction</a:t>
            </a:r>
            <a:r>
              <a:rPr lang="en-US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bronchi</a:t>
            </a:r>
            <a:r>
              <a:rPr lang="en-US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ectasis is also seen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24516" y="1915099"/>
            <a:ext cx="1184684" cy="324199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bronchi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95303" y="2946598"/>
            <a:ext cx="1313897" cy="320036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traction, dilatation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59" name="Flowchart: Decision 58"/>
          <p:cNvSpPr/>
          <p:nvPr/>
        </p:nvSpPr>
        <p:spPr>
          <a:xfrm>
            <a:off x="2252572" y="1840292"/>
            <a:ext cx="538083" cy="469410"/>
          </a:xfrm>
          <a:prstGeom prst="flowChartDecision">
            <a:avLst/>
          </a:prstGeom>
          <a:solidFill>
            <a:srgbClr val="F0FBB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60" name="Flowchart: Decision 59"/>
          <p:cNvSpPr/>
          <p:nvPr/>
        </p:nvSpPr>
        <p:spPr>
          <a:xfrm>
            <a:off x="2252572" y="2875946"/>
            <a:ext cx="538083" cy="469410"/>
          </a:xfrm>
          <a:prstGeom prst="flowChartDecision">
            <a:avLst/>
          </a:prstGeom>
          <a:solidFill>
            <a:srgbClr val="F0FBB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62" name="Straight Arrow Connector 61"/>
          <p:cNvCxnSpPr>
            <a:stCxn id="55" idx="3"/>
            <a:endCxn id="59" idx="1"/>
          </p:cNvCxnSpPr>
          <p:nvPr/>
        </p:nvCxnSpPr>
        <p:spPr>
          <a:xfrm flipV="1">
            <a:off x="1809200" y="2074997"/>
            <a:ext cx="443372" cy="2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>
          <a:xfrm>
            <a:off x="1809200" y="3106616"/>
            <a:ext cx="443372" cy="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122085" y="2390524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i="1" dirty="0">
                <a:solidFill>
                  <a:schemeClr val="tx1"/>
                </a:solidFill>
              </a:rPr>
              <a:t>[SEARCH TAG(S)]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868056" y="2390524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i="1" dirty="0">
                <a:solidFill>
                  <a:schemeClr val="tx1"/>
                </a:solidFill>
              </a:rPr>
              <a:t>[NEGATIONS]</a:t>
            </a:r>
          </a:p>
        </p:txBody>
      </p:sp>
      <p:sp>
        <p:nvSpPr>
          <p:cNvPr id="66" name="Oval 65"/>
          <p:cNvSpPr/>
          <p:nvPr/>
        </p:nvSpPr>
        <p:spPr>
          <a:xfrm>
            <a:off x="4825903" y="2354704"/>
            <a:ext cx="689957" cy="4041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7" name="Straight Arrow Connector 66"/>
          <p:cNvCxnSpPr>
            <a:stCxn id="64" idx="3"/>
            <a:endCxn id="66" idx="2"/>
          </p:cNvCxnSpPr>
          <p:nvPr/>
        </p:nvCxnSpPr>
        <p:spPr>
          <a:xfrm>
            <a:off x="4590376" y="2556774"/>
            <a:ext cx="235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5" idx="1"/>
          </p:cNvCxnSpPr>
          <p:nvPr/>
        </p:nvCxnSpPr>
        <p:spPr>
          <a:xfrm>
            <a:off x="5515860" y="2556774"/>
            <a:ext cx="352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868054" y="3013984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no, not, normal, ….</a:t>
            </a:r>
          </a:p>
        </p:txBody>
      </p:sp>
      <p:cxnSp>
        <p:nvCxnSpPr>
          <p:cNvPr id="70" name="Straight Arrow Connector 69"/>
          <p:cNvCxnSpPr>
            <a:stCxn id="69" idx="0"/>
            <a:endCxn id="65" idx="2"/>
          </p:cNvCxnSpPr>
          <p:nvPr/>
        </p:nvCxnSpPr>
        <p:spPr>
          <a:xfrm flipV="1">
            <a:off x="6602200" y="2723024"/>
            <a:ext cx="2" cy="29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616062" y="2354704"/>
            <a:ext cx="689957" cy="404140"/>
          </a:xfrm>
          <a:prstGeom prst="ellipse">
            <a:avLst/>
          </a:prstGeom>
          <a:solidFill>
            <a:srgbClr val="D6856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72" name="Straight Arrow Connector 71"/>
          <p:cNvCxnSpPr>
            <a:stCxn id="65" idx="3"/>
            <a:endCxn id="71" idx="2"/>
          </p:cNvCxnSpPr>
          <p:nvPr/>
        </p:nvCxnSpPr>
        <p:spPr>
          <a:xfrm>
            <a:off x="7336347" y="2556774"/>
            <a:ext cx="279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8659411" y="2390524"/>
            <a:ext cx="688761" cy="332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74" name="Straight Arrow Connector 73"/>
          <p:cNvCxnSpPr>
            <a:stCxn id="71" idx="6"/>
          </p:cNvCxnSpPr>
          <p:nvPr/>
        </p:nvCxnSpPr>
        <p:spPr>
          <a:xfrm>
            <a:off x="8306019" y="2556774"/>
            <a:ext cx="353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64" idx="0"/>
          </p:cNvCxnSpPr>
          <p:nvPr/>
        </p:nvCxnSpPr>
        <p:spPr>
          <a:xfrm>
            <a:off x="3856230" y="1659930"/>
            <a:ext cx="1" cy="73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0" idx="0"/>
            <a:endCxn id="64" idx="1"/>
          </p:cNvCxnSpPr>
          <p:nvPr/>
        </p:nvCxnSpPr>
        <p:spPr>
          <a:xfrm rot="5400000" flipH="1" flipV="1">
            <a:off x="2662263" y="2416125"/>
            <a:ext cx="319172" cy="60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9" idx="2"/>
            <a:endCxn id="64" idx="1"/>
          </p:cNvCxnSpPr>
          <p:nvPr/>
        </p:nvCxnSpPr>
        <p:spPr>
          <a:xfrm rot="16200000" flipH="1">
            <a:off x="2698313" y="2133002"/>
            <a:ext cx="247072" cy="60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5303" y="3671644"/>
            <a:ext cx="8852869" cy="192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da77101b_0_70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IN" dirty="0"/>
              <a:t>Explaining text parser algorithm using examples lines</a:t>
            </a:r>
            <a:endParaRPr dirty="0"/>
          </a:p>
        </p:txBody>
      </p:sp>
      <p:sp>
        <p:nvSpPr>
          <p:cNvPr id="29" name="Google Shape;254;g64da77101b_0_70"/>
          <p:cNvSpPr txBox="1">
            <a:spLocks/>
          </p:cNvSpPr>
          <p:nvPr/>
        </p:nvSpPr>
        <p:spPr>
          <a:xfrm>
            <a:off x="413905" y="1202446"/>
            <a:ext cx="6762722" cy="43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9669" algn="l" rtl="0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4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</a:pP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ill-defined </a:t>
            </a:r>
            <a:r>
              <a:rPr lang="en-US" sz="1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centrilobular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 glass opacities </a:t>
            </a:r>
            <a:r>
              <a:rPr lang="en-US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scattered in bilateral lungs</a:t>
            </a:r>
            <a:endParaRPr lang="en-US" sz="1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3552" y="1927482"/>
            <a:ext cx="1184684" cy="324199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ground glass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65071" y="2992311"/>
            <a:ext cx="1183165" cy="320036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nodule, </a:t>
            </a:r>
            <a:r>
              <a:rPr lang="en-IN" sz="1000" b="1" dirty="0" err="1">
                <a:solidFill>
                  <a:schemeClr val="tx1"/>
                </a:solidFill>
              </a:rPr>
              <a:t>opaciti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43" name="Flowchart: Decision 42"/>
          <p:cNvSpPr/>
          <p:nvPr/>
        </p:nvSpPr>
        <p:spPr>
          <a:xfrm>
            <a:off x="2191608" y="1852675"/>
            <a:ext cx="538083" cy="469410"/>
          </a:xfrm>
          <a:prstGeom prst="flowChartDecision">
            <a:avLst/>
          </a:prstGeom>
          <a:solidFill>
            <a:srgbClr val="F0FBB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2191608" y="2921659"/>
            <a:ext cx="538083" cy="469410"/>
          </a:xfrm>
          <a:prstGeom prst="flowChartDecision">
            <a:avLst/>
          </a:prstGeom>
          <a:solidFill>
            <a:srgbClr val="F0FBB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48" name="Straight Arrow Connector 47"/>
          <p:cNvCxnSpPr>
            <a:stCxn id="36" idx="3"/>
            <a:endCxn id="43" idx="1"/>
          </p:cNvCxnSpPr>
          <p:nvPr/>
        </p:nvCxnSpPr>
        <p:spPr>
          <a:xfrm flipV="1">
            <a:off x="1748236" y="2087380"/>
            <a:ext cx="443372" cy="2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47" idx="1"/>
          </p:cNvCxnSpPr>
          <p:nvPr/>
        </p:nvCxnSpPr>
        <p:spPr>
          <a:xfrm>
            <a:off x="1748236" y="3152329"/>
            <a:ext cx="443372" cy="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061121" y="2427320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i="1" dirty="0">
                <a:solidFill>
                  <a:schemeClr val="tx1"/>
                </a:solidFill>
              </a:rPr>
              <a:t>[SEARCH TAG(S)]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807092" y="2427320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i="1" dirty="0">
                <a:solidFill>
                  <a:schemeClr val="tx1"/>
                </a:solidFill>
              </a:rPr>
              <a:t>[NEGATIONS]</a:t>
            </a:r>
          </a:p>
        </p:txBody>
      </p:sp>
      <p:sp>
        <p:nvSpPr>
          <p:cNvPr id="55" name="Oval 54"/>
          <p:cNvSpPr/>
          <p:nvPr/>
        </p:nvSpPr>
        <p:spPr>
          <a:xfrm>
            <a:off x="4764939" y="2391500"/>
            <a:ext cx="689957" cy="4041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56" name="Straight Arrow Connector 55"/>
          <p:cNvCxnSpPr>
            <a:stCxn id="53" idx="3"/>
            <a:endCxn id="55" idx="2"/>
          </p:cNvCxnSpPr>
          <p:nvPr/>
        </p:nvCxnSpPr>
        <p:spPr>
          <a:xfrm>
            <a:off x="4529412" y="2593570"/>
            <a:ext cx="235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6"/>
            <a:endCxn id="54" idx="1"/>
          </p:cNvCxnSpPr>
          <p:nvPr/>
        </p:nvCxnSpPr>
        <p:spPr>
          <a:xfrm>
            <a:off x="5454896" y="2593570"/>
            <a:ext cx="352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807091" y="3052619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no, not, normal, ….</a:t>
            </a:r>
          </a:p>
        </p:txBody>
      </p:sp>
      <p:cxnSp>
        <p:nvCxnSpPr>
          <p:cNvPr id="59" name="Straight Arrow Connector 58"/>
          <p:cNvCxnSpPr>
            <a:stCxn id="58" idx="0"/>
            <a:endCxn id="54" idx="2"/>
          </p:cNvCxnSpPr>
          <p:nvPr/>
        </p:nvCxnSpPr>
        <p:spPr>
          <a:xfrm flipV="1">
            <a:off x="6541237" y="2759820"/>
            <a:ext cx="1" cy="292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555098" y="2391500"/>
            <a:ext cx="689957" cy="404140"/>
          </a:xfrm>
          <a:prstGeom prst="ellipse">
            <a:avLst/>
          </a:prstGeom>
          <a:solidFill>
            <a:srgbClr val="D6856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61" name="Straight Arrow Connector 60"/>
          <p:cNvCxnSpPr>
            <a:stCxn id="54" idx="3"/>
            <a:endCxn id="60" idx="2"/>
          </p:cNvCxnSpPr>
          <p:nvPr/>
        </p:nvCxnSpPr>
        <p:spPr>
          <a:xfrm>
            <a:off x="7275383" y="2593570"/>
            <a:ext cx="279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8598447" y="2427320"/>
            <a:ext cx="688761" cy="332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63" name="Straight Arrow Connector 62"/>
          <p:cNvCxnSpPr>
            <a:stCxn id="60" idx="6"/>
          </p:cNvCxnSpPr>
          <p:nvPr/>
        </p:nvCxnSpPr>
        <p:spPr>
          <a:xfrm>
            <a:off x="8245055" y="2593570"/>
            <a:ext cx="353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9" idx="2"/>
            <a:endCxn id="53" idx="0"/>
          </p:cNvCxnSpPr>
          <p:nvPr/>
        </p:nvCxnSpPr>
        <p:spPr>
          <a:xfrm>
            <a:off x="3795266" y="1638371"/>
            <a:ext cx="1" cy="788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7" idx="0"/>
            <a:endCxn id="53" idx="1"/>
          </p:cNvCxnSpPr>
          <p:nvPr/>
        </p:nvCxnSpPr>
        <p:spPr>
          <a:xfrm rot="5400000" flipH="1" flipV="1">
            <a:off x="2596841" y="2457380"/>
            <a:ext cx="328089" cy="60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3" idx="2"/>
            <a:endCxn id="53" idx="1"/>
          </p:cNvCxnSpPr>
          <p:nvPr/>
        </p:nvCxnSpPr>
        <p:spPr>
          <a:xfrm rot="16200000" flipH="1">
            <a:off x="2625143" y="2157591"/>
            <a:ext cx="271485" cy="60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254;g64da77101b_0_70"/>
          <p:cNvSpPr txBox="1">
            <a:spLocks/>
          </p:cNvSpPr>
          <p:nvPr/>
        </p:nvSpPr>
        <p:spPr>
          <a:xfrm>
            <a:off x="663318" y="3948560"/>
            <a:ext cx="6335945" cy="43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9669" algn="l" rtl="0">
              <a:lnSpc>
                <a:spcPct val="90000"/>
              </a:lnSpc>
              <a:spcBef>
                <a:spcPts val="17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4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399"/>
              <a:buFont typeface="Corbel"/>
              <a:buChar char="–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66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19"/>
              <a:buFont typeface="Arial"/>
              <a:buChar char="•"/>
              <a:defRPr sz="1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799"/>
              <a:buFont typeface="Corbel"/>
              <a:buChar char="–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989" algn="l" rtl="0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43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Patchy areas of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 glass</a:t>
            </a: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ing seen scattered in both lungs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99577" y="4673434"/>
            <a:ext cx="1184684" cy="324199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ground glass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01096" y="5771510"/>
            <a:ext cx="1183165" cy="320036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nodule, </a:t>
            </a:r>
            <a:r>
              <a:rPr lang="en-IN" sz="1000" b="1" dirty="0" err="1">
                <a:solidFill>
                  <a:schemeClr val="tx1"/>
                </a:solidFill>
              </a:rPr>
              <a:t>opaciti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2227633" y="4598627"/>
            <a:ext cx="538083" cy="469410"/>
          </a:xfrm>
          <a:prstGeom prst="flowChartDecision">
            <a:avLst/>
          </a:prstGeom>
          <a:solidFill>
            <a:srgbClr val="F0FBB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71" name="Flowchart: Decision 70"/>
          <p:cNvSpPr/>
          <p:nvPr/>
        </p:nvSpPr>
        <p:spPr>
          <a:xfrm>
            <a:off x="2227633" y="5700858"/>
            <a:ext cx="538083" cy="469410"/>
          </a:xfrm>
          <a:prstGeom prst="flowChartDecision">
            <a:avLst/>
          </a:prstGeom>
          <a:solidFill>
            <a:srgbClr val="F0FBB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72" name="Straight Arrow Connector 71"/>
          <p:cNvCxnSpPr>
            <a:stCxn id="68" idx="3"/>
            <a:endCxn id="70" idx="1"/>
          </p:cNvCxnSpPr>
          <p:nvPr/>
        </p:nvCxnSpPr>
        <p:spPr>
          <a:xfrm flipV="1">
            <a:off x="1784261" y="4833332"/>
            <a:ext cx="443372" cy="2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3"/>
            <a:endCxn id="71" idx="1"/>
          </p:cNvCxnSpPr>
          <p:nvPr/>
        </p:nvCxnSpPr>
        <p:spPr>
          <a:xfrm>
            <a:off x="1784261" y="5931528"/>
            <a:ext cx="443372" cy="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097146" y="5214833"/>
            <a:ext cx="1468291" cy="3325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i="1" dirty="0">
                <a:solidFill>
                  <a:schemeClr val="tx1"/>
                </a:solidFill>
              </a:rPr>
              <a:t>[SEARCH TAG(S)]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922827" y="5223146"/>
            <a:ext cx="688761" cy="332500"/>
          </a:xfrm>
          <a:prstGeom prst="roundRect">
            <a:avLst/>
          </a:prstGeom>
          <a:solidFill>
            <a:srgbClr val="D6856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>
                <a:solidFill>
                  <a:schemeClr val="tx1"/>
                </a:solidFill>
              </a:rPr>
              <a:t>FALSE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8" idx="6"/>
            <a:endCxn id="83" idx="1"/>
          </p:cNvCxnSpPr>
          <p:nvPr/>
        </p:nvCxnSpPr>
        <p:spPr>
          <a:xfrm>
            <a:off x="5498138" y="5385776"/>
            <a:ext cx="424689" cy="3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7" idx="2"/>
            <a:endCxn id="74" idx="0"/>
          </p:cNvCxnSpPr>
          <p:nvPr/>
        </p:nvCxnSpPr>
        <p:spPr>
          <a:xfrm>
            <a:off x="3831291" y="4384485"/>
            <a:ext cx="1" cy="83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1" idx="0"/>
            <a:endCxn id="74" idx="1"/>
          </p:cNvCxnSpPr>
          <p:nvPr/>
        </p:nvCxnSpPr>
        <p:spPr>
          <a:xfrm rot="5400000" flipH="1" flipV="1">
            <a:off x="2637023" y="5240736"/>
            <a:ext cx="319775" cy="60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0" idx="2"/>
            <a:endCxn id="74" idx="1"/>
          </p:cNvCxnSpPr>
          <p:nvPr/>
        </p:nvCxnSpPr>
        <p:spPr>
          <a:xfrm rot="16200000" flipH="1">
            <a:off x="2640387" y="4924324"/>
            <a:ext cx="313046" cy="60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96910" y="577769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False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4808181" y="5183706"/>
            <a:ext cx="689957" cy="404140"/>
          </a:xfrm>
          <a:prstGeom prst="ellipse">
            <a:avLst/>
          </a:prstGeom>
          <a:solidFill>
            <a:srgbClr val="D6856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4" name="Straight Arrow Connector 3"/>
          <p:cNvCxnSpPr>
            <a:stCxn id="74" idx="3"/>
            <a:endCxn id="88" idx="2"/>
          </p:cNvCxnSpPr>
          <p:nvPr/>
        </p:nvCxnSpPr>
        <p:spPr>
          <a:xfrm>
            <a:off x="4565437" y="5381083"/>
            <a:ext cx="242744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5303" y="3713208"/>
            <a:ext cx="8852869" cy="192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da77101b_0_14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Text parser </a:t>
            </a:r>
            <a:r>
              <a:rPr lang="en-IN" dirty="0" smtClean="0"/>
              <a:t>algorithm - code explanation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1" y="1113033"/>
            <a:ext cx="5857465" cy="5287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78" y="1677785"/>
            <a:ext cx="3057525" cy="24384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5261175" y="1812175"/>
            <a:ext cx="648393" cy="2169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7155776" y="4840629"/>
            <a:ext cx="1454727" cy="30757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 smtClean="0">
                <a:solidFill>
                  <a:schemeClr val="tx1"/>
                </a:solidFill>
              </a:rPr>
              <a:t>[NEGATIONS]</a:t>
            </a:r>
            <a:endParaRPr lang="en-IN" sz="1200" b="1" i="1" dirty="0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261175" y="4470713"/>
            <a:ext cx="648393" cy="1047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44C6E-85D8-4E70-BD5F-BCB87C9D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in AI is leading to huge demand in highly-accurate NLP tools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83935D-80E3-44F4-8938-3C0538CCC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57531" indent="0">
              <a:lnSpc>
                <a:spcPct val="150000"/>
              </a:lnSpc>
              <a:buNone/>
            </a:pPr>
            <a:r>
              <a:rPr lang="en-US" sz="1600" dirty="0" smtClean="0"/>
              <a:t>Most </a:t>
            </a:r>
            <a:r>
              <a:rPr lang="en-US" sz="1600" dirty="0"/>
              <a:t>hospitals have </a:t>
            </a:r>
            <a:r>
              <a:rPr lang="en-US" sz="1600" dirty="0" smtClean="0"/>
              <a:t>dumps </a:t>
            </a:r>
            <a:r>
              <a:rPr lang="en-US" sz="1600" dirty="0"/>
              <a:t>of radiology data but need </a:t>
            </a:r>
            <a:r>
              <a:rPr lang="en-US" sz="1600" dirty="0" smtClean="0"/>
              <a:t>good tools to extract the </a:t>
            </a:r>
            <a:r>
              <a:rPr lang="en-US" sz="1600" u="sng" dirty="0" smtClean="0"/>
              <a:t>right specific datasets</a:t>
            </a:r>
            <a:endParaRPr lang="en-US" sz="1600" u="sng" dirty="0"/>
          </a:p>
          <a:p>
            <a:pPr marL="157531" indent="0">
              <a:lnSpc>
                <a:spcPct val="200000"/>
              </a:lnSpc>
              <a:buNone/>
            </a:pPr>
            <a:r>
              <a:rPr lang="en-US" sz="1600" dirty="0" smtClean="0"/>
              <a:t>Few </a:t>
            </a:r>
            <a:r>
              <a:rPr lang="en-US" sz="1600" dirty="0"/>
              <a:t>different application </a:t>
            </a:r>
            <a:r>
              <a:rPr lang="en-US" sz="1600" dirty="0" smtClean="0"/>
              <a:t>where you </a:t>
            </a:r>
            <a:r>
              <a:rPr lang="en-US" sz="1600" dirty="0"/>
              <a:t>may use NLP:</a:t>
            </a:r>
          </a:p>
          <a:p>
            <a:pPr marL="500431" indent="-342900">
              <a:lnSpc>
                <a:spcPct val="200000"/>
              </a:lnSpc>
              <a:buAutoNum type="arabicPeriod"/>
            </a:pPr>
            <a:r>
              <a:rPr lang="en-US" sz="1600" dirty="0"/>
              <a:t>Extract </a:t>
            </a:r>
            <a:r>
              <a:rPr lang="en-US" sz="1600" dirty="0" smtClean="0"/>
              <a:t>an </a:t>
            </a:r>
            <a:r>
              <a:rPr lang="en-US" sz="1600" dirty="0"/>
              <a:t>imaging dataset which meet </a:t>
            </a:r>
            <a:r>
              <a:rPr lang="en-US" sz="1600" b="1" dirty="0"/>
              <a:t>specific diagnosis</a:t>
            </a:r>
            <a:r>
              <a:rPr lang="en-US" sz="1600" dirty="0"/>
              <a:t> or range of diseases (such as </a:t>
            </a:r>
            <a:r>
              <a:rPr lang="en-US" sz="1600" dirty="0" smtClean="0"/>
              <a:t>cancer)</a:t>
            </a:r>
            <a:endParaRPr lang="en-US" sz="1600" dirty="0"/>
          </a:p>
          <a:p>
            <a:pPr marL="500431" indent="-342900">
              <a:lnSpc>
                <a:spcPct val="200000"/>
              </a:lnSpc>
              <a:buAutoNum type="arabicPeriod"/>
            </a:pPr>
            <a:r>
              <a:rPr lang="en-US" sz="1600" dirty="0"/>
              <a:t>Extract </a:t>
            </a:r>
            <a:r>
              <a:rPr lang="en-US" sz="1600" dirty="0" smtClean="0"/>
              <a:t>an </a:t>
            </a:r>
            <a:r>
              <a:rPr lang="en-US" sz="1600" dirty="0"/>
              <a:t>imaging dataset with </a:t>
            </a:r>
            <a:r>
              <a:rPr lang="en-US" sz="1600" b="1" dirty="0"/>
              <a:t>specific findings </a:t>
            </a:r>
            <a:r>
              <a:rPr lang="en-US" sz="1600" dirty="0"/>
              <a:t>such as </a:t>
            </a:r>
            <a:r>
              <a:rPr lang="en-US" sz="1600" dirty="0" smtClean="0"/>
              <a:t>pulmonary nodules</a:t>
            </a:r>
            <a:endParaRPr lang="en-US" sz="1600" dirty="0"/>
          </a:p>
          <a:p>
            <a:pPr marL="500431" indent="-342900">
              <a:lnSpc>
                <a:spcPct val="200000"/>
              </a:lnSpc>
              <a:buAutoNum type="arabicPeriod"/>
            </a:pPr>
            <a:r>
              <a:rPr lang="en-IN" sz="1600" dirty="0"/>
              <a:t>Extract </a:t>
            </a:r>
            <a:r>
              <a:rPr lang="en-IN" sz="1600" b="1" dirty="0"/>
              <a:t>highly-specific </a:t>
            </a:r>
            <a:r>
              <a:rPr lang="en-IN" sz="1600" b="1" dirty="0" smtClean="0"/>
              <a:t>criteria-define datasets</a:t>
            </a:r>
            <a:endParaRPr lang="en-IN" sz="1600" dirty="0" smtClean="0"/>
          </a:p>
          <a:p>
            <a:pPr marL="614731" lvl="1" indent="0">
              <a:lnSpc>
                <a:spcPct val="200000"/>
              </a:lnSpc>
              <a:buNone/>
            </a:pPr>
            <a:r>
              <a:rPr lang="en-IN" sz="1600" dirty="0" smtClean="0"/>
              <a:t>Example: COPD patients with emphysematous bullae</a:t>
            </a:r>
          </a:p>
          <a:p>
            <a:pPr marL="614731" lvl="1" indent="0">
              <a:lnSpc>
                <a:spcPct val="100000"/>
              </a:lnSpc>
              <a:buNone/>
            </a:pP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da77101b_0_14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Text parser algorithm </a:t>
            </a:r>
            <a:r>
              <a:rPr lang="en-IN" dirty="0" smtClean="0"/>
              <a:t>for fibrosis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3" y="1232297"/>
            <a:ext cx="5009748" cy="4985624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5419115" y="2236124"/>
            <a:ext cx="460008" cy="798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010098" y="2373524"/>
            <a:ext cx="355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for ground glass haze or patchy areas of ground glassing</a:t>
            </a:r>
            <a:endParaRPr lang="en-IN" dirty="0"/>
          </a:p>
        </p:txBody>
      </p:sp>
      <p:sp>
        <p:nvSpPr>
          <p:cNvPr id="10" name="Right Brace 9"/>
          <p:cNvSpPr/>
          <p:nvPr/>
        </p:nvSpPr>
        <p:spPr>
          <a:xfrm>
            <a:off x="5419115" y="3316100"/>
            <a:ext cx="460008" cy="798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010098" y="3453500"/>
            <a:ext cx="355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for traction bronchiectasis or bronchial dilation</a:t>
            </a:r>
            <a:endParaRPr lang="en-IN" dirty="0"/>
          </a:p>
        </p:txBody>
      </p:sp>
      <p:sp>
        <p:nvSpPr>
          <p:cNvPr id="12" name="Right Brace 11"/>
          <p:cNvSpPr/>
          <p:nvPr/>
        </p:nvSpPr>
        <p:spPr>
          <a:xfrm>
            <a:off x="5419115" y="4283409"/>
            <a:ext cx="460008" cy="56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010097" y="4303254"/>
            <a:ext cx="355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for reticulations or reticular changes</a:t>
            </a:r>
            <a:endParaRPr lang="en-IN" dirty="0"/>
          </a:p>
        </p:txBody>
      </p:sp>
      <p:sp>
        <p:nvSpPr>
          <p:cNvPr id="14" name="Right Brace 13"/>
          <p:cNvSpPr/>
          <p:nvPr/>
        </p:nvSpPr>
        <p:spPr>
          <a:xfrm>
            <a:off x="5419115" y="4901784"/>
            <a:ext cx="460008" cy="56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010097" y="5035394"/>
            <a:ext cx="355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for fibrosis or fibrotic changes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Common pitfalls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5303" y="1413164"/>
            <a:ext cx="891656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Not knowing all kinds of </a:t>
            </a:r>
            <a:r>
              <a:rPr lang="en-IN" b="1" dirty="0"/>
              <a:t>negations</a:t>
            </a:r>
            <a:r>
              <a:rPr lang="en-IN" dirty="0"/>
              <a:t> used – </a:t>
            </a:r>
            <a:r>
              <a:rPr lang="en-IN" b="1" dirty="0"/>
              <a:t>unremarkable</a:t>
            </a:r>
            <a:r>
              <a:rPr lang="en-IN" dirty="0"/>
              <a:t>, ruled out, </a:t>
            </a:r>
            <a:r>
              <a:rPr lang="en-IN" dirty="0" err="1"/>
              <a:t>etc</a:t>
            </a:r>
            <a:endParaRPr lang="en-I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Dealing with </a:t>
            </a:r>
            <a:r>
              <a:rPr lang="en-IN" b="1" dirty="0"/>
              <a:t>multiple negations </a:t>
            </a:r>
            <a:r>
              <a:rPr lang="en-IN" dirty="0"/>
              <a:t>in the same sentence – “</a:t>
            </a:r>
            <a:r>
              <a:rPr lang="en-IN" i="1" dirty="0"/>
              <a:t>Lung fields are not normal</a:t>
            </a:r>
            <a:r>
              <a:rPr lang="en-IN" dirty="0"/>
              <a:t>”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Occurrence of one word in an other word – </a:t>
            </a:r>
            <a:r>
              <a:rPr lang="en-IN" b="1" dirty="0"/>
              <a:t>mass</a:t>
            </a:r>
            <a:r>
              <a:rPr lang="en-IN" dirty="0"/>
              <a:t> and </a:t>
            </a:r>
            <a:r>
              <a:rPr lang="en-IN" b="1" dirty="0"/>
              <a:t>massive</a:t>
            </a:r>
            <a:r>
              <a:rPr lang="en-IN" dirty="0"/>
              <a:t>, no and normal, </a:t>
            </a:r>
            <a:r>
              <a:rPr lang="en-IN" dirty="0" err="1"/>
              <a:t>etc</a:t>
            </a:r>
            <a:endParaRPr lang="en-I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Improper splitting of lines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Spelling mistakes in </a:t>
            </a:r>
            <a:r>
              <a:rPr lang="en-IN" dirty="0" smtClean="0"/>
              <a:t>reports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 smtClean="0">
                <a:sym typeface="Wingdings" panose="05000000000000000000" pitchFamily="2" charset="2"/>
              </a:rPr>
              <a:t>“</a:t>
            </a:r>
            <a:r>
              <a:rPr lang="en-IN" dirty="0" err="1" smtClean="0">
                <a:sym typeface="Wingdings" panose="05000000000000000000" pitchFamily="2" charset="2"/>
              </a:rPr>
              <a:t>esophagus</a:t>
            </a:r>
            <a:r>
              <a:rPr lang="en-IN" dirty="0" smtClean="0">
                <a:sym typeface="Wingdings" panose="05000000000000000000" pitchFamily="2" charset="2"/>
              </a:rPr>
              <a:t>”, “oesophagus”</a:t>
            </a:r>
            <a:endParaRPr lang="en-I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Improper / No reporting standards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Presence of </a:t>
            </a:r>
            <a:r>
              <a:rPr lang="en-IN" b="1" dirty="0"/>
              <a:t>similar diseases </a:t>
            </a:r>
            <a:r>
              <a:rPr lang="en-IN" dirty="0"/>
              <a:t>in other organs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4da77101b_0_108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Spaces, Organ names, Lemmatization – Steps to improve accuracy</a:t>
            </a:r>
            <a:endParaRPr dirty="0"/>
          </a:p>
        </p:txBody>
      </p:sp>
      <p:sp>
        <p:nvSpPr>
          <p:cNvPr id="262" name="Google Shape;262;g64da77101b_0_108"/>
          <p:cNvSpPr txBox="1">
            <a:spLocks noGrp="1"/>
          </p:cNvSpPr>
          <p:nvPr>
            <p:ph type="body" idx="1"/>
          </p:nvPr>
        </p:nvSpPr>
        <p:spPr>
          <a:xfrm>
            <a:off x="505348" y="1484784"/>
            <a:ext cx="8906400" cy="453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Use </a:t>
            </a:r>
            <a:r>
              <a:rPr lang="en-IN" b="1" dirty="0"/>
              <a:t>space before and after the word </a:t>
            </a:r>
            <a:r>
              <a:rPr lang="en-IN" dirty="0"/>
              <a:t>while giving input – helps solve the problem of one word being in another word – Example: “</a:t>
            </a:r>
            <a:r>
              <a:rPr lang="en-IN" b="1" dirty="0"/>
              <a:t>no</a:t>
            </a:r>
            <a:r>
              <a:rPr lang="en-IN" dirty="0"/>
              <a:t>” is found in “</a:t>
            </a:r>
            <a:r>
              <a:rPr lang="en-IN" b="1" dirty="0"/>
              <a:t>no</a:t>
            </a:r>
            <a:r>
              <a:rPr lang="en-IN" dirty="0"/>
              <a:t>rmal”, but “ </a:t>
            </a:r>
            <a:r>
              <a:rPr lang="en-IN" b="1" dirty="0"/>
              <a:t>no </a:t>
            </a:r>
            <a:r>
              <a:rPr lang="en-IN" dirty="0"/>
              <a:t>“(with space) is not found in “normal”</a:t>
            </a:r>
          </a:p>
          <a:p>
            <a:pPr marL="742950" lvl="1" indent="-285750">
              <a:lnSpc>
                <a:spcPct val="150000"/>
              </a:lnSpc>
              <a:spcBef>
                <a:spcPts val="1799"/>
              </a:spcBef>
              <a:buFont typeface="Wingdings" panose="05000000000000000000" pitchFamily="2" charset="2"/>
              <a:buChar char="Ø"/>
            </a:pPr>
            <a:r>
              <a:rPr lang="en-IN" dirty="0"/>
              <a:t>Some of the words which require spaces before and after – no, not, normal, likely, mass, </a:t>
            </a:r>
            <a:r>
              <a:rPr lang="en-IN" dirty="0" smtClean="0"/>
              <a:t>etc.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Append </a:t>
            </a:r>
            <a:r>
              <a:rPr lang="en-IN" b="1" dirty="0"/>
              <a:t>organ name based negations </a:t>
            </a:r>
            <a:r>
              <a:rPr lang="en-IN" dirty="0"/>
              <a:t>– Helps avoid confusion with similar disease in a different organ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Example – When looking for </a:t>
            </a:r>
            <a:r>
              <a:rPr lang="en-IN" dirty="0" smtClean="0"/>
              <a:t>cancer in </a:t>
            </a:r>
            <a:r>
              <a:rPr lang="en-IN" dirty="0"/>
              <a:t>lung, add the words liver, kidney, renal, adrenal, spleen, </a:t>
            </a:r>
            <a:r>
              <a:rPr lang="en-IN" dirty="0" err="1"/>
              <a:t>etc</a:t>
            </a:r>
            <a:r>
              <a:rPr lang="en-IN" dirty="0"/>
              <a:t> to </a:t>
            </a:r>
            <a:r>
              <a:rPr lang="en-IN" dirty="0" smtClean="0"/>
              <a:t>negations to avoid picking cancer in them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 </a:t>
            </a:r>
            <a:r>
              <a:rPr lang="en-IN" b="1" dirty="0"/>
              <a:t>lemmatized version of a word</a:t>
            </a:r>
            <a:r>
              <a:rPr lang="en-IN" dirty="0"/>
              <a:t> or part of the word in search tags to account for spelling mistakes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Example – “oesophagus”, “</a:t>
            </a:r>
            <a:r>
              <a:rPr lang="en-IN" dirty="0" err="1"/>
              <a:t>esophagus</a:t>
            </a:r>
            <a:r>
              <a:rPr lang="en-IN" dirty="0"/>
              <a:t>” are 2 words meaning similar – use the common phrase “</a:t>
            </a:r>
            <a:r>
              <a:rPr lang="en-IN" dirty="0" err="1"/>
              <a:t>ophagus</a:t>
            </a:r>
            <a:r>
              <a:rPr lang="en-IN" dirty="0"/>
              <a:t>” to avoid spelling mistakes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work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05348" y="1476471"/>
            <a:ext cx="8906516" cy="45365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 smtClean="0"/>
              <a:t>You can try a </a:t>
            </a:r>
            <a:r>
              <a:rPr lang="en-IN" sz="1400" b="1" dirty="0" smtClean="0"/>
              <a:t>hybrid</a:t>
            </a:r>
            <a:r>
              <a:rPr lang="en-IN" sz="1400" dirty="0" smtClean="0"/>
              <a:t> of rule based </a:t>
            </a:r>
            <a:r>
              <a:rPr lang="en-IN" sz="1400" b="1" dirty="0" smtClean="0"/>
              <a:t>NLP</a:t>
            </a:r>
            <a:r>
              <a:rPr lang="en-IN" sz="1400" dirty="0" smtClean="0"/>
              <a:t> and </a:t>
            </a:r>
            <a:r>
              <a:rPr lang="en-IN" sz="1400" b="1" dirty="0" smtClean="0"/>
              <a:t>machine learning </a:t>
            </a:r>
            <a:r>
              <a:rPr lang="en-IN" sz="1400" dirty="0" smtClean="0"/>
              <a:t>models to get meaningful insights on documents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 smtClean="0"/>
              <a:t>Can extract </a:t>
            </a:r>
            <a:r>
              <a:rPr lang="en-IN" sz="1400" b="1" dirty="0" smtClean="0"/>
              <a:t>parts of speech </a:t>
            </a:r>
            <a:r>
              <a:rPr lang="en-IN" sz="1400" dirty="0" smtClean="0"/>
              <a:t>in each sentence using </a:t>
            </a:r>
            <a:r>
              <a:rPr lang="en-IN" sz="1400" dirty="0" err="1" smtClean="0"/>
              <a:t>nltk</a:t>
            </a:r>
            <a:r>
              <a:rPr lang="en-IN" sz="1400" dirty="0" smtClean="0"/>
              <a:t> to identify the </a:t>
            </a:r>
            <a:r>
              <a:rPr lang="en-IN" sz="1400" b="1" dirty="0" smtClean="0"/>
              <a:t>severity</a:t>
            </a:r>
            <a:r>
              <a:rPr lang="en-IN" sz="1400" dirty="0" smtClean="0"/>
              <a:t> of a disease/condition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 </a:t>
            </a:r>
            <a:r>
              <a:rPr lang="en-US" sz="1400" dirty="0" smtClean="0"/>
              <a:t>mildly-enlarged </a:t>
            </a:r>
            <a:r>
              <a:rPr lang="en-US" sz="1400" dirty="0" err="1"/>
              <a:t>subcarinal</a:t>
            </a:r>
            <a:r>
              <a:rPr lang="en-US" sz="1400" dirty="0"/>
              <a:t> lymph </a:t>
            </a:r>
            <a:r>
              <a:rPr lang="en-US" sz="1400" dirty="0" smtClean="0"/>
              <a:t>node is seen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4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4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 smtClean="0"/>
              <a:t>Can use parts of speech in required sentences to get the </a:t>
            </a:r>
            <a:r>
              <a:rPr lang="en-IN" sz="1400" b="1" dirty="0" smtClean="0"/>
              <a:t>characteristics</a:t>
            </a:r>
            <a:r>
              <a:rPr lang="en-IN" sz="1400" dirty="0" smtClean="0"/>
              <a:t> of a disease/condition (texture, size, </a:t>
            </a:r>
            <a:r>
              <a:rPr lang="en-IN" sz="1400" dirty="0" err="1" smtClean="0"/>
              <a:t>etc</a:t>
            </a:r>
            <a:r>
              <a:rPr lang="en-IN" sz="1400" dirty="0" smtClean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“</a:t>
            </a:r>
            <a:r>
              <a:rPr lang="en-US" sz="1400" i="1" dirty="0"/>
              <a:t>Sub-</a:t>
            </a:r>
            <a:r>
              <a:rPr lang="en-US" sz="1400" i="1" dirty="0" err="1"/>
              <a:t>centimetric</a:t>
            </a:r>
            <a:r>
              <a:rPr lang="en-US" sz="1400" i="1" dirty="0"/>
              <a:t> calcified nodules are seen</a:t>
            </a:r>
            <a:r>
              <a:rPr lang="en-US" sz="1400" dirty="0"/>
              <a:t>”</a:t>
            </a:r>
            <a:endParaRPr lang="en-IN" sz="1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400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 smtClean="0"/>
              <a:t>Write </a:t>
            </a:r>
            <a:r>
              <a:rPr lang="en-IN" sz="1400" dirty="0"/>
              <a:t>another function to deal with </a:t>
            </a:r>
            <a:r>
              <a:rPr lang="en-IN" sz="1400" b="1" dirty="0"/>
              <a:t>multiple negations </a:t>
            </a:r>
            <a:r>
              <a:rPr lang="en-IN" sz="1400" dirty="0"/>
              <a:t>in a line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Example – If “not” and “normal” are present, replace them with “abnormal”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1986743" y="3857114"/>
            <a:ext cx="290946" cy="1039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830691" y="4522134"/>
            <a:ext cx="603049" cy="438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800" i="1" dirty="0" smtClean="0"/>
              <a:t>Adjective</a:t>
            </a:r>
          </a:p>
          <a:p>
            <a:pPr algn="ctr">
              <a:lnSpc>
                <a:spcPct val="150000"/>
              </a:lnSpc>
            </a:pPr>
            <a:r>
              <a:rPr lang="en-IN" sz="800" b="1" dirty="0" smtClean="0"/>
              <a:t>SIZE</a:t>
            </a:r>
            <a:endParaRPr lang="en-IN" sz="800" b="1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2902640" y="4107998"/>
            <a:ext cx="282637" cy="529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742433" y="4517528"/>
            <a:ext cx="663964" cy="438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800" i="1" dirty="0" smtClean="0"/>
              <a:t>Adjective</a:t>
            </a:r>
          </a:p>
          <a:p>
            <a:pPr algn="ctr">
              <a:lnSpc>
                <a:spcPct val="150000"/>
              </a:lnSpc>
            </a:pPr>
            <a:r>
              <a:rPr lang="en-IN" sz="800" b="1" dirty="0" smtClean="0"/>
              <a:t>TEXTURE</a:t>
            </a:r>
            <a:endParaRPr lang="en-IN" sz="800" b="1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2060787" y="2357709"/>
            <a:ext cx="290946" cy="1039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859050" y="302272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800" i="1" dirty="0" smtClean="0"/>
              <a:t>Adjective</a:t>
            </a:r>
          </a:p>
          <a:p>
            <a:pPr algn="ctr">
              <a:lnSpc>
                <a:spcPct val="150000"/>
              </a:lnSpc>
            </a:pPr>
            <a:r>
              <a:rPr lang="en-IN" sz="800" b="1" dirty="0" smtClean="0"/>
              <a:t>SEVERITY</a:t>
            </a:r>
            <a:endParaRPr lang="en-IN" sz="800" b="1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3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We’ve open sourced the code to help you get started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7531" indent="0" algn="ctr">
              <a:buNone/>
            </a:pPr>
            <a:endParaRPr lang="en-IN" sz="1800" dirty="0" smtClean="0">
              <a:hlinkClick r:id="rId2"/>
            </a:endParaRPr>
          </a:p>
          <a:p>
            <a:pPr marL="157531" indent="0" algn="ctr">
              <a:buNone/>
            </a:pPr>
            <a:endParaRPr lang="en-IN" sz="1800" dirty="0">
              <a:hlinkClick r:id="rId2"/>
            </a:endParaRPr>
          </a:p>
          <a:p>
            <a:pPr marL="157531" indent="0" algn="ctr">
              <a:buNone/>
            </a:pPr>
            <a:r>
              <a:rPr lang="en-IN" sz="1800" dirty="0" smtClean="0">
                <a:hlinkClick r:id="rId2"/>
              </a:rPr>
              <a:t>https</a:t>
            </a:r>
            <a:r>
              <a:rPr lang="en-IN" sz="1800" dirty="0">
                <a:hlinkClick r:id="rId2"/>
              </a:rPr>
              <a:t>://</a:t>
            </a:r>
            <a:r>
              <a:rPr lang="en-IN" sz="1800" dirty="0" smtClean="0">
                <a:hlinkClick r:id="rId2"/>
              </a:rPr>
              <a:t>github.com/predible/RSNA2019.git</a:t>
            </a:r>
            <a:endParaRPr lang="en-IN" sz="1800" dirty="0" smtClean="0"/>
          </a:p>
          <a:p>
            <a:pPr marL="157531" indent="0" algn="ctr">
              <a:buNone/>
            </a:pPr>
            <a:endParaRPr lang="en-IN" sz="1800" dirty="0" smtClean="0"/>
          </a:p>
          <a:p>
            <a:pPr marL="157531" indent="0" algn="ctr">
              <a:buNone/>
            </a:pPr>
            <a:r>
              <a:rPr lang="en-IN" sz="1800" dirty="0" smtClean="0"/>
              <a:t>Feel free to fork the repository and start developing</a:t>
            </a:r>
          </a:p>
          <a:p>
            <a:pPr marL="157531" indent="0" algn="ctr">
              <a:buNone/>
            </a:pPr>
            <a:endParaRPr lang="en-IN" sz="1800" dirty="0"/>
          </a:p>
          <a:p>
            <a:pPr marL="157531" indent="0" algn="ctr">
              <a:buNone/>
            </a:pPr>
            <a:r>
              <a:rPr lang="en-IN" sz="1800" dirty="0" smtClean="0"/>
              <a:t>Contribute, raise issues and help the community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idx="2"/>
          </p:nvPr>
        </p:nvSpPr>
        <p:spPr/>
      </p:sp>
      <p:sp>
        <p:nvSpPr>
          <p:cNvPr id="9" name="TextBox 8"/>
          <p:cNvSpPr txBox="1"/>
          <p:nvPr/>
        </p:nvSpPr>
        <p:spPr>
          <a:xfrm>
            <a:off x="3410165" y="3192087"/>
            <a:ext cx="313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For further details contact</a:t>
            </a:r>
          </a:p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krishna@prediblehealth.com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e2e28617_0_0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Different approaches: Rule based vs </a:t>
            </a:r>
            <a:r>
              <a:rPr lang="en-IN" dirty="0" smtClean="0"/>
              <a:t>Machine </a:t>
            </a:r>
            <a:r>
              <a:rPr lang="en-IN" dirty="0" smtClean="0"/>
              <a:t>Learning based </a:t>
            </a:r>
            <a:r>
              <a:rPr lang="en-IN" dirty="0" smtClean="0"/>
              <a:t>NLP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7096"/>
              </p:ext>
            </p:extLst>
          </p:nvPr>
        </p:nvGraphicFramePr>
        <p:xfrm>
          <a:off x="1460337" y="1498028"/>
          <a:ext cx="6985326" cy="432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42"/>
                <a:gridCol w="2328442"/>
                <a:gridCol w="2328442"/>
              </a:tblGrid>
              <a:tr h="42337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Rule based</a:t>
                      </a:r>
                      <a:r>
                        <a:rPr lang="en-IN" baseline="0" dirty="0" smtClean="0"/>
                        <a:t> NLP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Machin</a:t>
                      </a:r>
                      <a:r>
                        <a:rPr lang="en-IN" baseline="0" dirty="0" smtClean="0"/>
                        <a:t>e learning based NLP</a:t>
                      </a:r>
                      <a:endParaRPr lang="en-IN" dirty="0"/>
                    </a:p>
                  </a:txBody>
                  <a:tcPr anchor="ctr"/>
                </a:tc>
              </a:tr>
              <a:tr h="423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Debug 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Hard coded rules – easy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box – difficult </a:t>
                      </a:r>
                    </a:p>
                  </a:txBody>
                  <a:tcPr anchor="ctr"/>
                </a:tc>
              </a:tr>
              <a:tr h="591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Flexibility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Easily updatable rules with new words or synonyms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r>
                        <a:rPr lang="en-IN" sz="1400" b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needs to be trained on large amount new data</a:t>
                      </a:r>
                    </a:p>
                  </a:txBody>
                  <a:tcPr anchor="ctr"/>
                </a:tc>
              </a:tr>
              <a:tr h="591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Quantity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</a:t>
                      </a:r>
                      <a:r>
                        <a:rPr lang="en-IN" sz="1400" b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report set is enough</a:t>
                      </a:r>
                      <a:endParaRPr lang="en-IN" sz="1400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 massive training corpus and annotations</a:t>
                      </a:r>
                    </a:p>
                  </a:txBody>
                  <a:tcPr anchor="ctr"/>
                </a:tc>
              </a:tr>
              <a:tr h="423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time consuming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More time consuming</a:t>
                      </a:r>
                    </a:p>
                  </a:txBody>
                  <a:tcPr anchor="ctr"/>
                </a:tc>
              </a:tr>
              <a:tr h="591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r>
                        <a:rPr lang="en-IN" sz="1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Length</a:t>
                      </a:r>
                      <a:endParaRPr lang="en-IN" sz="1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interpret sentences but not paragraphs, documents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interpret sentences, paragraphs and documents</a:t>
                      </a:r>
                    </a:p>
                  </a:txBody>
                  <a:tcPr anchor="ctr"/>
                </a:tc>
              </a:tr>
              <a:tr h="591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Difficult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</a:t>
                      </a:r>
                    </a:p>
                  </a:txBody>
                  <a:tcPr anchor="ctr"/>
                </a:tc>
              </a:tr>
              <a:tr h="591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Domain Expertise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</a:t>
                      </a:r>
                      <a:r>
                        <a:rPr lang="en-IN" sz="1400" b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good clinical knowledge</a:t>
                      </a:r>
                      <a:endParaRPr lang="en-IN" sz="1400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 good technical experience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 based NLP is easy to code and less time to implement and test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348" y="1484784"/>
            <a:ext cx="8906516" cy="1765492"/>
          </a:xfrm>
        </p:spPr>
        <p:txBody>
          <a:bodyPr>
            <a:normAutofit/>
          </a:bodyPr>
          <a:lstStyle/>
          <a:p>
            <a:pPr marL="157531" indent="0">
              <a:lnSpc>
                <a:spcPct val="150000"/>
              </a:lnSpc>
              <a:buNone/>
            </a:pPr>
            <a:r>
              <a:rPr lang="en-IN" sz="1400" dirty="0" smtClean="0"/>
              <a:t>Radiologist already have </a:t>
            </a:r>
            <a:r>
              <a:rPr lang="en-IN" sz="1400" b="1" dirty="0" smtClean="0"/>
              <a:t>good clinical </a:t>
            </a:r>
            <a:r>
              <a:rPr lang="en-IN" sz="1400" dirty="0" smtClean="0"/>
              <a:t>knowledge</a:t>
            </a:r>
          </a:p>
          <a:p>
            <a:pPr marL="157531" indent="0">
              <a:lnSpc>
                <a:spcPct val="150000"/>
              </a:lnSpc>
              <a:buNone/>
            </a:pPr>
            <a:r>
              <a:rPr lang="en-IN" sz="1400" dirty="0" smtClean="0"/>
              <a:t>Rule based NLP requires </a:t>
            </a:r>
            <a:r>
              <a:rPr lang="en-IN" sz="1400" b="1" dirty="0" smtClean="0"/>
              <a:t>minimal amount of coding </a:t>
            </a:r>
            <a:r>
              <a:rPr lang="en-IN" sz="1400" dirty="0" smtClean="0"/>
              <a:t>experience</a:t>
            </a:r>
          </a:p>
          <a:p>
            <a:pPr marL="157531" indent="0">
              <a:lnSpc>
                <a:spcPct val="150000"/>
              </a:lnSpc>
              <a:buNone/>
            </a:pPr>
            <a:r>
              <a:rPr lang="en-IN" sz="1400" dirty="0" smtClean="0"/>
              <a:t>Hence, radiologists can easily leverage the power of Rule based NLP to generate accurate classified reports</a:t>
            </a:r>
          </a:p>
          <a:p>
            <a:pPr marL="157531" indent="0">
              <a:lnSpc>
                <a:spcPct val="150000"/>
              </a:lnSpc>
              <a:buNone/>
            </a:pP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1712422" y="4580312"/>
            <a:ext cx="1704109" cy="102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00398" y="4580312"/>
            <a:ext cx="1704109" cy="102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 of Key words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22914" y="4580312"/>
            <a:ext cx="1704109" cy="102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 of negations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15236" y="56857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1</a:t>
            </a:r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03212" y="56857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2</a:t>
            </a:r>
            <a:endParaRPr lang="en-IN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25728" y="56857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3</a:t>
            </a:r>
            <a:endParaRPr lang="en-IN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94803" y="3819938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Requirements to implement a Rule based NLP</a:t>
            </a:r>
          </a:p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da77101b_0_56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software do you need for rule-based NLP? </a:t>
            </a:r>
            <a:endParaRPr dirty="0"/>
          </a:p>
        </p:txBody>
      </p:sp>
      <p:sp>
        <p:nvSpPr>
          <p:cNvPr id="95" name="Google Shape;95;g64da77101b_0_56"/>
          <p:cNvSpPr txBox="1">
            <a:spLocks noGrp="1"/>
          </p:cNvSpPr>
          <p:nvPr>
            <p:ph type="body" idx="1"/>
          </p:nvPr>
        </p:nvSpPr>
        <p:spPr>
          <a:xfrm>
            <a:off x="505348" y="1484784"/>
            <a:ext cx="8906400" cy="453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799"/>
              </a:spcBef>
              <a:spcAft>
                <a:spcPts val="0"/>
              </a:spcAft>
              <a:buNone/>
            </a:pPr>
            <a:r>
              <a:rPr lang="en-IN" b="1" dirty="0"/>
              <a:t>Hardware requirements:</a:t>
            </a:r>
          </a:p>
          <a:p>
            <a:pPr marL="285750" lvl="0" indent="-285750" algn="l" rtl="0"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PC / Laptop</a:t>
            </a:r>
            <a:endParaRPr lang="en-IN" b="1" dirty="0"/>
          </a:p>
          <a:p>
            <a:pPr marL="0" lvl="0" indent="0" algn="l" rtl="0">
              <a:spcBef>
                <a:spcPts val="1799"/>
              </a:spcBef>
              <a:spcAft>
                <a:spcPts val="0"/>
              </a:spcAft>
              <a:buNone/>
            </a:pPr>
            <a:r>
              <a:rPr lang="en-IN" b="1" dirty="0"/>
              <a:t>Software requirements:</a:t>
            </a:r>
          </a:p>
          <a:p>
            <a:pPr marL="285750" lvl="0" indent="-285750" algn="l" rtl="0"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Python 3.4 and above (anaconda environment if windows)</a:t>
            </a:r>
          </a:p>
          <a:p>
            <a:pPr marL="285750" lvl="0" indent="-285750" algn="l" rtl="0"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Jupyter notebook (available with anaconda on windows)</a:t>
            </a:r>
            <a:endParaRPr lang="en-IN" b="1" dirty="0"/>
          </a:p>
          <a:p>
            <a:pPr marL="0" lvl="0" indent="0" algn="l" rtl="0">
              <a:spcBef>
                <a:spcPts val="1799"/>
              </a:spcBef>
              <a:spcAft>
                <a:spcPts val="0"/>
              </a:spcAft>
              <a:buNone/>
            </a:pPr>
            <a:r>
              <a:rPr lang="en-IN" b="1" dirty="0"/>
              <a:t>Libraries:</a:t>
            </a:r>
          </a:p>
          <a:p>
            <a:pPr marL="285750" lvl="0" indent="-285750" algn="l" rtl="0"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 err="1"/>
              <a:t>Numpy</a:t>
            </a:r>
            <a:endParaRPr lang="en-IN" dirty="0"/>
          </a:p>
          <a:p>
            <a:pPr marL="285750" lvl="0" indent="-285750" algn="l" rtl="0"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Pandas</a:t>
            </a:r>
          </a:p>
          <a:p>
            <a:pPr marL="285750" lvl="0" indent="-285750" algn="l" rtl="0"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NLTK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32" y="3154645"/>
            <a:ext cx="2327564" cy="1454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35" y="1384940"/>
            <a:ext cx="2412516" cy="1338105"/>
          </a:xfrm>
          <a:prstGeom prst="rect">
            <a:avLst/>
          </a:prstGeom>
        </p:spPr>
      </p:pic>
      <p:pic>
        <p:nvPicPr>
          <p:cNvPr id="2052" name="Picture 4" descr="Image result for jupyter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73" y="1420903"/>
            <a:ext cx="1349524" cy="15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28" y="4994717"/>
            <a:ext cx="2863735" cy="9293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da77101b_0_7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Extract all the reports from PACS and collate them</a:t>
            </a:r>
            <a:endParaRPr dirty="0"/>
          </a:p>
        </p:txBody>
      </p:sp>
      <p:sp>
        <p:nvSpPr>
          <p:cNvPr id="103" name="Google Shape;103;g64da77101b_0_7"/>
          <p:cNvSpPr txBox="1">
            <a:spLocks noGrp="1"/>
          </p:cNvSpPr>
          <p:nvPr>
            <p:ph type="body" idx="1"/>
          </p:nvPr>
        </p:nvSpPr>
        <p:spPr>
          <a:xfrm>
            <a:off x="505348" y="1484784"/>
            <a:ext cx="8846470" cy="47081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799"/>
              </a:spcBef>
              <a:spcAft>
                <a:spcPts val="0"/>
              </a:spcAft>
              <a:buNone/>
            </a:pPr>
            <a:r>
              <a:rPr lang="en-IN" dirty="0" smtClean="0"/>
              <a:t>In order parse th</a:t>
            </a:r>
            <a:r>
              <a:rPr lang="en-IN" dirty="0" smtClean="0"/>
              <a:t>e report texts and derive meaningful insights, following are the first steps to collate all the required report data dump</a:t>
            </a:r>
            <a:endParaRPr lang="en-IN" dirty="0"/>
          </a:p>
          <a:p>
            <a:pPr marL="285750" lvl="0" indent="-285750" algn="l" rtl="0">
              <a:lnSpc>
                <a:spcPct val="150000"/>
              </a:lnSpc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Extract </a:t>
            </a:r>
            <a:r>
              <a:rPr lang="en-IN" dirty="0"/>
              <a:t>relevant reports from PACS (say Chest CT reports) that meets your </a:t>
            </a:r>
            <a:r>
              <a:rPr lang="en-IN" b="1" dirty="0"/>
              <a:t>inclusion / exclusion </a:t>
            </a:r>
            <a:r>
              <a:rPr lang="en-IN" dirty="0"/>
              <a:t>criteria and write to an excel file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1799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If a patient has </a:t>
            </a:r>
            <a:r>
              <a:rPr lang="en-IN" b="1" dirty="0"/>
              <a:t>more than one </a:t>
            </a:r>
            <a:r>
              <a:rPr lang="en-IN" dirty="0"/>
              <a:t>report, identify the report </a:t>
            </a:r>
            <a:r>
              <a:rPr lang="en-IN" b="1" dirty="0"/>
              <a:t>relevant to the problem </a:t>
            </a:r>
            <a:r>
              <a:rPr lang="en-IN" dirty="0"/>
              <a:t>statement</a:t>
            </a:r>
          </a:p>
          <a:p>
            <a:pPr marL="742950" lvl="1" indent="-285750">
              <a:lnSpc>
                <a:spcPct val="150000"/>
              </a:lnSpc>
              <a:spcBef>
                <a:spcPts val="1799"/>
              </a:spcBef>
              <a:buFont typeface="Wingdings" panose="05000000000000000000" pitchFamily="2" charset="2"/>
              <a:buChar char="Ø"/>
            </a:pPr>
            <a:r>
              <a:rPr lang="en-IN" dirty="0" err="1"/>
              <a:t>Eg</a:t>
            </a:r>
            <a:r>
              <a:rPr lang="en-IN" dirty="0"/>
              <a:t> : Early detection of Lung Cancer – Report with a nodule finding for the first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The excel file should have </a:t>
            </a:r>
            <a:r>
              <a:rPr lang="en-IN" b="1" dirty="0"/>
              <a:t>2 columns </a:t>
            </a:r>
            <a:r>
              <a:rPr lang="en-IN" dirty="0"/>
              <a:t>– “Patient ID” , “Report text</a:t>
            </a:r>
            <a:r>
              <a:rPr lang="en-IN" dirty="0" smtClean="0"/>
              <a:t>”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740652" y="5428211"/>
            <a:ext cx="6375862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Make sure the report text is not exported in html or xml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da77101b_0_63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600" cy="7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Proce</a:t>
            </a:r>
            <a:r>
              <a:rPr lang="en-IN" dirty="0" smtClean="0"/>
              <a:t>ss the extracted reports to use them in code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5436524" y="1879261"/>
            <a:ext cx="2219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Given a report text,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IN" b="1" dirty="0" smtClean="0"/>
              <a:t>Split text into lines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IN" dirty="0" smtClean="0"/>
              <a:t>Remove blank lines</a:t>
            </a:r>
            <a:endParaRPr lang="en-IN" dirty="0"/>
          </a:p>
        </p:txBody>
      </p:sp>
      <p:sp>
        <p:nvSpPr>
          <p:cNvPr id="7" name="Right Brace 6"/>
          <p:cNvSpPr/>
          <p:nvPr/>
        </p:nvSpPr>
        <p:spPr>
          <a:xfrm>
            <a:off x="4821382" y="1313411"/>
            <a:ext cx="399011" cy="187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4821382" y="3393399"/>
            <a:ext cx="432263" cy="605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436525" y="3326578"/>
            <a:ext cx="2219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Load the excel / csv file and separate IDs and reports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3" y="1096860"/>
            <a:ext cx="4282112" cy="4921555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4821381" y="4148051"/>
            <a:ext cx="399011" cy="16625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436524" y="4394547"/>
            <a:ext cx="39244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Iterate on all patients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Get the lines in a report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Remove unnecessary lines if any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u="sng" dirty="0" smtClean="0"/>
              <a:t>Convert all lines to lower case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create a mapping – </a:t>
            </a:r>
            <a:r>
              <a:rPr lang="en-IN" i="1" dirty="0" smtClean="0"/>
              <a:t>[patient </a:t>
            </a:r>
            <a:r>
              <a:rPr lang="en-IN" i="1" dirty="0" smtClean="0">
                <a:sym typeface="Wingdings" panose="05000000000000000000" pitchFamily="2" charset="2"/>
              </a:rPr>
              <a:t> report lines</a:t>
            </a:r>
            <a:r>
              <a:rPr lang="en-IN" i="1" dirty="0" smtClean="0"/>
              <a:t>]</a:t>
            </a:r>
            <a:endParaRPr lang="en-IN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85" y="1403443"/>
            <a:ext cx="1579591" cy="3001223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561804" y="274884"/>
            <a:ext cx="8916562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IN" dirty="0" smtClean="0"/>
              <a:t>Use N-Gram analysis to understand most commonly occurring keywords (and pairs)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95303" y="1352131"/>
            <a:ext cx="52203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N-gram: </a:t>
            </a:r>
            <a:r>
              <a:rPr lang="en-IN" dirty="0"/>
              <a:t>A </a:t>
            </a:r>
            <a:r>
              <a:rPr lang="en-IN" dirty="0" smtClean="0"/>
              <a:t>contiguous sequence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b="1" dirty="0"/>
              <a:t>N </a:t>
            </a:r>
            <a:r>
              <a:rPr lang="en-IN" dirty="0"/>
              <a:t>words occurring together and their frequencies in a huge corpus of text data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It helps </a:t>
            </a:r>
            <a:r>
              <a:rPr lang="en-IN" b="1" dirty="0" smtClean="0"/>
              <a:t>understand</a:t>
            </a:r>
            <a:r>
              <a:rPr lang="en-IN" dirty="0" smtClean="0"/>
              <a:t> the </a:t>
            </a:r>
            <a:r>
              <a:rPr lang="en-IN" b="1" dirty="0" smtClean="0"/>
              <a:t>reporting semantics </a:t>
            </a:r>
            <a:r>
              <a:rPr lang="en-IN" dirty="0" smtClean="0"/>
              <a:t>followed by the hospital while reporting a case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Better understanding of how and what </a:t>
            </a:r>
            <a:r>
              <a:rPr lang="en-IN" b="1" dirty="0" smtClean="0"/>
              <a:t>negations or adjectives </a:t>
            </a:r>
            <a:r>
              <a:rPr lang="en-IN" dirty="0" smtClean="0"/>
              <a:t>were used for a specific scenario (such as unremarkable, likely)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Helps us identify </a:t>
            </a:r>
            <a:r>
              <a:rPr lang="en-IN" b="1" dirty="0" smtClean="0"/>
              <a:t>various abbreviations </a:t>
            </a:r>
            <a:r>
              <a:rPr lang="en-IN" dirty="0" smtClean="0"/>
              <a:t>or short forms used in reporting ( such as </a:t>
            </a:r>
            <a:r>
              <a:rPr lang="en-IN" b="1" dirty="0" smtClean="0"/>
              <a:t>GG, UIP, ILD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Can help identify clinically relevant and irrelevant terms (</a:t>
            </a:r>
            <a:r>
              <a:rPr lang="en-IN" dirty="0" err="1" smtClean="0"/>
              <a:t>Eg</a:t>
            </a:r>
            <a:r>
              <a:rPr lang="en-IN" dirty="0" smtClean="0"/>
              <a:t>: machine specifications in a report are irrelevant)</a:t>
            </a:r>
            <a:endParaRPr lang="en-IN" dirty="0"/>
          </a:p>
        </p:txBody>
      </p:sp>
      <p:pic>
        <p:nvPicPr>
          <p:cNvPr id="7" name="Picture 2" descr="https://lh4.googleusercontent.com/1x-vtM3D1gKz7-Yj3XEEwbxIlf0ggmBWCGMBYvwd8O-Z25Kzv2lCbgwvqudhikaK5cmKCBe5LcZa5YVael9pYeIEC0U15Hvrg7EUzpAayHF7i6Ak5ui9wfQQaN4n4wRV4C-CErBih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5" y="2186670"/>
            <a:ext cx="3994412" cy="246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495303" y="188640"/>
            <a:ext cx="8916562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IN" dirty="0" smtClean="0"/>
              <a:t>Steps to perform </a:t>
            </a:r>
            <a:r>
              <a:rPr lang="en-IN" dirty="0" smtClean="0"/>
              <a:t>N-</a:t>
            </a:r>
            <a:r>
              <a:rPr lang="en-IN" dirty="0" smtClean="0"/>
              <a:t>gram analysis on reports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96289" y="1325231"/>
            <a:ext cx="8697587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N-gram analysis gives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us a set of one, two, three, or four word combinations and their frequencies of occurrence in the reports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perform this analysis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Collate lines from all reports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into a single list of lines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stop words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all the lines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the phrases / sub headings that are commonly used while reporting</a:t>
            </a:r>
          </a:p>
          <a:p>
            <a:pPr lvl="1">
              <a:lnSpc>
                <a:spcPct val="150000"/>
              </a:lnSpc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CT Thorax / Chest - HRCT Plain of 01-JUN-2017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Volumetric Scanning was performed 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MDCT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”, 	        “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Results”, “Conclusion”, “Impression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 all the 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lines into list of words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source library NLTK (Natural Language Processing Kit), we perform n-gram analysis on each line and add up the frequencies of occurrence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074" y="5207927"/>
            <a:ext cx="1612669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Collate all lines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46021" y="5203771"/>
            <a:ext cx="1654233" cy="8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stop words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9532" y="5207927"/>
            <a:ext cx="1787236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machine specifications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06046" y="5245335"/>
            <a:ext cx="1188720" cy="77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Split into words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4044" y="5249491"/>
            <a:ext cx="1105593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NLTK</a:t>
            </a:r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1986743" y="5550827"/>
            <a:ext cx="459278" cy="1620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4100254" y="5550827"/>
            <a:ext cx="459278" cy="1620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6360277" y="5568491"/>
            <a:ext cx="459278" cy="1620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7994766" y="5568491"/>
            <a:ext cx="459278" cy="1620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1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https://github.com/predible/RSNA2019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Predible Health (For RSNA)</a:t>
            </a:r>
            <a:endParaRPr lang="en-IN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5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Predible Theme 1">
      <a:dk1>
        <a:srgbClr val="262626"/>
      </a:dk1>
      <a:lt1>
        <a:srgbClr val="FFFFFF"/>
      </a:lt1>
      <a:dk2>
        <a:srgbClr val="3F3F3F"/>
      </a:dk2>
      <a:lt2>
        <a:srgbClr val="FFFFFF"/>
      </a:lt2>
      <a:accent1>
        <a:srgbClr val="0D8D81"/>
      </a:accent1>
      <a:accent2>
        <a:srgbClr val="00A46E"/>
      </a:accent2>
      <a:accent3>
        <a:srgbClr val="006D49"/>
      </a:accent3>
      <a:accent4>
        <a:srgbClr val="14D3C2"/>
      </a:accent4>
      <a:accent5>
        <a:srgbClr val="00968C"/>
      </a:accent5>
      <a:accent6>
        <a:srgbClr val="00645D"/>
      </a:accent6>
      <a:hlink>
        <a:srgbClr val="00206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rgbClr val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2012</Words>
  <Application>Microsoft Office PowerPoint</Application>
  <PresentationFormat>A4 Paper (210x297 mm)</PresentationFormat>
  <Paragraphs>387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Corbel</vt:lpstr>
      <vt:lpstr>Wingdings</vt:lpstr>
      <vt:lpstr>Arial</vt:lpstr>
      <vt:lpstr>Marketing 16x9</vt:lpstr>
      <vt:lpstr>The Subtle Art of Accurate NLP for Radiology Report Mining</vt:lpstr>
      <vt:lpstr>Rise in AI is leading to huge demand in highly-accurate NLP tools</vt:lpstr>
      <vt:lpstr>Different approaches: Rule based vs Machine Learning based NLP</vt:lpstr>
      <vt:lpstr>Rule based NLP is easy to code and less time to implement and test</vt:lpstr>
      <vt:lpstr>What software do you need for rule-based NLP? </vt:lpstr>
      <vt:lpstr>Extract all the reports from PACS and collate them</vt:lpstr>
      <vt:lpstr>Process the extracted reports to use them in code</vt:lpstr>
      <vt:lpstr>Use N-Gram analysis to understand most commonly occurring keywords (and pairs)</vt:lpstr>
      <vt:lpstr>Steps to perform N-gram analysis on reports</vt:lpstr>
      <vt:lpstr>N-gram analysis – Code explanation</vt:lpstr>
      <vt:lpstr>Ngram analysis – Code explanation</vt:lpstr>
      <vt:lpstr>Example - Find all Chest CT scans with Pulmonary fibrosis in them</vt:lpstr>
      <vt:lpstr>Example lines of how pulmonary fibrosis is reported</vt:lpstr>
      <vt:lpstr>Example list of most frequent N-grams for pulmonary fibrosis</vt:lpstr>
      <vt:lpstr>Steps to implement rule based NLP</vt:lpstr>
      <vt:lpstr>Flow chart showing the implementation of text parser algorithm</vt:lpstr>
      <vt:lpstr>Explaining text parser algorithm using examples lines</vt:lpstr>
      <vt:lpstr>Explaining text parser algorithm using examples lines</vt:lpstr>
      <vt:lpstr>Text parser algorithm - code explanation</vt:lpstr>
      <vt:lpstr>Text parser algorithm for fibrosis</vt:lpstr>
      <vt:lpstr>Common pitfalls</vt:lpstr>
      <vt:lpstr>Spaces, Organ names, Lemmatization – Steps to improve accuracy</vt:lpstr>
      <vt:lpstr>Further work</vt:lpstr>
      <vt:lpstr>We’ve open sourced the code to help you get started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KRISHNA CHAITANYA KALUVA</cp:lastModifiedBy>
  <cp:revision>159</cp:revision>
  <dcterms:created xsi:type="dcterms:W3CDTF">2017-08-21T11:00:38Z</dcterms:created>
  <dcterms:modified xsi:type="dcterms:W3CDTF">2019-10-23T16:29:49Z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