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9" r:id="rId14"/>
    <p:sldId id="269" r:id="rId15"/>
    <p:sldId id="270" r:id="rId16"/>
    <p:sldId id="271" r:id="rId17"/>
    <p:sldId id="276" r:id="rId18"/>
    <p:sldId id="277" r:id="rId19"/>
    <p:sldId id="272" r:id="rId20"/>
    <p:sldId id="273" r:id="rId21"/>
    <p:sldId id="278" r:id="rId22"/>
    <p:sldId id="274" r:id="rId23"/>
    <p:sldId id="275" r:id="rId24"/>
    <p:sldId id="281" r:id="rId25"/>
    <p:sldId id="284" r:id="rId26"/>
    <p:sldId id="280" r:id="rId27"/>
    <p:sldId id="282" r:id="rId28"/>
    <p:sldId id="283" r:id="rId29"/>
    <p:sldId id="285" r:id="rId30"/>
    <p:sldId id="286" r:id="rId31"/>
    <p:sldId id="289"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4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419" autoAdjust="0"/>
  </p:normalViewPr>
  <p:slideViewPr>
    <p:cSldViewPr>
      <p:cViewPr varScale="1">
        <p:scale>
          <a:sx n="52" d="100"/>
          <a:sy n="52" d="100"/>
        </p:scale>
        <p:origin x="-1764" y="-102"/>
      </p:cViewPr>
      <p:guideLst>
        <p:guide orient="horz" pos="2160"/>
        <p:guide pos="2880"/>
      </p:guideLst>
    </p:cSldViewPr>
  </p:slideViewPr>
  <p:outlineViewPr>
    <p:cViewPr>
      <p:scale>
        <a:sx n="33" d="100"/>
        <a:sy n="33" d="100"/>
      </p:scale>
      <p:origin x="0" y="141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D3D36E-F1B7-4EDA-8EA5-F49F5C76A290}" type="datetimeFigureOut">
              <a:rPr lang="en-PH" smtClean="0"/>
              <a:pPr/>
              <a:t>11/5/2015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D7FCA-5BE6-4CFA-9E10-809E79AE4B3B}" type="slidenum">
              <a:rPr lang="en-PH" smtClean="0"/>
              <a:pPr/>
              <a:t>‹#›</a:t>
            </a:fld>
            <a:endParaRPr lang="en-PH"/>
          </a:p>
        </p:txBody>
      </p:sp>
    </p:spTree>
    <p:extLst>
      <p:ext uri="{BB962C8B-B14F-4D97-AF65-F5344CB8AC3E}">
        <p14:creationId xmlns:p14="http://schemas.microsoft.com/office/powerpoint/2010/main" val="471116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Whenever</a:t>
            </a:r>
            <a:r>
              <a:rPr lang="en-PH" baseline="0" dirty="0" smtClean="0"/>
              <a:t> you make a list  of anything – list of groceries to buy, books to borrow from the library, list of classmates, list of relatives or friends, list of phone numbers and so o – you are actually creating a database.</a:t>
            </a:r>
          </a:p>
          <a:p>
            <a:endParaRPr lang="en-PH" baseline="0" dirty="0" smtClean="0"/>
          </a:p>
          <a:p>
            <a:r>
              <a:rPr lang="en-PH" baseline="0" dirty="0" smtClean="0"/>
              <a:t>An example of a business manual database may consist of written records on a paper and stored in a filing cabinet. The documents usually organized in chronological order, alphabetical order and so on, for easier access, retrieval and use.</a:t>
            </a:r>
          </a:p>
          <a:p>
            <a:endParaRPr lang="en-PH" baseline="0" dirty="0" smtClean="0"/>
          </a:p>
          <a:p>
            <a:r>
              <a:rPr lang="en-PH" baseline="0" dirty="0" smtClean="0"/>
              <a:t>Computer database are those data or information stored in the computer. To arrange and organize records, computer databases rely on database software</a:t>
            </a:r>
          </a:p>
          <a:p>
            <a:endParaRPr lang="en-PH" baseline="0" dirty="0" smtClean="0"/>
          </a:p>
          <a:p>
            <a:r>
              <a:rPr lang="en-PH" baseline="0" dirty="0" smtClean="0"/>
              <a:t>Microsoft Access is an example of database software.</a:t>
            </a:r>
          </a:p>
          <a:p>
            <a:endParaRPr lang="en-PH" baseline="0" dirty="0" smtClean="0"/>
          </a:p>
        </p:txBody>
      </p:sp>
      <p:sp>
        <p:nvSpPr>
          <p:cNvPr id="4" name="Slide Number Placeholder 3"/>
          <p:cNvSpPr>
            <a:spLocks noGrp="1"/>
          </p:cNvSpPr>
          <p:nvPr>
            <p:ph type="sldNum" sz="quarter" idx="10"/>
          </p:nvPr>
        </p:nvSpPr>
        <p:spPr/>
        <p:txBody>
          <a:bodyPr/>
          <a:lstStyle/>
          <a:p>
            <a:fld id="{59FD7FCA-5BE6-4CFA-9E10-809E79AE4B3B}" type="slidenum">
              <a:rPr lang="en-PH" smtClean="0"/>
              <a:pPr/>
              <a:t>2</a:t>
            </a:fld>
            <a:endParaRPr lang="en-PH"/>
          </a:p>
        </p:txBody>
      </p:sp>
    </p:spTree>
    <p:extLst>
      <p:ext uri="{BB962C8B-B14F-4D97-AF65-F5344CB8AC3E}">
        <p14:creationId xmlns:p14="http://schemas.microsoft.com/office/powerpoint/2010/main" val="95000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30</a:t>
            </a:fld>
            <a:endParaRPr lang="en-PH"/>
          </a:p>
        </p:txBody>
      </p:sp>
    </p:spTree>
    <p:extLst>
      <p:ext uri="{BB962C8B-B14F-4D97-AF65-F5344CB8AC3E}">
        <p14:creationId xmlns:p14="http://schemas.microsoft.com/office/powerpoint/2010/main" val="108053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Examples of everyday life database</a:t>
            </a:r>
            <a:endParaRPr lang="en-PH"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3</a:t>
            </a:fld>
            <a:endParaRPr lang="en-PH"/>
          </a:p>
        </p:txBody>
      </p:sp>
    </p:spTree>
    <p:extLst>
      <p:ext uri="{BB962C8B-B14F-4D97-AF65-F5344CB8AC3E}">
        <p14:creationId xmlns:p14="http://schemas.microsoft.com/office/powerpoint/2010/main" val="222264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OD</a:t>
            </a:r>
          </a:p>
          <a:p>
            <a:r>
              <a:rPr lang="en-GB" dirty="0" smtClean="0"/>
              <a:t>An exampke of operational database is the inventory database which constantly changes as the company go about its daily business deals.</a:t>
            </a:r>
          </a:p>
          <a:p>
            <a:endParaRPr lang="en-GB" dirty="0" smtClean="0"/>
          </a:p>
          <a:p>
            <a:r>
              <a:rPr lang="en-GB" dirty="0" smtClean="0"/>
              <a:t>AD</a:t>
            </a:r>
          </a:p>
          <a:p>
            <a:r>
              <a:rPr lang="en-GB" dirty="0" smtClean="0"/>
              <a:t>An</a:t>
            </a:r>
            <a:r>
              <a:rPr lang="en-GB" baseline="0" dirty="0" smtClean="0"/>
              <a:t> example of an analytical database includes data on global temperature to determine the effects of global warming in certain areas for a period of time. </a:t>
            </a:r>
            <a:endParaRPr lang="en-GB"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5</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Personal and business database need</a:t>
            </a:r>
            <a:r>
              <a:rPr lang="en-PH" baseline="0" dirty="0" smtClean="0"/>
              <a:t> to be created and RDBMS programs will help facilitate this process. Database creation is made easier and faster because of these programs. Many of them have templates to choose from so you do not have to start from scratch; however, if needed you can also start with your own.</a:t>
            </a:r>
          </a:p>
          <a:p>
            <a:endParaRPr lang="en-PH" baseline="0" dirty="0" smtClean="0"/>
          </a:p>
          <a:p>
            <a:r>
              <a:rPr lang="en-PH" baseline="0" dirty="0" smtClean="0"/>
              <a:t>Once your database is created, it is now easy to add information into your database. For example, if you have a list of mp3 music in your computer, as new music becomes available you simply add this data into your database and categorize it to the attributes you have created, whether it is jazz or rock, classical or modern. You can also rate it as one of the favorites. A database program allows you to add, organize, modify, edit and delete your information as you deemed fit.</a:t>
            </a:r>
          </a:p>
          <a:p>
            <a:endParaRPr lang="en-PH" baseline="0" dirty="0" smtClean="0"/>
          </a:p>
          <a:p>
            <a:endParaRPr lang="en-PH" baseline="0" dirty="0" smtClean="0"/>
          </a:p>
          <a:p>
            <a:endParaRPr lang="en-PH" baseline="0" dirty="0" smtClean="0"/>
          </a:p>
          <a:p>
            <a:endParaRPr lang="en-PH"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12</a:t>
            </a:fld>
            <a:endParaRPr lang="en-PH"/>
          </a:p>
        </p:txBody>
      </p:sp>
    </p:spTree>
    <p:extLst>
      <p:ext uri="{BB962C8B-B14F-4D97-AF65-F5344CB8AC3E}">
        <p14:creationId xmlns:p14="http://schemas.microsoft.com/office/powerpoint/2010/main" val="108053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Relationships in relational database exist when two or more tables are connected by the following conditions:</a:t>
            </a:r>
          </a:p>
          <a:p>
            <a:endParaRPr lang="en-PH" dirty="0" smtClean="0"/>
          </a:p>
          <a:p>
            <a:r>
              <a:rPr lang="en-PH" dirty="0" smtClean="0"/>
              <a:t>Relationships</a:t>
            </a:r>
            <a:r>
              <a:rPr lang="en-PH" baseline="0" dirty="0" smtClean="0"/>
              <a:t> are important because they ensure data integrity since they eliminate duplicate and redundant data. Relationships also help as a means to define views.</a:t>
            </a:r>
            <a:endParaRPr lang="en-PH"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24</a:t>
            </a:fld>
            <a:endParaRPr lang="en-PH"/>
          </a:p>
        </p:txBody>
      </p:sp>
    </p:spTree>
    <p:extLst>
      <p:ext uri="{BB962C8B-B14F-4D97-AF65-F5344CB8AC3E}">
        <p14:creationId xmlns:p14="http://schemas.microsoft.com/office/powerpoint/2010/main" val="108053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Although the fields in these tables could be combined into a single table, the database designer chose to place the fields that can be viewed by anyone in the organization in the EMPLOYEES table and the fields that can be viewed only by authorized personnel in the COMPENSATION table. Only one record is required to store the compensation data for a given employee, so there is a distinct one-to-one relationship between a record in the EMPLOYEES table and a record in the COMPENSATION table.</a:t>
            </a:r>
          </a:p>
          <a:p>
            <a:endParaRPr lang="en-GB"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26</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customer can check out any number of videos, so a single record in the CUSTOMERS table can be related to one or more records in the CUSTOMER RENTALS table. A single video, however, is associated with only one customer at any given time, so a single record in the CUSTOMER RENTALS table is related to only one record in the CUSTOMERS table.</a:t>
            </a:r>
            <a:endParaRPr lang="en-GB"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27</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student can attend one or more classes during a school year, so a single record in the STUDENTS table can be related to one or more records in the CLASSES table. Conversely, one or more students will attend a given class, so a single record in the CLASSES table can be related to one or more records in the STUDENTS table.</a:t>
            </a:r>
            <a:endParaRPr lang="en-GB"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28</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59FD7FCA-5BE6-4CFA-9E10-809E79AE4B3B}" type="slidenum">
              <a:rPr lang="en-PH" smtClean="0"/>
              <a:pPr/>
              <a:t>29</a:t>
            </a:fld>
            <a:endParaRPr lang="en-PH"/>
          </a:p>
        </p:txBody>
      </p:sp>
    </p:spTree>
    <p:extLst>
      <p:ext uri="{BB962C8B-B14F-4D97-AF65-F5344CB8AC3E}">
        <p14:creationId xmlns:p14="http://schemas.microsoft.com/office/powerpoint/2010/main" val="108053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581400"/>
            <a:ext cx="6400800" cy="609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7A713-7007-4913-B2CB-7614D15284D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1007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7A713-7007-4913-B2CB-7614D15284D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331337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7A713-7007-4913-B2CB-7614D15284D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03317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7A713-7007-4913-B2CB-7614D15284D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31800470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7A713-7007-4913-B2CB-7614D15284D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5629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7A713-7007-4913-B2CB-7614D15284D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63652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7A713-7007-4913-B2CB-7614D15284D3}"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1006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7A713-7007-4913-B2CB-7614D15284D3}"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41865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7A713-7007-4913-B2CB-7614D15284D3}"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9027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7A713-7007-4913-B2CB-7614D15284D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084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7A713-7007-4913-B2CB-7614D15284D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4074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648200"/>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a:noFill/>
        </p:spPr>
        <p:txBody>
          <a:bodyPr vert="horz" lIns="91440" tIns="45720" rIns="91440" bIns="45720" rtlCol="0" anchor="ctr"/>
          <a:lstStyle>
            <a:lvl1pPr algn="l">
              <a:defRPr sz="1200">
                <a:solidFill>
                  <a:schemeClr val="bg1"/>
                </a:solidFill>
              </a:defRPr>
            </a:lvl1pPr>
          </a:lstStyle>
          <a:p>
            <a:fld id="{8AC7A713-7007-4913-B2CB-7614D15284D3}" type="datetimeFigureOut">
              <a:rPr lang="en-US" smtClean="0"/>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a:noFill/>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a:noFill/>
        </p:spPr>
        <p:txBody>
          <a:bodyPr vert="horz" lIns="91440" tIns="45720" rIns="91440" bIns="45720" rtlCol="0" anchor="ctr"/>
          <a:lstStyle>
            <a:lvl1pPr algn="r">
              <a:defRPr sz="1200">
                <a:solidFill>
                  <a:schemeClr val="bg1"/>
                </a:solidFill>
              </a:defRPr>
            </a:lvl1pPr>
          </a:lstStyle>
          <a:p>
            <a:fld id="{7BEB5BB6-300C-4D5B-9AC3-521233952C76}" type="slidenum">
              <a:rPr lang="en-US" smtClean="0"/>
              <a:pPr/>
              <a:t>‹#›</a:t>
            </a:fld>
            <a:endParaRPr lang="en-US"/>
          </a:p>
        </p:txBody>
      </p:sp>
    </p:spTree>
    <p:extLst>
      <p:ext uri="{BB962C8B-B14F-4D97-AF65-F5344CB8AC3E}">
        <p14:creationId xmlns:p14="http://schemas.microsoft.com/office/powerpoint/2010/main" val="415007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effectLst/>
          <a:latin typeface="Microsoft New Tai Lue" panose="020B0502040204020203" pitchFamily="34" charset="0"/>
          <a:ea typeface="+mn-ea"/>
          <a:cs typeface="Microsoft New Tai Lue"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effectLst/>
          <a:latin typeface="Microsoft New Tai Lue" panose="020B0502040204020203" pitchFamily="34" charset="0"/>
          <a:ea typeface="+mn-ea"/>
          <a:cs typeface="Microsoft New Tai Lue"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effectLst/>
          <a:latin typeface="Microsoft New Tai Lue" panose="020B0502040204020203" pitchFamily="34" charset="0"/>
          <a:ea typeface="+mn-ea"/>
          <a:cs typeface="Microsoft New Tai Lue"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effectLst/>
          <a:latin typeface="Microsoft New Tai Lue" panose="020B0502040204020203" pitchFamily="34" charset="0"/>
          <a:ea typeface="+mn-ea"/>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Introduction to Databases</a:t>
            </a:r>
            <a:endParaRPr lang="en-US" dirty="0"/>
          </a:p>
        </p:txBody>
      </p:sp>
      <p:sp>
        <p:nvSpPr>
          <p:cNvPr id="3" name="Subtitle 2"/>
          <p:cNvSpPr>
            <a:spLocks noGrp="1"/>
          </p:cNvSpPr>
          <p:nvPr>
            <p:ph type="subTitle" idx="1"/>
          </p:nvPr>
        </p:nvSpPr>
        <p:spPr/>
        <p:txBody>
          <a:bodyPr/>
          <a:lstStyle/>
          <a:p>
            <a:r>
              <a:rPr lang="en-PH" dirty="0" smtClean="0">
                <a:solidFill>
                  <a:srgbClr val="FFC000"/>
                </a:solidFill>
              </a:rPr>
              <a:t>Lesson 1</a:t>
            </a:r>
            <a:endParaRPr lang="en-US" dirty="0">
              <a:solidFill>
                <a:srgbClr val="FFC000"/>
              </a:solidFill>
            </a:endParaRPr>
          </a:p>
        </p:txBody>
      </p:sp>
    </p:spTree>
    <p:extLst>
      <p:ext uri="{BB962C8B-B14F-4D97-AF65-F5344CB8AC3E}">
        <p14:creationId xmlns:p14="http://schemas.microsoft.com/office/powerpoint/2010/main" val="3236952808"/>
      </p:ext>
    </p:extLst>
  </p:cSld>
  <p:clrMapOvr>
    <a:masterClrMapping/>
  </p:clrMapOvr>
  <p:transition>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2743200" cy="639762"/>
          </a:xfrm>
        </p:spPr>
        <p:txBody>
          <a:bodyPr>
            <a:normAutofit fontScale="85000" lnSpcReduction="20000"/>
          </a:bodyPr>
          <a:lstStyle/>
          <a:p>
            <a:pPr algn="ctr"/>
            <a:r>
              <a:rPr lang="en-GB" dirty="0" smtClean="0">
                <a:solidFill>
                  <a:srgbClr val="FFC000"/>
                </a:solidFill>
              </a:rPr>
              <a:t>Entity-relationship Model</a:t>
            </a:r>
            <a:endParaRPr lang="en-GB" dirty="0">
              <a:solidFill>
                <a:srgbClr val="FFC000"/>
              </a:solidFill>
            </a:endParaRPr>
          </a:p>
        </p:txBody>
      </p:sp>
      <p:sp>
        <p:nvSpPr>
          <p:cNvPr id="4" name="Content Placeholder 3"/>
          <p:cNvSpPr>
            <a:spLocks noGrp="1"/>
          </p:cNvSpPr>
          <p:nvPr>
            <p:ph sz="half" idx="2"/>
          </p:nvPr>
        </p:nvSpPr>
        <p:spPr>
          <a:xfrm>
            <a:off x="304800" y="1219200"/>
            <a:ext cx="2743200" cy="5181600"/>
          </a:xfrm>
        </p:spPr>
        <p:txBody>
          <a:bodyPr/>
          <a:lstStyle/>
          <a:p>
            <a:pPr>
              <a:buNone/>
            </a:pPr>
            <a:r>
              <a:rPr lang="en-GB" dirty="0" smtClean="0"/>
              <a:t>This model was written by Peter Chen in 1976. This model is an abstract and coceptual representation of data.</a:t>
            </a:r>
            <a:endParaRPr lang="en-GB" dirty="0"/>
          </a:p>
        </p:txBody>
      </p:sp>
      <p:sp>
        <p:nvSpPr>
          <p:cNvPr id="7" name="Text Placeholder 2"/>
          <p:cNvSpPr>
            <a:spLocks noGrp="1"/>
          </p:cNvSpPr>
          <p:nvPr>
            <p:ph type="body" idx="1"/>
          </p:nvPr>
        </p:nvSpPr>
        <p:spPr>
          <a:xfrm>
            <a:off x="3276600" y="304800"/>
            <a:ext cx="2743200" cy="639762"/>
          </a:xfrm>
        </p:spPr>
        <p:txBody>
          <a:bodyPr>
            <a:normAutofit fontScale="92500"/>
          </a:bodyPr>
          <a:lstStyle/>
          <a:p>
            <a:pPr algn="ctr"/>
            <a:r>
              <a:rPr lang="en-GB" dirty="0" smtClean="0">
                <a:solidFill>
                  <a:srgbClr val="FFC000"/>
                </a:solidFill>
              </a:rPr>
              <a:t>Dimensional Model</a:t>
            </a:r>
            <a:endParaRPr lang="en-GB" dirty="0">
              <a:solidFill>
                <a:srgbClr val="FFC000"/>
              </a:solidFill>
            </a:endParaRPr>
          </a:p>
        </p:txBody>
      </p:sp>
      <p:sp>
        <p:nvSpPr>
          <p:cNvPr id="8" name="Text Placeholder 2"/>
          <p:cNvSpPr>
            <a:spLocks noGrp="1"/>
          </p:cNvSpPr>
          <p:nvPr>
            <p:ph type="body" idx="1"/>
          </p:nvPr>
        </p:nvSpPr>
        <p:spPr>
          <a:xfrm>
            <a:off x="6324600" y="304800"/>
            <a:ext cx="2667000" cy="639762"/>
          </a:xfrm>
        </p:spPr>
        <p:txBody>
          <a:bodyPr>
            <a:normAutofit fontScale="85000" lnSpcReduction="20000"/>
          </a:bodyPr>
          <a:lstStyle/>
          <a:p>
            <a:pPr algn="ctr"/>
            <a:r>
              <a:rPr lang="en-GB" dirty="0" smtClean="0">
                <a:solidFill>
                  <a:srgbClr val="FFC000"/>
                </a:solidFill>
              </a:rPr>
              <a:t>Object-relational model</a:t>
            </a:r>
            <a:endParaRPr lang="en-GB" dirty="0">
              <a:solidFill>
                <a:srgbClr val="FFC000"/>
              </a:solidFill>
            </a:endParaRPr>
          </a:p>
        </p:txBody>
      </p:sp>
      <p:sp>
        <p:nvSpPr>
          <p:cNvPr id="11" name="Content Placeholder 3"/>
          <p:cNvSpPr>
            <a:spLocks noGrp="1"/>
          </p:cNvSpPr>
          <p:nvPr>
            <p:ph sz="half" idx="2"/>
          </p:nvPr>
        </p:nvSpPr>
        <p:spPr>
          <a:xfrm>
            <a:off x="3276600" y="1219200"/>
            <a:ext cx="2743200" cy="5181600"/>
          </a:xfrm>
        </p:spPr>
        <p:txBody>
          <a:bodyPr>
            <a:normAutofit fontScale="70000" lnSpcReduction="20000"/>
          </a:bodyPr>
          <a:lstStyle/>
          <a:p>
            <a:pPr>
              <a:buNone/>
            </a:pPr>
            <a:r>
              <a:rPr lang="en-GB" dirty="0" smtClean="0"/>
              <a:t>Is a specialized adaption using the relational model that is used to represent data in data warehouses. </a:t>
            </a:r>
          </a:p>
          <a:p>
            <a:pPr>
              <a:buNone/>
            </a:pPr>
            <a:endParaRPr lang="en-GB" dirty="0" smtClean="0"/>
          </a:p>
          <a:p>
            <a:pPr>
              <a:buNone/>
            </a:pPr>
            <a:r>
              <a:rPr lang="en-GB" dirty="0" smtClean="0"/>
              <a:t>Data warehouses is essentially storage of all dgital data of a company or organization.</a:t>
            </a:r>
          </a:p>
          <a:p>
            <a:pPr>
              <a:buNone/>
            </a:pPr>
            <a:endParaRPr lang="en-GB" dirty="0" smtClean="0"/>
          </a:p>
          <a:p>
            <a:pPr>
              <a:buNone/>
            </a:pPr>
            <a:r>
              <a:rPr lang="en-GB" dirty="0" smtClean="0"/>
              <a:t>In this model, a single large table of information is used using dimensions and measures. Dimension tells where, who and what type while measure would mean quantity.</a:t>
            </a:r>
            <a:endParaRPr lang="en-GB" dirty="0"/>
          </a:p>
        </p:txBody>
      </p:sp>
      <p:sp>
        <p:nvSpPr>
          <p:cNvPr id="12" name="Content Placeholder 3"/>
          <p:cNvSpPr>
            <a:spLocks noGrp="1"/>
          </p:cNvSpPr>
          <p:nvPr>
            <p:ph sz="half" idx="2"/>
          </p:nvPr>
        </p:nvSpPr>
        <p:spPr>
          <a:xfrm>
            <a:off x="6248400" y="1219200"/>
            <a:ext cx="2743200" cy="5181600"/>
          </a:xfrm>
        </p:spPr>
        <p:txBody>
          <a:bodyPr>
            <a:normAutofit fontScale="92500" lnSpcReduction="10000"/>
          </a:bodyPr>
          <a:lstStyle/>
          <a:p>
            <a:pPr>
              <a:buNone/>
            </a:pPr>
            <a:r>
              <a:rPr lang="en-GB" dirty="0" smtClean="0"/>
              <a:t>Is a model that utilizes the relationship model as well as the object-oriented programming paradigm. </a:t>
            </a:r>
          </a:p>
          <a:p>
            <a:pPr>
              <a:buNone/>
            </a:pPr>
            <a:endParaRPr lang="en-GB" dirty="0" smtClean="0"/>
          </a:p>
          <a:p>
            <a:pPr>
              <a:buNone/>
            </a:pPr>
            <a:r>
              <a:rPr lang="en-GB" dirty="0" smtClean="0"/>
              <a:t>This model attempts to bring together database and application programming closer together.</a:t>
            </a:r>
          </a:p>
        </p:txBody>
      </p:sp>
    </p:spTree>
  </p:cSld>
  <p:clrMapOvr>
    <a:masterClrMapping/>
  </p:clrMapOvr>
  <p:transition>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C000"/>
                </a:solidFill>
              </a:rPr>
              <a:t>Relational Database Management System</a:t>
            </a:r>
            <a:endParaRPr lang="en-GB" dirty="0">
              <a:solidFill>
                <a:srgbClr val="FFC000"/>
              </a:solidFill>
            </a:endParaRPr>
          </a:p>
        </p:txBody>
      </p:sp>
      <p:sp>
        <p:nvSpPr>
          <p:cNvPr id="4" name="Text Placeholder 3"/>
          <p:cNvSpPr>
            <a:spLocks noGrp="1"/>
          </p:cNvSpPr>
          <p:nvPr>
            <p:ph type="body" sz="half" idx="2"/>
          </p:nvPr>
        </p:nvSpPr>
        <p:spPr/>
        <p:txBody>
          <a:bodyPr/>
          <a:lstStyle/>
          <a:p>
            <a:r>
              <a:rPr lang="en-GB" dirty="0" smtClean="0"/>
              <a:t>RDBMS is designed to creat,e, maintain, manipulate,, modify and delete information in a relational database.</a:t>
            </a:r>
          </a:p>
          <a:p>
            <a:endParaRPr lang="en-GB" dirty="0" smtClean="0"/>
          </a:p>
          <a:p>
            <a:r>
              <a:rPr lang="en-GB" dirty="0" smtClean="0"/>
              <a:t>As previously mentioned, moderm database utilize the relational database model  and many of today’s software caters to this type of structured database. </a:t>
            </a:r>
            <a:endParaRPr lang="en-GB" dirty="0"/>
          </a:p>
        </p:txBody>
      </p:sp>
      <p:pic>
        <p:nvPicPr>
          <p:cNvPr id="7" name="Content Placeholder 6" descr="rdbms_fb1.gif"/>
          <p:cNvPicPr>
            <a:picLocks noGrp="1" noChangeAspect="1"/>
          </p:cNvPicPr>
          <p:nvPr>
            <p:ph idx="1"/>
          </p:nvPr>
        </p:nvPicPr>
        <p:blipFill>
          <a:blip r:embed="rId2"/>
          <a:stretch>
            <a:fillRect/>
          </a:stretch>
        </p:blipFill>
        <p:spPr>
          <a:xfrm>
            <a:off x="4130674" y="609600"/>
            <a:ext cx="4479925" cy="5486400"/>
          </a:xfrm>
        </p:spPr>
      </p:pic>
    </p:spTree>
  </p:cSld>
  <p:clrMapOvr>
    <a:masterClrMapping/>
  </p:clrMapOvr>
  <p:transition>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4800" dirty="0" smtClean="0"/>
              <a:t>Things you can do with RDBMS</a:t>
            </a:r>
            <a:endParaRPr lang="en-PH" sz="4800" dirty="0"/>
          </a:p>
        </p:txBody>
      </p:sp>
      <p:sp>
        <p:nvSpPr>
          <p:cNvPr id="3" name="Content Placeholder 2"/>
          <p:cNvSpPr>
            <a:spLocks noGrp="1"/>
          </p:cNvSpPr>
          <p:nvPr>
            <p:ph idx="1"/>
          </p:nvPr>
        </p:nvSpPr>
        <p:spPr/>
        <p:txBody>
          <a:bodyPr/>
          <a:lstStyle/>
          <a:p>
            <a:pPr>
              <a:buFont typeface="Wingdings" pitchFamily="2" charset="2"/>
              <a:buChar char="ü"/>
            </a:pPr>
            <a:r>
              <a:rPr lang="en-PH" dirty="0" smtClean="0"/>
              <a:t>Create a database</a:t>
            </a:r>
          </a:p>
          <a:p>
            <a:pPr>
              <a:buFont typeface="Wingdings" pitchFamily="2" charset="2"/>
              <a:buChar char="ü"/>
            </a:pPr>
            <a:r>
              <a:rPr lang="en-PH" dirty="0" smtClean="0"/>
              <a:t>Information storage</a:t>
            </a:r>
          </a:p>
          <a:p>
            <a:pPr>
              <a:buFont typeface="Wingdings" pitchFamily="2" charset="2"/>
              <a:buChar char="ü"/>
            </a:pPr>
            <a:r>
              <a:rPr lang="en-PH" dirty="0" smtClean="0"/>
              <a:t>Information retrieval</a:t>
            </a:r>
          </a:p>
          <a:p>
            <a:pPr>
              <a:buFont typeface="Wingdings" pitchFamily="2" charset="2"/>
              <a:buChar char="ü"/>
            </a:pPr>
            <a:r>
              <a:rPr lang="en-PH" dirty="0" smtClean="0"/>
              <a:t>Information management</a:t>
            </a:r>
          </a:p>
          <a:p>
            <a:pPr>
              <a:buFont typeface="Wingdings" pitchFamily="2" charset="2"/>
              <a:buChar char="ü"/>
            </a:pPr>
            <a:r>
              <a:rPr lang="en-PH" dirty="0" smtClean="0"/>
              <a:t>Information analysis</a:t>
            </a:r>
          </a:p>
          <a:p>
            <a:pPr>
              <a:buFont typeface="Wingdings" pitchFamily="2" charset="2"/>
              <a:buChar char="ü"/>
            </a:pPr>
            <a:r>
              <a:rPr lang="en-PH" dirty="0" smtClean="0"/>
              <a:t>Print and share information</a:t>
            </a:r>
            <a:endParaRPr lang="en-PH" dirty="0"/>
          </a:p>
        </p:txBody>
      </p:sp>
    </p:spTree>
    <p:extLst>
      <p:ext uri="{BB962C8B-B14F-4D97-AF65-F5344CB8AC3E}">
        <p14:creationId xmlns:p14="http://schemas.microsoft.com/office/powerpoint/2010/main" val="2510739782"/>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5486400"/>
          </a:xfrm>
        </p:spPr>
        <p:txBody>
          <a:bodyPr anchor="ctr"/>
          <a:lstStyle/>
          <a:p>
            <a:r>
              <a:rPr lang="en-GB" sz="6600" dirty="0" smtClean="0">
                <a:solidFill>
                  <a:srgbClr val="FFC000"/>
                </a:solidFill>
              </a:rPr>
              <a:t>Relational Database Terminologies</a:t>
            </a:r>
            <a:endParaRPr lang="en-GB" sz="6600" dirty="0">
              <a:solidFill>
                <a:srgbClr val="FFC000"/>
              </a:solidFill>
            </a:endParaRPr>
          </a:p>
        </p:txBody>
      </p:sp>
    </p:spTree>
  </p:cSld>
  <p:clrMapOvr>
    <a:masterClrMapping/>
  </p:clrMapOvr>
  <p:transition>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pic>
        <p:nvPicPr>
          <p:cNvPr id="5" name="Content Placeholder 4" descr="big-data.jpg"/>
          <p:cNvPicPr>
            <a:picLocks noGrp="1" noChangeAspect="1"/>
          </p:cNvPicPr>
          <p:nvPr>
            <p:ph idx="1"/>
          </p:nvPr>
        </p:nvPicPr>
        <p:blipFill>
          <a:blip r:embed="rId2"/>
          <a:stretch>
            <a:fillRect/>
          </a:stretch>
        </p:blipFill>
        <p:spPr>
          <a:xfrm>
            <a:off x="4439285" y="2152618"/>
            <a:ext cx="3383280" cy="2093976"/>
          </a:xfrm>
        </p:spPr>
      </p:pic>
      <p:sp>
        <p:nvSpPr>
          <p:cNvPr id="4" name="Text Placeholder 3"/>
          <p:cNvSpPr>
            <a:spLocks noGrp="1"/>
          </p:cNvSpPr>
          <p:nvPr>
            <p:ph type="body" sz="half" idx="2"/>
          </p:nvPr>
        </p:nvSpPr>
        <p:spPr/>
        <p:txBody>
          <a:bodyPr>
            <a:normAutofit/>
          </a:bodyPr>
          <a:lstStyle/>
          <a:p>
            <a:r>
              <a:rPr lang="en-GB" sz="2400" dirty="0" smtClean="0"/>
              <a:t>It  is  a number or value found and stored in the database. Data is static because it remains the same until it is modified by a process.</a:t>
            </a:r>
            <a:endParaRPr lang="en-GB" sz="2400" dirty="0"/>
          </a:p>
        </p:txBody>
      </p:sp>
    </p:spTree>
  </p:cSld>
  <p:clrMapOvr>
    <a:masterClrMapping/>
  </p:clrMapOvr>
  <p:transition>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pic>
        <p:nvPicPr>
          <p:cNvPr id="5" name="Content Placeholder 4" descr="bigstock_Information_1826650.jpg"/>
          <p:cNvPicPr>
            <a:picLocks noGrp="1" noChangeAspect="1"/>
          </p:cNvPicPr>
          <p:nvPr>
            <p:ph idx="1"/>
          </p:nvPr>
        </p:nvPicPr>
        <p:blipFill>
          <a:blip r:embed="rId2"/>
          <a:stretch>
            <a:fillRect/>
          </a:stretch>
        </p:blipFill>
        <p:spPr>
          <a:xfrm>
            <a:off x="3575050" y="643731"/>
            <a:ext cx="5111750" cy="5111750"/>
          </a:xfrm>
        </p:spPr>
      </p:pic>
      <p:sp>
        <p:nvSpPr>
          <p:cNvPr id="4" name="Text Placeholder 3"/>
          <p:cNvSpPr>
            <a:spLocks noGrp="1"/>
          </p:cNvSpPr>
          <p:nvPr>
            <p:ph type="body" sz="half" idx="2"/>
          </p:nvPr>
        </p:nvSpPr>
        <p:spPr/>
        <p:txBody>
          <a:bodyPr>
            <a:normAutofit/>
          </a:bodyPr>
          <a:lstStyle/>
          <a:p>
            <a:r>
              <a:rPr lang="en-GB" sz="2000" dirty="0" smtClean="0"/>
              <a:t>It is a data that has been processed thereby making it. Relevant and meaningful to the person viewing it.. Information  is dynamic because it changes relative to the data stored in the database and it could be processed in many ways.</a:t>
            </a:r>
            <a:endParaRPr lang="en-GB" sz="2000" dirty="0"/>
          </a:p>
        </p:txBody>
      </p:sp>
    </p:spTree>
  </p:cSld>
  <p:clrMapOvr>
    <a:masterClrMapping/>
  </p:clrMapOvr>
  <p:transition>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Null</a:t>
            </a:r>
            <a:endParaRPr lang="en-GB" dirty="0"/>
          </a:p>
        </p:txBody>
      </p:sp>
      <p:pic>
        <p:nvPicPr>
          <p:cNvPr id="5" name="Content Placeholder 4" descr="site-logo.png"/>
          <p:cNvPicPr>
            <a:picLocks noGrp="1" noChangeAspect="1"/>
          </p:cNvPicPr>
          <p:nvPr>
            <p:ph idx="1"/>
          </p:nvPr>
        </p:nvPicPr>
        <p:blipFill>
          <a:blip r:embed="rId2"/>
          <a:stretch>
            <a:fillRect/>
          </a:stretch>
        </p:blipFill>
        <p:spPr>
          <a:xfrm>
            <a:off x="3591242" y="659924"/>
            <a:ext cx="5079365" cy="5079365"/>
          </a:xfrm>
        </p:spPr>
      </p:pic>
      <p:sp>
        <p:nvSpPr>
          <p:cNvPr id="4" name="Text Placeholder 3"/>
          <p:cNvSpPr>
            <a:spLocks noGrp="1"/>
          </p:cNvSpPr>
          <p:nvPr>
            <p:ph type="body" sz="half" idx="2"/>
          </p:nvPr>
        </p:nvSpPr>
        <p:spPr/>
        <p:txBody>
          <a:bodyPr>
            <a:normAutofit/>
          </a:bodyPr>
          <a:lstStyle/>
          <a:p>
            <a:r>
              <a:rPr lang="en-GB" sz="2000" dirty="0" smtClean="0"/>
              <a:t>It is used to represent a value that is unknown or missing. A null value is niether a zero nor a blank.</a:t>
            </a:r>
            <a:endParaRPr lang="en-GB" sz="2000" dirty="0"/>
          </a:p>
        </p:txBody>
      </p:sp>
    </p:spTree>
  </p:cSld>
  <p:clrMapOvr>
    <a:masterClrMapping/>
  </p:clrMapOvr>
  <p:transition>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a:t>
            </a:r>
            <a:endParaRPr lang="en-GB" dirty="0"/>
          </a:p>
        </p:txBody>
      </p:sp>
      <p:pic>
        <p:nvPicPr>
          <p:cNvPr id="5" name="Content Placeholder 4" descr="virtualautopsy_web.jpg"/>
          <p:cNvPicPr>
            <a:picLocks noGrp="1" noChangeAspect="1"/>
          </p:cNvPicPr>
          <p:nvPr>
            <p:ph idx="1"/>
          </p:nvPr>
        </p:nvPicPr>
        <p:blipFill>
          <a:blip r:embed="rId2"/>
          <a:stretch>
            <a:fillRect/>
          </a:stretch>
        </p:blipFill>
        <p:spPr>
          <a:xfrm>
            <a:off x="3575050" y="1493424"/>
            <a:ext cx="5111750" cy="3412365"/>
          </a:xfrm>
        </p:spPr>
      </p:pic>
      <p:sp>
        <p:nvSpPr>
          <p:cNvPr id="4" name="Text Placeholder 3"/>
          <p:cNvSpPr>
            <a:spLocks noGrp="1"/>
          </p:cNvSpPr>
          <p:nvPr>
            <p:ph type="body" sz="half" idx="2"/>
          </p:nvPr>
        </p:nvSpPr>
        <p:spPr/>
        <p:txBody>
          <a:bodyPr>
            <a:normAutofit/>
          </a:bodyPr>
          <a:lstStyle/>
          <a:p>
            <a:r>
              <a:rPr lang="en-GB" sz="2000" dirty="0" smtClean="0"/>
              <a:t>It is the main structure in the relational database. It is composed  of attributes (fields) and domain (records).  A table almost always represents a subject that can be an object (person, place, or thing) or an event.</a:t>
            </a:r>
            <a:endParaRPr lang="en-GB" sz="2000" dirty="0"/>
          </a:p>
        </p:txBody>
      </p:sp>
    </p:spTree>
  </p:cSld>
  <p:clrMapOvr>
    <a:masterClrMapping/>
  </p:clrMapOvr>
  <p:transition>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a:t>
            </a:r>
            <a:endParaRPr lang="en-GB" dirty="0"/>
          </a:p>
        </p:txBody>
      </p:sp>
      <p:pic>
        <p:nvPicPr>
          <p:cNvPr id="5" name="Content Placeholder 4" descr="File-Folders.jpg"/>
          <p:cNvPicPr>
            <a:picLocks noGrp="1" noChangeAspect="1"/>
          </p:cNvPicPr>
          <p:nvPr>
            <p:ph idx="1"/>
          </p:nvPr>
        </p:nvPicPr>
        <p:blipFill>
          <a:blip r:embed="rId2"/>
          <a:stretch>
            <a:fillRect/>
          </a:stretch>
        </p:blipFill>
        <p:spPr>
          <a:xfrm>
            <a:off x="3575050" y="643731"/>
            <a:ext cx="5111750" cy="5111750"/>
          </a:xfrm>
        </p:spPr>
      </p:pic>
      <p:sp>
        <p:nvSpPr>
          <p:cNvPr id="4" name="Text Placeholder 3"/>
          <p:cNvSpPr>
            <a:spLocks noGrp="1"/>
          </p:cNvSpPr>
          <p:nvPr>
            <p:ph type="body" sz="half" idx="2"/>
          </p:nvPr>
        </p:nvSpPr>
        <p:spPr/>
        <p:txBody>
          <a:bodyPr>
            <a:normAutofit/>
          </a:bodyPr>
          <a:lstStyle/>
          <a:p>
            <a:r>
              <a:rPr lang="en-GB" sz="2000" dirty="0" smtClean="0"/>
              <a:t>It is an organized collection of data about an entity. As an example, for a bookstore, a file called “Branch” can contain all the data about a particular bookstore branch.</a:t>
            </a:r>
            <a:endParaRPr lang="en-GB" sz="2000" dirty="0"/>
          </a:p>
        </p:txBody>
      </p:sp>
    </p:spTree>
  </p:cSld>
  <p:clrMapOvr>
    <a:masterClrMapping/>
  </p:clrMapOvr>
  <p:transition>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Record</a:t>
            </a:r>
            <a:endParaRPr lang="en-GB" dirty="0"/>
          </a:p>
        </p:txBody>
      </p:sp>
      <p:pic>
        <p:nvPicPr>
          <p:cNvPr id="5" name="Content Placeholder 4" descr="record-button-1941994.jpg"/>
          <p:cNvPicPr>
            <a:picLocks noGrp="1" noChangeAspect="1"/>
          </p:cNvPicPr>
          <p:nvPr>
            <p:ph idx="1"/>
          </p:nvPr>
        </p:nvPicPr>
        <p:blipFill>
          <a:blip r:embed="rId2" cstate="print"/>
          <a:stretch>
            <a:fillRect/>
          </a:stretch>
        </p:blipFill>
        <p:spPr>
          <a:xfrm>
            <a:off x="4149725" y="1736566"/>
            <a:ext cx="3962400" cy="2926080"/>
          </a:xfrm>
        </p:spPr>
      </p:pic>
      <p:sp>
        <p:nvSpPr>
          <p:cNvPr id="4" name="Text Placeholder 3"/>
          <p:cNvSpPr>
            <a:spLocks noGrp="1"/>
          </p:cNvSpPr>
          <p:nvPr>
            <p:ph type="body" sz="half" idx="2"/>
          </p:nvPr>
        </p:nvSpPr>
        <p:spPr/>
        <p:txBody>
          <a:bodyPr/>
          <a:lstStyle/>
          <a:p>
            <a:r>
              <a:rPr lang="en-GB" dirty="0" smtClean="0"/>
              <a:t>It refers to a specific person, place, thing, or event. Record is also known as the “tuple” in the relational database terminology. It pertains to structure in the database table  representing a unique instance of a subject.</a:t>
            </a:r>
            <a:endParaRPr lang="en-GB" dirty="0"/>
          </a:p>
        </p:txBody>
      </p:sp>
    </p:spTree>
  </p:cSld>
  <p:clrMapOvr>
    <a:masterClrMapping/>
  </p:clrMapOvr>
  <p:transition>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dirty="0" smtClean="0"/>
              <a:t>What is a Databases?</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6000" dirty="0" smtClean="0"/>
              <a:t>A </a:t>
            </a:r>
            <a:r>
              <a:rPr lang="en-US" sz="6000" dirty="0" smtClean="0">
                <a:solidFill>
                  <a:srgbClr val="FFC000"/>
                </a:solidFill>
              </a:rPr>
              <a:t>database</a:t>
            </a:r>
            <a:r>
              <a:rPr lang="en-US" sz="6000" dirty="0" smtClean="0"/>
              <a:t> is a collection of organized data, information and records.</a:t>
            </a:r>
            <a:endParaRPr lang="en-US" sz="6000" dirty="0"/>
          </a:p>
        </p:txBody>
      </p:sp>
    </p:spTree>
    <p:extLst>
      <p:ext uri="{BB962C8B-B14F-4D97-AF65-F5344CB8AC3E}">
        <p14:creationId xmlns:p14="http://schemas.microsoft.com/office/powerpoint/2010/main" val="3259889285"/>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Field</a:t>
            </a:r>
            <a:endParaRPr lang="en-GB" dirty="0"/>
          </a:p>
        </p:txBody>
      </p:sp>
      <p:pic>
        <p:nvPicPr>
          <p:cNvPr id="5" name="Content Placeholder 4" descr="Data-Field.jpg"/>
          <p:cNvPicPr>
            <a:picLocks noGrp="1" noChangeAspect="1"/>
          </p:cNvPicPr>
          <p:nvPr>
            <p:ph idx="1"/>
          </p:nvPr>
        </p:nvPicPr>
        <p:blipFill>
          <a:blip r:embed="rId2"/>
          <a:stretch>
            <a:fillRect/>
          </a:stretch>
        </p:blipFill>
        <p:spPr>
          <a:xfrm>
            <a:off x="3575050" y="1126266"/>
            <a:ext cx="5111750" cy="4146681"/>
          </a:xfrm>
        </p:spPr>
      </p:pic>
      <p:sp>
        <p:nvSpPr>
          <p:cNvPr id="4" name="Text Placeholder 3"/>
          <p:cNvSpPr>
            <a:spLocks noGrp="1"/>
          </p:cNvSpPr>
          <p:nvPr>
            <p:ph type="body" sz="half" idx="2"/>
          </p:nvPr>
        </p:nvSpPr>
        <p:spPr/>
        <p:txBody>
          <a:bodyPr>
            <a:normAutofit/>
          </a:bodyPr>
          <a:lstStyle/>
          <a:p>
            <a:r>
              <a:rPr lang="en-GB" sz="2000" dirty="0" smtClean="0"/>
              <a:t>It is the smallest structure of a data from a larger database structure in  a relational database. A field can store data in a database and represent  a character opf the subject to which database table  it resides.</a:t>
            </a:r>
            <a:endParaRPr lang="en-GB" sz="2000" dirty="0"/>
          </a:p>
        </p:txBody>
      </p:sp>
    </p:spTree>
  </p:cSld>
  <p:clrMapOvr>
    <a:masterClrMapping/>
  </p:clrMapOvr>
  <p:transition>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a:t>
            </a:r>
            <a:endParaRPr lang="en-GB" dirty="0"/>
          </a:p>
        </p:txBody>
      </p:sp>
      <p:pic>
        <p:nvPicPr>
          <p:cNvPr id="5" name="Content Placeholder 4" descr="thCASPJO1U.jpg"/>
          <p:cNvPicPr>
            <a:picLocks noGrp="1" noChangeAspect="1"/>
          </p:cNvPicPr>
          <p:nvPr>
            <p:ph idx="1"/>
          </p:nvPr>
        </p:nvPicPr>
        <p:blipFill>
          <a:blip r:embed="rId2"/>
          <a:stretch>
            <a:fillRect/>
          </a:stretch>
        </p:blipFill>
        <p:spPr>
          <a:xfrm>
            <a:off x="4191000" y="762000"/>
            <a:ext cx="4453333" cy="4953000"/>
          </a:xfrm>
        </p:spPr>
      </p:pic>
      <p:sp>
        <p:nvSpPr>
          <p:cNvPr id="4" name="Text Placeholder 3"/>
          <p:cNvSpPr>
            <a:spLocks noGrp="1"/>
          </p:cNvSpPr>
          <p:nvPr>
            <p:ph type="body" sz="half" idx="2"/>
          </p:nvPr>
        </p:nvSpPr>
        <p:spPr/>
        <p:txBody>
          <a:bodyPr>
            <a:normAutofit/>
          </a:bodyPr>
          <a:lstStyle/>
          <a:p>
            <a:r>
              <a:rPr lang="en-GB" sz="2000" dirty="0" smtClean="0"/>
              <a:t>It is also known as a virtual table . It is called a virtual table since it does not hold data on its own; rather it gets data from the table which it is based. And since it comes from other table it is composed of several fields coming from one or more data.</a:t>
            </a:r>
            <a:endParaRPr lang="en-GB" sz="2000" dirty="0"/>
          </a:p>
        </p:txBody>
      </p:sp>
    </p:spTree>
  </p:cSld>
  <p:clrMapOvr>
    <a:masterClrMapping/>
  </p:clrMapOvr>
  <p:transition>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a:t>
            </a:r>
            <a:endParaRPr lang="en-GB" dirty="0"/>
          </a:p>
        </p:txBody>
      </p:sp>
      <p:pic>
        <p:nvPicPr>
          <p:cNvPr id="5" name="Content Placeholder 4" descr="primary-key.jpg"/>
          <p:cNvPicPr>
            <a:picLocks noGrp="1" noChangeAspect="1"/>
          </p:cNvPicPr>
          <p:nvPr>
            <p:ph idx="1"/>
          </p:nvPr>
        </p:nvPicPr>
        <p:blipFill>
          <a:blip r:embed="rId2" cstate="print"/>
          <a:stretch>
            <a:fillRect/>
          </a:stretch>
        </p:blipFill>
        <p:spPr>
          <a:xfrm>
            <a:off x="4654169" y="1675606"/>
            <a:ext cx="2953512" cy="3048000"/>
          </a:xfrm>
        </p:spPr>
      </p:pic>
      <p:sp>
        <p:nvSpPr>
          <p:cNvPr id="4" name="Text Placeholder 3"/>
          <p:cNvSpPr>
            <a:spLocks noGrp="1"/>
          </p:cNvSpPr>
          <p:nvPr>
            <p:ph type="body" sz="half" idx="2"/>
          </p:nvPr>
        </p:nvSpPr>
        <p:spPr/>
        <p:txBody>
          <a:bodyPr>
            <a:normAutofit/>
          </a:bodyPr>
          <a:lstStyle/>
          <a:p>
            <a:r>
              <a:rPr lang="en-GB" sz="1800" dirty="0" smtClean="0"/>
              <a:t>These are fields that serve specific purposes within a table. There are two types of keys, the primary  key and the foriegn key . </a:t>
            </a:r>
          </a:p>
          <a:p>
            <a:endParaRPr lang="en-GB" sz="1800" dirty="0" smtClean="0"/>
          </a:p>
          <a:p>
            <a:r>
              <a:rPr lang="en-GB" sz="1800" dirty="0" smtClean="0"/>
              <a:t>The Primary key is a field that uniquely identifies a record in the table. </a:t>
            </a:r>
          </a:p>
          <a:p>
            <a:endParaRPr lang="en-GB" sz="1800" dirty="0" smtClean="0"/>
          </a:p>
          <a:p>
            <a:r>
              <a:rPr lang="en-GB" sz="1800" dirty="0" smtClean="0"/>
              <a:t>The Foreign key is a special field that establishes a relationship between two tables.</a:t>
            </a:r>
            <a:endParaRPr lang="en-GB" sz="1800" dirty="0"/>
          </a:p>
        </p:txBody>
      </p:sp>
    </p:spTree>
  </p:cSld>
  <p:clrMapOvr>
    <a:masterClrMapping/>
  </p:clrMapOvr>
  <p:transition>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Relationship</a:t>
            </a:r>
            <a:endParaRPr lang="en-GB" sz="3600" dirty="0"/>
          </a:p>
        </p:txBody>
      </p:sp>
      <p:pic>
        <p:nvPicPr>
          <p:cNvPr id="5" name="Content Placeholder 4" descr="customer.jpg"/>
          <p:cNvPicPr>
            <a:picLocks noGrp="1" noChangeAspect="1"/>
          </p:cNvPicPr>
          <p:nvPr>
            <p:ph idx="1"/>
          </p:nvPr>
        </p:nvPicPr>
        <p:blipFill>
          <a:blip r:embed="rId2"/>
          <a:stretch>
            <a:fillRect/>
          </a:stretch>
        </p:blipFill>
        <p:spPr>
          <a:xfrm>
            <a:off x="3575050" y="1282700"/>
            <a:ext cx="5111750" cy="3833813"/>
          </a:xfrm>
        </p:spPr>
      </p:pic>
      <p:sp>
        <p:nvSpPr>
          <p:cNvPr id="4" name="Text Placeholder 3"/>
          <p:cNvSpPr>
            <a:spLocks noGrp="1"/>
          </p:cNvSpPr>
          <p:nvPr>
            <p:ph type="body" sz="half" idx="2"/>
          </p:nvPr>
        </p:nvSpPr>
        <p:spPr/>
        <p:txBody>
          <a:bodyPr>
            <a:normAutofit/>
          </a:bodyPr>
          <a:lstStyle/>
          <a:p>
            <a:r>
              <a:rPr lang="en-GB" sz="2800" dirty="0" smtClean="0"/>
              <a:t>They exist when two or more tables have connection or association .</a:t>
            </a:r>
            <a:endParaRPr lang="en-GB" sz="2800" dirty="0"/>
          </a:p>
        </p:txBody>
      </p:sp>
    </p:spTree>
  </p:cSld>
  <p:clrMapOvr>
    <a:masterClrMapping/>
  </p:clrMapOvr>
  <p:transition>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4800" dirty="0" smtClean="0">
                <a:solidFill>
                  <a:srgbClr val="FFC000"/>
                </a:solidFill>
              </a:rPr>
              <a:t>Relationships</a:t>
            </a:r>
            <a:endParaRPr lang="en-PH" sz="4800" dirty="0">
              <a:solidFill>
                <a:srgbClr val="FFC000"/>
              </a:solidFill>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PH" sz="4000" dirty="0" smtClean="0"/>
              <a:t>Primary key</a:t>
            </a:r>
          </a:p>
          <a:p>
            <a:pPr>
              <a:buFont typeface="Wingdings" pitchFamily="2" charset="2"/>
              <a:buChar char="ü"/>
            </a:pPr>
            <a:r>
              <a:rPr lang="en-PH" sz="4000" dirty="0" smtClean="0"/>
              <a:t>Foreign key</a:t>
            </a:r>
          </a:p>
          <a:p>
            <a:pPr>
              <a:buFont typeface="Wingdings" pitchFamily="2" charset="2"/>
              <a:buChar char="ü"/>
            </a:pPr>
            <a:r>
              <a:rPr lang="en-PH" sz="4000" dirty="0" smtClean="0"/>
              <a:t>Linking table is a table that establishes a connection between two or more tables</a:t>
            </a:r>
          </a:p>
        </p:txBody>
      </p:sp>
    </p:spTree>
    <p:extLst>
      <p:ext uri="{BB962C8B-B14F-4D97-AF65-F5344CB8AC3E}">
        <p14:creationId xmlns:p14="http://schemas.microsoft.com/office/powerpoint/2010/main" val="2510739782"/>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GB" dirty="0" smtClean="0">
                <a:solidFill>
                  <a:srgbClr val="FFC000"/>
                </a:solidFill>
              </a:rPr>
              <a:t>Types of Relationships</a:t>
            </a:r>
            <a:endParaRPr lang="en-GB" dirty="0">
              <a:solidFill>
                <a:srgbClr val="FFC000"/>
              </a:solidFill>
            </a:endParaRPr>
          </a:p>
        </p:txBody>
      </p:sp>
      <p:sp>
        <p:nvSpPr>
          <p:cNvPr id="3" name="Subtitle 2"/>
          <p:cNvSpPr>
            <a:spLocks noGrp="1"/>
          </p:cNvSpPr>
          <p:nvPr>
            <p:ph type="subTitle" idx="1"/>
          </p:nvPr>
        </p:nvSpPr>
        <p:spPr>
          <a:xfrm>
            <a:off x="1371600" y="2514600"/>
            <a:ext cx="6400800" cy="3505200"/>
          </a:xfrm>
        </p:spPr>
        <p:txBody>
          <a:bodyPr>
            <a:normAutofit/>
          </a:bodyPr>
          <a:lstStyle/>
          <a:p>
            <a:r>
              <a:rPr lang="en-GB" dirty="0" smtClean="0"/>
              <a:t>When two or more tables are related, there exist between them a specific type of relationship and there are three types of possible relationships.</a:t>
            </a:r>
            <a:endParaRPr lang="en-GB" dirty="0"/>
          </a:p>
        </p:txBody>
      </p:sp>
    </p:spTree>
  </p:cSld>
  <p:clrMapOvr>
    <a:masterClrMapping/>
  </p:clrMapOvr>
  <p:transition>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One-to-One relationships</a:t>
            </a:r>
            <a:endParaRPr lang="en-GB" dirty="0"/>
          </a:p>
        </p:txBody>
      </p:sp>
      <p:pic>
        <p:nvPicPr>
          <p:cNvPr id="5" name="Content Placeholder 4" descr="10fig04.gif"/>
          <p:cNvPicPr>
            <a:picLocks noGrp="1" noChangeAspect="1"/>
          </p:cNvPicPr>
          <p:nvPr>
            <p:ph idx="1"/>
          </p:nvPr>
        </p:nvPicPr>
        <p:blipFill>
          <a:blip r:embed="rId3"/>
          <a:stretch>
            <a:fillRect/>
          </a:stretch>
        </p:blipFill>
        <p:spPr>
          <a:xfrm>
            <a:off x="3749674" y="914400"/>
            <a:ext cx="5013325" cy="5334000"/>
          </a:xfrm>
        </p:spPr>
      </p:pic>
      <p:sp>
        <p:nvSpPr>
          <p:cNvPr id="4" name="Text Placeholder 3"/>
          <p:cNvSpPr>
            <a:spLocks noGrp="1"/>
          </p:cNvSpPr>
          <p:nvPr>
            <p:ph type="body" sz="half" idx="2"/>
          </p:nvPr>
        </p:nvSpPr>
        <p:spPr/>
        <p:txBody>
          <a:bodyPr>
            <a:normAutofit/>
          </a:bodyPr>
          <a:lstStyle/>
          <a:p>
            <a:r>
              <a:rPr lang="en-GB" sz="2400" dirty="0" smtClean="0"/>
              <a:t>This relationship exist between tables when only one record of the first table is related to only one record to a second table, and only one record of the second table is related to only one record to the first table.</a:t>
            </a:r>
            <a:endParaRPr lang="en-GB" sz="2400" dirty="0"/>
          </a:p>
        </p:txBody>
      </p:sp>
    </p:spTree>
  </p:cSld>
  <p:clrMapOvr>
    <a:masterClrMapping/>
  </p:clrMapOvr>
  <p:transition>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One-to-Many relationships</a:t>
            </a:r>
            <a:endParaRPr lang="en-GB" dirty="0"/>
          </a:p>
        </p:txBody>
      </p:sp>
      <p:pic>
        <p:nvPicPr>
          <p:cNvPr id="5" name="Content Placeholder 4" descr="10fig09.gif"/>
          <p:cNvPicPr>
            <a:picLocks noGrp="1" noChangeAspect="1"/>
          </p:cNvPicPr>
          <p:nvPr>
            <p:ph idx="1"/>
          </p:nvPr>
        </p:nvPicPr>
        <p:blipFill>
          <a:blip r:embed="rId3"/>
          <a:stretch>
            <a:fillRect/>
          </a:stretch>
        </p:blipFill>
        <p:spPr>
          <a:xfrm>
            <a:off x="3749674" y="914400"/>
            <a:ext cx="4937125" cy="5257800"/>
          </a:xfrm>
        </p:spPr>
      </p:pic>
      <p:sp>
        <p:nvSpPr>
          <p:cNvPr id="4" name="Text Placeholder 3"/>
          <p:cNvSpPr>
            <a:spLocks noGrp="1"/>
          </p:cNvSpPr>
          <p:nvPr>
            <p:ph type="body" sz="half" idx="2"/>
          </p:nvPr>
        </p:nvSpPr>
        <p:spPr/>
        <p:txBody>
          <a:bodyPr>
            <a:normAutofit/>
          </a:bodyPr>
          <a:lstStyle/>
          <a:p>
            <a:r>
              <a:rPr lang="en-GB" sz="1800" dirty="0" smtClean="0"/>
              <a:t>This relationship exist between tables when one record of the first table can be related to one or more records to a second table, but only one record from the second table can be related to a single record in the first table.</a:t>
            </a:r>
          </a:p>
          <a:p>
            <a:endParaRPr lang="en-GB" sz="1800" dirty="0" smtClean="0"/>
          </a:p>
          <a:p>
            <a:r>
              <a:rPr lang="en-GB" sz="1800" dirty="0" smtClean="0"/>
              <a:t>This relationship is the most common relationship that exist between tables and helps to reduce or eliminate duplicate and redundant data.</a:t>
            </a:r>
            <a:endParaRPr lang="en-GB" sz="1800" dirty="0"/>
          </a:p>
        </p:txBody>
      </p:sp>
    </p:spTree>
  </p:cSld>
  <p:clrMapOvr>
    <a:masterClrMapping/>
  </p:clrMapOvr>
  <p:transition>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Many-to-Many relationship</a:t>
            </a:r>
            <a:endParaRPr lang="en-GB" dirty="0"/>
          </a:p>
        </p:txBody>
      </p:sp>
      <p:pic>
        <p:nvPicPr>
          <p:cNvPr id="5" name="Content Placeholder 4" descr="10fig13.gif"/>
          <p:cNvPicPr>
            <a:picLocks noGrp="1" noChangeAspect="1"/>
          </p:cNvPicPr>
          <p:nvPr>
            <p:ph idx="1"/>
          </p:nvPr>
        </p:nvPicPr>
        <p:blipFill>
          <a:blip r:embed="rId3"/>
          <a:stretch>
            <a:fillRect/>
          </a:stretch>
        </p:blipFill>
        <p:spPr>
          <a:xfrm>
            <a:off x="3749674" y="685800"/>
            <a:ext cx="4937125" cy="5181600"/>
          </a:xfrm>
        </p:spPr>
      </p:pic>
      <p:sp>
        <p:nvSpPr>
          <p:cNvPr id="4" name="Text Placeholder 3"/>
          <p:cNvSpPr>
            <a:spLocks noGrp="1"/>
          </p:cNvSpPr>
          <p:nvPr>
            <p:ph type="body" sz="half" idx="2"/>
          </p:nvPr>
        </p:nvSpPr>
        <p:spPr/>
        <p:txBody>
          <a:bodyPr>
            <a:noAutofit/>
          </a:bodyPr>
          <a:lstStyle/>
          <a:p>
            <a:r>
              <a:rPr lang="en-GB" sz="2000" dirty="0" smtClean="0"/>
              <a:t>This relationship exists between tables when one record of the first table can be related to one or more records to a second table and one record drom the second table can be related to one or more records to the first table. </a:t>
            </a:r>
          </a:p>
          <a:p>
            <a:endParaRPr lang="en-GB" sz="2000" dirty="0" smtClean="0"/>
          </a:p>
          <a:p>
            <a:r>
              <a:rPr lang="en-GB" sz="2000" dirty="0" smtClean="0"/>
              <a:t>The connection between the two tables will be difficult to establish and will resullt to redundant data in one of the tables.</a:t>
            </a:r>
            <a:endParaRPr lang="en-GB" sz="2000" dirty="0"/>
          </a:p>
        </p:txBody>
      </p:sp>
    </p:spTree>
  </p:cSld>
  <p:clrMapOvr>
    <a:masterClrMapping/>
  </p:clrMapOvr>
  <p:transition>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4800" dirty="0" smtClean="0">
                <a:solidFill>
                  <a:srgbClr val="FFC000"/>
                </a:solidFill>
              </a:rPr>
              <a:t>Designing a Database</a:t>
            </a:r>
            <a:endParaRPr lang="en-PH" sz="4800" dirty="0">
              <a:solidFill>
                <a:srgbClr val="FFC000"/>
              </a:solidFill>
            </a:endParaRPr>
          </a:p>
        </p:txBody>
      </p:sp>
      <p:sp>
        <p:nvSpPr>
          <p:cNvPr id="3" name="Content Placeholder 2"/>
          <p:cNvSpPr>
            <a:spLocks noGrp="1"/>
          </p:cNvSpPr>
          <p:nvPr>
            <p:ph idx="1"/>
          </p:nvPr>
        </p:nvSpPr>
        <p:spPr/>
        <p:txBody>
          <a:bodyPr>
            <a:noAutofit/>
          </a:bodyPr>
          <a:lstStyle/>
          <a:p>
            <a:pPr>
              <a:buFont typeface="Wingdings" pitchFamily="2" charset="2"/>
              <a:buChar char="ü"/>
            </a:pPr>
            <a:r>
              <a:rPr lang="en-PH" sz="2200" dirty="0" smtClean="0"/>
              <a:t>Define the purpose of your database. Consider the questins or queries you may want to answer about the stored data.</a:t>
            </a:r>
          </a:p>
          <a:p>
            <a:pPr>
              <a:buFont typeface="Wingdings" pitchFamily="2" charset="2"/>
              <a:buChar char="ü"/>
            </a:pPr>
            <a:r>
              <a:rPr lang="en-PH" sz="2200" dirty="0" smtClean="0"/>
              <a:t>Determine the tables that you need in the databse.</a:t>
            </a:r>
          </a:p>
          <a:p>
            <a:pPr>
              <a:buFont typeface="Wingdings" pitchFamily="2" charset="2"/>
              <a:buChar char="ü"/>
            </a:pPr>
            <a:r>
              <a:rPr lang="en-PH" sz="2200" dirty="0" smtClean="0"/>
              <a:t>Determine the fields that you need in the database.</a:t>
            </a:r>
          </a:p>
          <a:p>
            <a:pPr>
              <a:buFont typeface="Wingdings" pitchFamily="2" charset="2"/>
              <a:buChar char="ü"/>
            </a:pPr>
            <a:r>
              <a:rPr lang="en-PH" sz="2200" dirty="0" smtClean="0"/>
              <a:t>Identify unique fields values that you will allow Access to connect information stored in a separate table.</a:t>
            </a:r>
          </a:p>
          <a:p>
            <a:pPr>
              <a:buFont typeface="Wingdings" pitchFamily="2" charset="2"/>
              <a:buChar char="ü"/>
            </a:pPr>
            <a:r>
              <a:rPr lang="en-PH" sz="2200" dirty="0" smtClean="0"/>
              <a:t>Determine the relationships between tables. A relationship works by  matching data in the key fields which is usually a field with the same name in both tables.</a:t>
            </a:r>
          </a:p>
          <a:p>
            <a:pPr>
              <a:buFont typeface="Wingdings" pitchFamily="2" charset="2"/>
              <a:buChar char="ü"/>
            </a:pPr>
            <a:r>
              <a:rPr lang="en-PH" sz="2200" dirty="0" smtClean="0"/>
              <a:t>Test the design by entering the sample data. Check that you can run a query on the database and get the information you want.</a:t>
            </a:r>
          </a:p>
          <a:p>
            <a:pPr>
              <a:buFont typeface="Wingdings" pitchFamily="2" charset="2"/>
              <a:buChar char="ü"/>
            </a:pPr>
            <a:endParaRPr lang="en-PH" sz="2200" dirty="0" smtClean="0"/>
          </a:p>
        </p:txBody>
      </p:sp>
    </p:spTree>
    <p:extLst>
      <p:ext uri="{BB962C8B-B14F-4D97-AF65-F5344CB8AC3E}">
        <p14:creationId xmlns:p14="http://schemas.microsoft.com/office/powerpoint/2010/main" val="2510739782"/>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dirty="0" smtClean="0"/>
              <a:t>Purpose of a Database</a:t>
            </a:r>
            <a:endParaRPr lang="en-PH" dirty="0"/>
          </a:p>
        </p:txBody>
      </p:sp>
      <p:sp>
        <p:nvSpPr>
          <p:cNvPr id="3" name="Content Placeholder 2"/>
          <p:cNvSpPr>
            <a:spLocks noGrp="1"/>
          </p:cNvSpPr>
          <p:nvPr>
            <p:ph idx="1"/>
          </p:nvPr>
        </p:nvSpPr>
        <p:spPr/>
        <p:txBody>
          <a:bodyPr anchor="ctr"/>
          <a:lstStyle/>
          <a:p>
            <a:pPr marL="0" indent="0" algn="ctr">
              <a:buNone/>
            </a:pPr>
            <a:r>
              <a:rPr lang="en-PH" dirty="0" smtClean="0"/>
              <a:t>Database is information that a person needs in his personal, business, social and religious life and the power and purpose of information is not only in collecting and finding them but more importantly in using them.</a:t>
            </a:r>
            <a:endParaRPr lang="en-PH" dirty="0"/>
          </a:p>
        </p:txBody>
      </p:sp>
    </p:spTree>
    <p:extLst>
      <p:ext uri="{BB962C8B-B14F-4D97-AF65-F5344CB8AC3E}">
        <p14:creationId xmlns:p14="http://schemas.microsoft.com/office/powerpoint/2010/main" val="1312220188"/>
      </p:ext>
    </p:extLst>
  </p:cSld>
  <p:clrMapOvr>
    <a:masterClrMapping/>
  </p:clrMapOvr>
  <p:transition>
    <p:cover dir="l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4000" dirty="0" smtClean="0">
                <a:solidFill>
                  <a:srgbClr val="FFC000"/>
                </a:solidFill>
              </a:rPr>
              <a:t>Characteristics of a Well-Designed Database</a:t>
            </a:r>
            <a:endParaRPr lang="en-PH" sz="4000" dirty="0">
              <a:solidFill>
                <a:srgbClr val="FFC000"/>
              </a:solidFill>
            </a:endParaRPr>
          </a:p>
        </p:txBody>
      </p:sp>
      <p:sp>
        <p:nvSpPr>
          <p:cNvPr id="3" name="Content Placeholder 2"/>
          <p:cNvSpPr>
            <a:spLocks noGrp="1"/>
          </p:cNvSpPr>
          <p:nvPr>
            <p:ph idx="1"/>
          </p:nvPr>
        </p:nvSpPr>
        <p:spPr/>
        <p:txBody>
          <a:bodyPr>
            <a:noAutofit/>
          </a:bodyPr>
          <a:lstStyle/>
          <a:p>
            <a:pPr>
              <a:buFont typeface="Wingdings" pitchFamily="2" charset="2"/>
              <a:buChar char="ü"/>
            </a:pPr>
            <a:r>
              <a:rPr lang="en-PH" sz="2250" dirty="0" smtClean="0"/>
              <a:t>Modify data is easy. Changes to the value of one field within the table should not affect the values of the fields in the table.</a:t>
            </a:r>
          </a:p>
          <a:p>
            <a:pPr>
              <a:buFont typeface="Wingdings" pitchFamily="2" charset="2"/>
              <a:buChar char="ü"/>
            </a:pPr>
            <a:r>
              <a:rPr lang="en-PH" sz="2250" dirty="0" smtClean="0"/>
              <a:t>Retrieving information is easy. Extracting desired information from tables with well defined relationships should make accessing and retrieving data a lot faster.</a:t>
            </a:r>
          </a:p>
          <a:p>
            <a:pPr>
              <a:buFont typeface="Wingdings" pitchFamily="2" charset="2"/>
              <a:buChar char="ü"/>
            </a:pPr>
            <a:r>
              <a:rPr lang="en-PH" sz="2250" dirty="0" smtClean="0"/>
              <a:t>Developing and building user application is easy. Data manipulation would be the main focus of programming and not solving the problems associated with a poorly designed database.</a:t>
            </a:r>
          </a:p>
          <a:p>
            <a:pPr>
              <a:buFont typeface="Wingdings" pitchFamily="2" charset="2"/>
              <a:buChar char="ü"/>
            </a:pPr>
            <a:r>
              <a:rPr lang="en-PH" sz="2250" dirty="0" smtClean="0"/>
              <a:t>Maintaining the structure is easy. Changes made to any table. Or columns should not affect other tables or columns.</a:t>
            </a:r>
          </a:p>
          <a:p>
            <a:pPr>
              <a:buFont typeface="Wingdings" pitchFamily="2" charset="2"/>
              <a:buChar char="ü"/>
            </a:pPr>
            <a:r>
              <a:rPr lang="en-PH" sz="2250" dirty="0" smtClean="0"/>
              <a:t>Adding and deleting data is easy.</a:t>
            </a:r>
          </a:p>
        </p:txBody>
      </p:sp>
    </p:spTree>
    <p:extLst>
      <p:ext uri="{BB962C8B-B14F-4D97-AF65-F5344CB8AC3E}">
        <p14:creationId xmlns:p14="http://schemas.microsoft.com/office/powerpoint/2010/main" val="2510739782"/>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GB" sz="8000" dirty="0" smtClean="0">
                <a:solidFill>
                  <a:srgbClr val="FFC000"/>
                </a:solidFill>
              </a:rPr>
              <a:t>Database Designs to Avoid</a:t>
            </a:r>
            <a:endParaRPr lang="en-GB" sz="8000" dirty="0">
              <a:solidFill>
                <a:srgbClr val="FFC000"/>
              </a:solidFill>
            </a:endParaRPr>
          </a:p>
        </p:txBody>
      </p:sp>
    </p:spTree>
  </p:cSld>
  <p:clrMapOvr>
    <a:masterClrMapping/>
  </p:clrMapOvr>
  <p:transition>
    <p:cover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Spreadsheet Design</a:t>
            </a:r>
            <a:endParaRPr lang="en-GB" dirty="0"/>
          </a:p>
        </p:txBody>
      </p:sp>
      <p:pic>
        <p:nvPicPr>
          <p:cNvPr id="5" name="Content Placeholder 4" descr="7JoKT.jpg"/>
          <p:cNvPicPr>
            <a:picLocks noGrp="1" noChangeAspect="1"/>
          </p:cNvPicPr>
          <p:nvPr>
            <p:ph idx="1"/>
          </p:nvPr>
        </p:nvPicPr>
        <p:blipFill>
          <a:blip r:embed="rId2"/>
          <a:stretch>
            <a:fillRect/>
          </a:stretch>
        </p:blipFill>
        <p:spPr>
          <a:xfrm>
            <a:off x="3575050" y="609600"/>
            <a:ext cx="5111750" cy="5486400"/>
          </a:xfrm>
        </p:spPr>
      </p:pic>
      <p:sp>
        <p:nvSpPr>
          <p:cNvPr id="4" name="Text Placeholder 3"/>
          <p:cNvSpPr>
            <a:spLocks noGrp="1"/>
          </p:cNvSpPr>
          <p:nvPr>
            <p:ph type="body" sz="half" idx="2"/>
          </p:nvPr>
        </p:nvSpPr>
        <p:spPr/>
        <p:txBody>
          <a:bodyPr>
            <a:normAutofit/>
          </a:bodyPr>
          <a:lstStyle/>
          <a:p>
            <a:r>
              <a:rPr lang="en-GB" sz="1800" dirty="0" smtClean="0"/>
              <a:t>A spreadsheet is very powerful if used properly; however, it is designed for a purpose and always will find a purpose within any business or organization .</a:t>
            </a:r>
          </a:p>
          <a:p>
            <a:endParaRPr lang="en-GB" sz="1800" dirty="0" smtClean="0"/>
          </a:p>
          <a:p>
            <a:r>
              <a:rPr lang="en-GB" sz="1800" dirty="0" smtClean="0"/>
              <a:t>Spreadsheets do not make good relational database, because if you really need to acquire and collect, store and maintain, view and analyze, print and share data then you need a tool that will truly suit in designing a real database.</a:t>
            </a:r>
            <a:endParaRPr lang="en-GB" sz="1800" dirty="0"/>
          </a:p>
        </p:txBody>
      </p:sp>
    </p:spTree>
  </p:cSld>
  <p:clrMapOvr>
    <a:masterClrMapping/>
  </p:clrMapOvr>
  <p:transition>
    <p:cover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Spreadsheet View</a:t>
            </a:r>
            <a:endParaRPr lang="en-GB" dirty="0"/>
          </a:p>
        </p:txBody>
      </p:sp>
      <p:pic>
        <p:nvPicPr>
          <p:cNvPr id="5" name="Content Placeholder 4" descr="spreadsheet-view.jpg"/>
          <p:cNvPicPr>
            <a:picLocks noGrp="1" noChangeAspect="1"/>
          </p:cNvPicPr>
          <p:nvPr>
            <p:ph idx="1"/>
          </p:nvPr>
        </p:nvPicPr>
        <p:blipFill>
          <a:blip r:embed="rId2"/>
          <a:stretch>
            <a:fillRect/>
          </a:stretch>
        </p:blipFill>
        <p:spPr>
          <a:xfrm>
            <a:off x="3575050" y="685800"/>
            <a:ext cx="5111750" cy="5486399"/>
          </a:xfrm>
        </p:spPr>
      </p:pic>
      <p:sp>
        <p:nvSpPr>
          <p:cNvPr id="4" name="Text Placeholder 3"/>
          <p:cNvSpPr>
            <a:spLocks noGrp="1"/>
          </p:cNvSpPr>
          <p:nvPr>
            <p:ph type="body" sz="half" idx="2"/>
          </p:nvPr>
        </p:nvSpPr>
        <p:spPr/>
        <p:txBody>
          <a:bodyPr>
            <a:normAutofit/>
          </a:bodyPr>
          <a:lstStyle/>
          <a:p>
            <a:r>
              <a:rPr lang="en-GB" sz="1800" dirty="0" smtClean="0"/>
              <a:t>Secondly,  you should also get away from the “spreadsheet view” mentality. Spreadsheets may seem to offer a good means to view data; however, a database program may not be able to produce a report of a spreadsheet layout. </a:t>
            </a:r>
          </a:p>
          <a:p>
            <a:endParaRPr lang="en-GB" sz="1800" dirty="0" smtClean="0"/>
          </a:p>
          <a:p>
            <a:r>
              <a:rPr lang="en-GB" sz="1800" dirty="0" smtClean="0"/>
              <a:t>A database presentation may not be the same as that of a spreadheet but it could be just as clear.</a:t>
            </a:r>
            <a:endParaRPr lang="en-GB" sz="1800" dirty="0"/>
          </a:p>
        </p:txBody>
      </p:sp>
    </p:spTree>
  </p:cSld>
  <p:clrMapOvr>
    <a:masterClrMapping/>
  </p:clrMapOvr>
  <p:transition>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Kinds of Databases</a:t>
            </a:r>
            <a:endParaRPr lang="en-GB" dirty="0"/>
          </a:p>
        </p:txBody>
      </p:sp>
      <p:sp>
        <p:nvSpPr>
          <p:cNvPr id="3" name="Text Placeholder 2"/>
          <p:cNvSpPr>
            <a:spLocks noGrp="1"/>
          </p:cNvSpPr>
          <p:nvPr>
            <p:ph type="body" idx="1"/>
          </p:nvPr>
        </p:nvSpPr>
        <p:spPr/>
        <p:txBody>
          <a:bodyPr>
            <a:normAutofit fontScale="92500"/>
          </a:bodyPr>
          <a:lstStyle/>
          <a:p>
            <a:r>
              <a:rPr lang="en-GB" dirty="0" smtClean="0">
                <a:solidFill>
                  <a:srgbClr val="FFC000"/>
                </a:solidFill>
              </a:rPr>
              <a:t>Structured database		</a:t>
            </a:r>
            <a:endParaRPr lang="en-GB" dirty="0">
              <a:solidFill>
                <a:srgbClr val="FFC000"/>
              </a:solidFill>
            </a:endParaRPr>
          </a:p>
        </p:txBody>
      </p:sp>
      <p:sp>
        <p:nvSpPr>
          <p:cNvPr id="4" name="Content Placeholder 3"/>
          <p:cNvSpPr>
            <a:spLocks noGrp="1"/>
          </p:cNvSpPr>
          <p:nvPr>
            <p:ph sz="half" idx="2"/>
          </p:nvPr>
        </p:nvSpPr>
        <p:spPr/>
        <p:txBody>
          <a:bodyPr>
            <a:normAutofit fontScale="92500" lnSpcReduction="10000"/>
          </a:bodyPr>
          <a:lstStyle/>
          <a:p>
            <a:pPr>
              <a:buNone/>
            </a:pPr>
            <a:r>
              <a:rPr lang="en-GB" dirty="0" smtClean="0"/>
              <a:t>It is also called the structured data in which a record or file of information arranged in uniform format. These databases are usually storage of information with similar entries such as a list of persons born in a country, a medical database of patients’ data, an inventory database of a company and many others.</a:t>
            </a:r>
            <a:endParaRPr lang="en-GB" dirty="0"/>
          </a:p>
        </p:txBody>
      </p:sp>
      <p:sp>
        <p:nvSpPr>
          <p:cNvPr id="5" name="Text Placeholder 4"/>
          <p:cNvSpPr>
            <a:spLocks noGrp="1"/>
          </p:cNvSpPr>
          <p:nvPr>
            <p:ph type="body" sz="quarter" idx="3"/>
          </p:nvPr>
        </p:nvSpPr>
        <p:spPr/>
        <p:txBody>
          <a:bodyPr/>
          <a:lstStyle/>
          <a:p>
            <a:r>
              <a:rPr lang="en-GB" dirty="0" smtClean="0">
                <a:solidFill>
                  <a:srgbClr val="FFC000"/>
                </a:solidFill>
              </a:rPr>
              <a:t>Free-form database</a:t>
            </a:r>
            <a:endParaRPr lang="en-GB" dirty="0">
              <a:solidFill>
                <a:srgbClr val="FFC000"/>
              </a:solidFill>
            </a:endParaRPr>
          </a:p>
        </p:txBody>
      </p:sp>
      <p:sp>
        <p:nvSpPr>
          <p:cNvPr id="6" name="Content Placeholder 5"/>
          <p:cNvSpPr>
            <a:spLocks noGrp="1"/>
          </p:cNvSpPr>
          <p:nvPr>
            <p:ph sz="quarter" idx="4"/>
          </p:nvPr>
        </p:nvSpPr>
        <p:spPr/>
        <p:txBody>
          <a:bodyPr/>
          <a:lstStyle/>
          <a:p>
            <a:pPr>
              <a:buNone/>
            </a:pPr>
            <a:r>
              <a:rPr lang="en-GB" dirty="0" smtClean="0"/>
              <a:t>It is a loose collection of information, such as those you will find on the World Wide Web. A collection of your documents  in the computer made from several programs can be considered as free-form database.</a:t>
            </a:r>
            <a:endParaRPr lang="en-GB" dirty="0"/>
          </a:p>
        </p:txBody>
      </p:sp>
    </p:spTree>
  </p:cSld>
  <p:clrMapOvr>
    <a:masterClrMapping/>
  </p:clrMapOvr>
  <p:transition>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Databases</a:t>
            </a:r>
            <a:endParaRPr lang="en-GB" dirty="0"/>
          </a:p>
        </p:txBody>
      </p:sp>
      <p:sp>
        <p:nvSpPr>
          <p:cNvPr id="3" name="Text Placeholder 2"/>
          <p:cNvSpPr>
            <a:spLocks noGrp="1"/>
          </p:cNvSpPr>
          <p:nvPr>
            <p:ph type="body" idx="1"/>
          </p:nvPr>
        </p:nvSpPr>
        <p:spPr/>
        <p:txBody>
          <a:bodyPr>
            <a:normAutofit/>
          </a:bodyPr>
          <a:lstStyle/>
          <a:p>
            <a:r>
              <a:rPr lang="en-GB" dirty="0" smtClean="0">
                <a:solidFill>
                  <a:srgbClr val="FFC000"/>
                </a:solidFill>
              </a:rPr>
              <a:t>Operational database	</a:t>
            </a:r>
            <a:endParaRPr lang="en-GB" dirty="0">
              <a:solidFill>
                <a:srgbClr val="FFC000"/>
              </a:solidFill>
            </a:endParaRPr>
          </a:p>
        </p:txBody>
      </p:sp>
      <p:sp>
        <p:nvSpPr>
          <p:cNvPr id="4" name="Content Placeholder 3"/>
          <p:cNvSpPr>
            <a:spLocks noGrp="1"/>
          </p:cNvSpPr>
          <p:nvPr>
            <p:ph sz="half" idx="2"/>
          </p:nvPr>
        </p:nvSpPr>
        <p:spPr/>
        <p:txBody>
          <a:bodyPr>
            <a:normAutofit/>
          </a:bodyPr>
          <a:lstStyle/>
          <a:p>
            <a:pPr>
              <a:buNone/>
            </a:pPr>
            <a:r>
              <a:rPr lang="en-GB" dirty="0" smtClean="0"/>
              <a:t>It is a dynamic database that is used by any organization in its day-to-day operation. They are used to collect data, maintain, modify and delete data. </a:t>
            </a:r>
            <a:endParaRPr lang="en-GB" dirty="0"/>
          </a:p>
        </p:txBody>
      </p:sp>
      <p:sp>
        <p:nvSpPr>
          <p:cNvPr id="5" name="Text Placeholder 4"/>
          <p:cNvSpPr>
            <a:spLocks noGrp="1"/>
          </p:cNvSpPr>
          <p:nvPr>
            <p:ph type="body" sz="quarter" idx="3"/>
          </p:nvPr>
        </p:nvSpPr>
        <p:spPr/>
        <p:txBody>
          <a:bodyPr/>
          <a:lstStyle/>
          <a:p>
            <a:r>
              <a:rPr lang="en-GB" dirty="0" smtClean="0">
                <a:solidFill>
                  <a:srgbClr val="FFC000"/>
                </a:solidFill>
              </a:rPr>
              <a:t>Analytical database</a:t>
            </a:r>
            <a:endParaRPr lang="en-GB" dirty="0">
              <a:solidFill>
                <a:srgbClr val="FFC000"/>
              </a:solidFill>
            </a:endParaRPr>
          </a:p>
        </p:txBody>
      </p:sp>
      <p:sp>
        <p:nvSpPr>
          <p:cNvPr id="6" name="Content Placeholder 5"/>
          <p:cNvSpPr>
            <a:spLocks noGrp="1"/>
          </p:cNvSpPr>
          <p:nvPr>
            <p:ph sz="quarter" idx="4"/>
          </p:nvPr>
        </p:nvSpPr>
        <p:spPr/>
        <p:txBody>
          <a:bodyPr/>
          <a:lstStyle/>
          <a:p>
            <a:pPr>
              <a:buNone/>
            </a:pPr>
            <a:r>
              <a:rPr lang="en-GB" dirty="0" smtClean="0"/>
              <a:t>It is a static database, where data is rarely modified. This database is often used to store and track historical data to make long term projections and analysis. </a:t>
            </a:r>
            <a:endParaRPr lang="en-GB" dirty="0"/>
          </a:p>
        </p:txBody>
      </p:sp>
    </p:spTree>
  </p:cSld>
  <p:clrMapOvr>
    <a:masterClrMapping/>
  </p:clrMapOvr>
  <p:transition>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r>
              <a:rPr lang="en-GB" sz="8800" dirty="0" smtClean="0">
                <a:solidFill>
                  <a:srgbClr val="FFC000"/>
                </a:solidFill>
              </a:rPr>
              <a:t>Structured Database Models</a:t>
            </a:r>
            <a:endParaRPr lang="en-GB" sz="8800" dirty="0">
              <a:solidFill>
                <a:srgbClr val="FFC000"/>
              </a:solidFill>
            </a:endParaRPr>
          </a:p>
        </p:txBody>
      </p:sp>
    </p:spTree>
  </p:cSld>
  <p:clrMapOvr>
    <a:masterClrMapping/>
  </p:clrMapOvr>
  <p:transition>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C000"/>
                </a:solidFill>
              </a:rPr>
              <a:t>Hierarchical Model</a:t>
            </a:r>
            <a:endParaRPr lang="en-GB" dirty="0">
              <a:solidFill>
                <a:srgbClr val="FFC000"/>
              </a:solidFill>
            </a:endParaRPr>
          </a:p>
        </p:txBody>
      </p:sp>
      <p:pic>
        <p:nvPicPr>
          <p:cNvPr id="5" name="Content Placeholder 4" descr="HierarchicalDatabaseModel.jpg"/>
          <p:cNvPicPr>
            <a:picLocks noGrp="1" noChangeAspect="1"/>
          </p:cNvPicPr>
          <p:nvPr>
            <p:ph idx="1"/>
          </p:nvPr>
        </p:nvPicPr>
        <p:blipFill>
          <a:blip r:embed="rId2"/>
          <a:stretch>
            <a:fillRect/>
          </a:stretch>
        </p:blipFill>
        <p:spPr>
          <a:xfrm>
            <a:off x="3575050" y="609600"/>
            <a:ext cx="5111750" cy="5562600"/>
          </a:xfrm>
        </p:spPr>
      </p:pic>
      <p:sp>
        <p:nvSpPr>
          <p:cNvPr id="4" name="Text Placeholder 3"/>
          <p:cNvSpPr>
            <a:spLocks noGrp="1"/>
          </p:cNvSpPr>
          <p:nvPr>
            <p:ph type="body" sz="half" idx="2"/>
          </p:nvPr>
        </p:nvSpPr>
        <p:spPr/>
        <p:txBody>
          <a:bodyPr/>
          <a:lstStyle/>
          <a:p>
            <a:r>
              <a:rPr lang="en-GB" dirty="0" smtClean="0"/>
              <a:t>This  model can be visualized as a parent –child relationship wherein a child may only have one parent but parent can have several other children.</a:t>
            </a:r>
          </a:p>
          <a:p>
            <a:endParaRPr lang="en-GB" dirty="0" smtClean="0"/>
          </a:p>
          <a:p>
            <a:r>
              <a:rPr lang="en-GB" dirty="0" smtClean="0"/>
              <a:t>Another way of looking at this model is by visualizing  an inverted tree. The single table acts as the root of the inverted tree and the other tables act as branches.</a:t>
            </a:r>
          </a:p>
          <a:p>
            <a:endParaRPr lang="en-GB" dirty="0" smtClean="0"/>
          </a:p>
          <a:p>
            <a:r>
              <a:rPr lang="en-GB" dirty="0" smtClean="0"/>
              <a:t>To access the data from one of the  tables, one has to pass through the root table. This model was popular in the many IBM Information Management Systems in the 1970s using mainframe computers.</a:t>
            </a:r>
          </a:p>
          <a:p>
            <a:endParaRPr lang="en-GB" dirty="0"/>
          </a:p>
        </p:txBody>
      </p:sp>
    </p:spTree>
  </p:cSld>
  <p:clrMapOvr>
    <a:masterClrMapping/>
  </p:clrMapOvr>
  <p:transition>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C000"/>
                </a:solidFill>
              </a:rPr>
              <a:t>Network Model</a:t>
            </a:r>
            <a:endParaRPr lang="en-GB" dirty="0">
              <a:solidFill>
                <a:srgbClr val="FFC000"/>
              </a:solidFill>
            </a:endParaRPr>
          </a:p>
        </p:txBody>
      </p:sp>
      <p:pic>
        <p:nvPicPr>
          <p:cNvPr id="5" name="Content Placeholder 4" descr="database-design-network-model.png"/>
          <p:cNvPicPr>
            <a:picLocks noGrp="1" noChangeAspect="1"/>
          </p:cNvPicPr>
          <p:nvPr>
            <p:ph idx="1"/>
          </p:nvPr>
        </p:nvPicPr>
        <p:blipFill>
          <a:blip r:embed="rId2"/>
          <a:stretch>
            <a:fillRect/>
          </a:stretch>
        </p:blipFill>
        <p:spPr>
          <a:xfrm>
            <a:off x="4038600" y="685800"/>
            <a:ext cx="4572000" cy="5638800"/>
          </a:xfrm>
        </p:spPr>
      </p:pic>
      <p:sp>
        <p:nvSpPr>
          <p:cNvPr id="4" name="Text Placeholder 3"/>
          <p:cNvSpPr>
            <a:spLocks noGrp="1"/>
          </p:cNvSpPr>
          <p:nvPr>
            <p:ph type="body" sz="half" idx="2"/>
          </p:nvPr>
        </p:nvSpPr>
        <p:spPr/>
        <p:txBody>
          <a:bodyPr/>
          <a:lstStyle/>
          <a:p>
            <a:r>
              <a:rPr lang="en-GB" dirty="0" smtClean="0"/>
              <a:t>This model was developed to address in part the problems of the hierarchical model.  As with heirarchical model, it could be visualized as an inverted tree; however, this model allows many inverted tress sharing branches but are still part of the same database structure. </a:t>
            </a:r>
          </a:p>
          <a:p>
            <a:endParaRPr lang="en-GB" dirty="0" smtClean="0"/>
          </a:p>
          <a:p>
            <a:r>
              <a:rPr lang="en-GB" dirty="0" smtClean="0"/>
              <a:t>As with the parent-child model, the child is allowed to have multiple parents. Unlike in the heirarchical model access data begins from the root table. </a:t>
            </a:r>
          </a:p>
          <a:p>
            <a:endParaRPr lang="en-GB" dirty="0" smtClean="0"/>
          </a:p>
          <a:p>
            <a:r>
              <a:rPr lang="en-GB" dirty="0" smtClean="0"/>
              <a:t>In the network model, it allows access of data  from any table . This model was eventually replaced by the relational database model.</a:t>
            </a:r>
            <a:endParaRPr lang="en-GB" dirty="0"/>
          </a:p>
        </p:txBody>
      </p:sp>
    </p:spTree>
  </p:cSld>
  <p:clrMapOvr>
    <a:masterClrMapping/>
  </p:clrMapOvr>
  <p:transition>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C000"/>
                </a:solidFill>
              </a:rPr>
              <a:t>Relational Model</a:t>
            </a:r>
            <a:endParaRPr lang="en-GB" dirty="0">
              <a:solidFill>
                <a:srgbClr val="FFC000"/>
              </a:solidFill>
            </a:endParaRPr>
          </a:p>
        </p:txBody>
      </p:sp>
      <p:pic>
        <p:nvPicPr>
          <p:cNvPr id="5" name="Content Placeholder 4" descr="352871.png"/>
          <p:cNvPicPr>
            <a:picLocks noGrp="1" noChangeAspect="1"/>
          </p:cNvPicPr>
          <p:nvPr>
            <p:ph idx="1"/>
          </p:nvPr>
        </p:nvPicPr>
        <p:blipFill>
          <a:blip r:embed="rId2"/>
          <a:stretch>
            <a:fillRect/>
          </a:stretch>
        </p:blipFill>
        <p:spPr>
          <a:xfrm>
            <a:off x="3575050" y="533400"/>
            <a:ext cx="5111750" cy="5562600"/>
          </a:xfrm>
        </p:spPr>
      </p:pic>
      <p:sp>
        <p:nvSpPr>
          <p:cNvPr id="4" name="Text Placeholder 3"/>
          <p:cNvSpPr>
            <a:spLocks noGrp="1"/>
          </p:cNvSpPr>
          <p:nvPr>
            <p:ph type="body" sz="half" idx="2"/>
          </p:nvPr>
        </p:nvSpPr>
        <p:spPr/>
        <p:txBody>
          <a:bodyPr>
            <a:normAutofit fontScale="92500" lnSpcReduction="10000"/>
          </a:bodyPr>
          <a:lstStyle/>
          <a:p>
            <a:r>
              <a:rPr lang="en-GB" dirty="0" smtClean="0"/>
              <a:t>Was developed by Dr. E. F. Codd of IBM in the 1970s partly to solve the problems of the earlier databse models as well as finding a of making database management less dependent on any application.</a:t>
            </a:r>
          </a:p>
          <a:p>
            <a:endParaRPr lang="en-GB" dirty="0" smtClean="0"/>
          </a:p>
          <a:p>
            <a:r>
              <a:rPr lang="en-GB" dirty="0" smtClean="0"/>
              <a:t>The terms relations, attributes and domains are used frequently in relational database models.</a:t>
            </a:r>
          </a:p>
          <a:p>
            <a:endParaRPr lang="en-GB" dirty="0" smtClean="0"/>
          </a:p>
          <a:p>
            <a:r>
              <a:rPr lang="en-GB" dirty="0" smtClean="0"/>
              <a:t>A relation is a table with columns  &amp; rows.</a:t>
            </a:r>
          </a:p>
          <a:p>
            <a:r>
              <a:rPr lang="en-GB" dirty="0" smtClean="0"/>
              <a:t>Attributes are thje names given to each colunm of the relation.</a:t>
            </a:r>
          </a:p>
          <a:p>
            <a:r>
              <a:rPr lang="en-GB" dirty="0" smtClean="0"/>
              <a:t>Domain is the value with which the attribute will take.</a:t>
            </a:r>
          </a:p>
          <a:p>
            <a:endParaRPr lang="en-GB" dirty="0" smtClean="0"/>
          </a:p>
          <a:p>
            <a:r>
              <a:rPr lang="en-GB" dirty="0" smtClean="0"/>
              <a:t>A relational database is essentially  a collection of tables, and if a databse is a collection of tables, these tables are simply called relations, hence, the name.</a:t>
            </a:r>
            <a:endParaRPr lang="en-GB" dirty="0"/>
          </a:p>
        </p:txBody>
      </p:sp>
    </p:spTree>
  </p:cSld>
  <p:clrMapOvr>
    <a:masterClrMapping/>
  </p:clrMapOvr>
  <p:transition>
    <p:cover dir="ld"/>
  </p:transition>
  <p:timing>
    <p:tnLst>
      <p:par>
        <p:cTn id="1" dur="indefinite" restart="never" nodeType="tmRoot"/>
      </p:par>
    </p:tnLst>
  </p:timing>
</p:sld>
</file>

<file path=ppt/theme/theme1.xml><?xml version="1.0" encoding="utf-8"?>
<a:theme xmlns:a="http://schemas.openxmlformats.org/drawingml/2006/main" name="Programming-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Programming-PowerPoint-Template</Template>
  <TotalTime>280</TotalTime>
  <Words>2383</Words>
  <Application>Microsoft Office PowerPoint</Application>
  <PresentationFormat>On-screen Show (4:3)</PresentationFormat>
  <Paragraphs>159</Paragraphs>
  <Slides>33</Slides>
  <Notes>10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Programming-PowerPoint-Template</vt:lpstr>
      <vt:lpstr>Introduction to Databases</vt:lpstr>
      <vt:lpstr>What is a Databases?</vt:lpstr>
      <vt:lpstr>Purpose of a Database</vt:lpstr>
      <vt:lpstr>Kinds of Databases</vt:lpstr>
      <vt:lpstr>Types of Databases</vt:lpstr>
      <vt:lpstr>Structured Database Models</vt:lpstr>
      <vt:lpstr>Hierarchical Model</vt:lpstr>
      <vt:lpstr>Network Model</vt:lpstr>
      <vt:lpstr>Relational Model</vt:lpstr>
      <vt:lpstr>PowerPoint Presentation</vt:lpstr>
      <vt:lpstr>Relational Database Management System</vt:lpstr>
      <vt:lpstr>Things you can do with RDBMS</vt:lpstr>
      <vt:lpstr>Relational Database Terminologies</vt:lpstr>
      <vt:lpstr>Data</vt:lpstr>
      <vt:lpstr>Information</vt:lpstr>
      <vt:lpstr>Null</vt:lpstr>
      <vt:lpstr>Table</vt:lpstr>
      <vt:lpstr>File</vt:lpstr>
      <vt:lpstr>Record</vt:lpstr>
      <vt:lpstr>Field</vt:lpstr>
      <vt:lpstr>View</vt:lpstr>
      <vt:lpstr>Keys</vt:lpstr>
      <vt:lpstr>Relationship</vt:lpstr>
      <vt:lpstr>Relationships</vt:lpstr>
      <vt:lpstr>Types of Relationships</vt:lpstr>
      <vt:lpstr>One-to-One relationships</vt:lpstr>
      <vt:lpstr>One-to-Many relationships</vt:lpstr>
      <vt:lpstr>Many-to-Many relationship</vt:lpstr>
      <vt:lpstr>Designing a Database</vt:lpstr>
      <vt:lpstr>Characteristics of a Well-Designed Database</vt:lpstr>
      <vt:lpstr>Database Designs to Avoid</vt:lpstr>
      <vt:lpstr>Spreadsheet Design</vt:lpstr>
      <vt:lpstr>Spreadsheet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BC</dc:creator>
  <cp:lastModifiedBy>BC</cp:lastModifiedBy>
  <cp:revision>30</cp:revision>
  <dcterms:created xsi:type="dcterms:W3CDTF">2015-11-03T11:38:47Z</dcterms:created>
  <dcterms:modified xsi:type="dcterms:W3CDTF">2015-11-05T05:43:30Z</dcterms:modified>
</cp:coreProperties>
</file>