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6" d="100"/>
          <a:sy n="46" d="100"/>
        </p:scale>
        <p:origin x="108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9819092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852F5E-22E0-45F1-A61F-3ABBDC5C0C33}"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236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113561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1853801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66131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224326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989996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080837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35861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7340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852F5E-22E0-45F1-A61F-3ABBDC5C0C33}"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116099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3852F5E-22E0-45F1-A61F-3ABBDC5C0C33}"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245865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3852F5E-22E0-45F1-A61F-3ABBDC5C0C33}"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89984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3852F5E-22E0-45F1-A61F-3ABBDC5C0C33}"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14889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852F5E-22E0-45F1-A61F-3ABBDC5C0C33}"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64093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852F5E-22E0-45F1-A61F-3ABBDC5C0C33}"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108194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852F5E-22E0-45F1-A61F-3ABBDC5C0C33}"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A62FB-1418-46AB-A33E-F838B46CB549}" type="slidenum">
              <a:rPr lang="en-IN" smtClean="0"/>
              <a:t>‹#›</a:t>
            </a:fld>
            <a:endParaRPr lang="en-IN"/>
          </a:p>
        </p:txBody>
      </p:sp>
    </p:spTree>
    <p:extLst>
      <p:ext uri="{BB962C8B-B14F-4D97-AF65-F5344CB8AC3E}">
        <p14:creationId xmlns:p14="http://schemas.microsoft.com/office/powerpoint/2010/main" val="321233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52F5E-22E0-45F1-A61F-3ABBDC5C0C33}" type="datetimeFigureOut">
              <a:rPr lang="en-IN" smtClean="0"/>
              <a:t>22-04-2025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BA62FB-1418-46AB-A33E-F838B46CB549}" type="slidenum">
              <a:rPr lang="en-IN" smtClean="0"/>
              <a:t>‹#›</a:t>
            </a:fld>
            <a:endParaRPr lang="en-IN"/>
          </a:p>
        </p:txBody>
      </p:sp>
    </p:spTree>
    <p:extLst>
      <p:ext uri="{BB962C8B-B14F-4D97-AF65-F5344CB8AC3E}">
        <p14:creationId xmlns:p14="http://schemas.microsoft.com/office/powerpoint/2010/main" val="3670598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79F1-A96F-9999-B38E-6B724DD355F8}"/>
              </a:ext>
            </a:extLst>
          </p:cNvPr>
          <p:cNvSpPr>
            <a:spLocks noGrp="1"/>
          </p:cNvSpPr>
          <p:nvPr>
            <p:ph type="ctrTitle"/>
          </p:nvPr>
        </p:nvSpPr>
        <p:spPr/>
        <p:txBody>
          <a:bodyPr/>
          <a:lstStyle/>
          <a:p>
            <a:r>
              <a:rPr lang="en-GB" dirty="0"/>
              <a:t>Object-oriented programming (</a:t>
            </a:r>
            <a:r>
              <a:rPr lang="en-GB" dirty="0" err="1"/>
              <a:t>oop</a:t>
            </a:r>
            <a:r>
              <a:rPr lang="en-GB" dirty="0"/>
              <a:t>) concept in python </a:t>
            </a:r>
            <a:endParaRPr lang="en-IN" dirty="0"/>
          </a:p>
        </p:txBody>
      </p:sp>
      <p:sp>
        <p:nvSpPr>
          <p:cNvPr id="3" name="Subtitle 2">
            <a:extLst>
              <a:ext uri="{FF2B5EF4-FFF2-40B4-BE49-F238E27FC236}">
                <a16:creationId xmlns:a16="http://schemas.microsoft.com/office/drawing/2014/main" id="{4F6390BF-7244-6CC4-D188-561C59F463C9}"/>
              </a:ext>
            </a:extLst>
          </p:cNvPr>
          <p:cNvSpPr>
            <a:spLocks noGrp="1"/>
          </p:cNvSpPr>
          <p:nvPr>
            <p:ph type="subTitle" idx="1"/>
          </p:nvPr>
        </p:nvSpPr>
        <p:spPr/>
        <p:txBody>
          <a:bodyPr/>
          <a:lstStyle/>
          <a:p>
            <a:r>
              <a:rPr lang="en-GB" dirty="0"/>
              <a:t>By </a:t>
            </a:r>
            <a:r>
              <a:rPr lang="en-GB" dirty="0" err="1"/>
              <a:t>krish</a:t>
            </a:r>
            <a:r>
              <a:rPr lang="en-GB" dirty="0"/>
              <a:t> Modasiya</a:t>
            </a:r>
          </a:p>
          <a:p>
            <a:r>
              <a:rPr lang="en-GB" dirty="0"/>
              <a:t>Date : 2025-04-18</a:t>
            </a:r>
            <a:endParaRPr lang="en-IN" dirty="0"/>
          </a:p>
        </p:txBody>
      </p:sp>
    </p:spTree>
    <p:extLst>
      <p:ext uri="{BB962C8B-B14F-4D97-AF65-F5344CB8AC3E}">
        <p14:creationId xmlns:p14="http://schemas.microsoft.com/office/powerpoint/2010/main" val="306653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EC9E-DCC2-67C6-C6C4-37B1E14A9864}"/>
              </a:ext>
            </a:extLst>
          </p:cNvPr>
          <p:cNvSpPr>
            <a:spLocks noGrp="1"/>
          </p:cNvSpPr>
          <p:nvPr>
            <p:ph type="title"/>
          </p:nvPr>
        </p:nvSpPr>
        <p:spPr/>
        <p:txBody>
          <a:bodyPr/>
          <a:lstStyle/>
          <a:p>
            <a:r>
              <a:rPr lang="en-GB" dirty="0"/>
              <a:t>Keys in oops concept </a:t>
            </a:r>
            <a:endParaRPr lang="en-IN" dirty="0"/>
          </a:p>
        </p:txBody>
      </p:sp>
      <p:sp>
        <p:nvSpPr>
          <p:cNvPr id="3" name="TextBox 2">
            <a:extLst>
              <a:ext uri="{FF2B5EF4-FFF2-40B4-BE49-F238E27FC236}">
                <a16:creationId xmlns:a16="http://schemas.microsoft.com/office/drawing/2014/main" id="{A1EE9F61-F600-BE57-F8D1-C127705F2791}"/>
              </a:ext>
            </a:extLst>
          </p:cNvPr>
          <p:cNvSpPr txBox="1"/>
          <p:nvPr/>
        </p:nvSpPr>
        <p:spPr>
          <a:xfrm>
            <a:off x="1127760" y="2065867"/>
            <a:ext cx="5466080" cy="2031325"/>
          </a:xfrm>
          <a:prstGeom prst="rect">
            <a:avLst/>
          </a:prstGeom>
          <a:noFill/>
        </p:spPr>
        <p:txBody>
          <a:bodyPr wrap="square" rtlCol="0">
            <a:spAutoFit/>
          </a:bodyPr>
          <a:lstStyle/>
          <a:p>
            <a:pPr marL="285750" indent="-285750">
              <a:buFont typeface="Wingdings" panose="05000000000000000000" pitchFamily="2" charset="2"/>
              <a:buChar char="v"/>
            </a:pPr>
            <a:r>
              <a:rPr lang="en-GB" dirty="0"/>
              <a:t>Class </a:t>
            </a:r>
          </a:p>
          <a:p>
            <a:pPr marL="285750" indent="-285750">
              <a:buFont typeface="Wingdings" panose="05000000000000000000" pitchFamily="2" charset="2"/>
              <a:buChar char="v"/>
            </a:pPr>
            <a:r>
              <a:rPr lang="en-GB" dirty="0"/>
              <a:t>object</a:t>
            </a:r>
          </a:p>
          <a:p>
            <a:pPr marL="285750" indent="-285750">
              <a:buFont typeface="Wingdings" panose="05000000000000000000" pitchFamily="2" charset="2"/>
              <a:buChar char="v"/>
            </a:pPr>
            <a:r>
              <a:rPr lang="en-GB" dirty="0"/>
              <a:t>Polymorphism</a:t>
            </a:r>
          </a:p>
          <a:p>
            <a:pPr marL="285750" indent="-285750">
              <a:buFont typeface="Wingdings" panose="05000000000000000000" pitchFamily="2" charset="2"/>
              <a:buChar char="v"/>
            </a:pPr>
            <a:r>
              <a:rPr lang="en-GB" dirty="0"/>
              <a:t>Abstraction</a:t>
            </a:r>
          </a:p>
          <a:p>
            <a:pPr marL="285750" indent="-285750">
              <a:buFont typeface="Wingdings" panose="05000000000000000000" pitchFamily="2" charset="2"/>
              <a:buChar char="v"/>
            </a:pPr>
            <a:r>
              <a:rPr lang="en-GB" dirty="0"/>
              <a:t>Encapsulation</a:t>
            </a:r>
          </a:p>
          <a:p>
            <a:pPr marL="285750" indent="-285750">
              <a:buFont typeface="Wingdings" panose="05000000000000000000" pitchFamily="2" charset="2"/>
              <a:buChar char="v"/>
            </a:pPr>
            <a:r>
              <a:rPr lang="en-GB" dirty="0"/>
              <a:t>Inheritance</a:t>
            </a:r>
          </a:p>
          <a:p>
            <a:r>
              <a:rPr lang="en-GB" dirty="0"/>
              <a:t> </a:t>
            </a:r>
            <a:endParaRPr lang="en-IN" dirty="0"/>
          </a:p>
        </p:txBody>
      </p:sp>
    </p:spTree>
    <p:extLst>
      <p:ext uri="{BB962C8B-B14F-4D97-AF65-F5344CB8AC3E}">
        <p14:creationId xmlns:p14="http://schemas.microsoft.com/office/powerpoint/2010/main" val="276351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8719-F9DE-6C54-C42F-08D1D4263A77}"/>
              </a:ext>
            </a:extLst>
          </p:cNvPr>
          <p:cNvSpPr>
            <a:spLocks noGrp="1"/>
          </p:cNvSpPr>
          <p:nvPr>
            <p:ph type="title"/>
          </p:nvPr>
        </p:nvSpPr>
        <p:spPr>
          <a:xfrm>
            <a:off x="685801" y="673768"/>
            <a:ext cx="10131425" cy="1456267"/>
          </a:xfrm>
        </p:spPr>
        <p:txBody>
          <a:bodyPr/>
          <a:lstStyle/>
          <a:p>
            <a:r>
              <a:rPr lang="en-GB" dirty="0"/>
              <a:t>Class and object </a:t>
            </a:r>
            <a:endParaRPr lang="en-IN" dirty="0"/>
          </a:p>
        </p:txBody>
      </p:sp>
      <p:sp>
        <p:nvSpPr>
          <p:cNvPr id="3" name="TextBox 2">
            <a:extLst>
              <a:ext uri="{FF2B5EF4-FFF2-40B4-BE49-F238E27FC236}">
                <a16:creationId xmlns:a16="http://schemas.microsoft.com/office/drawing/2014/main" id="{EBE169BC-D26E-C631-83AC-A2902A588EB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9E332D70-4E22-9D62-3D71-357468FED17B}"/>
              </a:ext>
            </a:extLst>
          </p:cNvPr>
          <p:cNvSpPr txBox="1"/>
          <p:nvPr/>
        </p:nvSpPr>
        <p:spPr>
          <a:xfrm>
            <a:off x="685800" y="1967948"/>
            <a:ext cx="5645425" cy="2862322"/>
          </a:xfrm>
          <a:prstGeom prst="rect">
            <a:avLst/>
          </a:prstGeom>
          <a:noFill/>
        </p:spPr>
        <p:txBody>
          <a:bodyPr wrap="square" rtlCol="0">
            <a:spAutoFit/>
          </a:bodyPr>
          <a:lstStyle/>
          <a:p>
            <a:r>
              <a:rPr lang="en-GB" sz="1800" b="0" i="0" u="none" strike="noStrike" baseline="0" dirty="0">
                <a:latin typeface="ArialMT"/>
              </a:rPr>
              <a:t>● </a:t>
            </a:r>
            <a:r>
              <a:rPr lang="en-GB" dirty="0"/>
              <a:t>The statements inside a class definition will usually be function definitions but other statements are also allowed</a:t>
            </a:r>
          </a:p>
          <a:p>
            <a:pPr algn="l"/>
            <a:endParaRPr lang="en-GB" sz="1800" b="0" i="0" u="none" strike="noStrike" baseline="0" dirty="0">
              <a:latin typeface="ArialMT"/>
            </a:endParaRPr>
          </a:p>
          <a:p>
            <a:pPr algn="l"/>
            <a:r>
              <a:rPr lang="en-GB" sz="1800" b="0" i="0" u="none" strike="noStrike" baseline="0" dirty="0">
                <a:latin typeface="ArialMT"/>
              </a:rPr>
              <a:t>● When a class definition is entered, a new namespace is created, and used as</a:t>
            </a:r>
          </a:p>
          <a:p>
            <a:pPr algn="l"/>
            <a:r>
              <a:rPr lang="en-GB" sz="1800" b="0" i="0" u="none" strike="noStrike" baseline="0" dirty="0">
                <a:latin typeface="ArialMT"/>
              </a:rPr>
              <a:t>the local scope—thus, all assignments to local variables go into this new</a:t>
            </a:r>
          </a:p>
          <a:p>
            <a:pPr algn="l"/>
            <a:r>
              <a:rPr lang="en-IN" sz="1800" b="0" i="0" u="none" strike="noStrike" baseline="0" dirty="0">
                <a:latin typeface="ArialMT"/>
              </a:rPr>
              <a:t>namespace.</a:t>
            </a:r>
          </a:p>
          <a:p>
            <a:pPr algn="l"/>
            <a:r>
              <a:rPr lang="en-GB" sz="1800" b="0" i="0" u="none" strike="noStrike" baseline="0" dirty="0">
                <a:latin typeface="ArialMT"/>
              </a:rPr>
              <a:t>● In particular, function definitions bind the name of the new function here.</a:t>
            </a:r>
            <a:endParaRPr lang="en-IN" dirty="0"/>
          </a:p>
        </p:txBody>
      </p:sp>
      <p:pic>
        <p:nvPicPr>
          <p:cNvPr id="10" name="Picture 9">
            <a:extLst>
              <a:ext uri="{FF2B5EF4-FFF2-40B4-BE49-F238E27FC236}">
                <a16:creationId xmlns:a16="http://schemas.microsoft.com/office/drawing/2014/main" id="{02FA968E-837F-373D-3001-BBCEED6C1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543" y="1803383"/>
            <a:ext cx="2353003" cy="2924583"/>
          </a:xfrm>
          <a:prstGeom prst="rect">
            <a:avLst/>
          </a:prstGeom>
        </p:spPr>
      </p:pic>
    </p:spTree>
    <p:extLst>
      <p:ext uri="{BB962C8B-B14F-4D97-AF65-F5344CB8AC3E}">
        <p14:creationId xmlns:p14="http://schemas.microsoft.com/office/powerpoint/2010/main" val="157751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6043-5D4A-B217-9997-8FAA89B1AA31}"/>
              </a:ext>
            </a:extLst>
          </p:cNvPr>
          <p:cNvSpPr>
            <a:spLocks noGrp="1"/>
          </p:cNvSpPr>
          <p:nvPr>
            <p:ph type="title"/>
          </p:nvPr>
        </p:nvSpPr>
        <p:spPr/>
        <p:txBody>
          <a:bodyPr/>
          <a:lstStyle/>
          <a:p>
            <a:r>
              <a:rPr lang="en-GB" dirty="0"/>
              <a:t>Polymorphism</a:t>
            </a:r>
            <a:br>
              <a:rPr lang="en-GB" dirty="0"/>
            </a:br>
            <a:endParaRPr lang="en-IN" dirty="0"/>
          </a:p>
        </p:txBody>
      </p:sp>
      <p:sp>
        <p:nvSpPr>
          <p:cNvPr id="3" name="TextBox 2">
            <a:extLst>
              <a:ext uri="{FF2B5EF4-FFF2-40B4-BE49-F238E27FC236}">
                <a16:creationId xmlns:a16="http://schemas.microsoft.com/office/drawing/2014/main" id="{BBC33BAF-D9EC-EA22-2A0D-0E2809A93CE2}"/>
              </a:ext>
            </a:extLst>
          </p:cNvPr>
          <p:cNvSpPr txBox="1"/>
          <p:nvPr/>
        </p:nvSpPr>
        <p:spPr>
          <a:xfrm>
            <a:off x="861848" y="1818290"/>
            <a:ext cx="6695090" cy="2308324"/>
          </a:xfrm>
          <a:prstGeom prst="rect">
            <a:avLst/>
          </a:prstGeom>
          <a:noFill/>
        </p:spPr>
        <p:txBody>
          <a:bodyPr wrap="square" rtlCol="0">
            <a:spAutoFit/>
          </a:bodyPr>
          <a:lstStyle/>
          <a:p>
            <a:r>
              <a:rPr lang="en-GB" dirty="0"/>
              <a:t>Poly : mean many </a:t>
            </a:r>
          </a:p>
          <a:p>
            <a:r>
              <a:rPr lang="en-GB" dirty="0"/>
              <a:t>Morphism : mean form or shape</a:t>
            </a:r>
          </a:p>
          <a:p>
            <a:endParaRPr lang="en-GB" dirty="0"/>
          </a:p>
          <a:p>
            <a:r>
              <a:rPr lang="en-IN" dirty="0"/>
              <a:t>Polymorphism code method is  there is a parent class and there children class are class the parent class </a:t>
            </a:r>
          </a:p>
          <a:p>
            <a:endParaRPr lang="en-IN" dirty="0"/>
          </a:p>
          <a:p>
            <a:r>
              <a:rPr lang="en-IN" dirty="0"/>
              <a:t>See there is in left a code of polymorphism and the animal class is a parent class and the dog and cat are children class </a:t>
            </a:r>
          </a:p>
        </p:txBody>
      </p:sp>
      <p:pic>
        <p:nvPicPr>
          <p:cNvPr id="5" name="Picture 4">
            <a:extLst>
              <a:ext uri="{FF2B5EF4-FFF2-40B4-BE49-F238E27FC236}">
                <a16:creationId xmlns:a16="http://schemas.microsoft.com/office/drawing/2014/main" id="{89B09F19-26E3-D75F-2C2F-2FB6BE98F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985" y="1204623"/>
            <a:ext cx="2314898" cy="4143953"/>
          </a:xfrm>
          <a:prstGeom prst="rect">
            <a:avLst/>
          </a:prstGeom>
        </p:spPr>
      </p:pic>
    </p:spTree>
    <p:extLst>
      <p:ext uri="{BB962C8B-B14F-4D97-AF65-F5344CB8AC3E}">
        <p14:creationId xmlns:p14="http://schemas.microsoft.com/office/powerpoint/2010/main" val="190287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4730-89C0-9E76-BA62-93A22BFD95EF}"/>
              </a:ext>
            </a:extLst>
          </p:cNvPr>
          <p:cNvSpPr>
            <a:spLocks noGrp="1"/>
          </p:cNvSpPr>
          <p:nvPr>
            <p:ph type="title"/>
          </p:nvPr>
        </p:nvSpPr>
        <p:spPr/>
        <p:txBody>
          <a:bodyPr/>
          <a:lstStyle/>
          <a:p>
            <a:r>
              <a:rPr lang="en-GB" dirty="0"/>
              <a:t>Abstraction </a:t>
            </a:r>
            <a:endParaRPr lang="en-IN" dirty="0"/>
          </a:p>
        </p:txBody>
      </p:sp>
      <p:pic>
        <p:nvPicPr>
          <p:cNvPr id="5" name="Picture 4">
            <a:extLst>
              <a:ext uri="{FF2B5EF4-FFF2-40B4-BE49-F238E27FC236}">
                <a16:creationId xmlns:a16="http://schemas.microsoft.com/office/drawing/2014/main" id="{CA90A279-6BFA-D256-FC8F-7A0BA0DAA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125" y="1526881"/>
            <a:ext cx="3115110" cy="4210638"/>
          </a:xfrm>
          <a:prstGeom prst="rect">
            <a:avLst/>
          </a:prstGeom>
        </p:spPr>
      </p:pic>
      <p:sp>
        <p:nvSpPr>
          <p:cNvPr id="6" name="TextBox 5">
            <a:extLst>
              <a:ext uri="{FF2B5EF4-FFF2-40B4-BE49-F238E27FC236}">
                <a16:creationId xmlns:a16="http://schemas.microsoft.com/office/drawing/2014/main" id="{4C2CA035-CF6C-CBF5-3036-84EB8AFC662F}"/>
              </a:ext>
            </a:extLst>
          </p:cNvPr>
          <p:cNvSpPr txBox="1"/>
          <p:nvPr/>
        </p:nvSpPr>
        <p:spPr>
          <a:xfrm>
            <a:off x="685801" y="2065867"/>
            <a:ext cx="4749799" cy="2862322"/>
          </a:xfrm>
          <a:prstGeom prst="rect">
            <a:avLst/>
          </a:prstGeom>
          <a:noFill/>
        </p:spPr>
        <p:txBody>
          <a:bodyPr wrap="square" rtlCol="0">
            <a:spAutoFit/>
          </a:bodyPr>
          <a:lstStyle/>
          <a:p>
            <a:r>
              <a:rPr lang="en-GB" dirty="0"/>
              <a:t>Abstraction is like only use main </a:t>
            </a:r>
            <a:r>
              <a:rPr lang="en-GB" dirty="0" err="1"/>
              <a:t>fuction</a:t>
            </a:r>
            <a:r>
              <a:rPr lang="en-GB" dirty="0"/>
              <a:t> and the other function are goes in to abstraction it’s use @abstractionmethod</a:t>
            </a:r>
          </a:p>
          <a:p>
            <a:endParaRPr lang="en-GB" dirty="0"/>
          </a:p>
          <a:p>
            <a:endParaRPr lang="en-GB" dirty="0"/>
          </a:p>
          <a:p>
            <a:r>
              <a:rPr lang="en-GB" dirty="0"/>
              <a:t>Ex:-</a:t>
            </a:r>
          </a:p>
          <a:p>
            <a:endParaRPr lang="en-GB" dirty="0"/>
          </a:p>
          <a:p>
            <a:r>
              <a:rPr lang="en-GB" dirty="0"/>
              <a:t>The code in right is abstraction code and see the vehicle class we don’t call we start from car this is abstraction </a:t>
            </a:r>
            <a:endParaRPr lang="en-IN" dirty="0"/>
          </a:p>
        </p:txBody>
      </p:sp>
    </p:spTree>
    <p:extLst>
      <p:ext uri="{BB962C8B-B14F-4D97-AF65-F5344CB8AC3E}">
        <p14:creationId xmlns:p14="http://schemas.microsoft.com/office/powerpoint/2010/main" val="220873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287A-B952-EF7E-EFBB-C7012B93DDA9}"/>
              </a:ext>
            </a:extLst>
          </p:cNvPr>
          <p:cNvSpPr>
            <a:spLocks noGrp="1"/>
          </p:cNvSpPr>
          <p:nvPr>
            <p:ph type="title"/>
          </p:nvPr>
        </p:nvSpPr>
        <p:spPr/>
        <p:txBody>
          <a:bodyPr/>
          <a:lstStyle/>
          <a:p>
            <a:r>
              <a:rPr lang="en-GB" dirty="0"/>
              <a:t>Encapsulation</a:t>
            </a:r>
            <a:endParaRPr lang="en-IN" dirty="0"/>
          </a:p>
        </p:txBody>
      </p:sp>
      <p:pic>
        <p:nvPicPr>
          <p:cNvPr id="4" name="Picture 3">
            <a:extLst>
              <a:ext uri="{FF2B5EF4-FFF2-40B4-BE49-F238E27FC236}">
                <a16:creationId xmlns:a16="http://schemas.microsoft.com/office/drawing/2014/main" id="{52102374-B17D-48ED-0FCE-E33DF95CF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2116" y="1819726"/>
            <a:ext cx="3115110" cy="2629267"/>
          </a:xfrm>
          <a:prstGeom prst="rect">
            <a:avLst/>
          </a:prstGeom>
        </p:spPr>
      </p:pic>
      <p:sp>
        <p:nvSpPr>
          <p:cNvPr id="5" name="TextBox 4">
            <a:extLst>
              <a:ext uri="{FF2B5EF4-FFF2-40B4-BE49-F238E27FC236}">
                <a16:creationId xmlns:a16="http://schemas.microsoft.com/office/drawing/2014/main" id="{75D597AB-0DC7-7D7A-19B1-B2A4440FA6BF}"/>
              </a:ext>
            </a:extLst>
          </p:cNvPr>
          <p:cNvSpPr txBox="1"/>
          <p:nvPr/>
        </p:nvSpPr>
        <p:spPr>
          <a:xfrm>
            <a:off x="863600" y="2065867"/>
            <a:ext cx="5760720" cy="2585323"/>
          </a:xfrm>
          <a:prstGeom prst="rect">
            <a:avLst/>
          </a:prstGeom>
          <a:noFill/>
        </p:spPr>
        <p:txBody>
          <a:bodyPr wrap="square" rtlCol="0">
            <a:spAutoFit/>
          </a:bodyPr>
          <a:lstStyle/>
          <a:p>
            <a:r>
              <a:rPr lang="en-GB" dirty="0"/>
              <a:t>Encapsulation is a method that don’t show private code the private code is write (_name) and this is private code  we can not see the output of private code </a:t>
            </a:r>
          </a:p>
          <a:p>
            <a:endParaRPr lang="en-GB" dirty="0"/>
          </a:p>
          <a:p>
            <a:r>
              <a:rPr lang="en-GB" dirty="0"/>
              <a:t>Ex:-</a:t>
            </a:r>
          </a:p>
          <a:p>
            <a:r>
              <a:rPr lang="en-GB" dirty="0"/>
              <a:t>Encapsulation code is in right there is function of salary is private so we can not see that and to see the private code so we enter class object name and than private function name </a:t>
            </a:r>
            <a:endParaRPr lang="en-IN" dirty="0"/>
          </a:p>
        </p:txBody>
      </p:sp>
    </p:spTree>
    <p:extLst>
      <p:ext uri="{BB962C8B-B14F-4D97-AF65-F5344CB8AC3E}">
        <p14:creationId xmlns:p14="http://schemas.microsoft.com/office/powerpoint/2010/main" val="248402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867A-3F0E-9C70-BDD6-83E7ECBC5D64}"/>
              </a:ext>
            </a:extLst>
          </p:cNvPr>
          <p:cNvSpPr>
            <a:spLocks noGrp="1"/>
          </p:cNvSpPr>
          <p:nvPr>
            <p:ph type="title"/>
          </p:nvPr>
        </p:nvSpPr>
        <p:spPr/>
        <p:txBody>
          <a:bodyPr/>
          <a:lstStyle/>
          <a:p>
            <a:r>
              <a:rPr lang="en-GB" dirty="0"/>
              <a:t>Inheritance</a:t>
            </a:r>
            <a:endParaRPr lang="en-IN" dirty="0"/>
          </a:p>
        </p:txBody>
      </p:sp>
      <p:sp>
        <p:nvSpPr>
          <p:cNvPr id="3" name="TextBox 2">
            <a:extLst>
              <a:ext uri="{FF2B5EF4-FFF2-40B4-BE49-F238E27FC236}">
                <a16:creationId xmlns:a16="http://schemas.microsoft.com/office/drawing/2014/main" id="{D7E99D68-8885-3B60-33D0-01372FE25F53}"/>
              </a:ext>
            </a:extLst>
          </p:cNvPr>
          <p:cNvSpPr txBox="1"/>
          <p:nvPr/>
        </p:nvSpPr>
        <p:spPr>
          <a:xfrm>
            <a:off x="685801" y="2065867"/>
            <a:ext cx="3906519" cy="1477328"/>
          </a:xfrm>
          <a:prstGeom prst="rect">
            <a:avLst/>
          </a:prstGeom>
          <a:noFill/>
        </p:spPr>
        <p:txBody>
          <a:bodyPr wrap="square" rtlCol="0">
            <a:spAutoFit/>
          </a:bodyPr>
          <a:lstStyle/>
          <a:p>
            <a:r>
              <a:rPr lang="en-GB" dirty="0"/>
              <a:t>There 3 type of Inheritance in python</a:t>
            </a:r>
          </a:p>
          <a:p>
            <a:r>
              <a:rPr lang="en-GB" dirty="0"/>
              <a:t>1. Inheritance</a:t>
            </a:r>
          </a:p>
          <a:p>
            <a:r>
              <a:rPr lang="en-GB" dirty="0"/>
              <a:t>2</a:t>
            </a:r>
            <a:r>
              <a:rPr lang="en-IN" dirty="0"/>
              <a:t>.Multiple </a:t>
            </a:r>
            <a:r>
              <a:rPr lang="en-GB" dirty="0"/>
              <a:t>Inheritance</a:t>
            </a:r>
            <a:endParaRPr lang="en-IN" dirty="0"/>
          </a:p>
          <a:p>
            <a:r>
              <a:rPr lang="en-IN" dirty="0"/>
              <a:t>3.Multilevel </a:t>
            </a:r>
            <a:r>
              <a:rPr lang="en-GB" dirty="0"/>
              <a:t>Inheritance</a:t>
            </a:r>
            <a:endParaRPr lang="en-IN" dirty="0"/>
          </a:p>
          <a:p>
            <a:endParaRPr lang="en-GB" dirty="0"/>
          </a:p>
        </p:txBody>
      </p:sp>
      <p:sp>
        <p:nvSpPr>
          <p:cNvPr id="4" name="TextBox 3">
            <a:extLst>
              <a:ext uri="{FF2B5EF4-FFF2-40B4-BE49-F238E27FC236}">
                <a16:creationId xmlns:a16="http://schemas.microsoft.com/office/drawing/2014/main" id="{A4C4D8AD-3B5E-6A8F-C70D-E79064AF7BD7}"/>
              </a:ext>
            </a:extLst>
          </p:cNvPr>
          <p:cNvSpPr txBox="1"/>
          <p:nvPr/>
        </p:nvSpPr>
        <p:spPr>
          <a:xfrm>
            <a:off x="843280" y="3543195"/>
            <a:ext cx="4886960" cy="2308324"/>
          </a:xfrm>
          <a:prstGeom prst="rect">
            <a:avLst/>
          </a:prstGeom>
          <a:noFill/>
        </p:spPr>
        <p:txBody>
          <a:bodyPr wrap="square" rtlCol="0">
            <a:spAutoFit/>
          </a:bodyPr>
          <a:lstStyle/>
          <a:p>
            <a:pPr marL="342900" indent="-342900">
              <a:buAutoNum type="arabicPeriod"/>
            </a:pPr>
            <a:r>
              <a:rPr lang="en-GB" dirty="0"/>
              <a:t>Inheritance</a:t>
            </a:r>
            <a:r>
              <a:rPr lang="en-GB" b="1" dirty="0"/>
              <a:t>:- there is 1 parents class and a children class in </a:t>
            </a:r>
            <a:r>
              <a:rPr lang="en-GB" dirty="0"/>
              <a:t>Inheritance</a:t>
            </a:r>
          </a:p>
          <a:p>
            <a:pPr marL="342900" indent="-342900">
              <a:buAutoNum type="arabicPeriod"/>
            </a:pPr>
            <a:endParaRPr lang="en-GB" dirty="0"/>
          </a:p>
          <a:p>
            <a:pPr marL="342900" indent="-342900">
              <a:buAutoNum type="arabicPeriod"/>
            </a:pPr>
            <a:r>
              <a:rPr lang="en-GB" dirty="0"/>
              <a:t>Multiple Inheritance:- there is 2 parent class</a:t>
            </a:r>
          </a:p>
          <a:p>
            <a:r>
              <a:rPr lang="en-GB" dirty="0"/>
              <a:t> -&gt; and a children class in multiple Inheritance</a:t>
            </a:r>
          </a:p>
          <a:p>
            <a:pPr marL="342900" indent="-342900">
              <a:buAutoNum type="arabicPeriod"/>
            </a:pPr>
            <a:endParaRPr lang="en-GB" dirty="0"/>
          </a:p>
          <a:p>
            <a:pPr marL="342900" indent="-342900">
              <a:buAutoNum type="arabicPeriod"/>
            </a:pPr>
            <a:r>
              <a:rPr lang="en-GB" dirty="0"/>
              <a:t>Multilevel Inheritance:-there is a grand parent class -&gt; than parent class -&gt; than child class </a:t>
            </a:r>
            <a:endParaRPr lang="en-IN" dirty="0"/>
          </a:p>
        </p:txBody>
      </p:sp>
      <p:pic>
        <p:nvPicPr>
          <p:cNvPr id="10" name="Picture 9">
            <a:extLst>
              <a:ext uri="{FF2B5EF4-FFF2-40B4-BE49-F238E27FC236}">
                <a16:creationId xmlns:a16="http://schemas.microsoft.com/office/drawing/2014/main" id="{6916EA14-C0E1-3003-D40A-876E9DDEF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480" y="444355"/>
            <a:ext cx="3362794" cy="2655565"/>
          </a:xfrm>
          <a:prstGeom prst="rect">
            <a:avLst/>
          </a:prstGeom>
        </p:spPr>
      </p:pic>
      <p:pic>
        <p:nvPicPr>
          <p:cNvPr id="14" name="Picture 13">
            <a:extLst>
              <a:ext uri="{FF2B5EF4-FFF2-40B4-BE49-F238E27FC236}">
                <a16:creationId xmlns:a16="http://schemas.microsoft.com/office/drawing/2014/main" id="{DE5E5663-AF07-C34F-38F4-BA838870F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5544" y="444355"/>
            <a:ext cx="2210655" cy="2773974"/>
          </a:xfrm>
          <a:prstGeom prst="rect">
            <a:avLst/>
          </a:prstGeom>
        </p:spPr>
      </p:pic>
      <p:pic>
        <p:nvPicPr>
          <p:cNvPr id="16" name="Picture 15">
            <a:extLst>
              <a:ext uri="{FF2B5EF4-FFF2-40B4-BE49-F238E27FC236}">
                <a16:creationId xmlns:a16="http://schemas.microsoft.com/office/drawing/2014/main" id="{1A8B01A0-8537-11B6-06C2-1BDF71C1C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94" y="3543195"/>
            <a:ext cx="4886960" cy="3059339"/>
          </a:xfrm>
          <a:prstGeom prst="rect">
            <a:avLst/>
          </a:prstGeom>
        </p:spPr>
      </p:pic>
      <p:sp>
        <p:nvSpPr>
          <p:cNvPr id="18" name="TextBox 17">
            <a:extLst>
              <a:ext uri="{FF2B5EF4-FFF2-40B4-BE49-F238E27FC236}">
                <a16:creationId xmlns:a16="http://schemas.microsoft.com/office/drawing/2014/main" id="{B15C3A5B-15BB-B674-E2FC-FEE0B6D04592}"/>
              </a:ext>
            </a:extLst>
          </p:cNvPr>
          <p:cNvSpPr txBox="1"/>
          <p:nvPr/>
        </p:nvSpPr>
        <p:spPr>
          <a:xfrm>
            <a:off x="5176520" y="28644"/>
            <a:ext cx="3230714"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Inheritance example </a:t>
            </a:r>
            <a:endParaRPr lang="en-IN" dirty="0"/>
          </a:p>
        </p:txBody>
      </p:sp>
      <p:sp>
        <p:nvSpPr>
          <p:cNvPr id="19" name="TextBox 18">
            <a:extLst>
              <a:ext uri="{FF2B5EF4-FFF2-40B4-BE49-F238E27FC236}">
                <a16:creationId xmlns:a16="http://schemas.microsoft.com/office/drawing/2014/main" id="{C64CBEF0-55E1-778B-66AF-5E6F0B4BC10F}"/>
              </a:ext>
            </a:extLst>
          </p:cNvPr>
          <p:cNvSpPr txBox="1"/>
          <p:nvPr/>
        </p:nvSpPr>
        <p:spPr>
          <a:xfrm>
            <a:off x="9387673" y="69210"/>
            <a:ext cx="2210655"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Multiple Inheritance</a:t>
            </a:r>
            <a:endParaRPr lang="en-IN" dirty="0"/>
          </a:p>
        </p:txBody>
      </p:sp>
      <p:sp>
        <p:nvSpPr>
          <p:cNvPr id="20" name="TextBox 19">
            <a:extLst>
              <a:ext uri="{FF2B5EF4-FFF2-40B4-BE49-F238E27FC236}">
                <a16:creationId xmlns:a16="http://schemas.microsoft.com/office/drawing/2014/main" id="{4F8380BF-99C7-5361-B621-9E4BBFF0B793}"/>
              </a:ext>
            </a:extLst>
          </p:cNvPr>
          <p:cNvSpPr txBox="1"/>
          <p:nvPr/>
        </p:nvSpPr>
        <p:spPr>
          <a:xfrm>
            <a:off x="6029794" y="3153837"/>
            <a:ext cx="4099726"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t>Multilevel  Inheritance</a:t>
            </a:r>
            <a:endParaRPr lang="en-IN" dirty="0"/>
          </a:p>
        </p:txBody>
      </p:sp>
    </p:spTree>
    <p:extLst>
      <p:ext uri="{BB962C8B-B14F-4D97-AF65-F5344CB8AC3E}">
        <p14:creationId xmlns:p14="http://schemas.microsoft.com/office/powerpoint/2010/main" val="1051378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158</TotalTime>
  <Words>336</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ArialMT</vt:lpstr>
      <vt:lpstr>Calibri</vt:lpstr>
      <vt:lpstr>Calibri Light</vt:lpstr>
      <vt:lpstr>Wingdings</vt:lpstr>
      <vt:lpstr>Celestial</vt:lpstr>
      <vt:lpstr>Object-oriented programming (oop) concept in python </vt:lpstr>
      <vt:lpstr>Keys in oops concept </vt:lpstr>
      <vt:lpstr>Class and object </vt:lpstr>
      <vt:lpstr>Polymorphism </vt:lpstr>
      <vt:lpstr>Abstraction </vt:lpstr>
      <vt:lpstr>Encapsulation</vt:lpstr>
      <vt:lpstr>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Modasiya</dc:creator>
  <cp:lastModifiedBy>Krish Modasiya</cp:lastModifiedBy>
  <cp:revision>2</cp:revision>
  <dcterms:created xsi:type="dcterms:W3CDTF">2025-04-18T18:09:08Z</dcterms:created>
  <dcterms:modified xsi:type="dcterms:W3CDTF">2025-04-22T06:20:29Z</dcterms:modified>
</cp:coreProperties>
</file>