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Andika"/>
      <p:regular r:id="rId20"/>
      <p:bold r:id="rId21"/>
      <p:italic r:id="rId22"/>
      <p:boldItalic r:id="rId23"/>
    </p:embeddedFont>
    <p:embeddedFont>
      <p:font typeface="Berkshire Swash"/>
      <p:regular r:id="rId24"/>
    </p:embeddedFont>
    <p:embeddedFont>
      <p:font typeface="Abril Fatface"/>
      <p:regular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Homemade Appl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dika-regular.fntdata"/><Relationship Id="rId22" Type="http://schemas.openxmlformats.org/officeDocument/2006/relationships/font" Target="fonts/Andika-italic.fntdata"/><Relationship Id="rId21" Type="http://schemas.openxmlformats.org/officeDocument/2006/relationships/font" Target="fonts/Andika-bold.fntdata"/><Relationship Id="rId24" Type="http://schemas.openxmlformats.org/officeDocument/2006/relationships/font" Target="fonts/BerkshireSwash-regular.fntdata"/><Relationship Id="rId23" Type="http://schemas.openxmlformats.org/officeDocument/2006/relationships/font" Target="fonts/Andik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AbrilFatface-regular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HomemadeAppl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1c3728c1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1c3728c1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6ce9e97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6ce9e97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073618e60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a073618e60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73fe4b4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73fe4b4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1c3728c19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1c3728c19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1c3728c1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1c3728c1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6333c98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6333c98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6333c98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6333c98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073618e6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073618e6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65275" y="5212900"/>
            <a:ext cx="67359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565275" y="1591950"/>
            <a:ext cx="6735900" cy="3523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7558750" y="353250"/>
            <a:ext cx="4315500" cy="61515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4" name="Google Shape;14;p2"/>
          <p:cNvCxnSpPr/>
          <p:nvPr/>
        </p:nvCxnSpPr>
        <p:spPr>
          <a:xfrm>
            <a:off x="1278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401850" y="1203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imeline">
  <p:cSld name="CUSTOM_1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558475" y="2195075"/>
            <a:ext cx="15564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88" name="Google Shape;88;p11"/>
          <p:cNvSpPr txBox="1"/>
          <p:nvPr>
            <p:ph idx="2" type="subTitle"/>
          </p:nvPr>
        </p:nvSpPr>
        <p:spPr>
          <a:xfrm>
            <a:off x="558475" y="2947681"/>
            <a:ext cx="15564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89" name="Google Shape;89;p11"/>
          <p:cNvSpPr txBox="1"/>
          <p:nvPr>
            <p:ph idx="3" type="subTitle"/>
          </p:nvPr>
        </p:nvSpPr>
        <p:spPr>
          <a:xfrm>
            <a:off x="558475" y="3700288"/>
            <a:ext cx="15564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558475" y="4452894"/>
            <a:ext cx="15564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91" name="Google Shape;91;p11"/>
          <p:cNvSpPr txBox="1"/>
          <p:nvPr>
            <p:ph idx="5" type="subTitle"/>
          </p:nvPr>
        </p:nvSpPr>
        <p:spPr>
          <a:xfrm>
            <a:off x="558475" y="5205500"/>
            <a:ext cx="15564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92" name="Google Shape;92;p11"/>
          <p:cNvSpPr txBox="1"/>
          <p:nvPr>
            <p:ph type="title"/>
          </p:nvPr>
        </p:nvSpPr>
        <p:spPr>
          <a:xfrm>
            <a:off x="558475" y="663775"/>
            <a:ext cx="83922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6" type="body"/>
          </p:nvPr>
        </p:nvSpPr>
        <p:spPr>
          <a:xfrm>
            <a:off x="3184650" y="2195075"/>
            <a:ext cx="5766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4" name="Google Shape;94;p11"/>
          <p:cNvSpPr txBox="1"/>
          <p:nvPr>
            <p:ph idx="7" type="body"/>
          </p:nvPr>
        </p:nvSpPr>
        <p:spPr>
          <a:xfrm>
            <a:off x="3184650" y="2945450"/>
            <a:ext cx="5766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11"/>
          <p:cNvSpPr txBox="1"/>
          <p:nvPr>
            <p:ph idx="8" type="body"/>
          </p:nvPr>
        </p:nvSpPr>
        <p:spPr>
          <a:xfrm>
            <a:off x="3184650" y="3695825"/>
            <a:ext cx="5766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p11"/>
          <p:cNvSpPr txBox="1"/>
          <p:nvPr>
            <p:ph idx="9" type="body"/>
          </p:nvPr>
        </p:nvSpPr>
        <p:spPr>
          <a:xfrm>
            <a:off x="3184650" y="4446200"/>
            <a:ext cx="5766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13" type="body"/>
          </p:nvPr>
        </p:nvSpPr>
        <p:spPr>
          <a:xfrm>
            <a:off x="3184650" y="5196575"/>
            <a:ext cx="5766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98" name="Google Shape;98;p11"/>
          <p:cNvGrpSpPr/>
          <p:nvPr/>
        </p:nvGrpSpPr>
        <p:grpSpPr>
          <a:xfrm>
            <a:off x="127875" y="4882800"/>
            <a:ext cx="1687800" cy="1757400"/>
            <a:chOff x="127875" y="4882800"/>
            <a:chExt cx="1687800" cy="1757400"/>
          </a:xfrm>
        </p:grpSpPr>
        <p:cxnSp>
          <p:nvCxnSpPr>
            <p:cNvPr id="99" name="Google Shape;99;p11"/>
            <p:cNvCxnSpPr/>
            <p:nvPr/>
          </p:nvCxnSpPr>
          <p:spPr>
            <a:xfrm>
              <a:off x="127875" y="6341125"/>
              <a:ext cx="168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1"/>
            <p:cNvCxnSpPr/>
            <p:nvPr/>
          </p:nvCxnSpPr>
          <p:spPr>
            <a:xfrm rot="10800000">
              <a:off x="401850" y="4882800"/>
              <a:ext cx="0" cy="1757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1 Title and text left">
  <p:cSld name="CUSTOM_15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876425" y="1981100"/>
            <a:ext cx="5581500" cy="1264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876525" y="34389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104" name="Google Shape;104;p12"/>
          <p:cNvGrpSpPr/>
          <p:nvPr/>
        </p:nvGrpSpPr>
        <p:grpSpPr>
          <a:xfrm>
            <a:off x="127875" y="4882800"/>
            <a:ext cx="1687800" cy="1757400"/>
            <a:chOff x="127875" y="4882800"/>
            <a:chExt cx="1687800" cy="1757400"/>
          </a:xfrm>
        </p:grpSpPr>
        <p:cxnSp>
          <p:nvCxnSpPr>
            <p:cNvPr id="105" name="Google Shape;105;p12"/>
            <p:cNvCxnSpPr/>
            <p:nvPr/>
          </p:nvCxnSpPr>
          <p:spPr>
            <a:xfrm>
              <a:off x="127875" y="6341125"/>
              <a:ext cx="168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2"/>
            <p:cNvCxnSpPr/>
            <p:nvPr/>
          </p:nvCxnSpPr>
          <p:spPr>
            <a:xfrm rot="10800000">
              <a:off x="401850" y="4882800"/>
              <a:ext cx="0" cy="1757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07" name="Google Shape;107;p12"/>
          <p:cNvCxnSpPr/>
          <p:nvPr/>
        </p:nvCxnSpPr>
        <p:spPr>
          <a:xfrm rot="10800000">
            <a:off x="103386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2"/>
          <p:cNvCxnSpPr/>
          <p:nvPr/>
        </p:nvCxnSpPr>
        <p:spPr>
          <a:xfrm>
            <a:off x="11752500" y="1203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Title and text right">
  <p:cSld name="CUSTOM_16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4918988" y="2122000"/>
            <a:ext cx="5581500" cy="1242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4919088" y="35036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112" name="Google Shape;112;p13"/>
          <p:cNvCxnSpPr/>
          <p:nvPr/>
        </p:nvCxnSpPr>
        <p:spPr>
          <a:xfrm rot="10800000">
            <a:off x="10338675" y="634112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3"/>
          <p:cNvCxnSpPr/>
          <p:nvPr/>
        </p:nvCxnSpPr>
        <p:spPr>
          <a:xfrm rot="10800000">
            <a:off x="11752500" y="48828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3"/>
          <p:cNvCxnSpPr/>
          <p:nvPr/>
        </p:nvCxnSpPr>
        <p:spPr>
          <a:xfrm>
            <a:off x="1278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3"/>
          <p:cNvCxnSpPr/>
          <p:nvPr/>
        </p:nvCxnSpPr>
        <p:spPr>
          <a:xfrm>
            <a:off x="401850" y="1203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Just title">
  <p:cSld name="CUSTOM_2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0" name="Google Shape;120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122" name="Google Shape;122;p15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123" name="Google Shape;123;p15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5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5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5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5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128" name="Google Shape;128;p15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3"/>
          <p:cNvSpPr/>
          <p:nvPr>
            <p:ph idx="2" type="pic"/>
          </p:nvPr>
        </p:nvSpPr>
        <p:spPr>
          <a:xfrm>
            <a:off x="1038225" y="775050"/>
            <a:ext cx="3896700" cy="55377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0" name="Google Shape;20;p3"/>
          <p:cNvCxnSpPr/>
          <p:nvPr/>
        </p:nvCxnSpPr>
        <p:spPr>
          <a:xfrm>
            <a:off x="1278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401850" y="1203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10338675" y="634112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rot="10800000">
            <a:off x="11752500" y="48828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Six columns">
  <p:cSld name="CUSTOM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4"/>
          <p:cNvCxnSpPr/>
          <p:nvPr/>
        </p:nvCxnSpPr>
        <p:spPr>
          <a:xfrm rot="10800000">
            <a:off x="10338675" y="634112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 rot="10800000">
            <a:off x="11752500" y="48828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1278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401850" y="1203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type="title"/>
          </p:nvPr>
        </p:nvSpPr>
        <p:spPr>
          <a:xfrm>
            <a:off x="4686575" y="751875"/>
            <a:ext cx="70149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686575" y="2761419"/>
            <a:ext cx="31671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8491258" y="2761419"/>
            <a:ext cx="31671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3" type="body"/>
          </p:nvPr>
        </p:nvSpPr>
        <p:spPr>
          <a:xfrm>
            <a:off x="8491258" y="4533076"/>
            <a:ext cx="31671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4" type="title"/>
          </p:nvPr>
        </p:nvSpPr>
        <p:spPr>
          <a:xfrm>
            <a:off x="4686575" y="2065650"/>
            <a:ext cx="31671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5" type="title"/>
          </p:nvPr>
        </p:nvSpPr>
        <p:spPr>
          <a:xfrm>
            <a:off x="8491258" y="2065650"/>
            <a:ext cx="31671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6" type="title"/>
          </p:nvPr>
        </p:nvSpPr>
        <p:spPr>
          <a:xfrm>
            <a:off x="8491258" y="3837307"/>
            <a:ext cx="31671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7" type="body"/>
          </p:nvPr>
        </p:nvSpPr>
        <p:spPr>
          <a:xfrm>
            <a:off x="4686575" y="4533067"/>
            <a:ext cx="31671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8" type="title"/>
          </p:nvPr>
        </p:nvSpPr>
        <p:spPr>
          <a:xfrm>
            <a:off x="4686575" y="3837298"/>
            <a:ext cx="31671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8" name="Google Shape;38;p4"/>
          <p:cNvSpPr/>
          <p:nvPr>
            <p:ph idx="9" type="pic"/>
          </p:nvPr>
        </p:nvSpPr>
        <p:spPr>
          <a:xfrm>
            <a:off x="442625" y="369525"/>
            <a:ext cx="3729300" cy="61065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39" name="Google Shape;3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275" y="1919200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2162975" y="2486800"/>
            <a:ext cx="8228700" cy="206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582675" y="485770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>
            <a:off x="10338675" y="4882800"/>
            <a:ext cx="1687800" cy="1757400"/>
            <a:chOff x="10338675" y="4882800"/>
            <a:chExt cx="1687800" cy="1757400"/>
          </a:xfrm>
        </p:grpSpPr>
        <p:cxnSp>
          <p:nvCxnSpPr>
            <p:cNvPr id="44" name="Google Shape;44;p5"/>
            <p:cNvCxnSpPr/>
            <p:nvPr/>
          </p:nvCxnSpPr>
          <p:spPr>
            <a:xfrm rot="10800000">
              <a:off x="10338675" y="6341125"/>
              <a:ext cx="168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5"/>
            <p:cNvCxnSpPr/>
            <p:nvPr/>
          </p:nvCxnSpPr>
          <p:spPr>
            <a:xfrm rot="10800000">
              <a:off x="11752500" y="4882800"/>
              <a:ext cx="0" cy="1757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6" name="Google Shape;46;p5"/>
          <p:cNvCxnSpPr/>
          <p:nvPr/>
        </p:nvCxnSpPr>
        <p:spPr>
          <a:xfrm>
            <a:off x="1278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5"/>
          <p:cNvCxnSpPr/>
          <p:nvPr/>
        </p:nvCxnSpPr>
        <p:spPr>
          <a:xfrm>
            <a:off x="401850" y="1203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Two columns">
  <p:cSld name="CUSTOM_4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85600" y="213150"/>
            <a:ext cx="11620800" cy="6431700"/>
          </a:xfrm>
          <a:prstGeom prst="round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873350" y="2051385"/>
            <a:ext cx="4960800" cy="38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6464148" y="2037000"/>
            <a:ext cx="4961100" cy="38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cxnSp>
        <p:nvCxnSpPr>
          <p:cNvPr id="53" name="Google Shape;53;p6"/>
          <p:cNvCxnSpPr/>
          <p:nvPr/>
        </p:nvCxnSpPr>
        <p:spPr>
          <a:xfrm rot="10800000">
            <a:off x="103386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6"/>
          <p:cNvCxnSpPr/>
          <p:nvPr/>
        </p:nvCxnSpPr>
        <p:spPr>
          <a:xfrm>
            <a:off x="11752500" y="1203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One column">
  <p:cSld name="CUSTOM_5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127875" y="4882800"/>
            <a:ext cx="1687800" cy="1757400"/>
            <a:chOff x="127875" y="4882800"/>
            <a:chExt cx="1687800" cy="1757400"/>
          </a:xfrm>
        </p:grpSpPr>
        <p:cxnSp>
          <p:nvCxnSpPr>
            <p:cNvPr id="57" name="Google Shape;57;p7"/>
            <p:cNvCxnSpPr/>
            <p:nvPr/>
          </p:nvCxnSpPr>
          <p:spPr>
            <a:xfrm>
              <a:off x="127875" y="6341125"/>
              <a:ext cx="168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401850" y="4882800"/>
              <a:ext cx="0" cy="1757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9" name="Google Shape;59;p7"/>
          <p:cNvCxnSpPr/>
          <p:nvPr/>
        </p:nvCxnSpPr>
        <p:spPr>
          <a:xfrm rot="10800000">
            <a:off x="103386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7"/>
          <p:cNvCxnSpPr/>
          <p:nvPr/>
        </p:nvCxnSpPr>
        <p:spPr>
          <a:xfrm>
            <a:off x="11752500" y="1203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7"/>
          <p:cNvSpPr txBox="1"/>
          <p:nvPr>
            <p:ph type="title"/>
          </p:nvPr>
        </p:nvSpPr>
        <p:spPr>
          <a:xfrm>
            <a:off x="4997175" y="1286000"/>
            <a:ext cx="63759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4997175" y="2410600"/>
            <a:ext cx="6375900" cy="304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Big Title">
  <p:cSld name="CUSTOM_6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632875" y="5919475"/>
            <a:ext cx="113799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cxnSp>
        <p:nvCxnSpPr>
          <p:cNvPr id="66" name="Google Shape;66;p8"/>
          <p:cNvCxnSpPr/>
          <p:nvPr/>
        </p:nvCxnSpPr>
        <p:spPr>
          <a:xfrm rot="10800000">
            <a:off x="10338675" y="634112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8"/>
          <p:cNvCxnSpPr/>
          <p:nvPr/>
        </p:nvCxnSpPr>
        <p:spPr>
          <a:xfrm rot="10800000">
            <a:off x="11752500" y="48828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8"/>
          <p:cNvCxnSpPr/>
          <p:nvPr/>
        </p:nvCxnSpPr>
        <p:spPr>
          <a:xfrm>
            <a:off x="1278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8"/>
          <p:cNvCxnSpPr/>
          <p:nvPr/>
        </p:nvCxnSpPr>
        <p:spPr>
          <a:xfrm>
            <a:off x="401850" y="120300"/>
            <a:ext cx="0" cy="175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1189052" y="48588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2" name="Google Shape;72;p9"/>
          <p:cNvSpPr txBox="1"/>
          <p:nvPr>
            <p:ph idx="2" type="subTitle"/>
          </p:nvPr>
        </p:nvSpPr>
        <p:spPr>
          <a:xfrm>
            <a:off x="4713302" y="4858875"/>
            <a:ext cx="26589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8237552" y="4858875"/>
            <a:ext cx="2658600" cy="60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4" name="Google Shape;74;p9"/>
          <p:cNvSpPr txBox="1"/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1189050" y="5348377"/>
            <a:ext cx="2658900" cy="1135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76" name="Google Shape;76;p9"/>
          <p:cNvSpPr txBox="1"/>
          <p:nvPr>
            <p:ph idx="5" type="body"/>
          </p:nvPr>
        </p:nvSpPr>
        <p:spPr>
          <a:xfrm>
            <a:off x="4713300" y="5348377"/>
            <a:ext cx="2658900" cy="11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77" name="Google Shape;77;p9"/>
          <p:cNvSpPr txBox="1"/>
          <p:nvPr>
            <p:ph idx="6" type="body"/>
          </p:nvPr>
        </p:nvSpPr>
        <p:spPr>
          <a:xfrm>
            <a:off x="8237550" y="5348377"/>
            <a:ext cx="2658900" cy="113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cxnSp>
        <p:nvCxnSpPr>
          <p:cNvPr id="78" name="Google Shape;78;p9"/>
          <p:cNvCxnSpPr/>
          <p:nvPr/>
        </p:nvCxnSpPr>
        <p:spPr>
          <a:xfrm>
            <a:off x="1278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9"/>
          <p:cNvCxnSpPr/>
          <p:nvPr/>
        </p:nvCxnSpPr>
        <p:spPr>
          <a:xfrm>
            <a:off x="401850" y="120300"/>
            <a:ext cx="0" cy="999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9"/>
          <p:cNvCxnSpPr/>
          <p:nvPr/>
        </p:nvCxnSpPr>
        <p:spPr>
          <a:xfrm rot="10800000">
            <a:off x="10338675" y="419375"/>
            <a:ext cx="1687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9"/>
          <p:cNvCxnSpPr/>
          <p:nvPr/>
        </p:nvCxnSpPr>
        <p:spPr>
          <a:xfrm>
            <a:off x="11752500" y="120300"/>
            <a:ext cx="0" cy="1627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Text and Image">
  <p:cSld name="CUSTOM_9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rkshire Swash"/>
              <a:buNone/>
              <a:defRPr sz="40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●"/>
              <a:defRPr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○"/>
              <a:defRPr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■"/>
              <a:defRPr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●"/>
              <a:defRPr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○"/>
              <a:defRPr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■"/>
              <a:defRPr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●"/>
              <a:defRPr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○"/>
              <a:defRPr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ndika"/>
              <a:buChar char="■"/>
              <a:defRPr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/>
          <p:nvPr/>
        </p:nvSpPr>
        <p:spPr>
          <a:xfrm>
            <a:off x="7426775" y="198450"/>
            <a:ext cx="4316100" cy="61539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374950" y="1513488"/>
            <a:ext cx="7183800" cy="3523800"/>
          </a:xfrm>
          <a:prstGeom prst="rect">
            <a:avLst/>
          </a:prstGeom>
          <a:effectLst>
            <a:outerShdw rotWithShape="0" algn="bl" dir="19980000" dist="476250">
              <a:schemeClr val="lt2"/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Final Grade Predictor</a:t>
            </a:r>
            <a:endParaRPr sz="7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-GradeBuddy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598900" y="4890175"/>
            <a:ext cx="6735900" cy="586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Machine Learning Model</a:t>
            </a:r>
            <a:endParaRPr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By: Krishala Chhetri 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6762825" y="198450"/>
            <a:ext cx="795926" cy="934917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11298575" y="5569825"/>
            <a:ext cx="795926" cy="934917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11595000" y="198450"/>
            <a:ext cx="499490" cy="586359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8838" y="1985250"/>
            <a:ext cx="4251974" cy="31869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idx="4294967295" type="body"/>
          </p:nvPr>
        </p:nvSpPr>
        <p:spPr>
          <a:xfrm>
            <a:off x="294700" y="2235750"/>
            <a:ext cx="42846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900"/>
              <a:buChar char="●"/>
            </a:pPr>
            <a:r>
              <a:rPr b="1" lang="en">
                <a:solidFill>
                  <a:srgbClr val="5B0F00"/>
                </a:solidFill>
              </a:rPr>
              <a:t>Feature Importance Analysis </a:t>
            </a:r>
            <a:endParaRPr b="1">
              <a:solidFill>
                <a:srgbClr val="5B0F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This is where we utilized statistical scores to find which features (like G1, G2, studytime) are most useful in predicting the final grade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Created a barplot by utilzing Seaborn for a better view </a:t>
            </a:r>
            <a:endParaRPr/>
          </a:p>
        </p:txBody>
      </p:sp>
      <p:sp>
        <p:nvSpPr>
          <p:cNvPr id="243" name="Google Shape;243;p25"/>
          <p:cNvSpPr/>
          <p:nvPr/>
        </p:nvSpPr>
        <p:spPr>
          <a:xfrm>
            <a:off x="938012" y="1302625"/>
            <a:ext cx="591787" cy="696030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984150" y="331800"/>
            <a:ext cx="499490" cy="586359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 flipH="1">
            <a:off x="294700" y="700200"/>
            <a:ext cx="795926" cy="934917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25"/>
          <p:cNvGrpSpPr/>
          <p:nvPr/>
        </p:nvGrpSpPr>
        <p:grpSpPr>
          <a:xfrm>
            <a:off x="127875" y="4882800"/>
            <a:ext cx="1687800" cy="1757400"/>
            <a:chOff x="127875" y="4882800"/>
            <a:chExt cx="1687800" cy="1757400"/>
          </a:xfrm>
        </p:grpSpPr>
        <p:cxnSp>
          <p:nvCxnSpPr>
            <p:cNvPr id="247" name="Google Shape;247;p25"/>
            <p:cNvCxnSpPr/>
            <p:nvPr/>
          </p:nvCxnSpPr>
          <p:spPr>
            <a:xfrm>
              <a:off x="127875" y="6341125"/>
              <a:ext cx="168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401850" y="4882800"/>
              <a:ext cx="0" cy="1757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49" name="Google Shape;249;p25" title="Screenshot 2025-03-31 at 11.06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525" y="778300"/>
            <a:ext cx="7200648" cy="469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1866600" y="635325"/>
            <a:ext cx="8458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: Model Training and Performance Output </a:t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 flipH="1">
            <a:off x="273703" y="6170053"/>
            <a:ext cx="431081" cy="507092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 flipH="1">
            <a:off x="307389" y="5462275"/>
            <a:ext cx="363759" cy="427825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593521" y="5730856"/>
            <a:ext cx="579843" cy="681914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1939350" y="1692600"/>
            <a:ext cx="83133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dika"/>
              <a:buChar char="●"/>
            </a:pPr>
            <a:r>
              <a:rPr b="1" lang="en" sz="19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Split the data</a:t>
            </a: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 into training (80%) and testing (20%) sets</a:t>
            </a:r>
            <a:endParaRPr sz="190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dika"/>
              <a:buChar char="●"/>
            </a:pPr>
            <a:r>
              <a:rPr b="1" lang="en" sz="19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Trained 3 models</a:t>
            </a:r>
            <a:r>
              <a:rPr lang="en" sz="19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:</a:t>
            </a:r>
            <a:b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</a:b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– Linear Regression → </a:t>
            </a: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Mean Squared Error: 1.44, R² Score: 0.85</a:t>
            </a:r>
            <a:b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</a:b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– Decision Tree —&gt; Mean Squared </a:t>
            </a: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Error</a:t>
            </a: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 : 3.97, </a:t>
            </a: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R² Score: 0.59</a:t>
            </a:r>
            <a:endParaRPr sz="190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– Random Forest —&gt; </a:t>
            </a: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Mean Squared Error : 1.62, R² Score:0.83</a:t>
            </a:r>
            <a:endParaRPr sz="190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ndika"/>
              <a:buChar char="●"/>
            </a:pPr>
            <a:r>
              <a:rPr b="1" lang="en" sz="19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Measured performance</a:t>
            </a:r>
            <a:r>
              <a:rPr lang="en" sz="19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 </a:t>
            </a: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using:</a:t>
            </a:r>
            <a:b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</a:b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– </a:t>
            </a:r>
            <a:r>
              <a:rPr b="1"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Mean Squared Error (MSE)</a:t>
            </a: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: How far off the predictions were</a:t>
            </a:r>
            <a:b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</a:b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– </a:t>
            </a:r>
            <a:r>
              <a:rPr b="1"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R² Score</a:t>
            </a: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: How well the model explains the variation in final grades (G3)</a:t>
            </a:r>
            <a:endParaRPr sz="190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rPr>
              <a:t>Since linear regression had a R² Score value of 0.85, we can conclude that it was our best predictive model</a:t>
            </a:r>
            <a:endParaRPr sz="1900">
              <a:solidFill>
                <a:schemeClr val="dk1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3008275" y="558463"/>
            <a:ext cx="7899000" cy="969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Step 4 : Visualizations of Model Performance</a:t>
            </a:r>
            <a:endParaRPr sz="5100"/>
          </a:p>
        </p:txBody>
      </p:sp>
      <p:sp>
        <p:nvSpPr>
          <p:cNvPr id="264" name="Google Shape;264;p27"/>
          <p:cNvSpPr/>
          <p:nvPr/>
        </p:nvSpPr>
        <p:spPr>
          <a:xfrm>
            <a:off x="1991548" y="1528384"/>
            <a:ext cx="499490" cy="587445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/>
          <p:nvPr/>
        </p:nvSpPr>
        <p:spPr>
          <a:xfrm>
            <a:off x="2178419" y="1003025"/>
            <a:ext cx="421309" cy="495148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 flipH="1">
            <a:off x="1376835" y="1003035"/>
            <a:ext cx="672140" cy="789413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7"/>
          <p:cNvSpPr txBox="1"/>
          <p:nvPr/>
        </p:nvSpPr>
        <p:spPr>
          <a:xfrm>
            <a:off x="1037725" y="2819925"/>
            <a:ext cx="35643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Scatter Plot: </a:t>
            </a:r>
            <a:r>
              <a:rPr b="1" lang="en" sz="23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Actual vs. Predicted Grades </a:t>
            </a:r>
            <a:endParaRPr sz="1900">
              <a:solidFill>
                <a:srgbClr val="5B0F00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pic>
        <p:nvPicPr>
          <p:cNvPr id="268" name="Google Shape;268;p27" title="Screenshot 2025-03-31 at 11.22.02 PM.png"/>
          <p:cNvPicPr preferRelativeResize="0"/>
          <p:nvPr/>
        </p:nvPicPr>
        <p:blipFill rotWithShape="1">
          <a:blip r:embed="rId3">
            <a:alphaModFix/>
          </a:blip>
          <a:srcRect b="0" l="0" r="16929" t="0"/>
          <a:stretch/>
        </p:blipFill>
        <p:spPr>
          <a:xfrm>
            <a:off x="4861500" y="2115825"/>
            <a:ext cx="6474476" cy="443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154625" y="2209475"/>
            <a:ext cx="38157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5B0F00"/>
                </a:solidFill>
              </a:rPr>
              <a:t>Decision Tree </a:t>
            </a:r>
            <a:r>
              <a:rPr b="1" lang="en" sz="2300">
                <a:solidFill>
                  <a:srgbClr val="5B0F00"/>
                </a:solidFill>
              </a:rPr>
              <a:t>: Actual vs. Predicted Grades </a:t>
            </a:r>
            <a:endParaRPr/>
          </a:p>
        </p:txBody>
      </p:sp>
      <p:pic>
        <p:nvPicPr>
          <p:cNvPr id="274" name="Google Shape;274;p28" title="Screenshot 2025-03-31 at 11.26.5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625" y="327100"/>
            <a:ext cx="7685673" cy="593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1870550" y="1154825"/>
            <a:ext cx="8061900" cy="1260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</a:rPr>
              <a:t>Thank you!</a:t>
            </a:r>
            <a:endParaRPr sz="9600">
              <a:solidFill>
                <a:schemeClr val="lt2"/>
              </a:solidFill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3125100" y="716100"/>
            <a:ext cx="5910900" cy="5425800"/>
          </a:xfrm>
          <a:prstGeom prst="round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9"/>
          <p:cNvSpPr txBox="1"/>
          <p:nvPr>
            <p:ph type="title"/>
          </p:nvPr>
        </p:nvSpPr>
        <p:spPr>
          <a:xfrm>
            <a:off x="3305200" y="2002475"/>
            <a:ext cx="5581500" cy="89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282" name="Google Shape;282;p29"/>
          <p:cNvSpPr/>
          <p:nvPr/>
        </p:nvSpPr>
        <p:spPr>
          <a:xfrm>
            <a:off x="5990015" y="5129428"/>
            <a:ext cx="181070" cy="392601"/>
          </a:xfrm>
          <a:custGeom>
            <a:rect b="b" l="l" r="r" t="t"/>
            <a:pathLst>
              <a:path extrusionOk="0" h="17146" w="7907">
                <a:moveTo>
                  <a:pt x="5538" y="0"/>
                </a:moveTo>
                <a:cubicBezTo>
                  <a:pt x="2969" y="0"/>
                  <a:pt x="1802" y="1134"/>
                  <a:pt x="1802" y="3303"/>
                </a:cubicBezTo>
                <a:lnTo>
                  <a:pt x="1802" y="5604"/>
                </a:lnTo>
                <a:lnTo>
                  <a:pt x="0" y="5604"/>
                </a:lnTo>
                <a:lnTo>
                  <a:pt x="0" y="8540"/>
                </a:lnTo>
                <a:lnTo>
                  <a:pt x="1802" y="8540"/>
                </a:lnTo>
                <a:lnTo>
                  <a:pt x="1802" y="17146"/>
                </a:lnTo>
                <a:lnTo>
                  <a:pt x="5238" y="17146"/>
                </a:lnTo>
                <a:lnTo>
                  <a:pt x="5238" y="8473"/>
                </a:lnTo>
                <a:lnTo>
                  <a:pt x="7673" y="8473"/>
                </a:lnTo>
                <a:lnTo>
                  <a:pt x="7906" y="5604"/>
                </a:lnTo>
                <a:lnTo>
                  <a:pt x="5238" y="5604"/>
                </a:lnTo>
                <a:lnTo>
                  <a:pt x="5238" y="3936"/>
                </a:lnTo>
                <a:cubicBezTo>
                  <a:pt x="5238" y="3269"/>
                  <a:pt x="5404" y="3002"/>
                  <a:pt x="6038" y="3002"/>
                </a:cubicBezTo>
                <a:lnTo>
                  <a:pt x="7906" y="3002"/>
                </a:lnTo>
                <a:lnTo>
                  <a:pt x="790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29"/>
          <p:cNvGrpSpPr/>
          <p:nvPr/>
        </p:nvGrpSpPr>
        <p:grpSpPr>
          <a:xfrm>
            <a:off x="6523118" y="5119776"/>
            <a:ext cx="411849" cy="411917"/>
            <a:chOff x="5162200" y="4097750"/>
            <a:chExt cx="338385" cy="338414"/>
          </a:xfrm>
        </p:grpSpPr>
        <p:sp>
          <p:nvSpPr>
            <p:cNvPr id="284" name="Google Shape;284;p29"/>
            <p:cNvSpPr/>
            <p:nvPr/>
          </p:nvSpPr>
          <p:spPr>
            <a:xfrm>
              <a:off x="5162200" y="4097750"/>
              <a:ext cx="338385" cy="338414"/>
            </a:xfrm>
            <a:custGeom>
              <a:rect b="b" l="l" r="r" t="t"/>
              <a:pathLst>
                <a:path extrusionOk="0" h="11843" w="11842">
                  <a:moveTo>
                    <a:pt x="5938" y="1068"/>
                  </a:moveTo>
                  <a:cubicBezTo>
                    <a:pt x="7505" y="1068"/>
                    <a:pt x="7706" y="1068"/>
                    <a:pt x="8339" y="1101"/>
                  </a:cubicBezTo>
                  <a:cubicBezTo>
                    <a:pt x="8906" y="1135"/>
                    <a:pt x="9207" y="1201"/>
                    <a:pt x="9440" y="1301"/>
                  </a:cubicBezTo>
                  <a:cubicBezTo>
                    <a:pt x="9707" y="1401"/>
                    <a:pt x="9907" y="1535"/>
                    <a:pt x="10107" y="1735"/>
                  </a:cubicBezTo>
                  <a:cubicBezTo>
                    <a:pt x="10307" y="1935"/>
                    <a:pt x="10441" y="2135"/>
                    <a:pt x="10541" y="2435"/>
                  </a:cubicBezTo>
                  <a:cubicBezTo>
                    <a:pt x="10641" y="2636"/>
                    <a:pt x="10741" y="2936"/>
                    <a:pt x="10741" y="3536"/>
                  </a:cubicBezTo>
                  <a:cubicBezTo>
                    <a:pt x="10774" y="4137"/>
                    <a:pt x="10774" y="4337"/>
                    <a:pt x="10774" y="5905"/>
                  </a:cubicBezTo>
                  <a:cubicBezTo>
                    <a:pt x="10774" y="7506"/>
                    <a:pt x="10774" y="7706"/>
                    <a:pt x="10741" y="8306"/>
                  </a:cubicBezTo>
                  <a:cubicBezTo>
                    <a:pt x="10741" y="8907"/>
                    <a:pt x="10641" y="9207"/>
                    <a:pt x="10541" y="9407"/>
                  </a:cubicBezTo>
                  <a:cubicBezTo>
                    <a:pt x="10441" y="9707"/>
                    <a:pt x="10307" y="9907"/>
                    <a:pt x="10107" y="10108"/>
                  </a:cubicBezTo>
                  <a:cubicBezTo>
                    <a:pt x="9907" y="10308"/>
                    <a:pt x="9707" y="10441"/>
                    <a:pt x="9440" y="10541"/>
                  </a:cubicBezTo>
                  <a:cubicBezTo>
                    <a:pt x="9207" y="10608"/>
                    <a:pt x="8906" y="10708"/>
                    <a:pt x="8339" y="10741"/>
                  </a:cubicBezTo>
                  <a:cubicBezTo>
                    <a:pt x="7706" y="10775"/>
                    <a:pt x="7505" y="10775"/>
                    <a:pt x="5938" y="10775"/>
                  </a:cubicBezTo>
                  <a:cubicBezTo>
                    <a:pt x="4337" y="10775"/>
                    <a:pt x="4170" y="10775"/>
                    <a:pt x="3536" y="10741"/>
                  </a:cubicBezTo>
                  <a:cubicBezTo>
                    <a:pt x="2969" y="10708"/>
                    <a:pt x="2635" y="10608"/>
                    <a:pt x="2435" y="10541"/>
                  </a:cubicBezTo>
                  <a:cubicBezTo>
                    <a:pt x="2168" y="10441"/>
                    <a:pt x="1968" y="10308"/>
                    <a:pt x="1735" y="10108"/>
                  </a:cubicBezTo>
                  <a:cubicBezTo>
                    <a:pt x="1535" y="9874"/>
                    <a:pt x="1401" y="9674"/>
                    <a:pt x="1301" y="9407"/>
                  </a:cubicBezTo>
                  <a:cubicBezTo>
                    <a:pt x="1234" y="9207"/>
                    <a:pt x="1134" y="8907"/>
                    <a:pt x="1101" y="8306"/>
                  </a:cubicBezTo>
                  <a:cubicBezTo>
                    <a:pt x="1068" y="7706"/>
                    <a:pt x="1068" y="7506"/>
                    <a:pt x="1068" y="5905"/>
                  </a:cubicBezTo>
                  <a:cubicBezTo>
                    <a:pt x="1068" y="4337"/>
                    <a:pt x="1068" y="4137"/>
                    <a:pt x="1101" y="3536"/>
                  </a:cubicBezTo>
                  <a:cubicBezTo>
                    <a:pt x="1134" y="2936"/>
                    <a:pt x="1234" y="2636"/>
                    <a:pt x="1301" y="2435"/>
                  </a:cubicBezTo>
                  <a:cubicBezTo>
                    <a:pt x="1401" y="2135"/>
                    <a:pt x="1535" y="1935"/>
                    <a:pt x="1735" y="1735"/>
                  </a:cubicBezTo>
                  <a:cubicBezTo>
                    <a:pt x="1968" y="1535"/>
                    <a:pt x="2168" y="1401"/>
                    <a:pt x="2435" y="1301"/>
                  </a:cubicBezTo>
                  <a:cubicBezTo>
                    <a:pt x="2635" y="1235"/>
                    <a:pt x="2969" y="1135"/>
                    <a:pt x="3536" y="1101"/>
                  </a:cubicBezTo>
                  <a:cubicBezTo>
                    <a:pt x="4170" y="1068"/>
                    <a:pt x="4337" y="1068"/>
                    <a:pt x="5938" y="1068"/>
                  </a:cubicBezTo>
                  <a:close/>
                  <a:moveTo>
                    <a:pt x="5938" y="0"/>
                  </a:moveTo>
                  <a:cubicBezTo>
                    <a:pt x="4337" y="0"/>
                    <a:pt x="4103" y="0"/>
                    <a:pt x="3503" y="34"/>
                  </a:cubicBezTo>
                  <a:cubicBezTo>
                    <a:pt x="2869" y="67"/>
                    <a:pt x="2435" y="167"/>
                    <a:pt x="2035" y="301"/>
                  </a:cubicBezTo>
                  <a:cubicBezTo>
                    <a:pt x="1668" y="467"/>
                    <a:pt x="1334" y="668"/>
                    <a:pt x="1001" y="1001"/>
                  </a:cubicBezTo>
                  <a:cubicBezTo>
                    <a:pt x="667" y="1335"/>
                    <a:pt x="467" y="1635"/>
                    <a:pt x="300" y="2035"/>
                  </a:cubicBezTo>
                  <a:cubicBezTo>
                    <a:pt x="167" y="2402"/>
                    <a:pt x="67" y="2836"/>
                    <a:pt x="33" y="3470"/>
                  </a:cubicBezTo>
                  <a:cubicBezTo>
                    <a:pt x="0" y="4103"/>
                    <a:pt x="0" y="4303"/>
                    <a:pt x="0" y="5938"/>
                  </a:cubicBezTo>
                  <a:cubicBezTo>
                    <a:pt x="0" y="7539"/>
                    <a:pt x="0" y="7739"/>
                    <a:pt x="33" y="8373"/>
                  </a:cubicBezTo>
                  <a:cubicBezTo>
                    <a:pt x="67" y="9007"/>
                    <a:pt x="167" y="9440"/>
                    <a:pt x="300" y="9807"/>
                  </a:cubicBezTo>
                  <a:cubicBezTo>
                    <a:pt x="467" y="10208"/>
                    <a:pt x="667" y="10541"/>
                    <a:pt x="1001" y="10841"/>
                  </a:cubicBezTo>
                  <a:cubicBezTo>
                    <a:pt x="1334" y="11175"/>
                    <a:pt x="1668" y="11375"/>
                    <a:pt x="2035" y="11542"/>
                  </a:cubicBezTo>
                  <a:cubicBezTo>
                    <a:pt x="2435" y="11675"/>
                    <a:pt x="2869" y="11775"/>
                    <a:pt x="3503" y="11809"/>
                  </a:cubicBezTo>
                  <a:cubicBezTo>
                    <a:pt x="4103" y="11842"/>
                    <a:pt x="4337" y="11842"/>
                    <a:pt x="5938" y="11842"/>
                  </a:cubicBezTo>
                  <a:cubicBezTo>
                    <a:pt x="7539" y="11842"/>
                    <a:pt x="7739" y="11842"/>
                    <a:pt x="8373" y="11809"/>
                  </a:cubicBezTo>
                  <a:cubicBezTo>
                    <a:pt x="9007" y="11775"/>
                    <a:pt x="9440" y="11675"/>
                    <a:pt x="9807" y="11542"/>
                  </a:cubicBezTo>
                  <a:cubicBezTo>
                    <a:pt x="10207" y="11375"/>
                    <a:pt x="10541" y="11175"/>
                    <a:pt x="10875" y="10841"/>
                  </a:cubicBezTo>
                  <a:cubicBezTo>
                    <a:pt x="11208" y="10508"/>
                    <a:pt x="11408" y="10208"/>
                    <a:pt x="11542" y="9807"/>
                  </a:cubicBezTo>
                  <a:cubicBezTo>
                    <a:pt x="11708" y="9440"/>
                    <a:pt x="11775" y="9007"/>
                    <a:pt x="11809" y="8373"/>
                  </a:cubicBezTo>
                  <a:cubicBezTo>
                    <a:pt x="11842" y="7739"/>
                    <a:pt x="11842" y="7539"/>
                    <a:pt x="11842" y="5938"/>
                  </a:cubicBezTo>
                  <a:cubicBezTo>
                    <a:pt x="11842" y="4303"/>
                    <a:pt x="11842" y="4103"/>
                    <a:pt x="11809" y="3470"/>
                  </a:cubicBezTo>
                  <a:cubicBezTo>
                    <a:pt x="11809" y="2836"/>
                    <a:pt x="11708" y="2402"/>
                    <a:pt x="11542" y="2035"/>
                  </a:cubicBezTo>
                  <a:cubicBezTo>
                    <a:pt x="11408" y="1668"/>
                    <a:pt x="11175" y="1301"/>
                    <a:pt x="10875" y="1001"/>
                  </a:cubicBezTo>
                  <a:cubicBezTo>
                    <a:pt x="10541" y="668"/>
                    <a:pt x="10207" y="467"/>
                    <a:pt x="9807" y="301"/>
                  </a:cubicBezTo>
                  <a:cubicBezTo>
                    <a:pt x="9440" y="167"/>
                    <a:pt x="9007" y="67"/>
                    <a:pt x="8373" y="34"/>
                  </a:cubicBezTo>
                  <a:cubicBezTo>
                    <a:pt x="7739" y="0"/>
                    <a:pt x="7539" y="0"/>
                    <a:pt x="59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5245127" y="4179731"/>
              <a:ext cx="173507" cy="174450"/>
            </a:xfrm>
            <a:custGeom>
              <a:rect b="b" l="l" r="r" t="t"/>
              <a:pathLst>
                <a:path extrusionOk="0" h="6105" w="6072">
                  <a:moveTo>
                    <a:pt x="3036" y="1068"/>
                  </a:moveTo>
                  <a:cubicBezTo>
                    <a:pt x="4136" y="1068"/>
                    <a:pt x="5004" y="1968"/>
                    <a:pt x="5004" y="3036"/>
                  </a:cubicBezTo>
                  <a:cubicBezTo>
                    <a:pt x="5004" y="4136"/>
                    <a:pt x="4136" y="5037"/>
                    <a:pt x="3036" y="5037"/>
                  </a:cubicBezTo>
                  <a:cubicBezTo>
                    <a:pt x="1935" y="5037"/>
                    <a:pt x="1068" y="4136"/>
                    <a:pt x="1068" y="3036"/>
                  </a:cubicBezTo>
                  <a:cubicBezTo>
                    <a:pt x="1068" y="1968"/>
                    <a:pt x="1935" y="1068"/>
                    <a:pt x="3036" y="1068"/>
                  </a:cubicBezTo>
                  <a:close/>
                  <a:moveTo>
                    <a:pt x="3036" y="0"/>
                  </a:moveTo>
                  <a:cubicBezTo>
                    <a:pt x="1334" y="0"/>
                    <a:pt x="0" y="1368"/>
                    <a:pt x="0" y="3036"/>
                  </a:cubicBezTo>
                  <a:cubicBezTo>
                    <a:pt x="0" y="4737"/>
                    <a:pt x="1334" y="6104"/>
                    <a:pt x="3036" y="6104"/>
                  </a:cubicBezTo>
                  <a:cubicBezTo>
                    <a:pt x="4704" y="6104"/>
                    <a:pt x="6071" y="4737"/>
                    <a:pt x="6071" y="3036"/>
                  </a:cubicBezTo>
                  <a:cubicBezTo>
                    <a:pt x="6071" y="1368"/>
                    <a:pt x="4704" y="0"/>
                    <a:pt x="30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5401436" y="4155900"/>
              <a:ext cx="41034" cy="41005"/>
            </a:xfrm>
            <a:custGeom>
              <a:rect b="b" l="l" r="r" t="t"/>
              <a:pathLst>
                <a:path extrusionOk="0" h="1435" w="1436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cubicBezTo>
                    <a:pt x="1" y="1101"/>
                    <a:pt x="334" y="1435"/>
                    <a:pt x="735" y="1435"/>
                  </a:cubicBezTo>
                  <a:cubicBezTo>
                    <a:pt x="1135" y="1435"/>
                    <a:pt x="1435" y="1101"/>
                    <a:pt x="1435" y="734"/>
                  </a:cubicBezTo>
                  <a:cubicBezTo>
                    <a:pt x="1435" y="334"/>
                    <a:pt x="1102" y="0"/>
                    <a:pt x="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29"/>
          <p:cNvSpPr/>
          <p:nvPr/>
        </p:nvSpPr>
        <p:spPr>
          <a:xfrm>
            <a:off x="5257125" y="5170811"/>
            <a:ext cx="380848" cy="309834"/>
          </a:xfrm>
          <a:custGeom>
            <a:rect b="b" l="l" r="r" t="t"/>
            <a:pathLst>
              <a:path extrusionOk="0" h="13378" w="16446">
                <a:moveTo>
                  <a:pt x="11375" y="1"/>
                </a:moveTo>
                <a:cubicBezTo>
                  <a:pt x="9207" y="1"/>
                  <a:pt x="7606" y="2036"/>
                  <a:pt x="8106" y="4137"/>
                </a:cubicBezTo>
                <a:cubicBezTo>
                  <a:pt x="5304" y="4004"/>
                  <a:pt x="2802" y="2669"/>
                  <a:pt x="1135" y="635"/>
                </a:cubicBezTo>
                <a:lnTo>
                  <a:pt x="1135" y="635"/>
                </a:lnTo>
                <a:cubicBezTo>
                  <a:pt x="267" y="2136"/>
                  <a:pt x="701" y="4137"/>
                  <a:pt x="2202" y="5138"/>
                </a:cubicBezTo>
                <a:cubicBezTo>
                  <a:pt x="1635" y="5104"/>
                  <a:pt x="1135" y="4971"/>
                  <a:pt x="668" y="4704"/>
                </a:cubicBezTo>
                <a:lnTo>
                  <a:pt x="668" y="4704"/>
                </a:lnTo>
                <a:cubicBezTo>
                  <a:pt x="634" y="6272"/>
                  <a:pt x="1735" y="7740"/>
                  <a:pt x="3370" y="8040"/>
                </a:cubicBezTo>
                <a:cubicBezTo>
                  <a:pt x="3087" y="8121"/>
                  <a:pt x="2780" y="8165"/>
                  <a:pt x="2463" y="8165"/>
                </a:cubicBezTo>
                <a:cubicBezTo>
                  <a:pt x="2256" y="8165"/>
                  <a:pt x="2046" y="8146"/>
                  <a:pt x="1835" y="8107"/>
                </a:cubicBezTo>
                <a:lnTo>
                  <a:pt x="1835" y="8107"/>
                </a:lnTo>
                <a:cubicBezTo>
                  <a:pt x="2269" y="9441"/>
                  <a:pt x="3503" y="10408"/>
                  <a:pt x="5004" y="10442"/>
                </a:cubicBezTo>
                <a:cubicBezTo>
                  <a:pt x="3785" y="11406"/>
                  <a:pt x="2325" y="11888"/>
                  <a:pt x="808" y="11888"/>
                </a:cubicBezTo>
                <a:cubicBezTo>
                  <a:pt x="540" y="11888"/>
                  <a:pt x="271" y="11873"/>
                  <a:pt x="0" y="11843"/>
                </a:cubicBezTo>
                <a:lnTo>
                  <a:pt x="0" y="11843"/>
                </a:lnTo>
                <a:cubicBezTo>
                  <a:pt x="1502" y="12810"/>
                  <a:pt x="3269" y="13377"/>
                  <a:pt x="5171" y="13377"/>
                </a:cubicBezTo>
                <a:cubicBezTo>
                  <a:pt x="11442" y="13377"/>
                  <a:pt x="14978" y="8073"/>
                  <a:pt x="14744" y="3337"/>
                </a:cubicBezTo>
                <a:cubicBezTo>
                  <a:pt x="15411" y="2870"/>
                  <a:pt x="15979" y="2269"/>
                  <a:pt x="16446" y="1602"/>
                </a:cubicBezTo>
                <a:lnTo>
                  <a:pt x="16446" y="1602"/>
                </a:lnTo>
                <a:cubicBezTo>
                  <a:pt x="15812" y="1869"/>
                  <a:pt x="15178" y="2036"/>
                  <a:pt x="14511" y="2136"/>
                </a:cubicBezTo>
                <a:cubicBezTo>
                  <a:pt x="15178" y="1702"/>
                  <a:pt x="15712" y="1035"/>
                  <a:pt x="15979" y="268"/>
                </a:cubicBezTo>
                <a:lnTo>
                  <a:pt x="15979" y="268"/>
                </a:lnTo>
                <a:cubicBezTo>
                  <a:pt x="15311" y="635"/>
                  <a:pt x="14611" y="935"/>
                  <a:pt x="13844" y="1068"/>
                </a:cubicBezTo>
                <a:cubicBezTo>
                  <a:pt x="13210" y="434"/>
                  <a:pt x="12343" y="1"/>
                  <a:pt x="113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3305250" y="3134975"/>
            <a:ext cx="5581500" cy="198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8978573" y="4863884"/>
            <a:ext cx="499490" cy="587445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9165444" y="4338525"/>
            <a:ext cx="421309" cy="495148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9"/>
          <p:cNvSpPr/>
          <p:nvPr/>
        </p:nvSpPr>
        <p:spPr>
          <a:xfrm flipH="1">
            <a:off x="8363860" y="4338535"/>
            <a:ext cx="672140" cy="789413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/>
          <p:nvPr/>
        </p:nvSpPr>
        <p:spPr>
          <a:xfrm>
            <a:off x="4496075" y="788300"/>
            <a:ext cx="4457700" cy="763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type="title"/>
          </p:nvPr>
        </p:nvSpPr>
        <p:spPr>
          <a:xfrm>
            <a:off x="4686575" y="751875"/>
            <a:ext cx="40578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contents.</a:t>
            </a:r>
            <a:endParaRPr/>
          </a:p>
        </p:txBody>
      </p:sp>
      <p:sp>
        <p:nvSpPr>
          <p:cNvPr id="146" name="Google Shape;146;p17"/>
          <p:cNvSpPr txBox="1"/>
          <p:nvPr>
            <p:ph idx="4" type="title"/>
          </p:nvPr>
        </p:nvSpPr>
        <p:spPr>
          <a:xfrm>
            <a:off x="4686575" y="2065650"/>
            <a:ext cx="31671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 | Loading Phase</a:t>
            </a:r>
            <a:endParaRPr/>
          </a:p>
        </p:txBody>
      </p:sp>
      <p:sp>
        <p:nvSpPr>
          <p:cNvPr id="147" name="Google Shape;147;p17"/>
          <p:cNvSpPr txBox="1"/>
          <p:nvPr>
            <p:ph idx="5" type="title"/>
          </p:nvPr>
        </p:nvSpPr>
        <p:spPr>
          <a:xfrm>
            <a:off x="7853683" y="2618350"/>
            <a:ext cx="31671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 | EDA, Objective</a:t>
            </a:r>
            <a:endParaRPr/>
          </a:p>
        </p:txBody>
      </p:sp>
      <p:sp>
        <p:nvSpPr>
          <p:cNvPr id="148" name="Google Shape;148;p17"/>
          <p:cNvSpPr txBox="1"/>
          <p:nvPr>
            <p:ph idx="6" type="title"/>
          </p:nvPr>
        </p:nvSpPr>
        <p:spPr>
          <a:xfrm>
            <a:off x="7991700" y="4380600"/>
            <a:ext cx="36033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| Model Training &amp; Performance Output</a:t>
            </a:r>
            <a:endParaRPr/>
          </a:p>
        </p:txBody>
      </p:sp>
      <p:sp>
        <p:nvSpPr>
          <p:cNvPr id="149" name="Google Shape;149;p17"/>
          <p:cNvSpPr txBox="1"/>
          <p:nvPr>
            <p:ph idx="8" type="title"/>
          </p:nvPr>
        </p:nvSpPr>
        <p:spPr>
          <a:xfrm>
            <a:off x="4607600" y="3476350"/>
            <a:ext cx="3804600" cy="695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| Data Preprocessing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11548862" y="1169275"/>
            <a:ext cx="591787" cy="696030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1595000" y="198450"/>
            <a:ext cx="499490" cy="586359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 flipH="1">
            <a:off x="10905550" y="566850"/>
            <a:ext cx="795926" cy="934917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4744150" y="5284850"/>
            <a:ext cx="6161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05 | Visualization of </a:t>
            </a:r>
            <a:endParaRPr sz="2600">
              <a:solidFill>
                <a:schemeClr val="dk1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Model </a:t>
            </a:r>
            <a:r>
              <a:rPr lang="en" sz="26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Performance</a:t>
            </a:r>
            <a:r>
              <a:rPr lang="en" sz="2600">
                <a:solidFill>
                  <a:schemeClr val="dk1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900875" y="556325"/>
            <a:ext cx="104340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Loading The Student Performance Data 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1229000" y="2011800"/>
            <a:ext cx="9346800" cy="367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Imported dataset from the </a:t>
            </a:r>
            <a:r>
              <a:rPr b="1" lang="en">
                <a:solidFill>
                  <a:srgbClr val="5B0F00"/>
                </a:solidFill>
              </a:rPr>
              <a:t>UCI Student Performance (Math)</a:t>
            </a:r>
            <a:r>
              <a:rPr lang="en">
                <a:solidFill>
                  <a:schemeClr val="dk1"/>
                </a:solidFill>
              </a:rPr>
              <a:t> CSV file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Utilized Pandas to read and explore the data 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Understood that data includes student info such as grades, habits, etc </a:t>
            </a:r>
            <a:endParaRPr/>
          </a:p>
          <a:p>
            <a:pPr indent="0" lvl="0" marL="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Considered target variable : G3 (final grade to be predicted)</a:t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900875" y="1707625"/>
            <a:ext cx="0" cy="4094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18"/>
          <p:cNvSpPr/>
          <p:nvPr/>
        </p:nvSpPr>
        <p:spPr>
          <a:xfrm>
            <a:off x="803225" y="2165525"/>
            <a:ext cx="195300" cy="1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803225" y="3080067"/>
            <a:ext cx="195300" cy="1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803225" y="3994608"/>
            <a:ext cx="195300" cy="1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803225" y="4909150"/>
            <a:ext cx="195300" cy="1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1335012" y="5970100"/>
            <a:ext cx="591787" cy="696030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0835500" y="5637213"/>
            <a:ext cx="499490" cy="586359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0" l="7148" r="7139" t="0"/>
          <a:stretch/>
        </p:blipFill>
        <p:spPr>
          <a:xfrm>
            <a:off x="8482825" y="4208467"/>
            <a:ext cx="2298900" cy="246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8" name="Google Shape;168;p18" title="pandas.png"/>
          <p:cNvPicPr preferRelativeResize="0"/>
          <p:nvPr/>
        </p:nvPicPr>
        <p:blipFill rotWithShape="1">
          <a:blip r:embed="rId4">
            <a:alphaModFix/>
          </a:blip>
          <a:srcRect b="0" l="3288" r="3297" t="0"/>
          <a:stretch/>
        </p:blipFill>
        <p:spPr>
          <a:xfrm>
            <a:off x="9469968" y="1533692"/>
            <a:ext cx="2298900" cy="246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9" name="Google Shape;169;p18"/>
          <p:cNvSpPr/>
          <p:nvPr/>
        </p:nvSpPr>
        <p:spPr>
          <a:xfrm flipH="1">
            <a:off x="11232937" y="4909150"/>
            <a:ext cx="795926" cy="934917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676675" y="954463"/>
            <a:ext cx="6375900" cy="763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: </a:t>
            </a: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959075" y="2113375"/>
            <a:ext cx="6375900" cy="4601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 is a data exploration </a:t>
            </a:r>
            <a:r>
              <a:rPr lang="en"/>
              <a:t>technique</a:t>
            </a:r>
            <a:r>
              <a:rPr lang="en"/>
              <a:t> to </a:t>
            </a:r>
            <a:r>
              <a:rPr lang="en"/>
              <a:t>understand</a:t>
            </a:r>
            <a:r>
              <a:rPr lang="en"/>
              <a:t> the various aspects of the data. We must be able to understand the relationship between variables through EDA which gives us a bigger picture of our data. It is basically used to filter the data from redundancies, helps us identify faulty points in our data. Steps are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Understand the data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Clean the data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/>
              <a:t>Analysis of Relationship between variables </a:t>
            </a:r>
            <a:endParaRPr/>
          </a:p>
        </p:txBody>
      </p:sp>
      <p:pic>
        <p:nvPicPr>
          <p:cNvPr id="176" name="Google Shape;176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193" r="16193" t="0"/>
          <a:stretch/>
        </p:blipFill>
        <p:spPr>
          <a:xfrm>
            <a:off x="857525" y="888000"/>
            <a:ext cx="3584100" cy="50820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7" name="Google Shape;177;p19"/>
          <p:cNvSpPr/>
          <p:nvPr/>
        </p:nvSpPr>
        <p:spPr>
          <a:xfrm>
            <a:off x="11006437" y="1556900"/>
            <a:ext cx="591787" cy="696030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11052575" y="586075"/>
            <a:ext cx="499490" cy="586359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idx="4294967295" type="title"/>
          </p:nvPr>
        </p:nvSpPr>
        <p:spPr>
          <a:xfrm>
            <a:off x="1149600" y="10263"/>
            <a:ext cx="11042400" cy="231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Analyzing the relationship between variables </a:t>
            </a:r>
            <a:endParaRPr sz="7000"/>
          </a:p>
        </p:txBody>
      </p:sp>
      <p:sp>
        <p:nvSpPr>
          <p:cNvPr id="184" name="Google Shape;184;p20"/>
          <p:cNvSpPr txBox="1"/>
          <p:nvPr>
            <p:ph idx="4294967295" type="body"/>
          </p:nvPr>
        </p:nvSpPr>
        <p:spPr>
          <a:xfrm>
            <a:off x="444875" y="2181900"/>
            <a:ext cx="5229900" cy="4281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: I decided to build a Heatmap, by utilizing sns.heatmap() function which is the S</a:t>
            </a:r>
            <a:r>
              <a:rPr lang="en"/>
              <a:t>eaborn’s</a:t>
            </a:r>
            <a:r>
              <a:rPr lang="en"/>
              <a:t> heatmap function to draw a colored grid of numbers which is perfect for visualizing correlations. The higher the correlation values, stronger the impact it has.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88038"/>
                </a:solidFill>
              </a:rPr>
              <a:t>cmap='coolwarm'</a:t>
            </a:r>
            <a:endParaRPr b="1" sz="17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This sets the </a:t>
            </a:r>
            <a:r>
              <a:rPr b="1" lang="en" sz="1700">
                <a:solidFill>
                  <a:schemeClr val="dk1"/>
                </a:solidFill>
              </a:rPr>
              <a:t>color gradient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ndika"/>
              <a:buChar char="●"/>
            </a:pPr>
            <a:r>
              <a:rPr lang="en" sz="1700">
                <a:solidFill>
                  <a:schemeClr val="dk1"/>
                </a:solidFill>
              </a:rPr>
              <a:t>Red for strong positive values (close to +1)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ndika"/>
              <a:buChar char="●"/>
            </a:pPr>
            <a:r>
              <a:rPr lang="en" sz="1700">
                <a:solidFill>
                  <a:schemeClr val="dk1"/>
                </a:solidFill>
              </a:rPr>
              <a:t>Blue for strong negative values (close to -1)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ndika"/>
              <a:buChar char="●"/>
            </a:pPr>
            <a:r>
              <a:rPr lang="en" sz="1700">
                <a:solidFill>
                  <a:schemeClr val="dk1"/>
                </a:solidFill>
              </a:rPr>
              <a:t>White/gray near 0 (no correlation)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1149600" y="397625"/>
            <a:ext cx="499490" cy="586359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>
            <a:off x="10338675" y="4882800"/>
            <a:ext cx="1687800" cy="1757400"/>
            <a:chOff x="10338675" y="4882800"/>
            <a:chExt cx="1687800" cy="1757400"/>
          </a:xfrm>
        </p:grpSpPr>
        <p:cxnSp>
          <p:nvCxnSpPr>
            <p:cNvPr id="187" name="Google Shape;187;p20"/>
            <p:cNvCxnSpPr/>
            <p:nvPr/>
          </p:nvCxnSpPr>
          <p:spPr>
            <a:xfrm rot="10800000">
              <a:off x="10338675" y="6341125"/>
              <a:ext cx="1687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0"/>
            <p:cNvCxnSpPr/>
            <p:nvPr/>
          </p:nvCxnSpPr>
          <p:spPr>
            <a:xfrm rot="10800000">
              <a:off x="11752500" y="4882800"/>
              <a:ext cx="0" cy="1757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9" name="Google Shape;189;p20" title="Screenshot 2025-03-31 at 1.34.5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175" y="2080275"/>
            <a:ext cx="5877673" cy="46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2584475" y="0"/>
            <a:ext cx="79617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Heatmap</a:t>
            </a:r>
            <a:endParaRPr/>
          </a:p>
        </p:txBody>
      </p:sp>
      <p:sp>
        <p:nvSpPr>
          <p:cNvPr id="195" name="Google Shape;195;p21"/>
          <p:cNvSpPr txBox="1"/>
          <p:nvPr>
            <p:ph idx="1" type="subTitle"/>
          </p:nvPr>
        </p:nvSpPr>
        <p:spPr>
          <a:xfrm>
            <a:off x="-140925" y="2035250"/>
            <a:ext cx="4724400" cy="55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Strongest Correlations : </a:t>
            </a:r>
            <a:endParaRPr/>
          </a:p>
          <a:p>
            <a:pPr indent="-342900" lvl="0" marL="457200" rtl="0" algn="l">
              <a:spcBef>
                <a:spcPts val="21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G2 (Second Term Grade):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Strongest positive correlation with G3 (r</a:t>
            </a:r>
            <a:r>
              <a:rPr lang="en"/>
              <a:t>≈ 0.92)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Students who perform well on their second term are most likely to score high in the final grade</a:t>
            </a:r>
            <a:endParaRPr/>
          </a:p>
          <a:p>
            <a:pPr indent="0" lvl="0" marL="13716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>
            <p:ph idx="2" type="pic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</p:spPr>
      </p:sp>
      <p:pic>
        <p:nvPicPr>
          <p:cNvPr id="197" name="Google Shape;197;p21" title="Screenshot 2025-03-31 at 1.34.5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675" y="799197"/>
            <a:ext cx="7867325" cy="565077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-525525" y="951825"/>
            <a:ext cx="549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+1:Perfect Positive Relationship (⬆️⬆️)</a:t>
            </a:r>
            <a:endParaRPr sz="18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0:No relationship at all</a:t>
            </a:r>
            <a:endParaRPr sz="18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-1:Perfect Negative Relationship(⬆️⬇️)</a:t>
            </a:r>
            <a:endParaRPr sz="18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-140925" y="4759975"/>
            <a:ext cx="39252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●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G1(First Term Grade):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-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Strong positive correlation with G3 (r ≈ 0.83)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-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Early academic performance is a key indicator of final </a:t>
            </a: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success</a:t>
            </a: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3328050" y="78938"/>
            <a:ext cx="5170500" cy="799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Heatmap</a:t>
            </a:r>
            <a:endParaRPr/>
          </a:p>
        </p:txBody>
      </p:sp>
      <p:sp>
        <p:nvSpPr>
          <p:cNvPr id="205" name="Google Shape;205;p22"/>
          <p:cNvSpPr txBox="1"/>
          <p:nvPr>
            <p:ph idx="1" type="subTitle"/>
          </p:nvPr>
        </p:nvSpPr>
        <p:spPr>
          <a:xfrm>
            <a:off x="845925" y="1053950"/>
            <a:ext cx="4647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>
                <a:solidFill>
                  <a:srgbClr val="660000"/>
                </a:solidFill>
              </a:rPr>
              <a:t>Study</a:t>
            </a:r>
            <a:r>
              <a:rPr lang="en">
                <a:solidFill>
                  <a:srgbClr val="660000"/>
                </a:solidFill>
              </a:rPr>
              <a:t> time</a:t>
            </a:r>
            <a:endParaRPr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Positive correlation to G3 (r≈ 0.25)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study time generally improves grades  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6237600" y="970050"/>
            <a:ext cx="55722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900"/>
              <a:buFont typeface="Andika"/>
              <a:buChar char="●"/>
            </a:pPr>
            <a:r>
              <a:rPr lang="en" sz="19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Medu and Fedu (Parent’s education background)</a:t>
            </a:r>
            <a:endParaRPr sz="1900">
              <a:solidFill>
                <a:srgbClr val="5B0F00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-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Positive correlation to G3 (r≈ 0.24 and r ≈ 0.21 resp.)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-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Parent’s education background also has some influence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3880150" y="1121625"/>
            <a:ext cx="38013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4012650" y="2768325"/>
            <a:ext cx="38013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B0F00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Negative Correlations </a:t>
            </a:r>
            <a:endParaRPr sz="2100">
              <a:solidFill>
                <a:srgbClr val="5B0F00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845925" y="3519250"/>
            <a:ext cx="51096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900"/>
              <a:buFont typeface="Andika"/>
              <a:buChar char="●"/>
            </a:pPr>
            <a:r>
              <a:rPr lang="en" sz="19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Failures</a:t>
            </a:r>
            <a:endParaRPr sz="1900">
              <a:solidFill>
                <a:srgbClr val="5B0F00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-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Negative correlation to  G3 (r≈-0.39)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-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More past failures are linked to lower final grades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6316575" y="3519250"/>
            <a:ext cx="5267700" cy="1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900"/>
              <a:buFont typeface="Andika"/>
              <a:buChar char="●"/>
            </a:pPr>
            <a:r>
              <a:rPr lang="en" sz="19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Dalc and Walc (Weekday/Weekend Alcohol Use) </a:t>
            </a:r>
            <a:endParaRPr sz="1900">
              <a:solidFill>
                <a:srgbClr val="5B0F00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-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Negative correlation to G3(r≈ -0.2 and r ≈ -0.18 resp.)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-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Higher alcohol consumption slightly lowers the </a:t>
            </a: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performance</a:t>
            </a: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4463850" y="5066325"/>
            <a:ext cx="28989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60000"/>
                </a:solidFill>
                <a:latin typeface="Berkshire Swash"/>
                <a:ea typeface="Berkshire Swash"/>
                <a:cs typeface="Berkshire Swash"/>
                <a:sym typeface="Berkshire Swash"/>
              </a:rPr>
              <a:t>Key Takeaways</a:t>
            </a:r>
            <a:endParaRPr sz="2100">
              <a:solidFill>
                <a:srgbClr val="660000"/>
              </a:solidFill>
              <a:latin typeface="Berkshire Swash"/>
              <a:ea typeface="Berkshire Swash"/>
              <a:cs typeface="Berkshire Swash"/>
              <a:sym typeface="Berkshire Swash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412700" y="5662350"/>
            <a:ext cx="90012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-Prior Performance (G1,G2) are the strongest predictors of Final Grades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-Study Behavior (Study time, failures) also matter, but less strongly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-Lifestyle factors (goout, health) have minimal impact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548250" y="346225"/>
            <a:ext cx="11095500" cy="1099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5601500" y="5172200"/>
            <a:ext cx="51453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Box Plot : G3 with respect to G1 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11565057" y="938478"/>
            <a:ext cx="431081" cy="507092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11598694" y="230700"/>
            <a:ext cx="363759" cy="427825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 flipH="1">
            <a:off x="11096478" y="499281"/>
            <a:ext cx="579843" cy="681914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 flipH="1">
            <a:off x="273703" y="6170053"/>
            <a:ext cx="431081" cy="507092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/>
          <p:nvPr/>
        </p:nvSpPr>
        <p:spPr>
          <a:xfrm flipH="1">
            <a:off x="307389" y="5462275"/>
            <a:ext cx="363759" cy="427825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593521" y="5730856"/>
            <a:ext cx="579843" cy="681914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105975" y="1612175"/>
            <a:ext cx="4568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As a part of visualization, I also created Boxplot for each variable to see clearly how it relates to the G3.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  <p:pic>
        <p:nvPicPr>
          <p:cNvPr id="226" name="Google Shape;226;p23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075" y="1598125"/>
            <a:ext cx="5551763" cy="37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1032800" y="2840625"/>
            <a:ext cx="45687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B0F00"/>
                </a:solidFill>
                <a:latin typeface="Andika"/>
                <a:ea typeface="Andika"/>
                <a:cs typeface="Andika"/>
                <a:sym typeface="Andika"/>
              </a:rPr>
              <a:t>In this Box Plot :</a:t>
            </a: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●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A clear upward trend is observed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●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As G1 increases, the range of G3 also rises.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●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Students who scored high in the first term (G1&gt;=15) also ended with high final grades.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ndika"/>
              <a:buChar char="●"/>
            </a:pPr>
            <a:r>
              <a:rPr lang="en" sz="1900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Students with lower G1 scores have lower and more varied G3 outcomes. </a:t>
            </a:r>
            <a:endParaRPr sz="1900">
              <a:solidFill>
                <a:schemeClr val="dk2"/>
              </a:solidFill>
              <a:latin typeface="Andika"/>
              <a:ea typeface="Andika"/>
              <a:cs typeface="Andika"/>
              <a:sym typeface="Andik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704775" y="507575"/>
            <a:ext cx="10551900" cy="109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 : Data Preprocessing </a:t>
            </a:r>
            <a:endParaRPr/>
          </a:p>
        </p:txBody>
      </p:sp>
      <p:sp>
        <p:nvSpPr>
          <p:cNvPr id="233" name="Google Shape;233;p24"/>
          <p:cNvSpPr txBox="1"/>
          <p:nvPr>
            <p:ph idx="2" type="body"/>
          </p:nvPr>
        </p:nvSpPr>
        <p:spPr>
          <a:xfrm>
            <a:off x="6464148" y="2037000"/>
            <a:ext cx="4961100" cy="38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Data Preprocessing: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900"/>
              <a:buChar char="●"/>
            </a:pPr>
            <a:r>
              <a:rPr b="1" lang="en">
                <a:solidFill>
                  <a:srgbClr val="5B0F00"/>
                </a:solidFill>
              </a:rPr>
              <a:t>Encoding Categorical Variables </a:t>
            </a:r>
            <a:endParaRPr b="1">
              <a:solidFill>
                <a:srgbClr val="5B0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-This is where we assign binary values to strings such as 1 for Yes and 0 for No, or 1 for Male and 0 for Female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900"/>
              <a:buChar char="●"/>
            </a:pPr>
            <a:r>
              <a:rPr b="1" lang="en">
                <a:solidFill>
                  <a:srgbClr val="5B0F00"/>
                </a:solidFill>
              </a:rPr>
              <a:t>Normalization or Standardization </a:t>
            </a:r>
            <a:endParaRPr b="1">
              <a:solidFill>
                <a:srgbClr val="5B0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This ensures all the numbers are scaled in the same range so the model treats all of them equally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900"/>
              <a:buChar char="●"/>
            </a:pPr>
            <a:r>
              <a:rPr b="1" lang="en">
                <a:solidFill>
                  <a:srgbClr val="5B0F00"/>
                </a:solidFill>
              </a:rPr>
              <a:t>Feature Importance Analysis</a:t>
            </a:r>
            <a:endParaRPr b="1">
              <a:solidFill>
                <a:srgbClr val="5B0F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To be continued in next slide…</a:t>
            </a:r>
            <a:endParaRPr/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929825" y="2037010"/>
            <a:ext cx="4960800" cy="3817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</a:rPr>
              <a:t>Did you know the importance of data Preprocessing ? 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 has strings like “F”, “M”, “yes”, “no” or “GP” and “MS’ and Machine Learning Models can’t understand them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preprocessing converts all of that into numbers so models can process it. </a:t>
            </a:r>
            <a:endParaRPr/>
          </a:p>
        </p:txBody>
      </p:sp>
      <p:sp>
        <p:nvSpPr>
          <p:cNvPr id="235" name="Google Shape;235;p24"/>
          <p:cNvSpPr/>
          <p:nvPr/>
        </p:nvSpPr>
        <p:spPr>
          <a:xfrm flipH="1">
            <a:off x="273703" y="6170053"/>
            <a:ext cx="431081" cy="507092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4"/>
          <p:cNvSpPr/>
          <p:nvPr/>
        </p:nvSpPr>
        <p:spPr>
          <a:xfrm flipH="1">
            <a:off x="307389" y="5462275"/>
            <a:ext cx="363759" cy="427825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solidFill>
            <a:schemeClr val="accen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593521" y="5730856"/>
            <a:ext cx="579843" cy="681914"/>
          </a:xfrm>
          <a:custGeom>
            <a:rect b="b" l="l" r="r" t="t"/>
            <a:pathLst>
              <a:path extrusionOk="0" h="434340" w="434339">
                <a:moveTo>
                  <a:pt x="217170" y="434340"/>
                </a:moveTo>
                <a:cubicBezTo>
                  <a:pt x="217170" y="434340"/>
                  <a:pt x="217360" y="325565"/>
                  <a:pt x="163068" y="271272"/>
                </a:cubicBezTo>
                <a:cubicBezTo>
                  <a:pt x="108775" y="216979"/>
                  <a:pt x="0" y="217170"/>
                  <a:pt x="0" y="217170"/>
                </a:cubicBezTo>
                <a:cubicBezTo>
                  <a:pt x="0" y="217170"/>
                  <a:pt x="108775" y="217361"/>
                  <a:pt x="163068" y="163068"/>
                </a:cubicBezTo>
                <a:cubicBezTo>
                  <a:pt x="217360" y="108775"/>
                  <a:pt x="217170" y="0"/>
                  <a:pt x="217170" y="0"/>
                </a:cubicBezTo>
                <a:cubicBezTo>
                  <a:pt x="217170" y="0"/>
                  <a:pt x="216979" y="108775"/>
                  <a:pt x="271272" y="163068"/>
                </a:cubicBezTo>
                <a:cubicBezTo>
                  <a:pt x="325564" y="217361"/>
                  <a:pt x="434340" y="217170"/>
                  <a:pt x="434340" y="217170"/>
                </a:cubicBezTo>
                <a:cubicBezTo>
                  <a:pt x="434340" y="217170"/>
                  <a:pt x="325564" y="216979"/>
                  <a:pt x="271272" y="271272"/>
                </a:cubicBezTo>
                <a:cubicBezTo>
                  <a:pt x="216979" y="325660"/>
                  <a:pt x="217170" y="434340"/>
                  <a:pt x="217170" y="434340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E9E3DB"/>
      </a:lt1>
      <a:dk2>
        <a:srgbClr val="000000"/>
      </a:dk2>
      <a:lt2>
        <a:srgbClr val="DAD0C4"/>
      </a:lt2>
      <a:accent1>
        <a:srgbClr val="000000"/>
      </a:accent1>
      <a:accent2>
        <a:srgbClr val="7B95A5"/>
      </a:accent2>
      <a:accent3>
        <a:srgbClr val="25566E"/>
      </a:accent3>
      <a:accent4>
        <a:srgbClr val="587C8E"/>
      </a:accent4>
      <a:accent5>
        <a:srgbClr val="DBA274"/>
      </a:accent5>
      <a:accent6>
        <a:srgbClr val="C26A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