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03" r:id="rId3"/>
    <p:sldId id="304" r:id="rId4"/>
    <p:sldId id="305" r:id="rId5"/>
    <p:sldId id="306" r:id="rId6"/>
    <p:sldId id="307" r:id="rId7"/>
    <p:sldId id="308" r:id="rId8"/>
    <p:sldId id="309" r:id="rId9"/>
    <p:sldId id="310" r:id="rId10"/>
    <p:sldId id="311" r:id="rId11"/>
    <p:sldId id="312" r:id="rId12"/>
    <p:sldId id="313" r:id="rId13"/>
    <p:sldId id="314" r:id="rId14"/>
    <p:sldId id="315" r:id="rId15"/>
    <p:sldId id="317" r:id="rId16"/>
    <p:sldId id="318" r:id="rId17"/>
    <p:sldId id="322" r:id="rId18"/>
    <p:sldId id="323" r:id="rId19"/>
    <p:sldId id="324" r:id="rId20"/>
    <p:sldId id="325" r:id="rId21"/>
    <p:sldId id="326" r:id="rId22"/>
    <p:sldId id="327" r:id="rId23"/>
    <p:sldId id="328" r:id="rId24"/>
    <p:sldId id="329" r:id="rId25"/>
    <p:sldId id="330" r:id="rId26"/>
    <p:sldId id="337" r:id="rId27"/>
    <p:sldId id="339" r:id="rId28"/>
    <p:sldId id="340" r:id="rId29"/>
    <p:sldId id="341" r:id="rId30"/>
    <p:sldId id="342" r:id="rId31"/>
    <p:sldId id="343" r:id="rId32"/>
    <p:sldId id="344" r:id="rId33"/>
    <p:sldId id="348" r:id="rId34"/>
    <p:sldId id="349" r:id="rId35"/>
    <p:sldId id="350" r:id="rId36"/>
    <p:sldId id="354" r:id="rId37"/>
    <p:sldId id="355" r:id="rId38"/>
    <p:sldId id="364" r:id="rId39"/>
    <p:sldId id="365" r:id="rId40"/>
    <p:sldId id="366" r:id="rId41"/>
    <p:sldId id="367" r:id="rId42"/>
    <p:sldId id="356" r:id="rId43"/>
    <p:sldId id="357" r:id="rId44"/>
    <p:sldId id="358" r:id="rId45"/>
    <p:sldId id="359" r:id="rId46"/>
    <p:sldId id="361" r:id="rId47"/>
    <p:sldId id="362" r:id="rId48"/>
    <p:sldId id="36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6DFDF3-8B36-405D-A4F0-263CCFE13683}" type="datetimeFigureOut">
              <a:rPr lang="en-US" smtClean="0"/>
              <a:pPr/>
              <a:t>06/02/2024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0F5B0C-174E-486B-9F01-D888EFCF872C}" type="slidenum">
              <a:rPr lang="en-US" smtClean="0"/>
              <a:pPr/>
              <a:t>‹#›</a:t>
            </a:fld>
            <a:endParaRPr lang="en-US"/>
          </a:p>
        </p:txBody>
      </p:sp>
    </p:spTree>
    <p:extLst>
      <p:ext uri="{BB962C8B-B14F-4D97-AF65-F5344CB8AC3E}">
        <p14:creationId xmlns:p14="http://schemas.microsoft.com/office/powerpoint/2010/main" val="189224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49745F-1464-43CA-A04A-051C18B508E7}" type="datetimeFigureOut">
              <a:rPr lang="en-US" smtClean="0"/>
              <a:pPr/>
              <a:t>06/02/2024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49745F-1464-43CA-A04A-051C18B508E7}" type="datetimeFigureOut">
              <a:rPr lang="en-US" smtClean="0"/>
              <a:pPr/>
              <a:t>06/02/2024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49745F-1464-43CA-A04A-051C18B508E7}" type="datetimeFigureOut">
              <a:rPr lang="en-US" smtClean="0"/>
              <a:pPr/>
              <a:t>06/02/2024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49745F-1464-43CA-A04A-051C18B508E7}" type="datetimeFigureOut">
              <a:rPr lang="en-US" smtClean="0"/>
              <a:pPr/>
              <a:t>06/02/2024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49745F-1464-43CA-A04A-051C18B508E7}" type="datetimeFigureOut">
              <a:rPr lang="en-US" smtClean="0"/>
              <a:pPr/>
              <a:t>06/02/2024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49745F-1464-43CA-A04A-051C18B508E7}" type="datetimeFigureOut">
              <a:rPr lang="en-US" smtClean="0"/>
              <a:pPr/>
              <a:t>06/02/2024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49745F-1464-43CA-A04A-051C18B508E7}" type="datetimeFigureOut">
              <a:rPr lang="en-US" smtClean="0"/>
              <a:pPr/>
              <a:t>06/02/2024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49745F-1464-43CA-A04A-051C18B508E7}" type="datetimeFigureOut">
              <a:rPr lang="en-US" smtClean="0"/>
              <a:pPr/>
              <a:t>06/02/2024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49745F-1464-43CA-A04A-051C18B508E7}" type="datetimeFigureOut">
              <a:rPr lang="en-US" smtClean="0"/>
              <a:pPr/>
              <a:t>06/02/2024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49745F-1464-43CA-A04A-051C18B508E7}" type="datetimeFigureOut">
              <a:rPr lang="en-US" smtClean="0"/>
              <a:pPr/>
              <a:t>06/02/2024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49745F-1464-43CA-A04A-051C18B508E7}" type="datetimeFigureOut">
              <a:rPr lang="en-US" smtClean="0"/>
              <a:pPr/>
              <a:t>06/02/2024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49745F-1464-43CA-A04A-051C18B508E7}" type="datetimeFigureOut">
              <a:rPr lang="en-US" smtClean="0"/>
              <a:pPr/>
              <a:t>06/02/2024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56E11-6B92-4542-A8A4-085CB2104B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7.bin"/><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8.bin"/><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9.bin"/><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62000"/>
            <a:ext cx="8229600" cy="5364163"/>
          </a:xfrm>
        </p:spPr>
        <p:txBody>
          <a:bodyPr/>
          <a:lstStyle/>
          <a:p>
            <a:pPr>
              <a:buNone/>
            </a:pPr>
            <a:endParaRPr lang="en-US" dirty="0">
              <a:latin typeface="Cambria" pitchFamily="18" charset="0"/>
            </a:endParaRPr>
          </a:p>
          <a:p>
            <a:pPr>
              <a:buNone/>
            </a:pPr>
            <a:endParaRPr lang="en-US" dirty="0">
              <a:latin typeface="Cambria" pitchFamily="18" charset="0"/>
            </a:endParaRPr>
          </a:p>
          <a:p>
            <a:pPr>
              <a:buNone/>
            </a:pPr>
            <a:r>
              <a:rPr lang="en-US" b="1" u="sng" dirty="0">
                <a:latin typeface="Cambria" pitchFamily="18" charset="0"/>
              </a:rPr>
              <a:t>Unit -One</a:t>
            </a:r>
          </a:p>
          <a:p>
            <a:pPr>
              <a:buNone/>
            </a:pPr>
            <a:r>
              <a:rPr lang="en-US" dirty="0">
                <a:latin typeface="Cambria" pitchFamily="18" charset="0"/>
              </a:rPr>
              <a:t>		</a:t>
            </a:r>
            <a:r>
              <a:rPr lang="en-US" b="1" dirty="0">
                <a:latin typeface="Book Antiqua" pitchFamily="18" charset="0"/>
              </a:rPr>
              <a:t>Advanced Java</a:t>
            </a:r>
          </a:p>
          <a:p>
            <a:pPr>
              <a:buNone/>
            </a:pPr>
            <a:endParaRPr lang="en-US" b="1" dirty="0">
              <a:latin typeface="Cambr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Basic Swing Controls</a:t>
            </a:r>
          </a:p>
        </p:txBody>
      </p:sp>
      <p:sp>
        <p:nvSpPr>
          <p:cNvPr id="3" name="Content Placeholder 2"/>
          <p:cNvSpPr>
            <a:spLocks noGrp="1"/>
          </p:cNvSpPr>
          <p:nvPr>
            <p:ph idx="1"/>
          </p:nvPr>
        </p:nvSpPr>
        <p:spPr>
          <a:xfrm>
            <a:off x="457200" y="1295400"/>
            <a:ext cx="8229600" cy="5181600"/>
          </a:xfrm>
        </p:spPr>
        <p:txBody>
          <a:bodyPr>
            <a:normAutofit/>
          </a:bodyPr>
          <a:lstStyle/>
          <a:p>
            <a:pPr lvl="0">
              <a:buNone/>
            </a:pPr>
            <a:r>
              <a:rPr lang="en-US" sz="2400" b="1" u="sng" dirty="0" err="1">
                <a:latin typeface="Book Antiqua" pitchFamily="18" charset="0"/>
              </a:rPr>
              <a:t>JTextArea</a:t>
            </a:r>
            <a:endParaRPr lang="en-US" sz="2400" b="1" u="sng" dirty="0">
              <a:latin typeface="Book Antiqua" pitchFamily="18" charset="0"/>
            </a:endParaRPr>
          </a:p>
          <a:p>
            <a:pPr lvl="0" algn="just"/>
            <a:r>
              <a:rPr lang="en-US" sz="2200" b="1" dirty="0" err="1">
                <a:latin typeface="Book Antiqua" pitchFamily="18" charset="0"/>
              </a:rPr>
              <a:t>JTextArea</a:t>
            </a:r>
            <a:r>
              <a:rPr lang="en-US" sz="2200" b="1" dirty="0">
                <a:latin typeface="Book Antiqua" pitchFamily="18" charset="0"/>
              </a:rPr>
              <a:t>(); </a:t>
            </a:r>
            <a:r>
              <a:rPr lang="en-US" sz="2200" dirty="0">
                <a:latin typeface="Book Antiqua" pitchFamily="18" charset="0"/>
              </a:rPr>
              <a:t>//create text area with default settings</a:t>
            </a:r>
          </a:p>
          <a:p>
            <a:pPr lvl="0" algn="just"/>
            <a:r>
              <a:rPr lang="en-US" sz="2200" b="1" dirty="0" err="1">
                <a:latin typeface="Book Antiqua" pitchFamily="18" charset="0"/>
              </a:rPr>
              <a:t>JTextArea</a:t>
            </a:r>
            <a:r>
              <a:rPr lang="en-US" sz="2200" b="1" dirty="0">
                <a:latin typeface="Book Antiqua" pitchFamily="18" charset="0"/>
              </a:rPr>
              <a:t>(</a:t>
            </a:r>
            <a:r>
              <a:rPr lang="en-US" sz="2200" b="1" dirty="0" err="1">
                <a:latin typeface="Book Antiqua" pitchFamily="18" charset="0"/>
              </a:rPr>
              <a:t>int</a:t>
            </a:r>
            <a:r>
              <a:rPr lang="en-US" sz="2200" b="1" dirty="0">
                <a:latin typeface="Book Antiqua" pitchFamily="18" charset="0"/>
              </a:rPr>
              <a:t> row, </a:t>
            </a:r>
            <a:r>
              <a:rPr lang="en-US" sz="2200" b="1" dirty="0" err="1">
                <a:latin typeface="Book Antiqua" pitchFamily="18" charset="0"/>
              </a:rPr>
              <a:t>int</a:t>
            </a:r>
            <a:r>
              <a:rPr lang="en-US" sz="2200" b="1" dirty="0">
                <a:latin typeface="Book Antiqua" pitchFamily="18" charset="0"/>
              </a:rPr>
              <a:t> </a:t>
            </a:r>
            <a:r>
              <a:rPr lang="en-US" sz="2200" b="1" dirty="0" err="1">
                <a:latin typeface="Book Antiqua" pitchFamily="18" charset="0"/>
              </a:rPr>
              <a:t>col</a:t>
            </a:r>
            <a:r>
              <a:rPr lang="en-US" sz="2200" b="1" dirty="0">
                <a:latin typeface="Book Antiqua" pitchFamily="18" charset="0"/>
              </a:rPr>
              <a:t>); </a:t>
            </a:r>
            <a:r>
              <a:rPr lang="en-US" sz="2200" dirty="0">
                <a:latin typeface="Book Antiqua" pitchFamily="18" charset="0"/>
              </a:rPr>
              <a:t>//creates text area with specified number of rows and columns</a:t>
            </a:r>
          </a:p>
          <a:p>
            <a:pPr lvl="0" algn="just"/>
            <a:r>
              <a:rPr lang="en-US" sz="2200" b="1" dirty="0" err="1">
                <a:latin typeface="Book Antiqua" pitchFamily="18" charset="0"/>
              </a:rPr>
              <a:t>JTextArea</a:t>
            </a:r>
            <a:r>
              <a:rPr lang="en-US" sz="2200" b="1" dirty="0">
                <a:latin typeface="Book Antiqua" pitchFamily="18" charset="0"/>
              </a:rPr>
              <a:t>(String text); </a:t>
            </a:r>
            <a:r>
              <a:rPr lang="en-US" sz="2200" dirty="0">
                <a:latin typeface="Book Antiqua" pitchFamily="18" charset="0"/>
              </a:rPr>
              <a:t>//creates text area with specified initial text</a:t>
            </a:r>
          </a:p>
          <a:p>
            <a:pPr lvl="0" algn="just"/>
            <a:r>
              <a:rPr lang="en-US" sz="2200" b="1" dirty="0" err="1">
                <a:latin typeface="Book Antiqua" pitchFamily="18" charset="0"/>
              </a:rPr>
              <a:t>JTextArea</a:t>
            </a:r>
            <a:r>
              <a:rPr lang="en-US" sz="2200" b="1" dirty="0">
                <a:latin typeface="Book Antiqua" pitchFamily="18" charset="0"/>
              </a:rPr>
              <a:t>(String text, </a:t>
            </a:r>
            <a:r>
              <a:rPr lang="en-US" sz="2200" b="1" dirty="0" err="1">
                <a:latin typeface="Book Antiqua" pitchFamily="18" charset="0"/>
              </a:rPr>
              <a:t>int</a:t>
            </a:r>
            <a:r>
              <a:rPr lang="en-US" sz="2200" b="1" dirty="0">
                <a:latin typeface="Book Antiqua" pitchFamily="18" charset="0"/>
              </a:rPr>
              <a:t> </a:t>
            </a:r>
            <a:r>
              <a:rPr lang="en-US" sz="2200" b="1" dirty="0" err="1">
                <a:latin typeface="Book Antiqua" pitchFamily="18" charset="0"/>
              </a:rPr>
              <a:t>row,int</a:t>
            </a:r>
            <a:r>
              <a:rPr lang="en-US" sz="2200" b="1" dirty="0">
                <a:latin typeface="Book Antiqua" pitchFamily="18" charset="0"/>
              </a:rPr>
              <a:t> </a:t>
            </a:r>
            <a:r>
              <a:rPr lang="en-US" sz="2200" b="1" dirty="0" err="1">
                <a:latin typeface="Book Antiqua" pitchFamily="18" charset="0"/>
              </a:rPr>
              <a:t>col</a:t>
            </a:r>
            <a:r>
              <a:rPr lang="en-US" sz="2200" b="1" dirty="0">
                <a:latin typeface="Book Antiqua" pitchFamily="18" charset="0"/>
              </a:rPr>
              <a:t>); </a:t>
            </a:r>
            <a:r>
              <a:rPr lang="en-US" sz="2200" dirty="0">
                <a:latin typeface="Book Antiqua" pitchFamily="18" charset="0"/>
              </a:rPr>
              <a:t>//creates text area with specified number of rows, columns and initial text</a:t>
            </a:r>
          </a:p>
          <a:p>
            <a:pPr lvl="0" algn="just">
              <a:buNone/>
            </a:pPr>
            <a:endParaRPr lang="en-US" sz="2200" dirty="0">
              <a:latin typeface="Book Antiqua" pitchFamily="18" charset="0"/>
            </a:endParaRPr>
          </a:p>
          <a:p>
            <a:pPr algn="just">
              <a:buNone/>
            </a:pPr>
            <a:endParaRPr lang="en-US" sz="2200" b="1" i="1" dirty="0">
              <a:latin typeface="Book Antiqu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Basic Swing Controls</a:t>
            </a:r>
          </a:p>
        </p:txBody>
      </p:sp>
      <p:sp>
        <p:nvSpPr>
          <p:cNvPr id="3" name="Content Placeholder 2"/>
          <p:cNvSpPr>
            <a:spLocks noGrp="1"/>
          </p:cNvSpPr>
          <p:nvPr>
            <p:ph idx="1"/>
          </p:nvPr>
        </p:nvSpPr>
        <p:spPr>
          <a:xfrm>
            <a:off x="457200" y="1295400"/>
            <a:ext cx="8229600" cy="5181600"/>
          </a:xfrm>
        </p:spPr>
        <p:txBody>
          <a:bodyPr>
            <a:normAutofit/>
          </a:bodyPr>
          <a:lstStyle/>
          <a:p>
            <a:pPr lvl="0" algn="just">
              <a:buNone/>
            </a:pPr>
            <a:r>
              <a:rPr lang="en-US" sz="2400" b="1" u="sng" dirty="0" err="1">
                <a:latin typeface="Book Antiqua" pitchFamily="18" charset="0"/>
              </a:rPr>
              <a:t>JPasswordField</a:t>
            </a:r>
            <a:endParaRPr lang="en-US" sz="2400" b="1" u="sng" dirty="0">
              <a:latin typeface="Book Antiqua" pitchFamily="18" charset="0"/>
            </a:endParaRPr>
          </a:p>
          <a:p>
            <a:pPr lvl="0" algn="just"/>
            <a:r>
              <a:rPr lang="en-US" sz="2200" b="1" dirty="0" err="1">
                <a:latin typeface="Book Antiqua" pitchFamily="18" charset="0"/>
              </a:rPr>
              <a:t>JPasswordField</a:t>
            </a:r>
            <a:r>
              <a:rPr lang="en-US" sz="2200" b="1" dirty="0">
                <a:latin typeface="Book Antiqua" pitchFamily="18" charset="0"/>
              </a:rPr>
              <a:t>( );</a:t>
            </a:r>
            <a:r>
              <a:rPr lang="en-US" sz="2200" dirty="0">
                <a:latin typeface="Book Antiqua" pitchFamily="18" charset="0"/>
              </a:rPr>
              <a:t> //creates new text field without any initial text</a:t>
            </a:r>
          </a:p>
          <a:p>
            <a:pPr lvl="0" algn="just"/>
            <a:r>
              <a:rPr lang="en-US" sz="2200" b="1" dirty="0" err="1">
                <a:latin typeface="Book Antiqua" pitchFamily="18" charset="0"/>
              </a:rPr>
              <a:t>JPasswordField</a:t>
            </a:r>
            <a:r>
              <a:rPr lang="en-US" sz="2200" b="1" dirty="0">
                <a:latin typeface="Book Antiqua" pitchFamily="18" charset="0"/>
              </a:rPr>
              <a:t>(</a:t>
            </a:r>
            <a:r>
              <a:rPr lang="en-US" sz="2200" b="1" dirty="0" err="1">
                <a:latin typeface="Book Antiqua" pitchFamily="18" charset="0"/>
              </a:rPr>
              <a:t>int</a:t>
            </a:r>
            <a:r>
              <a:rPr lang="en-US" sz="2200" b="1" dirty="0">
                <a:latin typeface="Book Antiqua" pitchFamily="18" charset="0"/>
              </a:rPr>
              <a:t> </a:t>
            </a:r>
            <a:r>
              <a:rPr lang="en-US" sz="2200" b="1" dirty="0" err="1">
                <a:latin typeface="Book Antiqua" pitchFamily="18" charset="0"/>
              </a:rPr>
              <a:t>col</a:t>
            </a:r>
            <a:r>
              <a:rPr lang="en-US" sz="2200" b="1" dirty="0">
                <a:latin typeface="Book Antiqua" pitchFamily="18" charset="0"/>
              </a:rPr>
              <a:t>);</a:t>
            </a:r>
            <a:r>
              <a:rPr lang="en-US" sz="2200" dirty="0">
                <a:latin typeface="Book Antiqua" pitchFamily="18" charset="0"/>
              </a:rPr>
              <a:t> //creates new text field having specified number of columns and with no initial text</a:t>
            </a:r>
          </a:p>
          <a:p>
            <a:pPr lvl="0" algn="just"/>
            <a:r>
              <a:rPr lang="en-US" sz="2200" b="1" dirty="0" err="1">
                <a:latin typeface="Book Antiqua" pitchFamily="18" charset="0"/>
              </a:rPr>
              <a:t>JPasswordField</a:t>
            </a:r>
            <a:r>
              <a:rPr lang="en-US" sz="2200" b="1" dirty="0">
                <a:latin typeface="Book Antiqua" pitchFamily="18" charset="0"/>
              </a:rPr>
              <a:t>(String text);</a:t>
            </a:r>
            <a:r>
              <a:rPr lang="en-US" sz="2200" dirty="0">
                <a:latin typeface="Book Antiqua" pitchFamily="18" charset="0"/>
              </a:rPr>
              <a:t> //creates new text field having specified initial text</a:t>
            </a:r>
          </a:p>
          <a:p>
            <a:pPr lvl="0" algn="just"/>
            <a:r>
              <a:rPr lang="en-US" sz="2200" b="1" dirty="0" err="1">
                <a:latin typeface="Book Antiqua" pitchFamily="18" charset="0"/>
              </a:rPr>
              <a:t>JPasswordField</a:t>
            </a:r>
            <a:r>
              <a:rPr lang="en-US" sz="2200" b="1" dirty="0">
                <a:latin typeface="Book Antiqua" pitchFamily="18" charset="0"/>
              </a:rPr>
              <a:t>(String text, </a:t>
            </a:r>
            <a:r>
              <a:rPr lang="en-US" sz="2200" b="1" dirty="0" err="1">
                <a:latin typeface="Book Antiqua" pitchFamily="18" charset="0"/>
              </a:rPr>
              <a:t>int</a:t>
            </a:r>
            <a:r>
              <a:rPr lang="en-US" sz="2200" b="1" dirty="0">
                <a:latin typeface="Book Antiqua" pitchFamily="18" charset="0"/>
              </a:rPr>
              <a:t> </a:t>
            </a:r>
            <a:r>
              <a:rPr lang="en-US" sz="2200" b="1" dirty="0" err="1">
                <a:latin typeface="Book Antiqua" pitchFamily="18" charset="0"/>
              </a:rPr>
              <a:t>col</a:t>
            </a:r>
            <a:r>
              <a:rPr lang="en-US" sz="2200" b="1" dirty="0">
                <a:latin typeface="Book Antiqua" pitchFamily="18" charset="0"/>
              </a:rPr>
              <a:t>);</a:t>
            </a:r>
            <a:r>
              <a:rPr lang="en-US" sz="2200" dirty="0">
                <a:latin typeface="Book Antiqua" pitchFamily="18" charset="0"/>
              </a:rPr>
              <a:t> //creates new text field having specified number of columns and initial text</a:t>
            </a:r>
          </a:p>
          <a:p>
            <a:pPr algn="just">
              <a:buNone/>
            </a:pPr>
            <a:r>
              <a:rPr lang="en-US" sz="2400" i="1" dirty="0">
                <a:latin typeface="Book Antiqua" pitchFamily="18" charset="0"/>
              </a:rPr>
              <a:t> </a:t>
            </a:r>
            <a:endParaRPr lang="en-US" sz="2400" dirty="0">
              <a:latin typeface="Book Antiqua" pitchFamily="18" charset="0"/>
            </a:endParaRPr>
          </a:p>
          <a:p>
            <a:pPr algn="just">
              <a:buNone/>
            </a:pPr>
            <a:endParaRPr lang="en-US" sz="2200" b="1" i="1" dirty="0">
              <a:latin typeface="Book Antiqua"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Basic Swing Controls</a:t>
            </a:r>
          </a:p>
        </p:txBody>
      </p:sp>
      <p:sp>
        <p:nvSpPr>
          <p:cNvPr id="3" name="Content Placeholder 2"/>
          <p:cNvSpPr>
            <a:spLocks noGrp="1"/>
          </p:cNvSpPr>
          <p:nvPr>
            <p:ph idx="1"/>
          </p:nvPr>
        </p:nvSpPr>
        <p:spPr>
          <a:xfrm>
            <a:off x="457200" y="1295400"/>
            <a:ext cx="8229600" cy="5181600"/>
          </a:xfrm>
        </p:spPr>
        <p:txBody>
          <a:bodyPr>
            <a:normAutofit fontScale="92500" lnSpcReduction="10000"/>
          </a:bodyPr>
          <a:lstStyle/>
          <a:p>
            <a:pPr lvl="0" algn="just">
              <a:buNone/>
            </a:pPr>
            <a:r>
              <a:rPr lang="en-US" sz="2400" b="1" u="sng">
                <a:latin typeface="Book Antiqua" pitchFamily="18" charset="0"/>
              </a:rPr>
              <a:t>JCheckBox</a:t>
            </a:r>
            <a:endParaRPr lang="en-US" sz="2400" b="1" u="sng" dirty="0">
              <a:latin typeface="Book Antiqua" pitchFamily="18" charset="0"/>
            </a:endParaRPr>
          </a:p>
          <a:p>
            <a:pPr lvl="0" algn="just"/>
            <a:r>
              <a:rPr lang="en-US" sz="2400" b="1" dirty="0" err="1">
                <a:latin typeface="Book Antiqua" pitchFamily="18" charset="0"/>
              </a:rPr>
              <a:t>JCheckBox</a:t>
            </a:r>
            <a:r>
              <a:rPr lang="en-US" sz="2400" b="1" dirty="0">
                <a:latin typeface="Book Antiqua" pitchFamily="18" charset="0"/>
              </a:rPr>
              <a:t>(); </a:t>
            </a:r>
            <a:r>
              <a:rPr lang="en-US" sz="2400" dirty="0">
                <a:latin typeface="Book Antiqua" pitchFamily="18" charset="0"/>
              </a:rPr>
              <a:t>//create a check box with no label</a:t>
            </a:r>
          </a:p>
          <a:p>
            <a:pPr lvl="0" algn="just"/>
            <a:r>
              <a:rPr lang="en-US" sz="2400" b="1" dirty="0" err="1">
                <a:latin typeface="Book Antiqua" pitchFamily="18" charset="0"/>
              </a:rPr>
              <a:t>JCheckBox</a:t>
            </a:r>
            <a:r>
              <a:rPr lang="en-US" sz="2400" b="1" dirty="0">
                <a:latin typeface="Book Antiqua" pitchFamily="18" charset="0"/>
              </a:rPr>
              <a:t>(String text); </a:t>
            </a:r>
            <a:r>
              <a:rPr lang="en-US" sz="2400" dirty="0">
                <a:latin typeface="Book Antiqua" pitchFamily="18" charset="0"/>
              </a:rPr>
              <a:t>//creates a check box with specified label</a:t>
            </a:r>
          </a:p>
          <a:p>
            <a:pPr lvl="0" algn="just"/>
            <a:r>
              <a:rPr lang="en-US" sz="2400" b="1" dirty="0" err="1">
                <a:latin typeface="Book Antiqua" pitchFamily="18" charset="0"/>
              </a:rPr>
              <a:t>JCheckBox</a:t>
            </a:r>
            <a:r>
              <a:rPr lang="en-US" sz="2400" b="1" dirty="0">
                <a:latin typeface="Book Antiqua" pitchFamily="18" charset="0"/>
              </a:rPr>
              <a:t>(String text, </a:t>
            </a:r>
            <a:r>
              <a:rPr lang="en-US" sz="2400" b="1" dirty="0" err="1">
                <a:latin typeface="Book Antiqua" pitchFamily="18" charset="0"/>
              </a:rPr>
              <a:t>boolean</a:t>
            </a:r>
            <a:r>
              <a:rPr lang="en-US" sz="2400" b="1" dirty="0">
                <a:latin typeface="Book Antiqua" pitchFamily="18" charset="0"/>
              </a:rPr>
              <a:t> state); </a:t>
            </a:r>
            <a:r>
              <a:rPr lang="en-US" sz="2400" dirty="0">
                <a:latin typeface="Book Antiqua" pitchFamily="18" charset="0"/>
              </a:rPr>
              <a:t>//creates check box with specified label and state</a:t>
            </a:r>
          </a:p>
          <a:p>
            <a:pPr lvl="0" algn="just"/>
            <a:r>
              <a:rPr lang="en-US" sz="2400" b="1" dirty="0" err="1">
                <a:latin typeface="Book Antiqua" pitchFamily="18" charset="0"/>
              </a:rPr>
              <a:t>JCheckBox</a:t>
            </a:r>
            <a:r>
              <a:rPr lang="en-US" sz="2400" b="1" dirty="0">
                <a:latin typeface="Book Antiqua" pitchFamily="18" charset="0"/>
              </a:rPr>
              <a:t>(Icon </a:t>
            </a:r>
            <a:r>
              <a:rPr lang="en-US" sz="2400" b="1" dirty="0" err="1">
                <a:latin typeface="Book Antiqua" pitchFamily="18" charset="0"/>
              </a:rPr>
              <a:t>icn</a:t>
            </a:r>
            <a:r>
              <a:rPr lang="en-US" sz="2400" b="1" dirty="0">
                <a:latin typeface="Book Antiqua" pitchFamily="18" charset="0"/>
              </a:rPr>
              <a:t>); </a:t>
            </a:r>
            <a:r>
              <a:rPr lang="en-US" sz="2400" dirty="0">
                <a:latin typeface="Book Antiqua" pitchFamily="18" charset="0"/>
              </a:rPr>
              <a:t>//creates check box with specified image icon</a:t>
            </a:r>
          </a:p>
          <a:p>
            <a:pPr lvl="0" algn="just"/>
            <a:r>
              <a:rPr lang="en-US" sz="2400" b="1" dirty="0" err="1">
                <a:latin typeface="Book Antiqua" pitchFamily="18" charset="0"/>
              </a:rPr>
              <a:t>JCheckBox</a:t>
            </a:r>
            <a:r>
              <a:rPr lang="en-US" sz="2400" b="1" dirty="0">
                <a:latin typeface="Book Antiqua" pitchFamily="18" charset="0"/>
              </a:rPr>
              <a:t>(Icon </a:t>
            </a:r>
            <a:r>
              <a:rPr lang="en-US" sz="2400" b="1" dirty="0" err="1">
                <a:latin typeface="Book Antiqua" pitchFamily="18" charset="0"/>
              </a:rPr>
              <a:t>icn</a:t>
            </a:r>
            <a:r>
              <a:rPr lang="en-US" sz="2400" b="1" dirty="0">
                <a:latin typeface="Book Antiqua" pitchFamily="18" charset="0"/>
              </a:rPr>
              <a:t>, </a:t>
            </a:r>
            <a:r>
              <a:rPr lang="en-US" sz="2400" b="1" dirty="0" err="1">
                <a:latin typeface="Book Antiqua" pitchFamily="18" charset="0"/>
              </a:rPr>
              <a:t>boolean</a:t>
            </a:r>
            <a:r>
              <a:rPr lang="en-US" sz="2400" b="1" dirty="0">
                <a:latin typeface="Book Antiqua" pitchFamily="18" charset="0"/>
              </a:rPr>
              <a:t> state); </a:t>
            </a:r>
            <a:r>
              <a:rPr lang="en-US" sz="2400" dirty="0">
                <a:latin typeface="Book Antiqua" pitchFamily="18" charset="0"/>
              </a:rPr>
              <a:t>//creates check box with specified image icon and state</a:t>
            </a:r>
          </a:p>
          <a:p>
            <a:pPr lvl="0" algn="just"/>
            <a:r>
              <a:rPr lang="en-US" sz="2400" b="1" dirty="0" err="1">
                <a:latin typeface="Book Antiqua" pitchFamily="18" charset="0"/>
              </a:rPr>
              <a:t>JCheckBox</a:t>
            </a:r>
            <a:r>
              <a:rPr lang="en-US" sz="2400" b="1" dirty="0">
                <a:latin typeface="Book Antiqua" pitchFamily="18" charset="0"/>
              </a:rPr>
              <a:t>(String text, Icon </a:t>
            </a:r>
            <a:r>
              <a:rPr lang="en-US" sz="2400" b="1" dirty="0" err="1">
                <a:latin typeface="Book Antiqua" pitchFamily="18" charset="0"/>
              </a:rPr>
              <a:t>icn</a:t>
            </a:r>
            <a:r>
              <a:rPr lang="en-US" sz="2400" b="1" dirty="0">
                <a:latin typeface="Book Antiqua" pitchFamily="18" charset="0"/>
              </a:rPr>
              <a:t>); </a:t>
            </a:r>
            <a:r>
              <a:rPr lang="en-US" sz="2400" dirty="0">
                <a:latin typeface="Book Antiqua" pitchFamily="18" charset="0"/>
              </a:rPr>
              <a:t>//creates check box with specified image icon and label</a:t>
            </a:r>
          </a:p>
          <a:p>
            <a:pPr lvl="0" algn="just"/>
            <a:r>
              <a:rPr lang="en-US" sz="2400" b="1" dirty="0" err="1">
                <a:latin typeface="Book Antiqua" pitchFamily="18" charset="0"/>
              </a:rPr>
              <a:t>JCheckBox</a:t>
            </a:r>
            <a:r>
              <a:rPr lang="en-US" sz="2400" b="1" dirty="0">
                <a:latin typeface="Book Antiqua" pitchFamily="18" charset="0"/>
              </a:rPr>
              <a:t>(String text, Icon </a:t>
            </a:r>
            <a:r>
              <a:rPr lang="en-US" sz="2400" b="1" dirty="0" err="1">
                <a:latin typeface="Book Antiqua" pitchFamily="18" charset="0"/>
              </a:rPr>
              <a:t>icn</a:t>
            </a:r>
            <a:r>
              <a:rPr lang="en-US" sz="2400" b="1" dirty="0">
                <a:latin typeface="Book Antiqua" pitchFamily="18" charset="0"/>
              </a:rPr>
              <a:t>, </a:t>
            </a:r>
            <a:r>
              <a:rPr lang="en-US" sz="2400" b="1" dirty="0" err="1">
                <a:latin typeface="Book Antiqua" pitchFamily="18" charset="0"/>
              </a:rPr>
              <a:t>boolean</a:t>
            </a:r>
            <a:r>
              <a:rPr lang="en-US" sz="2400" b="1" dirty="0">
                <a:latin typeface="Book Antiqua" pitchFamily="18" charset="0"/>
              </a:rPr>
              <a:t> state)</a:t>
            </a:r>
            <a:r>
              <a:rPr lang="en-US" sz="2400" dirty="0">
                <a:latin typeface="Book Antiqua" pitchFamily="18" charset="0"/>
              </a:rPr>
              <a:t>; //creates check box with specified image icon, label, and state</a:t>
            </a:r>
          </a:p>
          <a:p>
            <a:pPr algn="just">
              <a:buNone/>
            </a:pPr>
            <a:r>
              <a:rPr lang="en-US" sz="2400" i="1" dirty="0">
                <a:latin typeface="Book Antiqua" pitchFamily="18" charset="0"/>
              </a:rPr>
              <a:t> </a:t>
            </a:r>
            <a:endParaRPr lang="en-US" sz="2400" dirty="0">
              <a:latin typeface="Book Antiqua" pitchFamily="18" charset="0"/>
            </a:endParaRPr>
          </a:p>
          <a:p>
            <a:pPr algn="just">
              <a:buNone/>
            </a:pPr>
            <a:endParaRPr lang="en-US" sz="2200" b="1" i="1" dirty="0">
              <a:latin typeface="Book Antiqua"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Basic Swing Controls</a:t>
            </a:r>
          </a:p>
        </p:txBody>
      </p:sp>
      <p:sp>
        <p:nvSpPr>
          <p:cNvPr id="3" name="Content Placeholder 2"/>
          <p:cNvSpPr>
            <a:spLocks noGrp="1"/>
          </p:cNvSpPr>
          <p:nvPr>
            <p:ph idx="1"/>
          </p:nvPr>
        </p:nvSpPr>
        <p:spPr>
          <a:xfrm>
            <a:off x="457200" y="1295400"/>
            <a:ext cx="8229600" cy="5181600"/>
          </a:xfrm>
        </p:spPr>
        <p:txBody>
          <a:bodyPr>
            <a:normAutofit fontScale="92500" lnSpcReduction="10000"/>
          </a:bodyPr>
          <a:lstStyle/>
          <a:p>
            <a:pPr lvl="0" algn="just">
              <a:buNone/>
            </a:pPr>
            <a:r>
              <a:rPr lang="en-US" sz="2400" b="1" u="sng" dirty="0" err="1">
                <a:latin typeface="Book Antiqua" pitchFamily="18" charset="0"/>
              </a:rPr>
              <a:t>JRadioButton</a:t>
            </a:r>
            <a:endParaRPr lang="en-US" sz="2400" b="1" u="sng" dirty="0">
              <a:latin typeface="Book Antiqua" pitchFamily="18" charset="0"/>
            </a:endParaRPr>
          </a:p>
          <a:p>
            <a:pPr lvl="0" algn="just"/>
            <a:r>
              <a:rPr lang="en-US" sz="2400" b="1" dirty="0" err="1">
                <a:latin typeface="Book Antiqua" pitchFamily="18" charset="0"/>
              </a:rPr>
              <a:t>JRadioButton</a:t>
            </a:r>
            <a:r>
              <a:rPr lang="en-US" sz="2400" b="1" dirty="0">
                <a:latin typeface="Book Antiqua" pitchFamily="18" charset="0"/>
              </a:rPr>
              <a:t>()</a:t>
            </a:r>
            <a:r>
              <a:rPr lang="en-US" sz="2400" dirty="0">
                <a:latin typeface="Book Antiqua" pitchFamily="18" charset="0"/>
              </a:rPr>
              <a:t>;//creates a radio button with no label</a:t>
            </a:r>
          </a:p>
          <a:p>
            <a:pPr lvl="0" algn="just"/>
            <a:r>
              <a:rPr lang="en-US" sz="2400" b="1" dirty="0" err="1">
                <a:latin typeface="Book Antiqua" pitchFamily="18" charset="0"/>
              </a:rPr>
              <a:t>JRadioButton</a:t>
            </a:r>
            <a:r>
              <a:rPr lang="en-US" sz="2400" b="1" dirty="0">
                <a:latin typeface="Book Antiqua" pitchFamily="18" charset="0"/>
              </a:rPr>
              <a:t>(String text);</a:t>
            </a:r>
            <a:r>
              <a:rPr lang="en-US" sz="2400" dirty="0">
                <a:latin typeface="Book Antiqua" pitchFamily="18" charset="0"/>
              </a:rPr>
              <a:t> //creates a radio button with specified label</a:t>
            </a:r>
          </a:p>
          <a:p>
            <a:pPr lvl="0" algn="just"/>
            <a:r>
              <a:rPr lang="en-US" sz="2400" b="1" dirty="0" err="1">
                <a:latin typeface="Book Antiqua" pitchFamily="18" charset="0"/>
              </a:rPr>
              <a:t>JRadioButton</a:t>
            </a:r>
            <a:r>
              <a:rPr lang="en-US" sz="2400" b="1" dirty="0">
                <a:latin typeface="Book Antiqua" pitchFamily="18" charset="0"/>
              </a:rPr>
              <a:t>(String text, </a:t>
            </a:r>
            <a:r>
              <a:rPr lang="en-US" sz="2400" b="1" dirty="0" err="1">
                <a:latin typeface="Book Antiqua" pitchFamily="18" charset="0"/>
              </a:rPr>
              <a:t>boolean</a:t>
            </a:r>
            <a:r>
              <a:rPr lang="en-US" sz="2400" b="1" dirty="0">
                <a:latin typeface="Book Antiqua" pitchFamily="18" charset="0"/>
              </a:rPr>
              <a:t> state);</a:t>
            </a:r>
            <a:r>
              <a:rPr lang="en-US" sz="2400" dirty="0">
                <a:latin typeface="Book Antiqua" pitchFamily="18" charset="0"/>
              </a:rPr>
              <a:t> //creates radio button with specified label and state</a:t>
            </a:r>
          </a:p>
          <a:p>
            <a:pPr lvl="0" algn="just"/>
            <a:r>
              <a:rPr lang="en-US" sz="2400" b="1" dirty="0" err="1">
                <a:latin typeface="Book Antiqua" pitchFamily="18" charset="0"/>
              </a:rPr>
              <a:t>JRadioButton</a:t>
            </a:r>
            <a:r>
              <a:rPr lang="en-US" sz="2400" b="1" dirty="0">
                <a:latin typeface="Book Antiqua" pitchFamily="18" charset="0"/>
              </a:rPr>
              <a:t>(Icon </a:t>
            </a:r>
            <a:r>
              <a:rPr lang="en-US" sz="2400" b="1" dirty="0" err="1">
                <a:latin typeface="Book Antiqua" pitchFamily="18" charset="0"/>
              </a:rPr>
              <a:t>icn</a:t>
            </a:r>
            <a:r>
              <a:rPr lang="en-US" sz="2400" b="1" dirty="0">
                <a:latin typeface="Book Antiqua" pitchFamily="18" charset="0"/>
              </a:rPr>
              <a:t>); </a:t>
            </a:r>
            <a:r>
              <a:rPr lang="en-US" sz="2400" dirty="0">
                <a:latin typeface="Book Antiqua" pitchFamily="18" charset="0"/>
              </a:rPr>
              <a:t>//creates radio button with specified image icon</a:t>
            </a:r>
          </a:p>
          <a:p>
            <a:pPr lvl="0" algn="just"/>
            <a:r>
              <a:rPr lang="en-US" sz="2400" b="1" dirty="0" err="1">
                <a:latin typeface="Book Antiqua" pitchFamily="18" charset="0"/>
              </a:rPr>
              <a:t>JRadioButton</a:t>
            </a:r>
            <a:r>
              <a:rPr lang="en-US" sz="2400" b="1" dirty="0">
                <a:latin typeface="Book Antiqua" pitchFamily="18" charset="0"/>
              </a:rPr>
              <a:t>(Icon </a:t>
            </a:r>
            <a:r>
              <a:rPr lang="en-US" sz="2400" b="1" dirty="0" err="1">
                <a:latin typeface="Book Antiqua" pitchFamily="18" charset="0"/>
              </a:rPr>
              <a:t>icn</a:t>
            </a:r>
            <a:r>
              <a:rPr lang="en-US" sz="2400" b="1" dirty="0">
                <a:latin typeface="Book Antiqua" pitchFamily="18" charset="0"/>
              </a:rPr>
              <a:t>, </a:t>
            </a:r>
            <a:r>
              <a:rPr lang="en-US" sz="2400" b="1" dirty="0" err="1">
                <a:latin typeface="Book Antiqua" pitchFamily="18" charset="0"/>
              </a:rPr>
              <a:t>boolean</a:t>
            </a:r>
            <a:r>
              <a:rPr lang="en-US" sz="2400" b="1" dirty="0">
                <a:latin typeface="Book Antiqua" pitchFamily="18" charset="0"/>
              </a:rPr>
              <a:t> state);</a:t>
            </a:r>
            <a:r>
              <a:rPr lang="en-US" sz="2400" dirty="0">
                <a:latin typeface="Book Antiqua" pitchFamily="18" charset="0"/>
              </a:rPr>
              <a:t> //creates check box with specified image icon and state</a:t>
            </a:r>
          </a:p>
          <a:p>
            <a:pPr lvl="0" algn="just"/>
            <a:r>
              <a:rPr lang="en-US" sz="2400" b="1" dirty="0" err="1">
                <a:latin typeface="Book Antiqua" pitchFamily="18" charset="0"/>
              </a:rPr>
              <a:t>JRadioButton</a:t>
            </a:r>
            <a:r>
              <a:rPr lang="en-US" sz="2400" b="1" dirty="0">
                <a:latin typeface="Book Antiqua" pitchFamily="18" charset="0"/>
              </a:rPr>
              <a:t>(String text, Icon </a:t>
            </a:r>
            <a:r>
              <a:rPr lang="en-US" sz="2400" b="1" dirty="0" err="1">
                <a:latin typeface="Book Antiqua" pitchFamily="18" charset="0"/>
              </a:rPr>
              <a:t>icn</a:t>
            </a:r>
            <a:r>
              <a:rPr lang="en-US" sz="2400" b="1" dirty="0">
                <a:latin typeface="Book Antiqua" pitchFamily="18" charset="0"/>
              </a:rPr>
              <a:t>);</a:t>
            </a:r>
            <a:r>
              <a:rPr lang="en-US" sz="2400" dirty="0">
                <a:latin typeface="Book Antiqua" pitchFamily="18" charset="0"/>
              </a:rPr>
              <a:t> //creates radio button with specified image icon and label</a:t>
            </a:r>
          </a:p>
          <a:p>
            <a:pPr lvl="0" algn="just"/>
            <a:r>
              <a:rPr lang="en-US" sz="2400" b="1" dirty="0" err="1">
                <a:latin typeface="Book Antiqua" pitchFamily="18" charset="0"/>
              </a:rPr>
              <a:t>JRadioButton</a:t>
            </a:r>
            <a:r>
              <a:rPr lang="en-US" sz="2400" b="1" dirty="0">
                <a:latin typeface="Book Antiqua" pitchFamily="18" charset="0"/>
              </a:rPr>
              <a:t>(String text, Icon </a:t>
            </a:r>
            <a:r>
              <a:rPr lang="en-US" sz="2400" b="1" dirty="0" err="1">
                <a:latin typeface="Book Antiqua" pitchFamily="18" charset="0"/>
              </a:rPr>
              <a:t>icn,boolean</a:t>
            </a:r>
            <a:r>
              <a:rPr lang="en-US" sz="2400" b="1" dirty="0">
                <a:latin typeface="Book Antiqua" pitchFamily="18" charset="0"/>
              </a:rPr>
              <a:t> state);</a:t>
            </a:r>
            <a:r>
              <a:rPr lang="en-US" sz="2400" dirty="0">
                <a:latin typeface="Book Antiqua" pitchFamily="18" charset="0"/>
              </a:rPr>
              <a:t> //creates radio button with specified image icon, label, and state;</a:t>
            </a:r>
          </a:p>
          <a:p>
            <a:pPr lvl="0" algn="just"/>
            <a:endParaRPr lang="en-US" sz="2400" dirty="0">
              <a:latin typeface="Book Antiqua" pitchFamily="18" charset="0"/>
            </a:endParaRPr>
          </a:p>
          <a:p>
            <a:pPr algn="just">
              <a:buNone/>
            </a:pPr>
            <a:endParaRPr lang="en-US" sz="2200" b="1" i="1" dirty="0">
              <a:latin typeface="Book Antiqua"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Basic Swing Controls</a:t>
            </a:r>
          </a:p>
        </p:txBody>
      </p:sp>
      <p:sp>
        <p:nvSpPr>
          <p:cNvPr id="3" name="Content Placeholder 2"/>
          <p:cNvSpPr>
            <a:spLocks noGrp="1"/>
          </p:cNvSpPr>
          <p:nvPr>
            <p:ph idx="1"/>
          </p:nvPr>
        </p:nvSpPr>
        <p:spPr>
          <a:xfrm>
            <a:off x="457200" y="1295400"/>
            <a:ext cx="8229600" cy="5181600"/>
          </a:xfrm>
        </p:spPr>
        <p:txBody>
          <a:bodyPr>
            <a:normAutofit/>
          </a:bodyPr>
          <a:lstStyle/>
          <a:p>
            <a:pPr lvl="0" algn="just">
              <a:buNone/>
            </a:pPr>
            <a:r>
              <a:rPr lang="en-US" sz="2400" b="1" u="sng" dirty="0" err="1">
                <a:latin typeface="Book Antiqua" pitchFamily="18" charset="0"/>
              </a:rPr>
              <a:t>JButton</a:t>
            </a:r>
            <a:endParaRPr lang="en-US" sz="2400" b="1" u="sng" dirty="0">
              <a:latin typeface="Book Antiqua" pitchFamily="18" charset="0"/>
            </a:endParaRPr>
          </a:p>
          <a:p>
            <a:pPr lvl="0" algn="just"/>
            <a:r>
              <a:rPr lang="en-US" sz="2400" b="1" dirty="0" err="1">
                <a:latin typeface="Book Antiqua" pitchFamily="18" charset="0"/>
              </a:rPr>
              <a:t>JButton</a:t>
            </a:r>
            <a:r>
              <a:rPr lang="en-US" sz="2400" b="1" dirty="0">
                <a:latin typeface="Book Antiqua" pitchFamily="18" charset="0"/>
              </a:rPr>
              <a:t>();</a:t>
            </a:r>
            <a:r>
              <a:rPr lang="en-US" sz="2400" dirty="0">
                <a:latin typeface="Book Antiqua" pitchFamily="18" charset="0"/>
              </a:rPr>
              <a:t>//creates a button with no label</a:t>
            </a:r>
          </a:p>
          <a:p>
            <a:pPr lvl="0" algn="just"/>
            <a:r>
              <a:rPr lang="en-US" sz="2400" b="1" dirty="0" err="1">
                <a:latin typeface="Book Antiqua" pitchFamily="18" charset="0"/>
              </a:rPr>
              <a:t>JButton</a:t>
            </a:r>
            <a:r>
              <a:rPr lang="en-US" sz="2400" b="1" dirty="0">
                <a:latin typeface="Book Antiqua" pitchFamily="18" charset="0"/>
              </a:rPr>
              <a:t>(String text); </a:t>
            </a:r>
            <a:r>
              <a:rPr lang="en-US" sz="2400" dirty="0">
                <a:latin typeface="Book Antiqua" pitchFamily="18" charset="0"/>
              </a:rPr>
              <a:t>//creates a button with specified label</a:t>
            </a:r>
          </a:p>
          <a:p>
            <a:pPr lvl="0" algn="just"/>
            <a:r>
              <a:rPr lang="en-US" sz="2400" b="1" dirty="0" err="1">
                <a:latin typeface="Book Antiqua" pitchFamily="18" charset="0"/>
              </a:rPr>
              <a:t>JButton</a:t>
            </a:r>
            <a:r>
              <a:rPr lang="en-US" sz="2400" b="1" dirty="0">
                <a:latin typeface="Book Antiqua" pitchFamily="18" charset="0"/>
              </a:rPr>
              <a:t>(Icon </a:t>
            </a:r>
            <a:r>
              <a:rPr lang="en-US" sz="2400" b="1" dirty="0" err="1">
                <a:latin typeface="Book Antiqua" pitchFamily="18" charset="0"/>
              </a:rPr>
              <a:t>icn</a:t>
            </a:r>
            <a:r>
              <a:rPr lang="en-US" sz="2400" b="1" dirty="0">
                <a:latin typeface="Book Antiqua" pitchFamily="18" charset="0"/>
              </a:rPr>
              <a:t>); //</a:t>
            </a:r>
            <a:r>
              <a:rPr lang="en-US" sz="2400" dirty="0">
                <a:latin typeface="Book Antiqua" pitchFamily="18" charset="0"/>
              </a:rPr>
              <a:t>creates button with specified image icon</a:t>
            </a:r>
          </a:p>
          <a:p>
            <a:pPr lvl="0" algn="just"/>
            <a:r>
              <a:rPr lang="en-US" sz="2400" b="1" dirty="0" err="1">
                <a:latin typeface="Book Antiqua" pitchFamily="18" charset="0"/>
              </a:rPr>
              <a:t>JButton</a:t>
            </a:r>
            <a:r>
              <a:rPr lang="en-US" sz="2400" b="1" dirty="0">
                <a:latin typeface="Book Antiqua" pitchFamily="18" charset="0"/>
              </a:rPr>
              <a:t>(String text, Icon </a:t>
            </a:r>
            <a:r>
              <a:rPr lang="en-US" sz="2400" b="1" dirty="0" err="1">
                <a:latin typeface="Book Antiqua" pitchFamily="18" charset="0"/>
              </a:rPr>
              <a:t>icn</a:t>
            </a:r>
            <a:r>
              <a:rPr lang="en-US" sz="2400" b="1" dirty="0">
                <a:latin typeface="Book Antiqua" pitchFamily="18" charset="0"/>
              </a:rPr>
              <a:t>); </a:t>
            </a:r>
            <a:r>
              <a:rPr lang="en-US" sz="2400" dirty="0">
                <a:latin typeface="Book Antiqua" pitchFamily="18" charset="0"/>
              </a:rPr>
              <a:t>//creates button with specified image icon and label</a:t>
            </a:r>
          </a:p>
          <a:p>
            <a:pPr lvl="0" algn="just"/>
            <a:endParaRPr lang="en-US" sz="2400" dirty="0">
              <a:latin typeface="Book Antiqua" pitchFamily="18" charset="0"/>
            </a:endParaRPr>
          </a:p>
          <a:p>
            <a:pPr algn="just">
              <a:buNone/>
            </a:pPr>
            <a:endParaRPr lang="en-US" sz="2200" b="1" i="1" dirty="0">
              <a:latin typeface="Book Antiqua"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Basic Swing Controls</a:t>
            </a:r>
          </a:p>
        </p:txBody>
      </p:sp>
      <p:sp>
        <p:nvSpPr>
          <p:cNvPr id="3" name="Content Placeholder 2"/>
          <p:cNvSpPr>
            <a:spLocks noGrp="1"/>
          </p:cNvSpPr>
          <p:nvPr>
            <p:ph idx="1"/>
          </p:nvPr>
        </p:nvSpPr>
        <p:spPr>
          <a:xfrm>
            <a:off x="457200" y="1295400"/>
            <a:ext cx="8229600" cy="5181600"/>
          </a:xfrm>
        </p:spPr>
        <p:txBody>
          <a:bodyPr>
            <a:normAutofit/>
          </a:bodyPr>
          <a:lstStyle/>
          <a:p>
            <a:pPr lvl="0" algn="just">
              <a:buNone/>
            </a:pPr>
            <a:r>
              <a:rPr lang="en-US" sz="2400" b="1" u="sng" dirty="0" err="1">
                <a:latin typeface="Book Antiqua" pitchFamily="18" charset="0"/>
              </a:rPr>
              <a:t>JComboBox</a:t>
            </a:r>
            <a:endParaRPr lang="en-US" sz="2400" b="1" u="sng" dirty="0">
              <a:latin typeface="Book Antiqua" pitchFamily="18" charset="0"/>
            </a:endParaRPr>
          </a:p>
          <a:p>
            <a:pPr lvl="0" algn="just"/>
            <a:r>
              <a:rPr lang="en-US" sz="2200" b="1" dirty="0" err="1">
                <a:latin typeface="Book Antiqua" pitchFamily="18" charset="0"/>
              </a:rPr>
              <a:t>JComboBox</a:t>
            </a:r>
            <a:r>
              <a:rPr lang="en-US" sz="2200" b="1" dirty="0">
                <a:latin typeface="Book Antiqua" pitchFamily="18" charset="0"/>
              </a:rPr>
              <a:t>(); </a:t>
            </a:r>
            <a:r>
              <a:rPr lang="en-US" sz="2200" dirty="0">
                <a:latin typeface="Book Antiqua" pitchFamily="18" charset="0"/>
              </a:rPr>
              <a:t>//creates combo box with no items</a:t>
            </a:r>
          </a:p>
          <a:p>
            <a:pPr lvl="0" algn="just"/>
            <a:r>
              <a:rPr lang="en-US" sz="2200" b="1" dirty="0" err="1">
                <a:latin typeface="Book Antiqua" pitchFamily="18" charset="0"/>
              </a:rPr>
              <a:t>JComboBox</a:t>
            </a:r>
            <a:r>
              <a:rPr lang="en-US" sz="2200" b="1" dirty="0">
                <a:latin typeface="Book Antiqua" pitchFamily="18" charset="0"/>
              </a:rPr>
              <a:t>(Object[ ] items); </a:t>
            </a:r>
            <a:r>
              <a:rPr lang="en-US" sz="2200" dirty="0">
                <a:latin typeface="Book Antiqua" pitchFamily="18" charset="0"/>
              </a:rPr>
              <a:t>//creates combo box that contains items in specified object array</a:t>
            </a:r>
          </a:p>
          <a:p>
            <a:pPr lvl="0" algn="just"/>
            <a:r>
              <a:rPr lang="en-US" sz="2200" b="1" dirty="0" err="1">
                <a:latin typeface="Book Antiqua" pitchFamily="18" charset="0"/>
              </a:rPr>
              <a:t>JComboBox</a:t>
            </a:r>
            <a:r>
              <a:rPr lang="en-US" sz="2200" b="1" dirty="0">
                <a:latin typeface="Book Antiqua" pitchFamily="18" charset="0"/>
              </a:rPr>
              <a:t>(Vector items); </a:t>
            </a:r>
            <a:r>
              <a:rPr lang="en-US" sz="2200" dirty="0">
                <a:latin typeface="Book Antiqua" pitchFamily="18" charset="0"/>
              </a:rPr>
              <a:t>//creates combo box that contains items in specified vector </a:t>
            </a:r>
          </a:p>
          <a:p>
            <a:pPr algn="just">
              <a:buNone/>
            </a:pPr>
            <a:r>
              <a:rPr lang="en-US" sz="2200" dirty="0">
                <a:latin typeface="Book Antiqua" pitchFamily="18" charset="0"/>
              </a:rPr>
              <a:t>Once an object of </a:t>
            </a:r>
            <a:r>
              <a:rPr lang="en-US" sz="2200" i="1" dirty="0" err="1">
                <a:latin typeface="Book Antiqua" pitchFamily="18" charset="0"/>
              </a:rPr>
              <a:t>JComboBox</a:t>
            </a:r>
            <a:r>
              <a:rPr lang="en-US" sz="2200" dirty="0">
                <a:latin typeface="Book Antiqua" pitchFamily="18" charset="0"/>
              </a:rPr>
              <a:t> class is created, we can add items into it by using </a:t>
            </a:r>
            <a:r>
              <a:rPr lang="en-US" sz="2200" i="1" dirty="0" err="1">
                <a:latin typeface="Book Antiqua" pitchFamily="18" charset="0"/>
              </a:rPr>
              <a:t>addItem</a:t>
            </a:r>
            <a:r>
              <a:rPr lang="en-US" sz="2200" i="1" dirty="0">
                <a:latin typeface="Book Antiqua" pitchFamily="18" charset="0"/>
              </a:rPr>
              <a:t>(String)</a:t>
            </a:r>
            <a:r>
              <a:rPr lang="en-US" sz="2200" dirty="0">
                <a:latin typeface="Book Antiqua" pitchFamily="18" charset="0"/>
              </a:rPr>
              <a:t> method.</a:t>
            </a:r>
          </a:p>
          <a:p>
            <a:pPr lvl="0" algn="just">
              <a:buNone/>
            </a:pPr>
            <a:endParaRPr lang="en-US" sz="2400" dirty="0">
              <a:latin typeface="Book Antiqua" pitchFamily="18" charset="0"/>
            </a:endParaRPr>
          </a:p>
          <a:p>
            <a:pPr algn="just">
              <a:buNone/>
            </a:pPr>
            <a:endParaRPr lang="en-US" sz="2200" b="1" i="1" dirty="0">
              <a:latin typeface="Book Antiqu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Basic Swing Controls</a:t>
            </a:r>
          </a:p>
        </p:txBody>
      </p:sp>
      <p:sp>
        <p:nvSpPr>
          <p:cNvPr id="3" name="Content Placeholder 2"/>
          <p:cNvSpPr>
            <a:spLocks noGrp="1"/>
          </p:cNvSpPr>
          <p:nvPr>
            <p:ph idx="1"/>
          </p:nvPr>
        </p:nvSpPr>
        <p:spPr>
          <a:xfrm>
            <a:off x="457200" y="1295400"/>
            <a:ext cx="8229600" cy="5181600"/>
          </a:xfrm>
        </p:spPr>
        <p:txBody>
          <a:bodyPr>
            <a:normAutofit/>
          </a:bodyPr>
          <a:lstStyle/>
          <a:p>
            <a:pPr lvl="0" algn="just">
              <a:buNone/>
            </a:pPr>
            <a:r>
              <a:rPr lang="en-US" sz="2400" b="1" u="sng" dirty="0" err="1">
                <a:latin typeface="Book Antiqua" pitchFamily="18" charset="0"/>
              </a:rPr>
              <a:t>JList</a:t>
            </a:r>
            <a:endParaRPr lang="en-US" sz="2400" b="1" u="sng" dirty="0">
              <a:latin typeface="Book Antiqua" pitchFamily="18" charset="0"/>
            </a:endParaRPr>
          </a:p>
          <a:p>
            <a:pPr lvl="0"/>
            <a:r>
              <a:rPr lang="en-US" sz="2200" b="1" dirty="0" err="1">
                <a:latin typeface="Book Antiqua" pitchFamily="18" charset="0"/>
              </a:rPr>
              <a:t>JList</a:t>
            </a:r>
            <a:r>
              <a:rPr lang="en-US" sz="2200" b="1" dirty="0">
                <a:latin typeface="Book Antiqua" pitchFamily="18" charset="0"/>
              </a:rPr>
              <a:t>(); </a:t>
            </a:r>
            <a:r>
              <a:rPr lang="en-US" sz="2200" dirty="0">
                <a:latin typeface="Book Antiqua" pitchFamily="18" charset="0"/>
              </a:rPr>
              <a:t>//creates list with no items</a:t>
            </a:r>
          </a:p>
          <a:p>
            <a:pPr lvl="0"/>
            <a:r>
              <a:rPr lang="en-US" sz="2200" b="1" dirty="0" err="1">
                <a:latin typeface="Book Antiqua" pitchFamily="18" charset="0"/>
              </a:rPr>
              <a:t>JList</a:t>
            </a:r>
            <a:r>
              <a:rPr lang="en-US" sz="2200" b="1" dirty="0">
                <a:latin typeface="Book Antiqua" pitchFamily="18" charset="0"/>
              </a:rPr>
              <a:t>(Object[ ] items); </a:t>
            </a:r>
            <a:r>
              <a:rPr lang="en-US" sz="2200" dirty="0">
                <a:latin typeface="Book Antiqua" pitchFamily="18" charset="0"/>
              </a:rPr>
              <a:t>//creates list that contains items in specified object array</a:t>
            </a:r>
          </a:p>
          <a:p>
            <a:pPr lvl="0"/>
            <a:r>
              <a:rPr lang="en-US" sz="2200" b="1" dirty="0" err="1">
                <a:latin typeface="Book Antiqua" pitchFamily="18" charset="0"/>
              </a:rPr>
              <a:t>JList</a:t>
            </a:r>
            <a:r>
              <a:rPr lang="en-US" sz="2200" b="1" dirty="0">
                <a:latin typeface="Book Antiqua" pitchFamily="18" charset="0"/>
              </a:rPr>
              <a:t>(Vector items); </a:t>
            </a:r>
            <a:r>
              <a:rPr lang="en-US" sz="2200" dirty="0">
                <a:latin typeface="Book Antiqua" pitchFamily="18" charset="0"/>
              </a:rPr>
              <a:t>//creates list that contains items in specified vector </a:t>
            </a:r>
          </a:p>
          <a:p>
            <a:pPr lvl="0" algn="just">
              <a:buNone/>
            </a:pPr>
            <a:endParaRPr lang="en-US" sz="2400" dirty="0">
              <a:latin typeface="Book Antiqua" pitchFamily="18" charset="0"/>
            </a:endParaRPr>
          </a:p>
          <a:p>
            <a:pPr algn="just">
              <a:buNone/>
            </a:pPr>
            <a:endParaRPr lang="en-US" sz="2200" b="1" i="1" dirty="0">
              <a:latin typeface="Book Antiqua"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Basic Swing Controls</a:t>
            </a:r>
          </a:p>
        </p:txBody>
      </p:sp>
      <p:sp>
        <p:nvSpPr>
          <p:cNvPr id="3" name="Content Placeholder 2"/>
          <p:cNvSpPr>
            <a:spLocks noGrp="1"/>
          </p:cNvSpPr>
          <p:nvPr>
            <p:ph idx="1"/>
          </p:nvPr>
        </p:nvSpPr>
        <p:spPr>
          <a:xfrm>
            <a:off x="457200" y="1295400"/>
            <a:ext cx="8229600" cy="5181600"/>
          </a:xfrm>
        </p:spPr>
        <p:txBody>
          <a:bodyPr>
            <a:normAutofit/>
          </a:bodyPr>
          <a:lstStyle/>
          <a:p>
            <a:pPr algn="just">
              <a:buNone/>
            </a:pPr>
            <a:r>
              <a:rPr lang="en-US" sz="2200" b="1" i="1" dirty="0">
                <a:latin typeface="Book Antiqua" pitchFamily="18" charset="0"/>
              </a:rPr>
              <a:t>Example</a:t>
            </a:r>
          </a:p>
          <a:p>
            <a:pPr algn="just">
              <a:buNone/>
            </a:pPr>
            <a:endParaRPr lang="en-US" sz="2200" b="1" i="1" dirty="0">
              <a:latin typeface="Book Antiqua"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818937769"/>
              </p:ext>
            </p:extLst>
          </p:nvPr>
        </p:nvGraphicFramePr>
        <p:xfrm>
          <a:off x="1376363" y="1828800"/>
          <a:ext cx="1603375" cy="688975"/>
        </p:xfrm>
        <a:graphic>
          <a:graphicData uri="http://schemas.openxmlformats.org/presentationml/2006/ole">
            <mc:AlternateContent xmlns:mc="http://schemas.openxmlformats.org/markup-compatibility/2006">
              <mc:Choice xmlns:v="urn:schemas-microsoft-com:vml" Requires="v">
                <p:oleObj name="Packager Shell Object" showAsIcon="1" r:id="rId2" imgW="1613160" imgH="685800" progId="Package">
                  <p:embed/>
                </p:oleObj>
              </mc:Choice>
              <mc:Fallback>
                <p:oleObj name="Packager Shell Object" showAsIcon="1" r:id="rId2" imgW="1613160" imgH="685800" progId="Package">
                  <p:embed/>
                  <p:pic>
                    <p:nvPicPr>
                      <p:cNvPr id="0" name="Picture 70"/>
                      <p:cNvPicPr>
                        <a:picLocks noChangeAspect="1" noChangeArrowheads="1"/>
                      </p:cNvPicPr>
                      <p:nvPr/>
                    </p:nvPicPr>
                    <p:blipFill>
                      <a:blip r:embed="rId3"/>
                      <a:srcRect/>
                      <a:stretch>
                        <a:fillRect/>
                      </a:stretch>
                    </p:blipFill>
                    <p:spPr bwMode="auto">
                      <a:xfrm>
                        <a:off x="1376363" y="1828800"/>
                        <a:ext cx="1603375"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Layout Managers</a:t>
            </a:r>
          </a:p>
        </p:txBody>
      </p:sp>
      <p:sp>
        <p:nvSpPr>
          <p:cNvPr id="3" name="Content Placeholder 2"/>
          <p:cNvSpPr>
            <a:spLocks noGrp="1"/>
          </p:cNvSpPr>
          <p:nvPr>
            <p:ph idx="1"/>
          </p:nvPr>
        </p:nvSpPr>
        <p:spPr>
          <a:xfrm>
            <a:off x="457200" y="1295400"/>
            <a:ext cx="8229600" cy="5181600"/>
          </a:xfrm>
        </p:spPr>
        <p:txBody>
          <a:bodyPr>
            <a:normAutofit/>
          </a:bodyPr>
          <a:lstStyle/>
          <a:p>
            <a:pPr algn="just"/>
            <a:r>
              <a:rPr lang="en-US" sz="2400" dirty="0">
                <a:latin typeface="Book Antiqua" panose="02040602050305030304" pitchFamily="18" charset="0"/>
              </a:rPr>
              <a:t>A layout manager automatically arranges controls within a window by using some type of algorithm. The layout manager is set by the </a:t>
            </a:r>
            <a:r>
              <a:rPr lang="en-US" sz="2400" b="1" dirty="0" err="1">
                <a:latin typeface="Book Antiqua" panose="02040602050305030304" pitchFamily="18" charset="0"/>
              </a:rPr>
              <a:t>setLayout</a:t>
            </a:r>
            <a:r>
              <a:rPr lang="en-US" sz="2400" b="1" dirty="0">
                <a:latin typeface="Book Antiqua" panose="02040602050305030304" pitchFamily="18" charset="0"/>
              </a:rPr>
              <a:t>()</a:t>
            </a:r>
            <a:r>
              <a:rPr lang="en-US" sz="2400" dirty="0">
                <a:latin typeface="Book Antiqua" panose="02040602050305030304" pitchFamily="18" charset="0"/>
              </a:rPr>
              <a:t> method.</a:t>
            </a:r>
          </a:p>
          <a:p>
            <a:r>
              <a:rPr lang="en-US" sz="2400" dirty="0">
                <a:latin typeface="Book Antiqua" panose="02040602050305030304" pitchFamily="18" charset="0"/>
              </a:rPr>
              <a:t>Some of the most commonly used layout managers of java are:</a:t>
            </a:r>
          </a:p>
          <a:p>
            <a:pPr lvl="1"/>
            <a:r>
              <a:rPr lang="en-US" sz="2000" dirty="0">
                <a:latin typeface="Book Antiqua" panose="02040602050305030304" pitchFamily="18" charset="0"/>
              </a:rPr>
              <a:t>Flow Layout</a:t>
            </a:r>
          </a:p>
          <a:p>
            <a:pPr lvl="1"/>
            <a:r>
              <a:rPr lang="en-US" sz="2000" dirty="0">
                <a:latin typeface="Book Antiqua" panose="02040602050305030304" pitchFamily="18" charset="0"/>
              </a:rPr>
              <a:t>Border Layout</a:t>
            </a:r>
          </a:p>
          <a:p>
            <a:pPr lvl="1"/>
            <a:r>
              <a:rPr lang="en-US" sz="2000" dirty="0">
                <a:latin typeface="Book Antiqua" panose="02040602050305030304" pitchFamily="18" charset="0"/>
              </a:rPr>
              <a:t>Grid Layout etc.</a:t>
            </a:r>
          </a:p>
          <a:p>
            <a:pPr marL="457200" lvl="1" indent="0">
              <a:buNone/>
            </a:pPr>
            <a:r>
              <a:rPr lang="en-US" sz="2000" dirty="0">
                <a:latin typeface="Book Antiqua" panose="02040602050305030304" pitchFamily="18" charset="0"/>
              </a:rPr>
              <a:t> </a:t>
            </a:r>
          </a:p>
          <a:p>
            <a:pPr algn="just">
              <a:buNone/>
            </a:pPr>
            <a:endParaRPr lang="en-US" sz="2200" b="1" i="1" dirty="0">
              <a:latin typeface="Book Antiqua" pitchFamily="18" charset="0"/>
            </a:endParaRPr>
          </a:p>
        </p:txBody>
      </p:sp>
    </p:spTree>
    <p:extLst>
      <p:ext uri="{BB962C8B-B14F-4D97-AF65-F5344CB8AC3E}">
        <p14:creationId xmlns:p14="http://schemas.microsoft.com/office/powerpoint/2010/main" val="1311052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Layout Managers</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400" b="1" u="sng" dirty="0">
                <a:latin typeface="Book Antiqua" panose="02040602050305030304" pitchFamily="18" charset="0"/>
              </a:rPr>
              <a:t>Flow Layout</a:t>
            </a:r>
            <a:endParaRPr lang="en-US" sz="2400" u="sng" dirty="0">
              <a:latin typeface="Book Antiqua" panose="02040602050305030304" pitchFamily="18" charset="0"/>
            </a:endParaRPr>
          </a:p>
          <a:p>
            <a:pPr algn="just"/>
            <a:r>
              <a:rPr lang="en-US" sz="2400" dirty="0">
                <a:latin typeface="Book Antiqua" panose="02040602050305030304" pitchFamily="18" charset="0"/>
              </a:rPr>
              <a:t>It is the default layout manager for the container Panel and Applets.  </a:t>
            </a:r>
          </a:p>
          <a:p>
            <a:pPr algn="just"/>
            <a:r>
              <a:rPr lang="en-US" sz="2400" dirty="0">
                <a:latin typeface="Book Antiqua" panose="02040602050305030304" pitchFamily="18" charset="0"/>
              </a:rPr>
              <a:t>Components are laid out from the upper left corner, left to right, and top to bottom. When no more components fit on a line, the next one appears on the next line. </a:t>
            </a:r>
          </a:p>
          <a:p>
            <a:pPr marL="0" indent="0" algn="just">
              <a:buNone/>
            </a:pPr>
            <a:r>
              <a:rPr lang="en-US" sz="2400" i="1" dirty="0">
                <a:latin typeface="Book Antiqua" panose="02040602050305030304" pitchFamily="18" charset="0"/>
              </a:rPr>
              <a:t>Commonly used Constructors</a:t>
            </a:r>
            <a:endParaRPr lang="en-US" sz="2400" dirty="0">
              <a:latin typeface="Book Antiqua" panose="02040602050305030304" pitchFamily="18" charset="0"/>
            </a:endParaRPr>
          </a:p>
          <a:p>
            <a:pPr lvl="1" algn="just"/>
            <a:r>
              <a:rPr lang="en-US" sz="2000" b="1" dirty="0" err="1">
                <a:latin typeface="Book Antiqua" panose="02040602050305030304" pitchFamily="18" charset="0"/>
              </a:rPr>
              <a:t>FlowLayout</a:t>
            </a:r>
            <a:r>
              <a:rPr lang="en-US" sz="2000" b="1" dirty="0">
                <a:latin typeface="Book Antiqua" panose="02040602050305030304" pitchFamily="18" charset="0"/>
              </a:rPr>
              <a:t>()</a:t>
            </a:r>
            <a:endParaRPr lang="en-US" sz="2000" dirty="0">
              <a:latin typeface="Book Antiqua" panose="02040602050305030304" pitchFamily="18" charset="0"/>
            </a:endParaRPr>
          </a:p>
          <a:p>
            <a:pPr lvl="1" algn="just"/>
            <a:r>
              <a:rPr lang="en-US" sz="2000" b="1" dirty="0" err="1">
                <a:latin typeface="Book Antiqua" panose="02040602050305030304" pitchFamily="18" charset="0"/>
              </a:rPr>
              <a:t>FlowLayout</a:t>
            </a:r>
            <a:r>
              <a:rPr lang="en-US" sz="2000" b="1" dirty="0">
                <a:latin typeface="Book Antiqua" panose="02040602050305030304" pitchFamily="18" charset="0"/>
              </a:rPr>
              <a:t>(</a:t>
            </a:r>
            <a:r>
              <a:rPr lang="en-US" sz="2000" b="1" dirty="0" err="1">
                <a:latin typeface="Book Antiqua" panose="02040602050305030304" pitchFamily="18" charset="0"/>
              </a:rPr>
              <a:t>int</a:t>
            </a:r>
            <a:r>
              <a:rPr lang="en-US" sz="2000" b="1" dirty="0">
                <a:latin typeface="Book Antiqua" panose="02040602050305030304" pitchFamily="18" charset="0"/>
              </a:rPr>
              <a:t> alignment)</a:t>
            </a:r>
          </a:p>
          <a:p>
            <a:pPr lvl="1" algn="just"/>
            <a:r>
              <a:rPr lang="en-US" sz="2000" b="1" dirty="0" err="1">
                <a:latin typeface="Book Antiqua" panose="02040602050305030304" pitchFamily="18" charset="0"/>
              </a:rPr>
              <a:t>FlowLayout</a:t>
            </a:r>
            <a:r>
              <a:rPr lang="en-US" sz="2000" b="1" dirty="0">
                <a:latin typeface="Book Antiqua" panose="02040602050305030304" pitchFamily="18" charset="0"/>
              </a:rPr>
              <a:t>(</a:t>
            </a:r>
            <a:r>
              <a:rPr lang="en-US" sz="2000" b="1" dirty="0" err="1">
                <a:latin typeface="Book Antiqua" panose="02040602050305030304" pitchFamily="18" charset="0"/>
              </a:rPr>
              <a:t>int</a:t>
            </a:r>
            <a:r>
              <a:rPr lang="en-US" sz="2000" b="1" dirty="0">
                <a:latin typeface="Book Antiqua" panose="02040602050305030304" pitchFamily="18" charset="0"/>
              </a:rPr>
              <a:t> alignment, </a:t>
            </a:r>
            <a:r>
              <a:rPr lang="en-US" sz="2000" b="1" dirty="0" err="1">
                <a:latin typeface="Book Antiqua" panose="02040602050305030304" pitchFamily="18" charset="0"/>
              </a:rPr>
              <a:t>int</a:t>
            </a:r>
            <a:r>
              <a:rPr lang="en-US" sz="2000" b="1" dirty="0">
                <a:latin typeface="Book Antiqua" panose="02040602050305030304" pitchFamily="18" charset="0"/>
              </a:rPr>
              <a:t> </a:t>
            </a:r>
            <a:r>
              <a:rPr lang="en-US" sz="2000" b="1" dirty="0" err="1">
                <a:latin typeface="Book Antiqua" panose="02040602050305030304" pitchFamily="18" charset="0"/>
              </a:rPr>
              <a:t>horz_gap</a:t>
            </a:r>
            <a:r>
              <a:rPr lang="en-US" sz="2000" b="1" dirty="0">
                <a:latin typeface="Book Antiqua" panose="02040602050305030304" pitchFamily="18" charset="0"/>
              </a:rPr>
              <a:t>, </a:t>
            </a:r>
            <a:r>
              <a:rPr lang="en-US" sz="2000" b="1" dirty="0" err="1">
                <a:latin typeface="Book Antiqua" panose="02040602050305030304" pitchFamily="18" charset="0"/>
              </a:rPr>
              <a:t>int</a:t>
            </a:r>
            <a:r>
              <a:rPr lang="en-US" sz="2000" b="1" dirty="0">
                <a:latin typeface="Book Antiqua" panose="02040602050305030304" pitchFamily="18" charset="0"/>
              </a:rPr>
              <a:t> </a:t>
            </a:r>
            <a:r>
              <a:rPr lang="en-US" sz="2000" b="1" dirty="0" err="1">
                <a:latin typeface="Book Antiqua" panose="02040602050305030304" pitchFamily="18" charset="0"/>
              </a:rPr>
              <a:t>vert_gap</a:t>
            </a:r>
            <a:r>
              <a:rPr lang="en-US" sz="2000" b="1" dirty="0">
                <a:latin typeface="Book Antiqua" panose="02040602050305030304" pitchFamily="18" charset="0"/>
              </a:rPr>
              <a:t>);</a:t>
            </a:r>
            <a:endParaRPr lang="en-US" sz="1800" b="1" i="1" dirty="0">
              <a:latin typeface="Book Antiqua" pitchFamily="18" charset="0"/>
            </a:endParaRPr>
          </a:p>
        </p:txBody>
      </p:sp>
    </p:spTree>
    <p:extLst>
      <p:ext uri="{BB962C8B-B14F-4D97-AF65-F5344CB8AC3E}">
        <p14:creationId xmlns:p14="http://schemas.microsoft.com/office/powerpoint/2010/main" val="2389874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Swing Introduction</a:t>
            </a:r>
          </a:p>
        </p:txBody>
      </p:sp>
      <p:sp>
        <p:nvSpPr>
          <p:cNvPr id="3" name="Content Placeholder 2"/>
          <p:cNvSpPr>
            <a:spLocks noGrp="1"/>
          </p:cNvSpPr>
          <p:nvPr>
            <p:ph idx="1"/>
          </p:nvPr>
        </p:nvSpPr>
        <p:spPr>
          <a:xfrm>
            <a:off x="457200" y="1295400"/>
            <a:ext cx="8229600" cy="5181600"/>
          </a:xfrm>
        </p:spPr>
        <p:txBody>
          <a:bodyPr>
            <a:normAutofit lnSpcReduction="10000"/>
          </a:bodyPr>
          <a:lstStyle/>
          <a:p>
            <a:pPr algn="just"/>
            <a:r>
              <a:rPr lang="en-US" sz="2400" dirty="0">
                <a:latin typeface="Book Antiqua" pitchFamily="18" charset="0"/>
              </a:rPr>
              <a:t>Swing is response to deficiencies present in Java's original GUI subsystem: Abstract Window Toolkit (AWT). </a:t>
            </a:r>
          </a:p>
          <a:p>
            <a:pPr algn="just"/>
            <a:r>
              <a:rPr lang="en-US" sz="2400" dirty="0">
                <a:latin typeface="Book Antiqua" pitchFamily="18" charset="0"/>
              </a:rPr>
              <a:t>It is a part of the JFC (Java Foundation Classes), which is an API for providing a graphical user interface for Java programs. </a:t>
            </a:r>
          </a:p>
          <a:p>
            <a:pPr algn="just"/>
            <a:r>
              <a:rPr lang="en-US" sz="2400" dirty="0">
                <a:latin typeface="Book Antiqua" pitchFamily="18" charset="0"/>
              </a:rPr>
              <a:t>Swing GUI components are completely resides in package </a:t>
            </a:r>
            <a:r>
              <a:rPr lang="en-US" sz="2400" b="1" dirty="0" err="1">
                <a:latin typeface="Book Antiqua" pitchFamily="18" charset="0"/>
              </a:rPr>
              <a:t>javax.swing</a:t>
            </a:r>
            <a:r>
              <a:rPr lang="en-US" sz="2400" dirty="0">
                <a:latin typeface="Book Antiqua" pitchFamily="18" charset="0"/>
              </a:rPr>
              <a:t>.</a:t>
            </a:r>
          </a:p>
          <a:p>
            <a:pPr algn="just"/>
            <a:r>
              <a:rPr lang="en-US" sz="2400" dirty="0">
                <a:latin typeface="Book Antiqua" pitchFamily="18" charset="0"/>
              </a:rPr>
              <a:t>Although Swing eliminates a number of the limitations inherent in the AWT, Swing does not</a:t>
            </a:r>
            <a:r>
              <a:rPr lang="en-US" sz="2400" i="1" dirty="0">
                <a:latin typeface="Book Antiqua" pitchFamily="18" charset="0"/>
              </a:rPr>
              <a:t> </a:t>
            </a:r>
            <a:r>
              <a:rPr lang="en-US" sz="2400" dirty="0">
                <a:latin typeface="Book Antiqua" pitchFamily="18" charset="0"/>
              </a:rPr>
              <a:t>replace it. Instead, Swing is built on the foundation of the AWT. </a:t>
            </a:r>
          </a:p>
          <a:p>
            <a:pPr algn="just"/>
            <a:r>
              <a:rPr lang="en-US" sz="2400" dirty="0">
                <a:latin typeface="Book Antiqua" pitchFamily="18" charset="0"/>
              </a:rPr>
              <a:t>Swing also uses the same event handling mechanism and Layout Managers as the AWT. </a:t>
            </a:r>
          </a:p>
          <a:p>
            <a:pPr algn="just"/>
            <a:endParaRPr lang="en-US" sz="2200" b="1" i="1" dirty="0">
              <a:latin typeface="Book Antiqua"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Layout Managers</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400" b="1" u="sng" dirty="0">
                <a:latin typeface="Book Antiqua" panose="02040602050305030304" pitchFamily="18" charset="0"/>
              </a:rPr>
              <a:t>Flow Layout</a:t>
            </a:r>
          </a:p>
          <a:p>
            <a:pPr marL="0" indent="0" algn="just">
              <a:buNone/>
            </a:pPr>
            <a:r>
              <a:rPr lang="en-US" sz="2400" i="1" dirty="0">
                <a:latin typeface="Book Antiqua" panose="02040602050305030304" pitchFamily="18" charset="0"/>
              </a:rPr>
              <a:t>Example</a:t>
            </a:r>
          </a:p>
          <a:p>
            <a:pPr marL="0" indent="0" algn="just">
              <a:buNone/>
            </a:pPr>
            <a:endParaRPr lang="en-US" sz="2400" i="1" dirty="0">
              <a:latin typeface="Book Antiqua" panose="02040602050305030304" pitchFamily="18" charset="0"/>
            </a:endParaRPr>
          </a:p>
          <a:p>
            <a:pPr marL="0" indent="0" algn="just">
              <a:buNone/>
            </a:pPr>
            <a:endParaRPr lang="en-US" sz="2400" i="1" dirty="0">
              <a:latin typeface="Book Antiqua" panose="02040602050305030304" pitchFamily="18" charset="0"/>
            </a:endParaRPr>
          </a:p>
          <a:p>
            <a:pPr marL="0" indent="0" algn="just">
              <a:buNone/>
            </a:pPr>
            <a:r>
              <a:rPr lang="en-US" sz="2400" i="1" dirty="0">
                <a:latin typeface="Book Antiqua" panose="02040602050305030304" pitchFamily="18" charset="0"/>
              </a:rPr>
              <a:t>Output</a:t>
            </a:r>
          </a:p>
        </p:txBody>
      </p:sp>
      <p:graphicFrame>
        <p:nvGraphicFramePr>
          <p:cNvPr id="4" name="Object 3"/>
          <p:cNvGraphicFramePr>
            <a:graphicFrameLocks noChangeAspect="1"/>
          </p:cNvGraphicFramePr>
          <p:nvPr>
            <p:extLst>
              <p:ext uri="{D42A27DB-BD31-4B8C-83A1-F6EECF244321}">
                <p14:modId xmlns:p14="http://schemas.microsoft.com/office/powerpoint/2010/main" val="2728202700"/>
              </p:ext>
            </p:extLst>
          </p:nvPr>
        </p:nvGraphicFramePr>
        <p:xfrm>
          <a:off x="1219200" y="2286000"/>
          <a:ext cx="1866900" cy="685800"/>
        </p:xfrm>
        <a:graphic>
          <a:graphicData uri="http://schemas.openxmlformats.org/presentationml/2006/ole">
            <mc:AlternateContent xmlns:mc="http://schemas.openxmlformats.org/markup-compatibility/2006">
              <mc:Choice xmlns:v="urn:schemas-microsoft-com:vml" Requires="v">
                <p:oleObj name="Packager Shell Object" showAsIcon="1" r:id="rId2" imgW="1867320" imgH="685800" progId="Package">
                  <p:embed/>
                </p:oleObj>
              </mc:Choice>
              <mc:Fallback>
                <p:oleObj name="Packager Shell Object" showAsIcon="1" r:id="rId2" imgW="1867320" imgH="685800" progId="Package">
                  <p:embed/>
                  <p:pic>
                    <p:nvPicPr>
                      <p:cNvPr id="0" name="Picture 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286000"/>
                        <a:ext cx="18669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p:cNvPicPr/>
          <p:nvPr/>
        </p:nvPicPr>
        <p:blipFill>
          <a:blip r:embed="rId4"/>
          <a:srcRect/>
          <a:stretch>
            <a:fillRect/>
          </a:stretch>
        </p:blipFill>
        <p:spPr bwMode="auto">
          <a:xfrm>
            <a:off x="1905000" y="3581400"/>
            <a:ext cx="3876675" cy="1485900"/>
          </a:xfrm>
          <a:prstGeom prst="rect">
            <a:avLst/>
          </a:prstGeom>
          <a:noFill/>
          <a:ln w="9525">
            <a:noFill/>
            <a:miter lim="800000"/>
            <a:headEnd/>
            <a:tailEnd/>
          </a:ln>
        </p:spPr>
      </p:pic>
    </p:spTree>
    <p:extLst>
      <p:ext uri="{BB962C8B-B14F-4D97-AF65-F5344CB8AC3E}">
        <p14:creationId xmlns:p14="http://schemas.microsoft.com/office/powerpoint/2010/main" val="1996316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Layout Managers</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400" b="1" u="sng" dirty="0">
                <a:latin typeface="Book Antiqua" panose="02040602050305030304" pitchFamily="18" charset="0"/>
              </a:rPr>
              <a:t>Border Layout</a:t>
            </a:r>
            <a:endParaRPr lang="en-US" sz="2400" u="sng" dirty="0">
              <a:latin typeface="Book Antiqua" panose="02040602050305030304" pitchFamily="18" charset="0"/>
            </a:endParaRPr>
          </a:p>
          <a:p>
            <a:pPr algn="just"/>
            <a:r>
              <a:rPr lang="en-US" sz="2400" dirty="0">
                <a:latin typeface="Book Antiqua" panose="02040602050305030304" pitchFamily="18" charset="0"/>
              </a:rPr>
              <a:t>The </a:t>
            </a:r>
            <a:r>
              <a:rPr lang="en-US" sz="2400" dirty="0" err="1">
                <a:latin typeface="Book Antiqua" panose="02040602050305030304" pitchFamily="18" charset="0"/>
              </a:rPr>
              <a:t>BorderLayout</a:t>
            </a:r>
            <a:r>
              <a:rPr lang="en-US" sz="2400" dirty="0">
                <a:latin typeface="Book Antiqua" panose="02040602050305030304" pitchFamily="18" charset="0"/>
              </a:rPr>
              <a:t> is used to arrange the components in five regions: </a:t>
            </a:r>
            <a:r>
              <a:rPr lang="en-US" sz="2400" i="1" dirty="0">
                <a:latin typeface="Book Antiqua" panose="02040602050305030304" pitchFamily="18" charset="0"/>
              </a:rPr>
              <a:t>north, south, east, west and center</a:t>
            </a:r>
            <a:r>
              <a:rPr lang="en-US" sz="2400" dirty="0">
                <a:latin typeface="Book Antiqua" panose="02040602050305030304" pitchFamily="18" charset="0"/>
              </a:rPr>
              <a:t>. </a:t>
            </a:r>
          </a:p>
          <a:p>
            <a:pPr algn="just"/>
            <a:r>
              <a:rPr lang="en-US" sz="2400" dirty="0">
                <a:latin typeface="Book Antiqua" panose="02040602050305030304" pitchFamily="18" charset="0"/>
              </a:rPr>
              <a:t>Each region (area) may contain one component only. It is the default layout of frame or window. </a:t>
            </a:r>
          </a:p>
          <a:p>
            <a:pPr marL="0" indent="0" algn="just">
              <a:buNone/>
            </a:pPr>
            <a:r>
              <a:rPr lang="en-US" sz="2400" i="1" dirty="0">
                <a:latin typeface="Book Antiqua" panose="02040602050305030304" pitchFamily="18" charset="0"/>
              </a:rPr>
              <a:t>Commonly used Constructors</a:t>
            </a:r>
            <a:endParaRPr lang="en-US" sz="2400" dirty="0">
              <a:latin typeface="Book Antiqua" panose="02040602050305030304" pitchFamily="18" charset="0"/>
            </a:endParaRPr>
          </a:p>
          <a:p>
            <a:pPr lvl="1" algn="just"/>
            <a:r>
              <a:rPr lang="en-US" sz="2000" b="1" dirty="0" err="1">
                <a:latin typeface="Book Antiqua" panose="02040602050305030304" pitchFamily="18" charset="0"/>
              </a:rPr>
              <a:t>BorderLayout</a:t>
            </a:r>
            <a:r>
              <a:rPr lang="en-US" sz="2000" b="1" dirty="0">
                <a:latin typeface="Book Antiqua" panose="02040602050305030304" pitchFamily="18" charset="0"/>
              </a:rPr>
              <a:t>()</a:t>
            </a:r>
            <a:endParaRPr lang="en-US" sz="2000" dirty="0">
              <a:latin typeface="Book Antiqua" panose="02040602050305030304" pitchFamily="18" charset="0"/>
            </a:endParaRPr>
          </a:p>
          <a:p>
            <a:pPr lvl="1" algn="just"/>
            <a:r>
              <a:rPr lang="en-US" sz="2000" b="1" dirty="0" err="1">
                <a:latin typeface="Book Antiqua" panose="02040602050305030304" pitchFamily="18" charset="0"/>
              </a:rPr>
              <a:t>BorderLayout</a:t>
            </a:r>
            <a:r>
              <a:rPr lang="en-US" sz="2000" b="1" dirty="0">
                <a:latin typeface="Book Antiqua" panose="02040602050305030304" pitchFamily="18" charset="0"/>
              </a:rPr>
              <a:t>(</a:t>
            </a:r>
            <a:r>
              <a:rPr lang="en-US" sz="2000" b="1" dirty="0" err="1">
                <a:latin typeface="Book Antiqua" panose="02040602050305030304" pitchFamily="18" charset="0"/>
              </a:rPr>
              <a:t>int</a:t>
            </a:r>
            <a:r>
              <a:rPr lang="en-US" sz="2000" b="1" dirty="0">
                <a:latin typeface="Book Antiqua" panose="02040602050305030304" pitchFamily="18" charset="0"/>
              </a:rPr>
              <a:t> </a:t>
            </a:r>
            <a:r>
              <a:rPr lang="en-US" sz="2000" b="1" dirty="0" err="1">
                <a:latin typeface="Book Antiqua" panose="02040602050305030304" pitchFamily="18" charset="0"/>
              </a:rPr>
              <a:t>horz_gap</a:t>
            </a:r>
            <a:r>
              <a:rPr lang="en-US" sz="2000" b="1" dirty="0">
                <a:latin typeface="Book Antiqua" panose="02040602050305030304" pitchFamily="18" charset="0"/>
              </a:rPr>
              <a:t>, </a:t>
            </a:r>
            <a:r>
              <a:rPr lang="en-US" sz="2000" b="1" dirty="0" err="1">
                <a:latin typeface="Book Antiqua" panose="02040602050305030304" pitchFamily="18" charset="0"/>
              </a:rPr>
              <a:t>int</a:t>
            </a:r>
            <a:r>
              <a:rPr lang="en-US" sz="2000" b="1" dirty="0">
                <a:latin typeface="Book Antiqua" panose="02040602050305030304" pitchFamily="18" charset="0"/>
              </a:rPr>
              <a:t> </a:t>
            </a:r>
            <a:r>
              <a:rPr lang="en-US" sz="2000" b="1" dirty="0" err="1">
                <a:latin typeface="Book Antiqua" panose="02040602050305030304" pitchFamily="18" charset="0"/>
              </a:rPr>
              <a:t>vert_gap</a:t>
            </a:r>
            <a:r>
              <a:rPr lang="en-US" sz="2000" b="1" dirty="0">
                <a:latin typeface="Book Antiqua" panose="02040602050305030304" pitchFamily="18" charset="0"/>
              </a:rPr>
              <a:t>);</a:t>
            </a:r>
            <a:endParaRPr lang="en-US" sz="1800" b="1" i="1" dirty="0">
              <a:latin typeface="Book Antiqua" pitchFamily="18" charset="0"/>
            </a:endParaRPr>
          </a:p>
        </p:txBody>
      </p:sp>
    </p:spTree>
    <p:extLst>
      <p:ext uri="{BB962C8B-B14F-4D97-AF65-F5344CB8AC3E}">
        <p14:creationId xmlns:p14="http://schemas.microsoft.com/office/powerpoint/2010/main" val="1877707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Layout Managers</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400" b="1" u="sng" dirty="0">
                <a:latin typeface="Book Antiqua" panose="02040602050305030304" pitchFamily="18" charset="0"/>
              </a:rPr>
              <a:t>Border Layout</a:t>
            </a:r>
          </a:p>
          <a:p>
            <a:pPr marL="0" indent="0" algn="just">
              <a:buNone/>
            </a:pPr>
            <a:r>
              <a:rPr lang="en-US" sz="2400" i="1" dirty="0">
                <a:latin typeface="Book Antiqua" panose="02040602050305030304" pitchFamily="18" charset="0"/>
              </a:rPr>
              <a:t>Example</a:t>
            </a:r>
          </a:p>
          <a:p>
            <a:pPr marL="0" indent="0" algn="just">
              <a:buNone/>
            </a:pPr>
            <a:endParaRPr lang="en-US" sz="2400" i="1" dirty="0">
              <a:latin typeface="Book Antiqua" panose="02040602050305030304" pitchFamily="18" charset="0"/>
            </a:endParaRPr>
          </a:p>
          <a:p>
            <a:pPr marL="0" indent="0" algn="just">
              <a:buNone/>
            </a:pPr>
            <a:endParaRPr lang="en-US" sz="2400" i="1" dirty="0">
              <a:latin typeface="Book Antiqua" panose="02040602050305030304" pitchFamily="18" charset="0"/>
            </a:endParaRPr>
          </a:p>
          <a:p>
            <a:pPr marL="0" indent="0" algn="just">
              <a:buNone/>
            </a:pPr>
            <a:r>
              <a:rPr lang="en-US" sz="2400" i="1" dirty="0">
                <a:latin typeface="Book Antiqua" panose="02040602050305030304" pitchFamily="18" charset="0"/>
              </a:rPr>
              <a:t>Output</a:t>
            </a:r>
          </a:p>
        </p:txBody>
      </p:sp>
      <p:graphicFrame>
        <p:nvGraphicFramePr>
          <p:cNvPr id="6" name="Object 5"/>
          <p:cNvGraphicFramePr>
            <a:graphicFrameLocks noChangeAspect="1"/>
          </p:cNvGraphicFramePr>
          <p:nvPr>
            <p:extLst>
              <p:ext uri="{D42A27DB-BD31-4B8C-83A1-F6EECF244321}">
                <p14:modId xmlns:p14="http://schemas.microsoft.com/office/powerpoint/2010/main" val="736654557"/>
              </p:ext>
            </p:extLst>
          </p:nvPr>
        </p:nvGraphicFramePr>
        <p:xfrm>
          <a:off x="1219200" y="2095500"/>
          <a:ext cx="2032000" cy="685800"/>
        </p:xfrm>
        <a:graphic>
          <a:graphicData uri="http://schemas.openxmlformats.org/presentationml/2006/ole">
            <mc:AlternateContent xmlns:mc="http://schemas.openxmlformats.org/markup-compatibility/2006">
              <mc:Choice xmlns:v="urn:schemas-microsoft-com:vml" Requires="v">
                <p:oleObj name="Packager Shell Object" showAsIcon="1" r:id="rId2" imgW="2032560" imgH="685800" progId="Package">
                  <p:embed/>
                </p:oleObj>
              </mc:Choice>
              <mc:Fallback>
                <p:oleObj name="Packager Shell Object" showAsIcon="1" r:id="rId2" imgW="2032560" imgH="685800" progId="Package">
                  <p:embed/>
                  <p:pic>
                    <p:nvPicPr>
                      <p:cNvPr id="0" name="Picture 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095500"/>
                        <a:ext cx="2032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p:cNvPicPr/>
          <p:nvPr/>
        </p:nvPicPr>
        <p:blipFill>
          <a:blip r:embed="rId4"/>
          <a:srcRect/>
          <a:stretch>
            <a:fillRect/>
          </a:stretch>
        </p:blipFill>
        <p:spPr bwMode="auto">
          <a:xfrm>
            <a:off x="1752600" y="3802062"/>
            <a:ext cx="4862195" cy="2453005"/>
          </a:xfrm>
          <a:prstGeom prst="rect">
            <a:avLst/>
          </a:prstGeom>
          <a:noFill/>
          <a:ln w="9525">
            <a:noFill/>
            <a:miter lim="800000"/>
            <a:headEnd/>
            <a:tailEnd/>
          </a:ln>
        </p:spPr>
      </p:pic>
    </p:spTree>
    <p:extLst>
      <p:ext uri="{BB962C8B-B14F-4D97-AF65-F5344CB8AC3E}">
        <p14:creationId xmlns:p14="http://schemas.microsoft.com/office/powerpoint/2010/main" val="2541072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Layout Managers</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400" b="1" u="sng" dirty="0">
                <a:latin typeface="Book Antiqua" panose="02040602050305030304" pitchFamily="18" charset="0"/>
              </a:rPr>
              <a:t>Grid Layout</a:t>
            </a:r>
            <a:endParaRPr lang="en-US" sz="2400" u="sng" dirty="0">
              <a:latin typeface="Book Antiqua" panose="02040602050305030304" pitchFamily="18" charset="0"/>
            </a:endParaRPr>
          </a:p>
          <a:p>
            <a:pPr algn="just"/>
            <a:r>
              <a:rPr lang="en-US" sz="2400" dirty="0">
                <a:latin typeface="Book Antiqua" panose="02040602050305030304" pitchFamily="18" charset="0"/>
              </a:rPr>
              <a:t>It arranges components in a two-dimensional grid. It simply makes a bunch of components equal in size and displays them in the requested number of rows and columns.  </a:t>
            </a:r>
          </a:p>
          <a:p>
            <a:pPr marL="0" indent="0" algn="just">
              <a:buNone/>
            </a:pPr>
            <a:r>
              <a:rPr lang="en-US" sz="2400" i="1" dirty="0">
                <a:latin typeface="Book Antiqua" panose="02040602050305030304" pitchFamily="18" charset="0"/>
              </a:rPr>
              <a:t>Commonly used Constructors</a:t>
            </a:r>
            <a:endParaRPr lang="en-US" sz="2400" dirty="0">
              <a:latin typeface="Book Antiqua" panose="02040602050305030304" pitchFamily="18" charset="0"/>
            </a:endParaRPr>
          </a:p>
          <a:p>
            <a:pPr lvl="1" algn="just"/>
            <a:r>
              <a:rPr lang="en-US" sz="2000" b="1" dirty="0" err="1">
                <a:latin typeface="Book Antiqua" panose="02040602050305030304" pitchFamily="18" charset="0"/>
              </a:rPr>
              <a:t>GridLayout</a:t>
            </a:r>
            <a:r>
              <a:rPr lang="en-US" sz="2000" b="1" dirty="0">
                <a:latin typeface="Book Antiqua" panose="02040602050305030304" pitchFamily="18" charset="0"/>
              </a:rPr>
              <a:t>()</a:t>
            </a:r>
          </a:p>
          <a:p>
            <a:pPr lvl="1" algn="just"/>
            <a:r>
              <a:rPr lang="en-US" sz="2000" b="1" dirty="0" err="1">
                <a:latin typeface="Book Antiqua" panose="02040602050305030304" pitchFamily="18" charset="0"/>
              </a:rPr>
              <a:t>GridLayout</a:t>
            </a:r>
            <a:r>
              <a:rPr lang="en-US" sz="2000" b="1" dirty="0">
                <a:latin typeface="Book Antiqua" panose="02040602050305030304" pitchFamily="18" charset="0"/>
              </a:rPr>
              <a:t>(</a:t>
            </a:r>
            <a:r>
              <a:rPr lang="en-US" sz="2000" b="1" dirty="0" err="1">
                <a:latin typeface="Book Antiqua" panose="02040602050305030304" pitchFamily="18" charset="0"/>
              </a:rPr>
              <a:t>int</a:t>
            </a:r>
            <a:r>
              <a:rPr lang="en-US" sz="2000" b="1" dirty="0">
                <a:latin typeface="Book Antiqua" panose="02040602050305030304" pitchFamily="18" charset="0"/>
              </a:rPr>
              <a:t> row, </a:t>
            </a:r>
            <a:r>
              <a:rPr lang="en-US" sz="2000" b="1" dirty="0" err="1">
                <a:latin typeface="Book Antiqua" panose="02040602050305030304" pitchFamily="18" charset="0"/>
              </a:rPr>
              <a:t>int</a:t>
            </a:r>
            <a:r>
              <a:rPr lang="en-US" sz="2000" b="1" dirty="0">
                <a:latin typeface="Book Antiqua" panose="02040602050305030304" pitchFamily="18" charset="0"/>
              </a:rPr>
              <a:t> col);</a:t>
            </a:r>
            <a:endParaRPr lang="en-US" sz="1800" b="1" i="1" dirty="0">
              <a:latin typeface="Book Antiqua" pitchFamily="18" charset="0"/>
            </a:endParaRPr>
          </a:p>
          <a:p>
            <a:pPr lvl="1" algn="just"/>
            <a:r>
              <a:rPr lang="en-US" sz="2000" b="1" dirty="0" err="1">
                <a:latin typeface="Book Antiqua" panose="02040602050305030304" pitchFamily="18" charset="0"/>
              </a:rPr>
              <a:t>BorderLayout</a:t>
            </a:r>
            <a:r>
              <a:rPr lang="en-US" sz="2000" b="1" dirty="0">
                <a:latin typeface="Book Antiqua" panose="02040602050305030304" pitchFamily="18" charset="0"/>
              </a:rPr>
              <a:t>(</a:t>
            </a:r>
            <a:r>
              <a:rPr lang="en-US" sz="2000" b="1" dirty="0" err="1">
                <a:latin typeface="Book Antiqua" panose="02040602050305030304" pitchFamily="18" charset="0"/>
              </a:rPr>
              <a:t>int</a:t>
            </a:r>
            <a:r>
              <a:rPr lang="en-US" sz="2000" b="1" dirty="0">
                <a:latin typeface="Book Antiqua" panose="02040602050305030304" pitchFamily="18" charset="0"/>
              </a:rPr>
              <a:t> row, </a:t>
            </a:r>
            <a:r>
              <a:rPr lang="en-US" sz="2000" b="1" dirty="0" err="1">
                <a:latin typeface="Book Antiqua" panose="02040602050305030304" pitchFamily="18" charset="0"/>
              </a:rPr>
              <a:t>int</a:t>
            </a:r>
            <a:r>
              <a:rPr lang="en-US" sz="2000" b="1" dirty="0">
                <a:latin typeface="Book Antiqua" panose="02040602050305030304" pitchFamily="18" charset="0"/>
              </a:rPr>
              <a:t> col, </a:t>
            </a:r>
            <a:r>
              <a:rPr lang="en-US" sz="2000" b="1" dirty="0" err="1">
                <a:latin typeface="Book Antiqua" panose="02040602050305030304" pitchFamily="18" charset="0"/>
              </a:rPr>
              <a:t>int</a:t>
            </a:r>
            <a:r>
              <a:rPr lang="en-US" sz="2000" b="1" dirty="0">
                <a:latin typeface="Book Antiqua" panose="02040602050305030304" pitchFamily="18" charset="0"/>
              </a:rPr>
              <a:t> </a:t>
            </a:r>
            <a:r>
              <a:rPr lang="en-US" sz="2000" b="1" dirty="0" err="1">
                <a:latin typeface="Book Antiqua" panose="02040602050305030304" pitchFamily="18" charset="0"/>
              </a:rPr>
              <a:t>horz_gap</a:t>
            </a:r>
            <a:r>
              <a:rPr lang="en-US" sz="2000" b="1" dirty="0">
                <a:latin typeface="Book Antiqua" panose="02040602050305030304" pitchFamily="18" charset="0"/>
              </a:rPr>
              <a:t>, </a:t>
            </a:r>
            <a:r>
              <a:rPr lang="en-US" sz="2000" b="1" dirty="0" err="1">
                <a:latin typeface="Book Antiqua" panose="02040602050305030304" pitchFamily="18" charset="0"/>
              </a:rPr>
              <a:t>int</a:t>
            </a:r>
            <a:r>
              <a:rPr lang="en-US" sz="2000" b="1" dirty="0">
                <a:latin typeface="Book Antiqua" panose="02040602050305030304" pitchFamily="18" charset="0"/>
              </a:rPr>
              <a:t> </a:t>
            </a:r>
            <a:r>
              <a:rPr lang="en-US" sz="2000" b="1" dirty="0" err="1">
                <a:latin typeface="Book Antiqua" panose="02040602050305030304" pitchFamily="18" charset="0"/>
              </a:rPr>
              <a:t>vert_gap</a:t>
            </a:r>
            <a:r>
              <a:rPr lang="en-US" sz="2000" b="1" dirty="0">
                <a:latin typeface="Book Antiqua" panose="02040602050305030304" pitchFamily="18" charset="0"/>
              </a:rPr>
              <a:t>);</a:t>
            </a:r>
            <a:endParaRPr lang="en-US" sz="1800" b="1" i="1" dirty="0">
              <a:latin typeface="Book Antiqua" pitchFamily="18" charset="0"/>
            </a:endParaRPr>
          </a:p>
        </p:txBody>
      </p:sp>
    </p:spTree>
    <p:extLst>
      <p:ext uri="{BB962C8B-B14F-4D97-AF65-F5344CB8AC3E}">
        <p14:creationId xmlns:p14="http://schemas.microsoft.com/office/powerpoint/2010/main" val="1693662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Layout Managers</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400" b="1" u="sng" dirty="0">
                <a:latin typeface="Book Antiqua" panose="02040602050305030304" pitchFamily="18" charset="0"/>
              </a:rPr>
              <a:t>Grid Layout</a:t>
            </a:r>
          </a:p>
          <a:p>
            <a:pPr marL="0" indent="0" algn="just">
              <a:buNone/>
            </a:pPr>
            <a:r>
              <a:rPr lang="en-US" sz="2400" i="1" dirty="0">
                <a:latin typeface="Book Antiqua" panose="02040602050305030304" pitchFamily="18" charset="0"/>
              </a:rPr>
              <a:t>Example</a:t>
            </a:r>
          </a:p>
          <a:p>
            <a:pPr marL="0" indent="0" algn="just">
              <a:buNone/>
            </a:pPr>
            <a:endParaRPr lang="en-US" sz="2400" i="1" dirty="0">
              <a:latin typeface="Book Antiqua" panose="02040602050305030304" pitchFamily="18" charset="0"/>
            </a:endParaRPr>
          </a:p>
          <a:p>
            <a:pPr marL="0" indent="0" algn="just">
              <a:buNone/>
            </a:pPr>
            <a:endParaRPr lang="en-US" sz="2400" i="1" dirty="0">
              <a:latin typeface="Book Antiqua" panose="02040602050305030304" pitchFamily="18" charset="0"/>
            </a:endParaRPr>
          </a:p>
          <a:p>
            <a:pPr marL="0" indent="0" algn="just">
              <a:buNone/>
            </a:pPr>
            <a:r>
              <a:rPr lang="en-US" sz="2400" i="1" dirty="0">
                <a:latin typeface="Book Antiqua" panose="02040602050305030304" pitchFamily="18" charset="0"/>
              </a:rPr>
              <a:t>Output</a:t>
            </a:r>
          </a:p>
        </p:txBody>
      </p:sp>
      <p:graphicFrame>
        <p:nvGraphicFramePr>
          <p:cNvPr id="4" name="Object 3"/>
          <p:cNvGraphicFramePr>
            <a:graphicFrameLocks noChangeAspect="1"/>
          </p:cNvGraphicFramePr>
          <p:nvPr>
            <p:extLst>
              <p:ext uri="{D42A27DB-BD31-4B8C-83A1-F6EECF244321}">
                <p14:modId xmlns:p14="http://schemas.microsoft.com/office/powerpoint/2010/main" val="818954030"/>
              </p:ext>
            </p:extLst>
          </p:nvPr>
        </p:nvGraphicFramePr>
        <p:xfrm>
          <a:off x="2057400" y="2095500"/>
          <a:ext cx="1308100" cy="685800"/>
        </p:xfrm>
        <a:graphic>
          <a:graphicData uri="http://schemas.openxmlformats.org/presentationml/2006/ole">
            <mc:AlternateContent xmlns:mc="http://schemas.openxmlformats.org/markup-compatibility/2006">
              <mc:Choice xmlns:v="urn:schemas-microsoft-com:vml" Requires="v">
                <p:oleObj name="Packager Shell Object" showAsIcon="1" r:id="rId2" imgW="1308240" imgH="685800" progId="Package">
                  <p:embed/>
                </p:oleObj>
              </mc:Choice>
              <mc:Fallback>
                <p:oleObj name="Packager Shell Object" showAsIcon="1" r:id="rId2" imgW="1308240" imgH="685800" progId="Package">
                  <p:embed/>
                  <p:pic>
                    <p:nvPicPr>
                      <p:cNvPr id="0" name="Picture 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095500"/>
                        <a:ext cx="13081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7"/>
          <p:cNvPicPr/>
          <p:nvPr/>
        </p:nvPicPr>
        <p:blipFill>
          <a:blip r:embed="rId4"/>
          <a:srcRect/>
          <a:stretch>
            <a:fillRect/>
          </a:stretch>
        </p:blipFill>
        <p:spPr bwMode="auto">
          <a:xfrm>
            <a:off x="2035791" y="3478496"/>
            <a:ext cx="3891915" cy="1929130"/>
          </a:xfrm>
          <a:prstGeom prst="rect">
            <a:avLst/>
          </a:prstGeom>
          <a:noFill/>
          <a:ln w="9525">
            <a:noFill/>
            <a:miter lim="800000"/>
            <a:headEnd/>
            <a:tailEnd/>
          </a:ln>
        </p:spPr>
      </p:pic>
    </p:spTree>
    <p:extLst>
      <p:ext uri="{BB962C8B-B14F-4D97-AF65-F5344CB8AC3E}">
        <p14:creationId xmlns:p14="http://schemas.microsoft.com/office/powerpoint/2010/main" val="1050369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Layout Managers</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1800" b="1" i="1" dirty="0">
                <a:latin typeface="Book Antiqua" pitchFamily="18" charset="0"/>
              </a:rPr>
              <a:t>Exercise</a:t>
            </a:r>
          </a:p>
          <a:p>
            <a:pPr marL="0" indent="0" algn="just">
              <a:buNone/>
            </a:pPr>
            <a:r>
              <a:rPr lang="en-US" sz="1800" b="1" i="1" dirty="0">
                <a:latin typeface="Book Antiqua" pitchFamily="18" charset="0"/>
              </a:rPr>
              <a:t>Write a Java Program to Create following UI </a:t>
            </a:r>
          </a:p>
        </p:txBody>
      </p:sp>
      <p:sp>
        <p:nvSpPr>
          <p:cNvPr id="4" name="Rectangle 3"/>
          <p:cNvSpPr/>
          <p:nvPr/>
        </p:nvSpPr>
        <p:spPr>
          <a:xfrm>
            <a:off x="1143000" y="2514600"/>
            <a:ext cx="5105400" cy="3581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1143000" y="3124200"/>
            <a:ext cx="510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05000" y="3124200"/>
            <a:ext cx="0" cy="297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019264" y="3124200"/>
            <a:ext cx="0" cy="2971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52364" y="3701534"/>
            <a:ext cx="1524000" cy="369332"/>
          </a:xfrm>
          <a:prstGeom prst="rect">
            <a:avLst/>
          </a:prstGeom>
          <a:noFill/>
        </p:spPr>
        <p:txBody>
          <a:bodyPr wrap="square" rtlCol="0">
            <a:spAutoFit/>
          </a:bodyPr>
          <a:lstStyle/>
          <a:p>
            <a:r>
              <a:rPr lang="en-US" dirty="0">
                <a:latin typeface="Book Antiqua" panose="02040602050305030304" pitchFamily="18" charset="0"/>
              </a:rPr>
              <a:t>User ID</a:t>
            </a:r>
          </a:p>
        </p:txBody>
      </p:sp>
      <p:sp>
        <p:nvSpPr>
          <p:cNvPr id="13" name="TextBox 12"/>
          <p:cNvSpPr txBox="1"/>
          <p:nvPr/>
        </p:nvSpPr>
        <p:spPr>
          <a:xfrm>
            <a:off x="2114833" y="4463533"/>
            <a:ext cx="1524000" cy="369332"/>
          </a:xfrm>
          <a:prstGeom prst="rect">
            <a:avLst/>
          </a:prstGeom>
          <a:noFill/>
        </p:spPr>
        <p:txBody>
          <a:bodyPr wrap="square" rtlCol="0">
            <a:spAutoFit/>
          </a:bodyPr>
          <a:lstStyle/>
          <a:p>
            <a:r>
              <a:rPr lang="en-US" dirty="0">
                <a:latin typeface="Book Antiqua" panose="02040602050305030304" pitchFamily="18" charset="0"/>
              </a:rPr>
              <a:t>Password</a:t>
            </a:r>
          </a:p>
        </p:txBody>
      </p:sp>
      <p:sp>
        <p:nvSpPr>
          <p:cNvPr id="14" name="Rectangle 13"/>
          <p:cNvSpPr/>
          <p:nvPr/>
        </p:nvSpPr>
        <p:spPr>
          <a:xfrm>
            <a:off x="4114800" y="3701534"/>
            <a:ext cx="175260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114800" y="4425434"/>
            <a:ext cx="175260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078406" y="5091628"/>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17" name="Rectangle 16"/>
          <p:cNvSpPr/>
          <p:nvPr/>
        </p:nvSpPr>
        <p:spPr>
          <a:xfrm>
            <a:off x="5156294" y="5091628"/>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Calcel</a:t>
            </a:r>
            <a:endParaRPr lang="en-US" dirty="0"/>
          </a:p>
        </p:txBody>
      </p:sp>
    </p:spTree>
    <p:extLst>
      <p:ext uri="{BB962C8B-B14F-4D97-AF65-F5344CB8AC3E}">
        <p14:creationId xmlns:p14="http://schemas.microsoft.com/office/powerpoint/2010/main" val="2591714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Layout Managers</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400" b="1" u="sng" dirty="0">
                <a:latin typeface="Book Antiqua" panose="02040602050305030304" pitchFamily="18" charset="0"/>
              </a:rPr>
              <a:t>No Layout Managers</a:t>
            </a:r>
            <a:endParaRPr lang="en-US" sz="2400" u="sng" dirty="0">
              <a:latin typeface="Book Antiqua" panose="02040602050305030304" pitchFamily="18" charset="0"/>
            </a:endParaRPr>
          </a:p>
          <a:p>
            <a:pPr algn="just"/>
            <a:r>
              <a:rPr lang="en-US" sz="2400" dirty="0">
                <a:latin typeface="Book Antiqua" panose="02040602050305030304" pitchFamily="18" charset="0"/>
              </a:rPr>
              <a:t>It is possible to arrange components in containers without a layout manager. In this case, items must be manually positioned and arranged. This layout should only be used if the window will not and cannot be resized, as the item in the window will stay where they are placed.   </a:t>
            </a:r>
          </a:p>
          <a:p>
            <a:pPr algn="just"/>
            <a:r>
              <a:rPr lang="en-US" sz="2400" dirty="0">
                <a:latin typeface="Book Antiqua" panose="02040602050305030304" pitchFamily="18" charset="0"/>
              </a:rPr>
              <a:t>Creating a container without a layout manager involves the following steps.</a:t>
            </a:r>
          </a:p>
          <a:p>
            <a:pPr lvl="1" algn="just"/>
            <a:r>
              <a:rPr lang="en-US" sz="2000" dirty="0">
                <a:latin typeface="Book Antiqua" panose="02040602050305030304" pitchFamily="18" charset="0"/>
              </a:rPr>
              <a:t>Set the container's layout manager to null by </a:t>
            </a:r>
            <a:r>
              <a:rPr lang="en-US" sz="2000" i="1" dirty="0">
                <a:latin typeface="Book Antiqua" panose="02040602050305030304" pitchFamily="18" charset="0"/>
              </a:rPr>
              <a:t>calling </a:t>
            </a:r>
            <a:r>
              <a:rPr lang="en-US" sz="2000" i="1" dirty="0" err="1">
                <a:latin typeface="Book Antiqua" panose="02040602050305030304" pitchFamily="18" charset="0"/>
              </a:rPr>
              <a:t>setLayout</a:t>
            </a:r>
            <a:r>
              <a:rPr lang="en-US" sz="2000" i="1" dirty="0">
                <a:latin typeface="Book Antiqua" panose="02040602050305030304" pitchFamily="18" charset="0"/>
              </a:rPr>
              <a:t>(null).</a:t>
            </a:r>
            <a:endParaRPr lang="en-US" sz="2000" dirty="0">
              <a:latin typeface="Book Antiqua" panose="02040602050305030304" pitchFamily="18" charset="0"/>
            </a:endParaRPr>
          </a:p>
          <a:p>
            <a:pPr lvl="1" algn="just"/>
            <a:r>
              <a:rPr lang="en-US" sz="2000" dirty="0">
                <a:latin typeface="Book Antiqua" panose="02040602050305030304" pitchFamily="18" charset="0"/>
              </a:rPr>
              <a:t>Call the </a:t>
            </a:r>
            <a:r>
              <a:rPr lang="en-US" sz="2000" i="1" dirty="0" err="1">
                <a:latin typeface="Book Antiqua" panose="02040602050305030304" pitchFamily="18" charset="0"/>
              </a:rPr>
              <a:t>setBounds</a:t>
            </a:r>
            <a:r>
              <a:rPr lang="en-US" sz="2000" i="1" dirty="0">
                <a:latin typeface="Book Antiqua" panose="02040602050305030304" pitchFamily="18" charset="0"/>
              </a:rPr>
              <a:t>()</a:t>
            </a:r>
            <a:r>
              <a:rPr lang="en-US" sz="2000" dirty="0">
                <a:latin typeface="Book Antiqua" panose="02040602050305030304" pitchFamily="18" charset="0"/>
              </a:rPr>
              <a:t> method of Component class for each of the containers children to specify the position where the component should be placed.</a:t>
            </a:r>
          </a:p>
          <a:p>
            <a:pPr algn="just"/>
            <a:endParaRPr lang="en-US" sz="2400" dirty="0">
              <a:latin typeface="Book Antiqua" panose="02040602050305030304" pitchFamily="18" charset="0"/>
            </a:endParaRPr>
          </a:p>
        </p:txBody>
      </p:sp>
    </p:spTree>
    <p:extLst>
      <p:ext uri="{BB962C8B-B14F-4D97-AF65-F5344CB8AC3E}">
        <p14:creationId xmlns:p14="http://schemas.microsoft.com/office/powerpoint/2010/main" val="133048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Swing Menu</a:t>
            </a:r>
          </a:p>
        </p:txBody>
      </p:sp>
      <p:sp>
        <p:nvSpPr>
          <p:cNvPr id="3" name="Content Placeholder 2"/>
          <p:cNvSpPr>
            <a:spLocks noGrp="1"/>
          </p:cNvSpPr>
          <p:nvPr>
            <p:ph idx="1"/>
          </p:nvPr>
        </p:nvSpPr>
        <p:spPr>
          <a:xfrm>
            <a:off x="457200" y="1295400"/>
            <a:ext cx="8229600" cy="5181600"/>
          </a:xfrm>
        </p:spPr>
        <p:txBody>
          <a:bodyPr>
            <a:normAutofit/>
          </a:bodyPr>
          <a:lstStyle/>
          <a:p>
            <a:pPr marL="0" indent="0">
              <a:buNone/>
            </a:pPr>
            <a:r>
              <a:rPr lang="en-US" sz="2400" dirty="0">
                <a:latin typeface="Book Antiqua" panose="02040602050305030304" pitchFamily="18" charset="0"/>
              </a:rPr>
              <a:t>To create menus, we need to follow following steps:</a:t>
            </a:r>
          </a:p>
          <a:p>
            <a:pPr lvl="1"/>
            <a:r>
              <a:rPr lang="en-US" sz="2000" dirty="0">
                <a:latin typeface="Book Antiqua" panose="02040602050305030304" pitchFamily="18" charset="0"/>
              </a:rPr>
              <a:t>First, A </a:t>
            </a:r>
            <a:r>
              <a:rPr lang="en-US" sz="2000" dirty="0" err="1">
                <a:latin typeface="Book Antiqua" panose="02040602050305030304" pitchFamily="18" charset="0"/>
              </a:rPr>
              <a:t>JMenubar</a:t>
            </a:r>
            <a:r>
              <a:rPr lang="en-US" sz="2000" dirty="0">
                <a:latin typeface="Book Antiqua" panose="02040602050305030304" pitchFamily="18" charset="0"/>
              </a:rPr>
              <a:t> is created</a:t>
            </a:r>
          </a:p>
          <a:p>
            <a:pPr lvl="1"/>
            <a:r>
              <a:rPr lang="en-US" sz="2000" dirty="0">
                <a:latin typeface="Book Antiqua" panose="02040602050305030304" pitchFamily="18" charset="0"/>
              </a:rPr>
              <a:t>Then, we attach all of the menus to this </a:t>
            </a:r>
            <a:r>
              <a:rPr lang="en-US" sz="2000" dirty="0" err="1">
                <a:latin typeface="Book Antiqua" panose="02040602050305030304" pitchFamily="18" charset="0"/>
              </a:rPr>
              <a:t>JMenubar</a:t>
            </a:r>
            <a:r>
              <a:rPr lang="en-US" sz="2000" dirty="0">
                <a:latin typeface="Book Antiqua" panose="02040602050305030304" pitchFamily="18" charset="0"/>
              </a:rPr>
              <a:t>.</a:t>
            </a:r>
          </a:p>
          <a:p>
            <a:pPr lvl="1"/>
            <a:r>
              <a:rPr lang="en-US" sz="2000" dirty="0">
                <a:latin typeface="Book Antiqua" panose="02040602050305030304" pitchFamily="18" charset="0"/>
              </a:rPr>
              <a:t>Then we add </a:t>
            </a:r>
            <a:r>
              <a:rPr lang="en-US" sz="2000" dirty="0" err="1">
                <a:latin typeface="Book Antiqua" panose="02040602050305030304" pitchFamily="18" charset="0"/>
              </a:rPr>
              <a:t>JMenuItem</a:t>
            </a:r>
            <a:r>
              <a:rPr lang="en-US" sz="2000" dirty="0">
                <a:latin typeface="Book Antiqua" panose="02040602050305030304" pitchFamily="18" charset="0"/>
              </a:rPr>
              <a:t> to the </a:t>
            </a:r>
            <a:r>
              <a:rPr lang="en-US" sz="2000" dirty="0" err="1">
                <a:latin typeface="Book Antiqua" panose="02040602050305030304" pitchFamily="18" charset="0"/>
              </a:rPr>
              <a:t>JMenu</a:t>
            </a:r>
            <a:r>
              <a:rPr lang="en-US" sz="2000" dirty="0">
                <a:latin typeface="Book Antiqua" panose="02040602050305030304" pitchFamily="18" charset="0"/>
              </a:rPr>
              <a:t>.</a:t>
            </a:r>
          </a:p>
          <a:p>
            <a:pPr lvl="1"/>
            <a:r>
              <a:rPr lang="en-US" sz="2000" dirty="0">
                <a:latin typeface="Book Antiqua" panose="02040602050305030304" pitchFamily="18" charset="0"/>
              </a:rPr>
              <a:t>The </a:t>
            </a:r>
            <a:r>
              <a:rPr lang="en-US" sz="2000" dirty="0" err="1">
                <a:latin typeface="Book Antiqua" panose="02040602050305030304" pitchFamily="18" charset="0"/>
              </a:rPr>
              <a:t>JMenubar</a:t>
            </a:r>
            <a:r>
              <a:rPr lang="en-US" sz="2000" dirty="0">
                <a:latin typeface="Book Antiqua" panose="02040602050305030304" pitchFamily="18" charset="0"/>
              </a:rPr>
              <a:t> is then added to the frame by using </a:t>
            </a:r>
            <a:r>
              <a:rPr lang="en-US" sz="2000" i="1" dirty="0" err="1">
                <a:latin typeface="Book Antiqua" panose="02040602050305030304" pitchFamily="18" charset="0"/>
              </a:rPr>
              <a:t>setJMenuBar</a:t>
            </a:r>
            <a:r>
              <a:rPr lang="en-US" sz="2000" i="1" dirty="0">
                <a:latin typeface="Book Antiqua" panose="02040602050305030304" pitchFamily="18" charset="0"/>
              </a:rPr>
              <a:t>()</a:t>
            </a:r>
            <a:r>
              <a:rPr lang="en-US" sz="2000" dirty="0">
                <a:latin typeface="Book Antiqua" panose="02040602050305030304" pitchFamily="18" charset="0"/>
              </a:rPr>
              <a:t> method.</a:t>
            </a:r>
          </a:p>
          <a:p>
            <a:pPr marL="0" indent="0" algn="just">
              <a:buNone/>
            </a:pPr>
            <a:endParaRPr lang="en-US" sz="2400" dirty="0">
              <a:latin typeface="Book Antiqua" panose="02040602050305030304" pitchFamily="18" charset="0"/>
            </a:endParaRPr>
          </a:p>
        </p:txBody>
      </p:sp>
    </p:spTree>
    <p:extLst>
      <p:ext uri="{BB962C8B-B14F-4D97-AF65-F5344CB8AC3E}">
        <p14:creationId xmlns:p14="http://schemas.microsoft.com/office/powerpoint/2010/main" val="435455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Swing Menu</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400" b="1" u="sng" dirty="0" err="1">
                <a:latin typeface="Book Antiqua" panose="02040602050305030304" pitchFamily="18" charset="0"/>
              </a:rPr>
              <a:t>JMenuBar</a:t>
            </a:r>
            <a:endParaRPr lang="en-US" sz="2400" b="1" u="sng" dirty="0">
              <a:latin typeface="Book Antiqua" panose="02040602050305030304" pitchFamily="18" charset="0"/>
            </a:endParaRPr>
          </a:p>
          <a:p>
            <a:pPr marL="0" indent="0">
              <a:buNone/>
            </a:pPr>
            <a:r>
              <a:rPr lang="en-US" sz="2400" dirty="0">
                <a:latin typeface="Book Antiqua" panose="02040602050305030304" pitchFamily="18" charset="0"/>
              </a:rPr>
              <a:t>We can create menu bar by using following constructor:</a:t>
            </a:r>
          </a:p>
          <a:p>
            <a:pPr marL="0" indent="0">
              <a:buNone/>
            </a:pPr>
            <a:r>
              <a:rPr lang="en-US" sz="2400" i="1" dirty="0">
                <a:latin typeface="Book Antiqua" panose="02040602050305030304" pitchFamily="18" charset="0"/>
              </a:rPr>
              <a:t>	</a:t>
            </a:r>
            <a:r>
              <a:rPr lang="en-US" sz="2400" i="1" dirty="0" err="1">
                <a:latin typeface="Book Antiqua" panose="02040602050305030304" pitchFamily="18" charset="0"/>
              </a:rPr>
              <a:t>JMenuBar</a:t>
            </a:r>
            <a:r>
              <a:rPr lang="en-US" sz="2400" i="1" dirty="0">
                <a:latin typeface="Book Antiqua" panose="02040602050305030304" pitchFamily="18" charset="0"/>
              </a:rPr>
              <a:t>() </a:t>
            </a:r>
          </a:p>
          <a:p>
            <a:pPr marL="0" indent="0">
              <a:buNone/>
            </a:pPr>
            <a:r>
              <a:rPr lang="en-US" sz="2400" b="1" u="sng" dirty="0" err="1">
                <a:latin typeface="Book Antiqua" panose="02040602050305030304" pitchFamily="18" charset="0"/>
              </a:rPr>
              <a:t>JMenu</a:t>
            </a:r>
            <a:endParaRPr lang="en-US" sz="2400" b="1" u="sng" dirty="0">
              <a:latin typeface="Book Antiqua" panose="02040602050305030304" pitchFamily="18" charset="0"/>
            </a:endParaRPr>
          </a:p>
          <a:p>
            <a:r>
              <a:rPr lang="en-US" sz="2400" dirty="0">
                <a:latin typeface="Book Antiqua" panose="02040602050305030304" pitchFamily="18" charset="0"/>
              </a:rPr>
              <a:t>It can be created by using following constructors:</a:t>
            </a:r>
          </a:p>
          <a:p>
            <a:pPr marL="857250" lvl="2" indent="0">
              <a:buNone/>
            </a:pPr>
            <a:r>
              <a:rPr lang="en-US" sz="2200" i="1" dirty="0" err="1">
                <a:latin typeface="Book Antiqua" panose="02040602050305030304" pitchFamily="18" charset="0"/>
              </a:rPr>
              <a:t>JMenu</a:t>
            </a:r>
            <a:r>
              <a:rPr lang="en-US" sz="2200" i="1" dirty="0">
                <a:latin typeface="Book Antiqua" panose="02040602050305030304" pitchFamily="18" charset="0"/>
              </a:rPr>
              <a:t>() </a:t>
            </a:r>
            <a:endParaRPr lang="en-US" sz="2200" dirty="0">
              <a:latin typeface="Book Antiqua" panose="02040602050305030304" pitchFamily="18" charset="0"/>
            </a:endParaRPr>
          </a:p>
          <a:p>
            <a:pPr marL="857250" lvl="2" indent="0">
              <a:buNone/>
            </a:pPr>
            <a:r>
              <a:rPr lang="en-US" sz="2200" i="1" dirty="0" err="1">
                <a:latin typeface="Book Antiqua" panose="02040602050305030304" pitchFamily="18" charset="0"/>
              </a:rPr>
              <a:t>JMenu</a:t>
            </a:r>
            <a:r>
              <a:rPr lang="en-US" sz="2200" i="1" dirty="0">
                <a:latin typeface="Book Antiqua" panose="02040602050305030304" pitchFamily="18" charset="0"/>
              </a:rPr>
              <a:t>(String)</a:t>
            </a:r>
            <a:endParaRPr lang="en-US" sz="2200" dirty="0">
              <a:latin typeface="Book Antiqua" panose="02040602050305030304" pitchFamily="18" charset="0"/>
            </a:endParaRPr>
          </a:p>
          <a:p>
            <a:pPr marL="0" indent="0">
              <a:buNone/>
            </a:pPr>
            <a:br>
              <a:rPr lang="en-US" sz="2400" i="1" dirty="0">
                <a:latin typeface="Book Antiqua" panose="02040602050305030304" pitchFamily="18" charset="0"/>
              </a:rPr>
            </a:br>
            <a:endParaRPr lang="en-US" sz="2400" dirty="0">
              <a:latin typeface="Book Antiqua" panose="02040602050305030304" pitchFamily="18" charset="0"/>
            </a:endParaRPr>
          </a:p>
        </p:txBody>
      </p:sp>
    </p:spTree>
    <p:extLst>
      <p:ext uri="{BB962C8B-B14F-4D97-AF65-F5344CB8AC3E}">
        <p14:creationId xmlns:p14="http://schemas.microsoft.com/office/powerpoint/2010/main" val="3470678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Swing Menu</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400" b="1" u="sng" dirty="0" err="1">
                <a:latin typeface="Book Antiqua" panose="02040602050305030304" pitchFamily="18" charset="0"/>
              </a:rPr>
              <a:t>JMenuItem</a:t>
            </a:r>
            <a:endParaRPr lang="en-US" sz="2400" b="1" u="sng" dirty="0">
              <a:latin typeface="Book Antiqua" panose="02040602050305030304" pitchFamily="18" charset="0"/>
            </a:endParaRPr>
          </a:p>
          <a:p>
            <a:r>
              <a:rPr lang="en-US" sz="2600" dirty="0">
                <a:latin typeface="Book Antiqua" panose="02040602050305030304" pitchFamily="18" charset="0"/>
              </a:rPr>
              <a:t>It can be created by using following constructors:</a:t>
            </a:r>
          </a:p>
          <a:p>
            <a:pPr marL="800100" lvl="2" indent="0">
              <a:buNone/>
            </a:pPr>
            <a:r>
              <a:rPr lang="en-US" sz="2200" i="1" dirty="0" err="1">
                <a:latin typeface="Book Antiqua" panose="02040602050305030304" pitchFamily="18" charset="0"/>
              </a:rPr>
              <a:t>JMenuItem</a:t>
            </a:r>
            <a:r>
              <a:rPr lang="en-US" sz="2200" i="1" dirty="0">
                <a:latin typeface="Book Antiqua" panose="02040602050305030304" pitchFamily="18" charset="0"/>
              </a:rPr>
              <a:t>()</a:t>
            </a:r>
            <a:endParaRPr lang="en-US" sz="2200" dirty="0">
              <a:latin typeface="Book Antiqua" panose="02040602050305030304" pitchFamily="18" charset="0"/>
            </a:endParaRPr>
          </a:p>
          <a:p>
            <a:pPr marL="800100" lvl="2" indent="0">
              <a:buNone/>
            </a:pPr>
            <a:r>
              <a:rPr lang="en-US" sz="2200" i="1" dirty="0" err="1">
                <a:latin typeface="Book Antiqua" panose="02040602050305030304" pitchFamily="18" charset="0"/>
              </a:rPr>
              <a:t>JMenuItem</a:t>
            </a:r>
            <a:r>
              <a:rPr lang="en-US" sz="2200" i="1" dirty="0">
                <a:latin typeface="Book Antiqua" panose="02040602050305030304" pitchFamily="18" charset="0"/>
              </a:rPr>
              <a:t>(String text) </a:t>
            </a:r>
            <a:endParaRPr lang="en-US" sz="2200" dirty="0">
              <a:latin typeface="Book Antiqua" panose="02040602050305030304" pitchFamily="18" charset="0"/>
            </a:endParaRPr>
          </a:p>
          <a:p>
            <a:pPr marL="800100" lvl="2" indent="0">
              <a:buNone/>
            </a:pPr>
            <a:r>
              <a:rPr lang="en-US" sz="2200" i="1" dirty="0" err="1">
                <a:latin typeface="Book Antiqua" panose="02040602050305030304" pitchFamily="18" charset="0"/>
              </a:rPr>
              <a:t>JMenuItem</a:t>
            </a:r>
            <a:r>
              <a:rPr lang="en-US" sz="2200" i="1" dirty="0">
                <a:latin typeface="Book Antiqua" panose="02040602050305030304" pitchFamily="18" charset="0"/>
              </a:rPr>
              <a:t>(Icon </a:t>
            </a:r>
            <a:r>
              <a:rPr lang="en-US" sz="2200" i="1" dirty="0" err="1">
                <a:latin typeface="Book Antiqua" panose="02040602050305030304" pitchFamily="18" charset="0"/>
              </a:rPr>
              <a:t>icn</a:t>
            </a:r>
            <a:r>
              <a:rPr lang="en-US" sz="2200" i="1" dirty="0">
                <a:latin typeface="Book Antiqua" panose="02040602050305030304" pitchFamily="18" charset="0"/>
              </a:rPr>
              <a:t>) </a:t>
            </a:r>
            <a:endParaRPr lang="en-US" sz="2200" dirty="0">
              <a:latin typeface="Book Antiqua" panose="02040602050305030304" pitchFamily="18" charset="0"/>
            </a:endParaRPr>
          </a:p>
          <a:p>
            <a:pPr marL="800100" lvl="2" indent="0">
              <a:buNone/>
            </a:pPr>
            <a:r>
              <a:rPr lang="en-US" sz="2200" i="1" dirty="0" err="1">
                <a:latin typeface="Book Antiqua" panose="02040602050305030304" pitchFamily="18" charset="0"/>
              </a:rPr>
              <a:t>JMenuItem</a:t>
            </a:r>
            <a:r>
              <a:rPr lang="en-US" sz="2200" i="1" dirty="0">
                <a:latin typeface="Book Antiqua" panose="02040602050305030304" pitchFamily="18" charset="0"/>
              </a:rPr>
              <a:t>(String text, Icon </a:t>
            </a:r>
            <a:r>
              <a:rPr lang="en-US" sz="2200" i="1" dirty="0" err="1">
                <a:latin typeface="Book Antiqua" panose="02040602050305030304" pitchFamily="18" charset="0"/>
              </a:rPr>
              <a:t>icn</a:t>
            </a:r>
            <a:r>
              <a:rPr lang="en-US" sz="2200" i="1" dirty="0">
                <a:latin typeface="Book Antiqua" panose="02040602050305030304" pitchFamily="18" charset="0"/>
              </a:rPr>
              <a:t>) </a:t>
            </a:r>
            <a:endParaRPr lang="en-US" sz="2200" dirty="0">
              <a:latin typeface="Book Antiqua" panose="02040602050305030304" pitchFamily="18" charset="0"/>
            </a:endParaRPr>
          </a:p>
          <a:p>
            <a:pPr marL="800100" lvl="2" indent="0">
              <a:buNone/>
            </a:pPr>
            <a:r>
              <a:rPr lang="en-US" sz="2200" i="1" dirty="0" err="1">
                <a:latin typeface="Book Antiqua" panose="02040602050305030304" pitchFamily="18" charset="0"/>
              </a:rPr>
              <a:t>JMenuItem</a:t>
            </a:r>
            <a:r>
              <a:rPr lang="en-US" sz="2200" i="1" dirty="0">
                <a:latin typeface="Book Antiqua" panose="02040602050305030304" pitchFamily="18" charset="0"/>
              </a:rPr>
              <a:t>(String text, </a:t>
            </a:r>
            <a:r>
              <a:rPr lang="en-US" sz="2200" i="1" dirty="0" err="1">
                <a:latin typeface="Book Antiqua" panose="02040602050305030304" pitchFamily="18" charset="0"/>
              </a:rPr>
              <a:t>int</a:t>
            </a:r>
            <a:r>
              <a:rPr lang="en-US" sz="2200" i="1" dirty="0">
                <a:latin typeface="Book Antiqua" panose="02040602050305030304" pitchFamily="18" charset="0"/>
              </a:rPr>
              <a:t> mnemonic) </a:t>
            </a:r>
            <a:r>
              <a:rPr lang="en-US" sz="2200" dirty="0">
                <a:latin typeface="Book Antiqua" panose="02040602050305030304" pitchFamily="18" charset="0"/>
              </a:rPr>
              <a:t> </a:t>
            </a:r>
          </a:p>
          <a:p>
            <a:pPr marL="0" indent="0">
              <a:buNone/>
            </a:pPr>
            <a:endParaRPr lang="en-US" sz="2400" b="1" u="sng" dirty="0">
              <a:latin typeface="Book Antiqua" panose="02040602050305030304" pitchFamily="18" charset="0"/>
            </a:endParaRPr>
          </a:p>
          <a:p>
            <a:pPr marL="0" indent="0">
              <a:buNone/>
            </a:pPr>
            <a:br>
              <a:rPr lang="en-US" sz="2400" i="1" dirty="0">
                <a:latin typeface="Book Antiqua" panose="02040602050305030304" pitchFamily="18" charset="0"/>
              </a:rPr>
            </a:br>
            <a:endParaRPr lang="en-US" sz="2400" dirty="0">
              <a:latin typeface="Book Antiqua" panose="02040602050305030304" pitchFamily="18" charset="0"/>
            </a:endParaRPr>
          </a:p>
        </p:txBody>
      </p:sp>
    </p:spTree>
    <p:extLst>
      <p:ext uri="{BB962C8B-B14F-4D97-AF65-F5344CB8AC3E}">
        <p14:creationId xmlns:p14="http://schemas.microsoft.com/office/powerpoint/2010/main" val="386943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Swing Class Hierarchy</a:t>
            </a:r>
          </a:p>
        </p:txBody>
      </p:sp>
      <p:pic>
        <p:nvPicPr>
          <p:cNvPr id="65538" name="Picture 2" descr="hierarchy of javax swing"/>
          <p:cNvPicPr>
            <a:picLocks noChangeAspect="1" noChangeArrowheads="1"/>
          </p:cNvPicPr>
          <p:nvPr/>
        </p:nvPicPr>
        <p:blipFill>
          <a:blip r:embed="rId2"/>
          <a:srcRect/>
          <a:stretch>
            <a:fillRect/>
          </a:stretch>
        </p:blipFill>
        <p:spPr bwMode="auto">
          <a:xfrm>
            <a:off x="914400" y="1371600"/>
            <a:ext cx="6134100" cy="49530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Swing Menu</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400" b="1" u="sng" dirty="0" err="1">
                <a:latin typeface="Book Antiqua" panose="02040602050305030304" pitchFamily="18" charset="0"/>
              </a:rPr>
              <a:t>JCheckBoxMenuItem</a:t>
            </a:r>
            <a:endParaRPr lang="en-US" sz="2400" b="1" u="sng" dirty="0">
              <a:latin typeface="Book Antiqua" panose="02040602050305030304" pitchFamily="18" charset="0"/>
            </a:endParaRPr>
          </a:p>
          <a:p>
            <a:r>
              <a:rPr lang="en-US" sz="2400" dirty="0">
                <a:latin typeface="Book Antiqua" panose="02040602050305030304" pitchFamily="18" charset="0"/>
              </a:rPr>
              <a:t>It can be created by using following constructors:</a:t>
            </a:r>
          </a:p>
          <a:p>
            <a:pPr marL="400050" lvl="1" indent="0">
              <a:buNone/>
            </a:pPr>
            <a:r>
              <a:rPr lang="en-US" sz="2000" i="1" dirty="0" err="1">
                <a:latin typeface="Book Antiqua" panose="02040602050305030304" pitchFamily="18" charset="0"/>
              </a:rPr>
              <a:t>JCheckBoxMenuItem</a:t>
            </a:r>
            <a:r>
              <a:rPr lang="en-US" sz="2000" i="1" dirty="0">
                <a:latin typeface="Book Antiqua" panose="02040602050305030304" pitchFamily="18" charset="0"/>
              </a:rPr>
              <a:t>()</a:t>
            </a:r>
            <a:endParaRPr lang="en-US" sz="2000" dirty="0">
              <a:latin typeface="Book Antiqua" panose="02040602050305030304" pitchFamily="18" charset="0"/>
            </a:endParaRPr>
          </a:p>
          <a:p>
            <a:pPr marL="400050" lvl="1" indent="0">
              <a:buNone/>
            </a:pPr>
            <a:r>
              <a:rPr lang="en-US" sz="2000" i="1" dirty="0" err="1">
                <a:latin typeface="Book Antiqua" panose="02040602050305030304" pitchFamily="18" charset="0"/>
              </a:rPr>
              <a:t>JCheckBoxMenuItem</a:t>
            </a:r>
            <a:r>
              <a:rPr lang="en-US" sz="2000" i="1" dirty="0">
                <a:latin typeface="Book Antiqua" panose="02040602050305030304" pitchFamily="18" charset="0"/>
              </a:rPr>
              <a:t>(String text)</a:t>
            </a:r>
            <a:endParaRPr lang="en-US" sz="2000" dirty="0">
              <a:latin typeface="Book Antiqua" panose="02040602050305030304" pitchFamily="18" charset="0"/>
            </a:endParaRPr>
          </a:p>
          <a:p>
            <a:pPr marL="400050" lvl="1" indent="0">
              <a:buNone/>
            </a:pPr>
            <a:r>
              <a:rPr lang="en-US" sz="2000" i="1" dirty="0" err="1">
                <a:latin typeface="Book Antiqua" panose="02040602050305030304" pitchFamily="18" charset="0"/>
              </a:rPr>
              <a:t>JCheckBoxMenuItem</a:t>
            </a:r>
            <a:r>
              <a:rPr lang="en-US" sz="2000" i="1" dirty="0">
                <a:latin typeface="Book Antiqua" panose="02040602050305030304" pitchFamily="18" charset="0"/>
              </a:rPr>
              <a:t>(Icon </a:t>
            </a:r>
            <a:r>
              <a:rPr lang="en-US" sz="2000" i="1" dirty="0" err="1">
                <a:latin typeface="Book Antiqua" panose="02040602050305030304" pitchFamily="18" charset="0"/>
              </a:rPr>
              <a:t>icn</a:t>
            </a:r>
            <a:r>
              <a:rPr lang="en-US" sz="2000" i="1" dirty="0">
                <a:latin typeface="Book Antiqua" panose="02040602050305030304" pitchFamily="18" charset="0"/>
              </a:rPr>
              <a:t>)</a:t>
            </a:r>
            <a:endParaRPr lang="en-US" sz="2000" dirty="0">
              <a:latin typeface="Book Antiqua" panose="02040602050305030304" pitchFamily="18" charset="0"/>
            </a:endParaRPr>
          </a:p>
          <a:p>
            <a:pPr marL="400050" lvl="1" indent="0">
              <a:buNone/>
            </a:pPr>
            <a:r>
              <a:rPr lang="en-US" sz="2000" i="1" dirty="0" err="1">
                <a:latin typeface="Book Antiqua" panose="02040602050305030304" pitchFamily="18" charset="0"/>
              </a:rPr>
              <a:t>JCheckBoxMenuItem</a:t>
            </a:r>
            <a:r>
              <a:rPr lang="en-US" sz="2000" i="1" dirty="0">
                <a:latin typeface="Book Antiqua" panose="02040602050305030304" pitchFamily="18" charset="0"/>
              </a:rPr>
              <a:t>(String text, </a:t>
            </a:r>
            <a:r>
              <a:rPr lang="en-US" sz="2000" i="1" dirty="0" err="1">
                <a:latin typeface="Book Antiqua" panose="02040602050305030304" pitchFamily="18" charset="0"/>
              </a:rPr>
              <a:t>boolean</a:t>
            </a:r>
            <a:r>
              <a:rPr lang="en-US" sz="2000" i="1" dirty="0">
                <a:latin typeface="Book Antiqua" panose="02040602050305030304" pitchFamily="18" charset="0"/>
              </a:rPr>
              <a:t> state)</a:t>
            </a:r>
            <a:endParaRPr lang="en-US" sz="2000" dirty="0">
              <a:latin typeface="Book Antiqua" panose="02040602050305030304" pitchFamily="18" charset="0"/>
            </a:endParaRPr>
          </a:p>
          <a:p>
            <a:pPr marL="400050" lvl="1" indent="0">
              <a:buNone/>
            </a:pPr>
            <a:r>
              <a:rPr lang="en-US" sz="2000" i="1" dirty="0" err="1">
                <a:latin typeface="Book Antiqua" panose="02040602050305030304" pitchFamily="18" charset="0"/>
              </a:rPr>
              <a:t>JCheckBoxMenuItem</a:t>
            </a:r>
            <a:r>
              <a:rPr lang="en-US" sz="2000" i="1" dirty="0">
                <a:latin typeface="Book Antiqua" panose="02040602050305030304" pitchFamily="18" charset="0"/>
              </a:rPr>
              <a:t>(String text, Icon </a:t>
            </a:r>
            <a:r>
              <a:rPr lang="en-US" sz="2000" i="1" dirty="0" err="1">
                <a:latin typeface="Book Antiqua" panose="02040602050305030304" pitchFamily="18" charset="0"/>
              </a:rPr>
              <a:t>icn</a:t>
            </a:r>
            <a:r>
              <a:rPr lang="en-US" sz="2000" i="1" dirty="0">
                <a:latin typeface="Book Antiqua" panose="02040602050305030304" pitchFamily="18" charset="0"/>
              </a:rPr>
              <a:t>)</a:t>
            </a:r>
            <a:endParaRPr lang="en-US" sz="2000" dirty="0">
              <a:latin typeface="Book Antiqua" panose="02040602050305030304" pitchFamily="18" charset="0"/>
            </a:endParaRPr>
          </a:p>
          <a:p>
            <a:pPr marL="400050" lvl="1" indent="0">
              <a:buNone/>
            </a:pPr>
            <a:r>
              <a:rPr lang="en-US" sz="2000" i="1" dirty="0" err="1">
                <a:latin typeface="Book Antiqua" panose="02040602050305030304" pitchFamily="18" charset="0"/>
              </a:rPr>
              <a:t>JCheckBoxMenuItem</a:t>
            </a:r>
            <a:r>
              <a:rPr lang="en-US" sz="2000" i="1" dirty="0">
                <a:latin typeface="Book Antiqua" panose="02040602050305030304" pitchFamily="18" charset="0"/>
              </a:rPr>
              <a:t>(String text, Icon </a:t>
            </a:r>
            <a:r>
              <a:rPr lang="en-US" sz="2000" i="1" dirty="0" err="1">
                <a:latin typeface="Book Antiqua" panose="02040602050305030304" pitchFamily="18" charset="0"/>
              </a:rPr>
              <a:t>icn</a:t>
            </a:r>
            <a:r>
              <a:rPr lang="en-US" sz="2000" i="1" dirty="0">
                <a:latin typeface="Book Antiqua" panose="02040602050305030304" pitchFamily="18" charset="0"/>
              </a:rPr>
              <a:t>, </a:t>
            </a:r>
            <a:r>
              <a:rPr lang="en-US" sz="2000" i="1" dirty="0" err="1">
                <a:latin typeface="Book Antiqua" panose="02040602050305030304" pitchFamily="18" charset="0"/>
              </a:rPr>
              <a:t>boolean</a:t>
            </a:r>
            <a:r>
              <a:rPr lang="en-US" sz="2000" i="1" dirty="0">
                <a:latin typeface="Book Antiqua" panose="02040602050305030304" pitchFamily="18" charset="0"/>
              </a:rPr>
              <a:t> state)</a:t>
            </a:r>
            <a:endParaRPr lang="en-US" sz="2000" dirty="0">
              <a:latin typeface="Book Antiqua" panose="02040602050305030304" pitchFamily="18" charset="0"/>
            </a:endParaRPr>
          </a:p>
          <a:p>
            <a:pPr marL="400050" lvl="1" indent="0">
              <a:buNone/>
            </a:pPr>
            <a:br>
              <a:rPr lang="en-US" sz="2000" i="1" dirty="0">
                <a:latin typeface="Book Antiqua" panose="02040602050305030304" pitchFamily="18" charset="0"/>
              </a:rPr>
            </a:br>
            <a:endParaRPr lang="en-US" sz="2000" dirty="0">
              <a:latin typeface="Book Antiqua" panose="02040602050305030304" pitchFamily="18" charset="0"/>
            </a:endParaRPr>
          </a:p>
        </p:txBody>
      </p:sp>
    </p:spTree>
    <p:extLst>
      <p:ext uri="{BB962C8B-B14F-4D97-AF65-F5344CB8AC3E}">
        <p14:creationId xmlns:p14="http://schemas.microsoft.com/office/powerpoint/2010/main" val="2622655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Swing Menu</a:t>
            </a:r>
          </a:p>
        </p:txBody>
      </p:sp>
      <p:sp>
        <p:nvSpPr>
          <p:cNvPr id="3" name="Content Placeholder 2"/>
          <p:cNvSpPr>
            <a:spLocks noGrp="1"/>
          </p:cNvSpPr>
          <p:nvPr>
            <p:ph idx="1"/>
          </p:nvPr>
        </p:nvSpPr>
        <p:spPr>
          <a:xfrm>
            <a:off x="457200" y="1295400"/>
            <a:ext cx="8229600" cy="5181600"/>
          </a:xfrm>
        </p:spPr>
        <p:txBody>
          <a:bodyPr>
            <a:normAutofit lnSpcReduction="10000"/>
          </a:bodyPr>
          <a:lstStyle/>
          <a:p>
            <a:pPr marL="0" indent="0" algn="just">
              <a:buNone/>
            </a:pPr>
            <a:r>
              <a:rPr lang="en-US" sz="2400" b="1" u="sng" dirty="0" err="1">
                <a:latin typeface="Book Antiqua" panose="02040602050305030304" pitchFamily="18" charset="0"/>
              </a:rPr>
              <a:t>JRadioButtonMenuItem</a:t>
            </a:r>
            <a:endParaRPr lang="en-US" sz="2400" b="1" u="sng" dirty="0">
              <a:latin typeface="Book Antiqua" panose="02040602050305030304" pitchFamily="18" charset="0"/>
            </a:endParaRPr>
          </a:p>
          <a:p>
            <a:pPr marL="0" indent="0">
              <a:buNone/>
            </a:pPr>
            <a:r>
              <a:rPr lang="en-US" sz="2400" dirty="0">
                <a:latin typeface="Book Antiqua" panose="02040602050305030304" pitchFamily="18" charset="0"/>
              </a:rPr>
              <a:t>It can be created by using following constructors:</a:t>
            </a:r>
          </a:p>
          <a:p>
            <a:pPr marL="400050" lvl="1" indent="0">
              <a:buNone/>
            </a:pPr>
            <a:r>
              <a:rPr lang="en-US" sz="2200" i="1" dirty="0" err="1">
                <a:latin typeface="Book Antiqua" panose="02040602050305030304" pitchFamily="18" charset="0"/>
              </a:rPr>
              <a:t>JRadioButtonMenuItem</a:t>
            </a:r>
            <a:r>
              <a:rPr lang="en-US" sz="2200" i="1" dirty="0">
                <a:latin typeface="Book Antiqua" panose="02040602050305030304" pitchFamily="18" charset="0"/>
              </a:rPr>
              <a:t>()</a:t>
            </a:r>
            <a:endParaRPr lang="en-US" sz="2200" dirty="0">
              <a:latin typeface="Book Antiqua" panose="02040602050305030304" pitchFamily="18" charset="0"/>
            </a:endParaRPr>
          </a:p>
          <a:p>
            <a:pPr marL="400050" lvl="1" indent="0">
              <a:buNone/>
            </a:pPr>
            <a:r>
              <a:rPr lang="en-US" sz="2200" i="1" dirty="0" err="1">
                <a:latin typeface="Book Antiqua" panose="02040602050305030304" pitchFamily="18" charset="0"/>
              </a:rPr>
              <a:t>JRadioButtonMenuItem</a:t>
            </a:r>
            <a:r>
              <a:rPr lang="en-US" sz="2200" i="1" dirty="0">
                <a:latin typeface="Book Antiqua" panose="02040602050305030304" pitchFamily="18" charset="0"/>
              </a:rPr>
              <a:t>(String text)</a:t>
            </a:r>
            <a:endParaRPr lang="en-US" sz="2200" dirty="0">
              <a:latin typeface="Book Antiqua" panose="02040602050305030304" pitchFamily="18" charset="0"/>
            </a:endParaRPr>
          </a:p>
          <a:p>
            <a:pPr marL="400050" lvl="1" indent="0">
              <a:buNone/>
            </a:pPr>
            <a:r>
              <a:rPr lang="en-US" sz="2200" i="1" dirty="0" err="1">
                <a:latin typeface="Book Antiqua" panose="02040602050305030304" pitchFamily="18" charset="0"/>
              </a:rPr>
              <a:t>JRadioButtonMenuItem</a:t>
            </a:r>
            <a:r>
              <a:rPr lang="en-US" sz="2200" i="1" dirty="0">
                <a:latin typeface="Book Antiqua" panose="02040602050305030304" pitchFamily="18" charset="0"/>
              </a:rPr>
              <a:t>(Icon </a:t>
            </a:r>
            <a:r>
              <a:rPr lang="en-US" sz="2200" i="1" dirty="0" err="1">
                <a:latin typeface="Book Antiqua" panose="02040602050305030304" pitchFamily="18" charset="0"/>
              </a:rPr>
              <a:t>icn</a:t>
            </a:r>
            <a:r>
              <a:rPr lang="en-US" sz="2200" i="1" dirty="0">
                <a:latin typeface="Book Antiqua" panose="02040602050305030304" pitchFamily="18" charset="0"/>
              </a:rPr>
              <a:t>)</a:t>
            </a:r>
            <a:endParaRPr lang="en-US" sz="2200" dirty="0">
              <a:latin typeface="Book Antiqua" panose="02040602050305030304" pitchFamily="18" charset="0"/>
            </a:endParaRPr>
          </a:p>
          <a:p>
            <a:pPr marL="400050" lvl="1" indent="0">
              <a:buNone/>
            </a:pPr>
            <a:r>
              <a:rPr lang="en-US" sz="2200" i="1" dirty="0" err="1">
                <a:latin typeface="Book Antiqua" panose="02040602050305030304" pitchFamily="18" charset="0"/>
              </a:rPr>
              <a:t>JRadionButtonMenuItem</a:t>
            </a:r>
            <a:r>
              <a:rPr lang="en-US" sz="2200" i="1" dirty="0">
                <a:latin typeface="Book Antiqua" panose="02040602050305030304" pitchFamily="18" charset="0"/>
              </a:rPr>
              <a:t>(String text, </a:t>
            </a:r>
            <a:r>
              <a:rPr lang="en-US" sz="2200" i="1" dirty="0" err="1">
                <a:latin typeface="Book Antiqua" panose="02040602050305030304" pitchFamily="18" charset="0"/>
              </a:rPr>
              <a:t>boolean</a:t>
            </a:r>
            <a:r>
              <a:rPr lang="en-US" sz="2200" i="1" dirty="0">
                <a:latin typeface="Book Antiqua" panose="02040602050305030304" pitchFamily="18" charset="0"/>
              </a:rPr>
              <a:t> state)</a:t>
            </a:r>
            <a:endParaRPr lang="en-US" sz="2200" dirty="0">
              <a:latin typeface="Book Antiqua" panose="02040602050305030304" pitchFamily="18" charset="0"/>
            </a:endParaRPr>
          </a:p>
          <a:p>
            <a:pPr marL="400050" lvl="1" indent="0">
              <a:buNone/>
            </a:pPr>
            <a:r>
              <a:rPr lang="en-US" sz="2200" i="1" dirty="0" err="1">
                <a:latin typeface="Book Antiqua" panose="02040602050305030304" pitchFamily="18" charset="0"/>
              </a:rPr>
              <a:t>JRadioButtonMenuItem</a:t>
            </a:r>
            <a:r>
              <a:rPr lang="en-US" sz="2200" i="1" dirty="0">
                <a:latin typeface="Book Antiqua" panose="02040602050305030304" pitchFamily="18" charset="0"/>
              </a:rPr>
              <a:t>(Icon </a:t>
            </a:r>
            <a:r>
              <a:rPr lang="en-US" sz="2200" i="1" dirty="0" err="1">
                <a:latin typeface="Book Antiqua" panose="02040602050305030304" pitchFamily="18" charset="0"/>
              </a:rPr>
              <a:t>icn</a:t>
            </a:r>
            <a:r>
              <a:rPr lang="en-US" sz="2200" i="1" dirty="0">
                <a:latin typeface="Book Antiqua" panose="02040602050305030304" pitchFamily="18" charset="0"/>
              </a:rPr>
              <a:t>, </a:t>
            </a:r>
            <a:r>
              <a:rPr lang="en-US" sz="2200" i="1" dirty="0" err="1">
                <a:latin typeface="Book Antiqua" panose="02040602050305030304" pitchFamily="18" charset="0"/>
              </a:rPr>
              <a:t>boolean</a:t>
            </a:r>
            <a:r>
              <a:rPr lang="en-US" sz="2200" i="1" dirty="0">
                <a:latin typeface="Book Antiqua" panose="02040602050305030304" pitchFamily="18" charset="0"/>
              </a:rPr>
              <a:t> state)</a:t>
            </a:r>
            <a:endParaRPr lang="en-US" sz="2200" dirty="0">
              <a:latin typeface="Book Antiqua" panose="02040602050305030304" pitchFamily="18" charset="0"/>
            </a:endParaRPr>
          </a:p>
          <a:p>
            <a:pPr marL="400050" lvl="1" indent="0">
              <a:buNone/>
            </a:pPr>
            <a:r>
              <a:rPr lang="en-US" sz="2200" i="1" dirty="0" err="1">
                <a:latin typeface="Book Antiqua" panose="02040602050305030304" pitchFamily="18" charset="0"/>
              </a:rPr>
              <a:t>JRadionButtonMenuItem</a:t>
            </a:r>
            <a:r>
              <a:rPr lang="en-US" sz="2200" i="1" dirty="0">
                <a:latin typeface="Book Antiqua" panose="02040602050305030304" pitchFamily="18" charset="0"/>
              </a:rPr>
              <a:t>(String text, Icon </a:t>
            </a:r>
            <a:r>
              <a:rPr lang="en-US" sz="2200" i="1" dirty="0" err="1">
                <a:latin typeface="Book Antiqua" panose="02040602050305030304" pitchFamily="18" charset="0"/>
              </a:rPr>
              <a:t>icn</a:t>
            </a:r>
            <a:r>
              <a:rPr lang="en-US" sz="2200" i="1" dirty="0">
                <a:latin typeface="Book Antiqua" panose="02040602050305030304" pitchFamily="18" charset="0"/>
              </a:rPr>
              <a:t>)</a:t>
            </a:r>
            <a:endParaRPr lang="en-US" sz="2200" dirty="0">
              <a:latin typeface="Book Antiqua" panose="02040602050305030304" pitchFamily="18" charset="0"/>
            </a:endParaRPr>
          </a:p>
          <a:p>
            <a:pPr marL="400050" lvl="1" indent="0">
              <a:buNone/>
            </a:pPr>
            <a:r>
              <a:rPr lang="en-US" sz="2200" i="1" dirty="0" err="1">
                <a:latin typeface="Book Antiqua" panose="02040602050305030304" pitchFamily="18" charset="0"/>
              </a:rPr>
              <a:t>JRadionButtonMenuItem</a:t>
            </a:r>
            <a:r>
              <a:rPr lang="en-US" sz="2200" i="1" dirty="0">
                <a:latin typeface="Book Antiqua" panose="02040602050305030304" pitchFamily="18" charset="0"/>
              </a:rPr>
              <a:t>(String text, Icon </a:t>
            </a:r>
            <a:r>
              <a:rPr lang="en-US" sz="2200" i="1" dirty="0" err="1">
                <a:latin typeface="Book Antiqua" panose="02040602050305030304" pitchFamily="18" charset="0"/>
              </a:rPr>
              <a:t>icn</a:t>
            </a:r>
            <a:r>
              <a:rPr lang="en-US" sz="2200" i="1" dirty="0">
                <a:latin typeface="Book Antiqua" panose="02040602050305030304" pitchFamily="18" charset="0"/>
              </a:rPr>
              <a:t>, </a:t>
            </a:r>
            <a:r>
              <a:rPr lang="en-US" sz="2200" i="1" dirty="0" err="1">
                <a:latin typeface="Book Antiqua" panose="02040602050305030304" pitchFamily="18" charset="0"/>
              </a:rPr>
              <a:t>boolean</a:t>
            </a:r>
            <a:r>
              <a:rPr lang="en-US" sz="2200" i="1" dirty="0">
                <a:latin typeface="Book Antiqua" panose="02040602050305030304" pitchFamily="18" charset="0"/>
              </a:rPr>
              <a:t> state)</a:t>
            </a:r>
            <a:endParaRPr lang="en-US" sz="2200" dirty="0">
              <a:latin typeface="Book Antiqua" panose="02040602050305030304" pitchFamily="18" charset="0"/>
            </a:endParaRPr>
          </a:p>
          <a:p>
            <a:pPr marL="400050" lvl="1" indent="0">
              <a:buNone/>
            </a:pPr>
            <a:r>
              <a:rPr lang="en-US" sz="2200" dirty="0">
                <a:latin typeface="Book Antiqua" panose="02040602050305030304" pitchFamily="18" charset="0"/>
              </a:rPr>
              <a:t> </a:t>
            </a:r>
          </a:p>
          <a:p>
            <a:endParaRPr lang="en-US" sz="2200" dirty="0">
              <a:latin typeface="Book Antiqua" panose="02040602050305030304" pitchFamily="18" charset="0"/>
            </a:endParaRPr>
          </a:p>
          <a:p>
            <a:pPr marL="400050" lvl="1" indent="0">
              <a:buNone/>
            </a:pPr>
            <a:br>
              <a:rPr lang="en-US" sz="2200" i="1" dirty="0">
                <a:latin typeface="Book Antiqua" panose="02040602050305030304" pitchFamily="18" charset="0"/>
              </a:rPr>
            </a:br>
            <a:endParaRPr lang="en-US" sz="2200" dirty="0">
              <a:latin typeface="Book Antiqua" panose="02040602050305030304" pitchFamily="18" charset="0"/>
            </a:endParaRPr>
          </a:p>
        </p:txBody>
      </p:sp>
    </p:spTree>
    <p:extLst>
      <p:ext uri="{BB962C8B-B14F-4D97-AF65-F5344CB8AC3E}">
        <p14:creationId xmlns:p14="http://schemas.microsoft.com/office/powerpoint/2010/main" val="4084110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Swing Menu</a:t>
            </a:r>
          </a:p>
        </p:txBody>
      </p:sp>
      <p:sp>
        <p:nvSpPr>
          <p:cNvPr id="3" name="Content Placeholder 2"/>
          <p:cNvSpPr>
            <a:spLocks noGrp="1"/>
          </p:cNvSpPr>
          <p:nvPr>
            <p:ph idx="1"/>
          </p:nvPr>
        </p:nvSpPr>
        <p:spPr>
          <a:xfrm>
            <a:off x="457200" y="1295400"/>
            <a:ext cx="8229600" cy="5181600"/>
          </a:xfrm>
        </p:spPr>
        <p:txBody>
          <a:bodyPr>
            <a:normAutofit/>
          </a:bodyPr>
          <a:lstStyle/>
          <a:p>
            <a:pPr marL="0" marR="0" indent="0" algn="just">
              <a:lnSpc>
                <a:spcPct val="115000"/>
              </a:lnSpc>
              <a:spcBef>
                <a:spcPts val="0"/>
              </a:spcBef>
              <a:spcAft>
                <a:spcPts val="0"/>
              </a:spcAft>
              <a:buNone/>
            </a:pPr>
            <a:r>
              <a:rPr lang="en-US" sz="2400" b="1" u="sng" dirty="0">
                <a:solidFill>
                  <a:srgbClr val="000000"/>
                </a:solidFill>
                <a:latin typeface="Book Antiqua" panose="02040602050305030304" pitchFamily="18" charset="0"/>
                <a:ea typeface="Times New Roman" panose="02020603050405020304" pitchFamily="18" charset="0"/>
                <a:cs typeface="Helvetica" panose="020B0604020202020204" pitchFamily="34" charset="0"/>
              </a:rPr>
              <a:t>Setting Mnemonics, Accelerator and Tooltip Text</a:t>
            </a:r>
            <a:endParaRPr lang="en-US" sz="2000" u="sng" dirty="0">
              <a:latin typeface="Times New Roman" panose="02020603050405020304" pitchFamily="18" charset="0"/>
              <a:ea typeface="Times New Roman" panose="02020603050405020304" pitchFamily="18" charset="0"/>
            </a:endParaRPr>
          </a:p>
          <a:p>
            <a:r>
              <a:rPr lang="en-US" sz="2400" dirty="0">
                <a:latin typeface="Book Antiqua" panose="02040602050305030304" pitchFamily="18" charset="0"/>
              </a:rPr>
              <a:t>We can specify mnemonic for menus and menu items by using </a:t>
            </a:r>
            <a:r>
              <a:rPr lang="en-US" sz="2400" i="1" dirty="0" err="1">
                <a:latin typeface="Book Antiqua" panose="02040602050305030304" pitchFamily="18" charset="0"/>
              </a:rPr>
              <a:t>setMnemonic</a:t>
            </a:r>
            <a:r>
              <a:rPr lang="en-US" sz="2400" i="1" dirty="0">
                <a:latin typeface="Book Antiqua" panose="02040602050305030304" pitchFamily="18" charset="0"/>
              </a:rPr>
              <a:t>()</a:t>
            </a:r>
            <a:r>
              <a:rPr lang="en-US" sz="2400" dirty="0">
                <a:latin typeface="Book Antiqua" panose="02040602050305030304" pitchFamily="18" charset="0"/>
              </a:rPr>
              <a:t> method as below:</a:t>
            </a:r>
          </a:p>
          <a:p>
            <a:pPr marL="0" indent="0">
              <a:buNone/>
            </a:pPr>
            <a:r>
              <a:rPr lang="en-US" sz="2400" dirty="0">
                <a:latin typeface="Book Antiqua" panose="02040602050305030304" pitchFamily="18" charset="0"/>
              </a:rPr>
              <a:t>	</a:t>
            </a:r>
            <a:r>
              <a:rPr lang="en-US" sz="2400" i="1" dirty="0" err="1">
                <a:latin typeface="Book Antiqua" panose="02040602050305030304" pitchFamily="18" charset="0"/>
              </a:rPr>
              <a:t>JMenu</a:t>
            </a:r>
            <a:r>
              <a:rPr lang="en-US" sz="2400" i="1" dirty="0">
                <a:latin typeface="Book Antiqua" panose="02040602050305030304" pitchFamily="18" charset="0"/>
              </a:rPr>
              <a:t> </a:t>
            </a:r>
            <a:r>
              <a:rPr lang="en-US" sz="2400" i="1" dirty="0" err="1">
                <a:latin typeface="Book Antiqua" panose="02040602050305030304" pitchFamily="18" charset="0"/>
              </a:rPr>
              <a:t>filemenu</a:t>
            </a:r>
            <a:r>
              <a:rPr lang="en-US" sz="2400" i="1" dirty="0">
                <a:latin typeface="Book Antiqua" panose="02040602050305030304" pitchFamily="18" charset="0"/>
              </a:rPr>
              <a:t>= new </a:t>
            </a:r>
            <a:r>
              <a:rPr lang="en-US" sz="2400" i="1" dirty="0" err="1">
                <a:latin typeface="Book Antiqua" panose="02040602050305030304" pitchFamily="18" charset="0"/>
              </a:rPr>
              <a:t>JMenu</a:t>
            </a:r>
            <a:r>
              <a:rPr lang="en-US" sz="2400" i="1" dirty="0">
                <a:latin typeface="Book Antiqua" panose="02040602050305030304" pitchFamily="18" charset="0"/>
              </a:rPr>
              <a:t>(“File”);</a:t>
            </a:r>
            <a:endParaRPr lang="en-US" sz="2400" dirty="0">
              <a:latin typeface="Book Antiqua" panose="02040602050305030304" pitchFamily="18" charset="0"/>
            </a:endParaRPr>
          </a:p>
          <a:p>
            <a:pPr marL="0" indent="0">
              <a:buNone/>
            </a:pPr>
            <a:r>
              <a:rPr lang="en-US" sz="2400" i="1" dirty="0">
                <a:latin typeface="Book Antiqua" panose="02040602050305030304" pitchFamily="18" charset="0"/>
              </a:rPr>
              <a:t>	</a:t>
            </a:r>
            <a:r>
              <a:rPr lang="en-US" sz="2400" i="1" dirty="0" err="1">
                <a:latin typeface="Book Antiqua" panose="02040602050305030304" pitchFamily="18" charset="0"/>
              </a:rPr>
              <a:t>Filemenu.setMnemonic</a:t>
            </a:r>
            <a:r>
              <a:rPr lang="en-US" sz="2400" i="1" dirty="0">
                <a:latin typeface="Book Antiqua" panose="02040602050305030304" pitchFamily="18" charset="0"/>
              </a:rPr>
              <a:t>(‘F’);</a:t>
            </a:r>
            <a:endParaRPr lang="en-US" sz="2400" dirty="0">
              <a:latin typeface="Book Antiqua" panose="02040602050305030304" pitchFamily="18" charset="0"/>
            </a:endParaRPr>
          </a:p>
          <a:p>
            <a:pPr marL="0" indent="0" algn="just">
              <a:buNone/>
            </a:pPr>
            <a:endParaRPr lang="en-US" sz="2200" dirty="0">
              <a:latin typeface="Book Antiqua" panose="02040602050305030304" pitchFamily="18" charset="0"/>
            </a:endParaRP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886200"/>
            <a:ext cx="364918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9216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Creating Dialog Box</a:t>
            </a:r>
          </a:p>
        </p:txBody>
      </p:sp>
      <p:sp>
        <p:nvSpPr>
          <p:cNvPr id="3" name="Content Placeholder 2"/>
          <p:cNvSpPr>
            <a:spLocks noGrp="1"/>
          </p:cNvSpPr>
          <p:nvPr>
            <p:ph idx="1"/>
          </p:nvPr>
        </p:nvSpPr>
        <p:spPr>
          <a:xfrm>
            <a:off x="457200" y="1295400"/>
            <a:ext cx="8229600" cy="5181600"/>
          </a:xfrm>
        </p:spPr>
        <p:txBody>
          <a:bodyPr>
            <a:normAutofit/>
          </a:bodyPr>
          <a:lstStyle/>
          <a:p>
            <a:pPr algn="just"/>
            <a:r>
              <a:rPr lang="en-US" sz="2400" dirty="0">
                <a:latin typeface="Book Antiqua" panose="02040602050305030304" pitchFamily="18" charset="0"/>
              </a:rPr>
              <a:t>A Dialog window is an independent sub-window that is used to carry temporary notice apart from the main Swing Application Window. </a:t>
            </a:r>
          </a:p>
          <a:p>
            <a:pPr algn="just"/>
            <a:r>
              <a:rPr lang="en-US" sz="2400" dirty="0">
                <a:latin typeface="Book Antiqua" panose="02040602050305030304" pitchFamily="18" charset="0"/>
              </a:rPr>
              <a:t>To create simple, standard dialogs, we use the </a:t>
            </a:r>
            <a:r>
              <a:rPr lang="en-US" sz="2400" i="1" dirty="0">
                <a:latin typeface="Book Antiqua" panose="02040602050305030304" pitchFamily="18" charset="0"/>
              </a:rPr>
              <a:t>JOptionPane</a:t>
            </a:r>
            <a:r>
              <a:rPr lang="en-US" sz="2400" dirty="0">
                <a:latin typeface="Book Antiqua" panose="02040602050305030304" pitchFamily="18" charset="0"/>
              </a:rPr>
              <a:t> class.</a:t>
            </a:r>
          </a:p>
          <a:p>
            <a:pPr algn="just"/>
            <a:r>
              <a:rPr lang="en-US" sz="2400" dirty="0">
                <a:latin typeface="Book Antiqua" panose="02040602050305030304" pitchFamily="18" charset="0"/>
              </a:rPr>
              <a:t>Besides this, we can also create dialog box by using </a:t>
            </a:r>
            <a:r>
              <a:rPr lang="en-US" sz="2400" dirty="0" err="1">
                <a:latin typeface="Book Antiqua" panose="02040602050305030304" pitchFamily="18" charset="0"/>
              </a:rPr>
              <a:t>JDialog</a:t>
            </a:r>
            <a:r>
              <a:rPr lang="en-US" sz="2400" dirty="0">
                <a:latin typeface="Book Antiqua" panose="02040602050305030304" pitchFamily="18" charset="0"/>
              </a:rPr>
              <a:t> class. </a:t>
            </a:r>
          </a:p>
          <a:p>
            <a:pPr algn="just"/>
            <a:r>
              <a:rPr lang="en-US" sz="2400" dirty="0">
                <a:latin typeface="Book Antiqua" panose="02040602050305030304" pitchFamily="18" charset="0"/>
              </a:rPr>
              <a:t>A Dialog can be model or non-model.</a:t>
            </a:r>
          </a:p>
          <a:p>
            <a:pPr marL="0" indent="0" algn="just">
              <a:buNone/>
            </a:pPr>
            <a:endParaRPr lang="en-US" sz="2200" i="1"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988162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Creating Dialog Box</a:t>
            </a:r>
          </a:p>
        </p:txBody>
      </p:sp>
      <p:sp>
        <p:nvSpPr>
          <p:cNvPr id="3" name="Content Placeholder 2"/>
          <p:cNvSpPr>
            <a:spLocks noGrp="1"/>
          </p:cNvSpPr>
          <p:nvPr>
            <p:ph idx="1"/>
          </p:nvPr>
        </p:nvSpPr>
        <p:spPr>
          <a:xfrm>
            <a:off x="228600" y="1295400"/>
            <a:ext cx="8763000" cy="5181600"/>
          </a:xfrm>
        </p:spPr>
        <p:txBody>
          <a:bodyPr>
            <a:normAutofit/>
          </a:bodyPr>
          <a:lstStyle/>
          <a:p>
            <a:pPr marL="0" indent="0" algn="just">
              <a:buNone/>
            </a:pPr>
            <a:r>
              <a:rPr lang="en-US" sz="2400" b="1" u="sng" dirty="0">
                <a:latin typeface="Book Antiqua" panose="02040602050305030304" pitchFamily="18" charset="0"/>
                <a:cs typeface="Times New Roman" panose="02020603050405020304" pitchFamily="18" charset="0"/>
              </a:rPr>
              <a:t>Creating Dialog Box by using </a:t>
            </a:r>
            <a:r>
              <a:rPr lang="en-US" sz="2400" b="1" u="sng" dirty="0" err="1">
                <a:latin typeface="Book Antiqua" panose="02040602050305030304" pitchFamily="18" charset="0"/>
                <a:cs typeface="Times New Roman" panose="02020603050405020304" pitchFamily="18" charset="0"/>
              </a:rPr>
              <a:t>JOptionPane</a:t>
            </a:r>
            <a:endParaRPr lang="en-US" sz="2400" b="1" u="sng" dirty="0">
              <a:latin typeface="Book Antiqua" panose="02040602050305030304" pitchFamily="18" charset="0"/>
              <a:cs typeface="Times New Roman" panose="02020603050405020304" pitchFamily="18" charset="0"/>
            </a:endParaRPr>
          </a:p>
          <a:p>
            <a:pPr algn="just"/>
            <a:r>
              <a:rPr lang="en-US" sz="2400" dirty="0">
                <a:latin typeface="Book Antiqua" panose="02040602050305030304" pitchFamily="18" charset="0"/>
              </a:rPr>
              <a:t>Using </a:t>
            </a:r>
            <a:r>
              <a:rPr lang="en-US" sz="2400" i="1" dirty="0" err="1">
                <a:latin typeface="Book Antiqua" panose="02040602050305030304" pitchFamily="18" charset="0"/>
              </a:rPr>
              <a:t>JOptionPane</a:t>
            </a:r>
            <a:r>
              <a:rPr lang="en-US" sz="2400" dirty="0">
                <a:latin typeface="Book Antiqua" panose="02040602050305030304" pitchFamily="18" charset="0"/>
              </a:rPr>
              <a:t>, you can quickly create and customize several different kinds of dialogs. </a:t>
            </a:r>
          </a:p>
          <a:p>
            <a:pPr lvl="1" algn="just"/>
            <a:r>
              <a:rPr lang="en-US" sz="2000" dirty="0">
                <a:latin typeface="Book Antiqua" panose="02040602050305030304" pitchFamily="18" charset="0"/>
                <a:cs typeface="Times New Roman" panose="02020603050405020304" pitchFamily="18" charset="0"/>
              </a:rPr>
              <a:t>Confirm Dialog</a:t>
            </a:r>
          </a:p>
          <a:p>
            <a:pPr marL="0" marR="0" indent="0" algn="just">
              <a:lnSpc>
                <a:spcPct val="115000"/>
              </a:lnSpc>
              <a:spcBef>
                <a:spcPts val="0"/>
              </a:spcBef>
              <a:spcAft>
                <a:spcPts val="0"/>
              </a:spcAft>
              <a:buNone/>
            </a:pPr>
            <a:r>
              <a:rPr lang="en-US" sz="2000" i="1" dirty="0">
                <a:solidFill>
                  <a:srgbClr val="000000"/>
                </a:solidFill>
                <a:latin typeface="Book Antiqua" panose="02040602050305030304" pitchFamily="18" charset="0"/>
                <a:ea typeface="Times New Roman" panose="02020603050405020304" pitchFamily="18" charset="0"/>
                <a:cs typeface="Helvetica" panose="020B0604020202020204" pitchFamily="34" charset="0"/>
              </a:rPr>
              <a:t>	</a:t>
            </a:r>
            <a:r>
              <a:rPr lang="en-US" sz="2000" i="1" dirty="0" err="1">
                <a:solidFill>
                  <a:srgbClr val="000000"/>
                </a:solidFill>
                <a:latin typeface="Book Antiqua" panose="02040602050305030304" pitchFamily="18" charset="0"/>
                <a:ea typeface="Times New Roman" panose="02020603050405020304" pitchFamily="18" charset="0"/>
                <a:cs typeface="Helvetica" panose="020B0604020202020204" pitchFamily="34" charset="0"/>
              </a:rPr>
              <a:t>JOptionPane.showConfirmDialog</a:t>
            </a:r>
            <a:r>
              <a:rPr lang="en-US" sz="2000" i="1" dirty="0">
                <a:solidFill>
                  <a:srgbClr val="000000"/>
                </a:solidFill>
                <a:latin typeface="Book Antiqua" panose="02040602050305030304" pitchFamily="18" charset="0"/>
                <a:ea typeface="Times New Roman" panose="02020603050405020304" pitchFamily="18" charset="0"/>
                <a:cs typeface="Helvetica" panose="020B0604020202020204" pitchFamily="34" charset="0"/>
              </a:rPr>
              <a:t>(</a:t>
            </a:r>
            <a:r>
              <a:rPr lang="en-US" sz="2000" i="1" dirty="0" err="1">
                <a:solidFill>
                  <a:srgbClr val="000000"/>
                </a:solidFill>
                <a:latin typeface="Book Antiqua" panose="02040602050305030304" pitchFamily="18" charset="0"/>
                <a:ea typeface="Times New Roman" panose="02020603050405020304" pitchFamily="18" charset="0"/>
                <a:cs typeface="Helvetica" panose="020B0604020202020204" pitchFamily="34" charset="0"/>
              </a:rPr>
              <a:t>frame,”Do</a:t>
            </a:r>
            <a:r>
              <a:rPr lang="en-US" sz="2000" i="1" dirty="0">
                <a:solidFill>
                  <a:srgbClr val="000000"/>
                </a:solidFill>
                <a:latin typeface="Book Antiqua" panose="02040602050305030304" pitchFamily="18" charset="0"/>
                <a:ea typeface="Times New Roman" panose="02020603050405020304" pitchFamily="18" charset="0"/>
                <a:cs typeface="Helvetica" panose="020B0604020202020204" pitchFamily="34" charset="0"/>
              </a:rPr>
              <a:t> You Want to Exit?”, 	“Alert”, </a:t>
            </a:r>
            <a:r>
              <a:rPr lang="en-US" sz="2000" i="1" dirty="0" err="1">
                <a:solidFill>
                  <a:srgbClr val="000000"/>
                </a:solidFill>
                <a:latin typeface="Book Antiqua" panose="02040602050305030304" pitchFamily="18" charset="0"/>
                <a:ea typeface="Times New Roman" panose="02020603050405020304" pitchFamily="18" charset="0"/>
                <a:cs typeface="Helvetica" panose="020B0604020202020204" pitchFamily="34" charset="0"/>
              </a:rPr>
              <a:t>JOptionPane.YES_NO_CANCEL_OPTION</a:t>
            </a:r>
            <a:r>
              <a:rPr lang="en-US" sz="2000" i="1" dirty="0">
                <a:solidFill>
                  <a:srgbClr val="000000"/>
                </a:solidFill>
                <a:latin typeface="Book Antiqua" panose="02040602050305030304" pitchFamily="18" charset="0"/>
                <a:ea typeface="Times New Roman" panose="02020603050405020304" pitchFamily="18" charset="0"/>
                <a:cs typeface="Helvetica" panose="020B0604020202020204" pitchFamily="34" charset="0"/>
              </a:rPr>
              <a:t>)</a:t>
            </a:r>
            <a:endParaRPr lang="en-US" sz="2000" dirty="0">
              <a:latin typeface="Book Antiqua" panose="02040602050305030304" pitchFamily="18" charset="0"/>
              <a:ea typeface="Times New Roman" panose="02020603050405020304" pitchFamily="18" charset="0"/>
            </a:endParaRPr>
          </a:p>
          <a:p>
            <a:pPr lvl="1" algn="just"/>
            <a:r>
              <a:rPr lang="en-US" sz="2000" dirty="0">
                <a:latin typeface="Book Antiqua" panose="02040602050305030304" pitchFamily="18" charset="0"/>
                <a:cs typeface="Times New Roman" panose="02020603050405020304" pitchFamily="18" charset="0"/>
              </a:rPr>
              <a:t>Message Dialog</a:t>
            </a:r>
          </a:p>
          <a:p>
            <a:pPr marL="0" marR="0" indent="0" algn="just">
              <a:lnSpc>
                <a:spcPct val="115000"/>
              </a:lnSpc>
              <a:spcBef>
                <a:spcPts val="0"/>
              </a:spcBef>
              <a:spcAft>
                <a:spcPts val="0"/>
              </a:spcAft>
              <a:buNone/>
            </a:pPr>
            <a:r>
              <a:rPr lang="en-US" sz="2000" dirty="0">
                <a:latin typeface="Book Antiqua" panose="02040602050305030304" pitchFamily="18" charset="0"/>
                <a:cs typeface="Times New Roman" panose="02020603050405020304" pitchFamily="18" charset="0"/>
              </a:rPr>
              <a:t>	</a:t>
            </a:r>
            <a:r>
              <a:rPr lang="en-US" sz="2000" i="1" dirty="0" err="1">
                <a:solidFill>
                  <a:srgbClr val="000000"/>
                </a:solidFill>
                <a:latin typeface="Book Antiqua" panose="02040602050305030304" pitchFamily="18" charset="0"/>
                <a:ea typeface="Times New Roman" panose="02020603050405020304" pitchFamily="18" charset="0"/>
                <a:cs typeface="Helvetica" panose="020B0604020202020204" pitchFamily="34" charset="0"/>
              </a:rPr>
              <a:t>JOptionPane.showMessageDialog</a:t>
            </a:r>
            <a:r>
              <a:rPr lang="en-US" sz="2000" i="1" dirty="0">
                <a:solidFill>
                  <a:srgbClr val="000000"/>
                </a:solidFill>
                <a:latin typeface="Book Antiqua" panose="02040602050305030304" pitchFamily="18" charset="0"/>
                <a:ea typeface="Times New Roman" panose="02020603050405020304" pitchFamily="18" charset="0"/>
                <a:cs typeface="Helvetica" panose="020B0604020202020204" pitchFamily="34" charset="0"/>
              </a:rPr>
              <a:t>(</a:t>
            </a:r>
            <a:r>
              <a:rPr lang="en-US" sz="2000" i="1" dirty="0" err="1">
                <a:solidFill>
                  <a:srgbClr val="000000"/>
                </a:solidFill>
                <a:latin typeface="Book Antiqua" panose="02040602050305030304" pitchFamily="18" charset="0"/>
                <a:ea typeface="Times New Roman" panose="02020603050405020304" pitchFamily="18" charset="0"/>
                <a:cs typeface="Helvetica" panose="020B0604020202020204" pitchFamily="34" charset="0"/>
              </a:rPr>
              <a:t>frame,”Supply</a:t>
            </a:r>
            <a:r>
              <a:rPr lang="en-US" sz="2000" i="1" dirty="0">
                <a:solidFill>
                  <a:srgbClr val="000000"/>
                </a:solidFill>
                <a:latin typeface="Book Antiqua" panose="02040602050305030304" pitchFamily="18" charset="0"/>
                <a:ea typeface="Times New Roman" panose="02020603050405020304" pitchFamily="18" charset="0"/>
                <a:cs typeface="Helvetica" panose="020B0604020202020204" pitchFamily="34" charset="0"/>
              </a:rPr>
              <a:t> 	all 	required 	values”, “Not Empty”, </a:t>
            </a:r>
            <a:r>
              <a:rPr lang="en-US" sz="2000" i="1" dirty="0" err="1">
                <a:solidFill>
                  <a:srgbClr val="000000"/>
                </a:solidFill>
                <a:latin typeface="Book Antiqua" panose="02040602050305030304" pitchFamily="18" charset="0"/>
                <a:ea typeface="Times New Roman" panose="02020603050405020304" pitchFamily="18" charset="0"/>
                <a:cs typeface="Helvetica" panose="020B0604020202020204" pitchFamily="34" charset="0"/>
              </a:rPr>
              <a:t>JOptionPane.INFORMATION_MESSAGE</a:t>
            </a:r>
            <a:r>
              <a:rPr lang="en-US" sz="2000" i="1" dirty="0">
                <a:solidFill>
                  <a:srgbClr val="000000"/>
                </a:solidFill>
                <a:latin typeface="Book Antiqua" panose="02040602050305030304" pitchFamily="18" charset="0"/>
                <a:ea typeface="Times New Roman" panose="02020603050405020304" pitchFamily="18" charset="0"/>
                <a:cs typeface="Helvetica" panose="020B0604020202020204" pitchFamily="34" charset="0"/>
              </a:rPr>
              <a:t>)</a:t>
            </a:r>
            <a:endParaRPr lang="en-US" sz="2000" dirty="0">
              <a:latin typeface="Book Antiqua" panose="02040602050305030304" pitchFamily="18" charset="0"/>
              <a:ea typeface="Times New Roman" panose="02020603050405020304" pitchFamily="18" charset="0"/>
            </a:endParaRPr>
          </a:p>
          <a:p>
            <a:pPr lvl="1" algn="just"/>
            <a:r>
              <a:rPr lang="en-US" sz="2000" dirty="0">
                <a:latin typeface="Book Antiqua" panose="02040602050305030304" pitchFamily="18" charset="0"/>
                <a:cs typeface="Times New Roman" panose="02020603050405020304" pitchFamily="18" charset="0"/>
              </a:rPr>
              <a:t>Input Dialog</a:t>
            </a:r>
          </a:p>
          <a:p>
            <a:pPr marL="0" indent="0" algn="just">
              <a:buNone/>
            </a:pPr>
            <a:r>
              <a:rPr lang="en-US" sz="2400" dirty="0">
                <a:latin typeface="Book Antiqua" panose="02040602050305030304" pitchFamily="18" charset="0"/>
                <a:cs typeface="Times New Roman" panose="02020603050405020304" pitchFamily="18" charset="0"/>
              </a:rPr>
              <a:t>	</a:t>
            </a:r>
            <a:r>
              <a:rPr lang="en-US" sz="2000" i="1" dirty="0">
                <a:latin typeface="Book Antiqua" panose="02040602050305030304" pitchFamily="18" charset="0"/>
              </a:rPr>
              <a:t>String </a:t>
            </a:r>
            <a:r>
              <a:rPr lang="en-US" sz="2000" i="1" dirty="0" err="1">
                <a:latin typeface="Book Antiqua" panose="02040602050305030304" pitchFamily="18" charset="0"/>
              </a:rPr>
              <a:t>num</a:t>
            </a:r>
            <a:r>
              <a:rPr lang="en-US" sz="2000" i="1" dirty="0">
                <a:latin typeface="Book Antiqua" panose="02040602050305030304" pitchFamily="18" charset="0"/>
              </a:rPr>
              <a:t>=</a:t>
            </a:r>
            <a:r>
              <a:rPr lang="en-US" sz="2000" i="1" dirty="0" err="1">
                <a:latin typeface="Book Antiqua" panose="02040602050305030304" pitchFamily="18" charset="0"/>
              </a:rPr>
              <a:t>JOptionPane.showInputDialog</a:t>
            </a:r>
            <a:r>
              <a:rPr lang="en-US" sz="2000" i="1" dirty="0">
                <a:latin typeface="Book Antiqua" panose="02040602050305030304" pitchFamily="18" charset="0"/>
              </a:rPr>
              <a:t>(</a:t>
            </a:r>
            <a:r>
              <a:rPr lang="en-US" sz="2000" i="1" dirty="0" err="1">
                <a:latin typeface="Book Antiqua" panose="02040602050305030304" pitchFamily="18" charset="0"/>
              </a:rPr>
              <a:t>frame,”Enter</a:t>
            </a:r>
            <a:r>
              <a:rPr lang="en-US" sz="2000" i="1" dirty="0">
                <a:latin typeface="Book Antiqua" panose="02040602050305030304" pitchFamily="18" charset="0"/>
              </a:rPr>
              <a:t> 	any 	Number”, “Input”)</a:t>
            </a:r>
            <a:endParaRPr lang="en-US" sz="2000" dirty="0">
              <a:latin typeface="Book Antiqua" panose="02040602050305030304" pitchFamily="18" charset="0"/>
            </a:endParaRPr>
          </a:p>
          <a:p>
            <a:pPr marL="0" indent="0" algn="just">
              <a:buNone/>
            </a:pPr>
            <a:endParaRPr lang="en-US" sz="2400"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3763380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Creating Dialog Box</a:t>
            </a:r>
          </a:p>
        </p:txBody>
      </p:sp>
      <p:sp>
        <p:nvSpPr>
          <p:cNvPr id="3" name="Content Placeholder 2"/>
          <p:cNvSpPr>
            <a:spLocks noGrp="1"/>
          </p:cNvSpPr>
          <p:nvPr>
            <p:ph idx="1"/>
          </p:nvPr>
        </p:nvSpPr>
        <p:spPr>
          <a:xfrm>
            <a:off x="228600" y="1295400"/>
            <a:ext cx="8763000" cy="5181600"/>
          </a:xfrm>
        </p:spPr>
        <p:txBody>
          <a:bodyPr>
            <a:normAutofit/>
          </a:bodyPr>
          <a:lstStyle/>
          <a:p>
            <a:pPr marL="0" indent="0" algn="just">
              <a:buNone/>
            </a:pPr>
            <a:r>
              <a:rPr lang="en-US" sz="2400" b="1" u="sng" dirty="0">
                <a:latin typeface="Book Antiqua" panose="02040602050305030304" pitchFamily="18" charset="0"/>
                <a:cs typeface="Times New Roman" panose="02020603050405020304" pitchFamily="18" charset="0"/>
              </a:rPr>
              <a:t>Creating Dialog Box by using </a:t>
            </a:r>
            <a:r>
              <a:rPr lang="en-US" sz="2400" b="1" u="sng" dirty="0" err="1">
                <a:latin typeface="Book Antiqua" panose="02040602050305030304" pitchFamily="18" charset="0"/>
                <a:cs typeface="Times New Roman" panose="02020603050405020304" pitchFamily="18" charset="0"/>
              </a:rPr>
              <a:t>JDialog</a:t>
            </a:r>
            <a:endParaRPr lang="en-US" sz="2400" b="1" u="sng" dirty="0">
              <a:latin typeface="Book Antiqua" panose="02040602050305030304" pitchFamily="18" charset="0"/>
              <a:cs typeface="Times New Roman" panose="02020603050405020304" pitchFamily="18" charset="0"/>
            </a:endParaRPr>
          </a:p>
          <a:p>
            <a:pPr algn="just"/>
            <a:r>
              <a:rPr lang="en-US" sz="2400" i="1" dirty="0" err="1">
                <a:latin typeface="Book Antiqua" panose="02040602050305030304" pitchFamily="18" charset="0"/>
              </a:rPr>
              <a:t>JDialog</a:t>
            </a:r>
            <a:r>
              <a:rPr lang="en-US" sz="2400" dirty="0">
                <a:latin typeface="Book Antiqua" panose="02040602050305030304" pitchFamily="18" charset="0"/>
              </a:rPr>
              <a:t> class is foundation for all dialog boxes customized in swing. We can create dialog boxes by using any one of following constructor defined in </a:t>
            </a:r>
            <a:r>
              <a:rPr lang="en-US" sz="2400" i="1" dirty="0" err="1">
                <a:latin typeface="Book Antiqua" panose="02040602050305030304" pitchFamily="18" charset="0"/>
              </a:rPr>
              <a:t>JDialog</a:t>
            </a:r>
            <a:r>
              <a:rPr lang="en-US" sz="2400" dirty="0">
                <a:latin typeface="Book Antiqua" panose="02040602050305030304" pitchFamily="18" charset="0"/>
              </a:rPr>
              <a:t> class.</a:t>
            </a:r>
          </a:p>
          <a:p>
            <a:pPr lvl="1" algn="just"/>
            <a:r>
              <a:rPr lang="en-US" sz="2000" i="1" dirty="0" err="1">
                <a:latin typeface="Book Antiqua" panose="02040602050305030304" pitchFamily="18" charset="0"/>
              </a:rPr>
              <a:t>JDialog</a:t>
            </a:r>
            <a:r>
              <a:rPr lang="en-US" sz="2000" i="1" dirty="0">
                <a:latin typeface="Book Antiqua" panose="02040602050305030304" pitchFamily="18" charset="0"/>
              </a:rPr>
              <a:t>()</a:t>
            </a:r>
            <a:endParaRPr lang="en-US" sz="2000" dirty="0">
              <a:latin typeface="Book Antiqua" panose="02040602050305030304" pitchFamily="18" charset="0"/>
            </a:endParaRPr>
          </a:p>
          <a:p>
            <a:pPr lvl="1" algn="just"/>
            <a:r>
              <a:rPr lang="en-US" sz="2000" i="1" dirty="0" err="1">
                <a:latin typeface="Book Antiqua" panose="02040602050305030304" pitchFamily="18" charset="0"/>
              </a:rPr>
              <a:t>JDialog</a:t>
            </a:r>
            <a:r>
              <a:rPr lang="en-US" sz="2000" i="1" dirty="0">
                <a:latin typeface="Book Antiqua" panose="02040602050305030304" pitchFamily="18" charset="0"/>
              </a:rPr>
              <a:t>(</a:t>
            </a:r>
            <a:r>
              <a:rPr lang="en-US" sz="2000" i="1" dirty="0" err="1">
                <a:latin typeface="Book Antiqua" panose="02040602050305030304" pitchFamily="18" charset="0"/>
              </a:rPr>
              <a:t>parent_frame</a:t>
            </a:r>
            <a:r>
              <a:rPr lang="en-US" sz="2000" i="1" dirty="0">
                <a:latin typeface="Book Antiqua" panose="02040602050305030304" pitchFamily="18" charset="0"/>
              </a:rPr>
              <a:t>)</a:t>
            </a:r>
            <a:endParaRPr lang="en-US" sz="2000" dirty="0">
              <a:latin typeface="Book Antiqua" panose="02040602050305030304" pitchFamily="18" charset="0"/>
            </a:endParaRPr>
          </a:p>
          <a:p>
            <a:pPr lvl="1" algn="just"/>
            <a:r>
              <a:rPr lang="en-US" sz="2000" i="1" dirty="0" err="1">
                <a:latin typeface="Book Antiqua" panose="02040602050305030304" pitchFamily="18" charset="0"/>
              </a:rPr>
              <a:t>JDialog</a:t>
            </a:r>
            <a:r>
              <a:rPr lang="en-US" sz="2000" i="1" dirty="0">
                <a:latin typeface="Book Antiqua" panose="02040602050305030304" pitchFamily="18" charset="0"/>
              </a:rPr>
              <a:t>(</a:t>
            </a:r>
            <a:r>
              <a:rPr lang="en-US" sz="2000" i="1" dirty="0" err="1">
                <a:latin typeface="Book Antiqua" panose="02040602050305030304" pitchFamily="18" charset="0"/>
              </a:rPr>
              <a:t>parent_frame</a:t>
            </a:r>
            <a:r>
              <a:rPr lang="en-US" sz="2000" i="1" dirty="0">
                <a:latin typeface="Book Antiqua" panose="02040602050305030304" pitchFamily="18" charset="0"/>
              </a:rPr>
              <a:t>, modal)</a:t>
            </a:r>
            <a:endParaRPr lang="en-US" sz="2000" dirty="0">
              <a:latin typeface="Book Antiqua" panose="02040602050305030304" pitchFamily="18" charset="0"/>
            </a:endParaRPr>
          </a:p>
          <a:p>
            <a:pPr lvl="1" algn="just"/>
            <a:r>
              <a:rPr lang="en-US" sz="2000" i="1" dirty="0" err="1">
                <a:latin typeface="Book Antiqua" panose="02040602050305030304" pitchFamily="18" charset="0"/>
              </a:rPr>
              <a:t>JDialog</a:t>
            </a:r>
            <a:r>
              <a:rPr lang="en-US" sz="2000" i="1" dirty="0">
                <a:latin typeface="Book Antiqua" panose="02040602050305030304" pitchFamily="18" charset="0"/>
              </a:rPr>
              <a:t>(</a:t>
            </a:r>
            <a:r>
              <a:rPr lang="en-US" sz="2000" i="1" dirty="0" err="1">
                <a:latin typeface="Book Antiqua" panose="02040602050305030304" pitchFamily="18" charset="0"/>
              </a:rPr>
              <a:t>parent_frame</a:t>
            </a:r>
            <a:r>
              <a:rPr lang="en-US" sz="2000" i="1" dirty="0">
                <a:latin typeface="Book Antiqua" panose="02040602050305030304" pitchFamily="18" charset="0"/>
              </a:rPr>
              <a:t>, title)</a:t>
            </a:r>
          </a:p>
          <a:p>
            <a:pPr lvl="1" algn="just"/>
            <a:r>
              <a:rPr lang="en-US" sz="2000" i="1" dirty="0" err="1">
                <a:latin typeface="Book Antiqua" panose="02040602050305030304" pitchFamily="18" charset="0"/>
              </a:rPr>
              <a:t>JDialog</a:t>
            </a:r>
            <a:r>
              <a:rPr lang="en-US" sz="2000" i="1" dirty="0">
                <a:latin typeface="Book Antiqua" panose="02040602050305030304" pitchFamily="18" charset="0"/>
              </a:rPr>
              <a:t>(</a:t>
            </a:r>
            <a:r>
              <a:rPr lang="en-US" sz="2000" i="1" dirty="0" err="1">
                <a:latin typeface="Book Antiqua" panose="02040602050305030304" pitchFamily="18" charset="0"/>
              </a:rPr>
              <a:t>parent_frame</a:t>
            </a:r>
            <a:r>
              <a:rPr lang="en-US" sz="2000" i="1" dirty="0">
                <a:latin typeface="Book Antiqua" panose="02040602050305030304" pitchFamily="18" charset="0"/>
              </a:rPr>
              <a:t>, title, modal)</a:t>
            </a:r>
          </a:p>
          <a:p>
            <a:pPr marL="57150" indent="0" algn="just">
              <a:buNone/>
            </a:pPr>
            <a:r>
              <a:rPr lang="en-US" sz="2200" i="1" dirty="0">
                <a:latin typeface="Book Antiqua" panose="02040602050305030304" pitchFamily="18" charset="0"/>
              </a:rPr>
              <a:t>Example</a:t>
            </a:r>
          </a:p>
          <a:p>
            <a:pPr lvl="1" algn="just"/>
            <a:endParaRPr lang="en-US" sz="1600" dirty="0">
              <a:latin typeface="Book Antiqua" panose="02040602050305030304" pitchFamily="18" charset="0"/>
            </a:endParaRPr>
          </a:p>
          <a:p>
            <a:pPr marL="0" indent="0" algn="just">
              <a:buNone/>
            </a:pPr>
            <a:endParaRPr lang="en-US" sz="2400" dirty="0">
              <a:latin typeface="Book Antiqua" panose="0204060205030503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704598333"/>
              </p:ext>
            </p:extLst>
          </p:nvPr>
        </p:nvGraphicFramePr>
        <p:xfrm>
          <a:off x="1066800" y="5181600"/>
          <a:ext cx="1435100" cy="685800"/>
        </p:xfrm>
        <a:graphic>
          <a:graphicData uri="http://schemas.openxmlformats.org/presentationml/2006/ole">
            <mc:AlternateContent xmlns:mc="http://schemas.openxmlformats.org/markup-compatibility/2006">
              <mc:Choice xmlns:v="urn:schemas-microsoft-com:vml" Requires="v">
                <p:oleObj name="Packager Shell Object" showAsIcon="1" r:id="rId2" imgW="1435320" imgH="685800" progId="Package">
                  <p:embed/>
                </p:oleObj>
              </mc:Choice>
              <mc:Fallback>
                <p:oleObj name="Packager Shell Object" showAsIcon="1" r:id="rId2" imgW="1435320" imgH="685800" progId="Package">
                  <p:embed/>
                  <p:pic>
                    <p:nvPicPr>
                      <p:cNvPr id="0" name="Picture 33"/>
                      <p:cNvPicPr>
                        <a:picLocks noChangeAspect="1" noChangeArrowheads="1"/>
                      </p:cNvPicPr>
                      <p:nvPr/>
                    </p:nvPicPr>
                    <p:blipFill>
                      <a:blip r:embed="rId3"/>
                      <a:srcRect/>
                      <a:stretch>
                        <a:fillRect/>
                      </a:stretch>
                    </p:blipFill>
                    <p:spPr bwMode="auto">
                      <a:xfrm>
                        <a:off x="1066800" y="5181600"/>
                        <a:ext cx="14351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0275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Internal Frames</a:t>
            </a:r>
          </a:p>
        </p:txBody>
      </p:sp>
      <p:sp>
        <p:nvSpPr>
          <p:cNvPr id="3" name="Content Placeholder 2"/>
          <p:cNvSpPr>
            <a:spLocks noGrp="1"/>
          </p:cNvSpPr>
          <p:nvPr>
            <p:ph idx="1"/>
          </p:nvPr>
        </p:nvSpPr>
        <p:spPr>
          <a:xfrm>
            <a:off x="228600" y="1295400"/>
            <a:ext cx="8763000" cy="5181600"/>
          </a:xfrm>
        </p:spPr>
        <p:txBody>
          <a:bodyPr>
            <a:normAutofit fontScale="92500" lnSpcReduction="10000"/>
          </a:bodyPr>
          <a:lstStyle/>
          <a:p>
            <a:pPr algn="just"/>
            <a:r>
              <a:rPr lang="en-US" sz="2400" dirty="0">
                <a:latin typeface="Book Antiqua" panose="02040602050305030304" pitchFamily="18" charset="0"/>
              </a:rPr>
              <a:t>A </a:t>
            </a:r>
            <a:r>
              <a:rPr lang="en-US" sz="2400" i="1" dirty="0" err="1">
                <a:latin typeface="Book Antiqua" panose="02040602050305030304" pitchFamily="18" charset="0"/>
              </a:rPr>
              <a:t>JInternalFrame</a:t>
            </a:r>
            <a:r>
              <a:rPr lang="en-US" sz="2400" dirty="0">
                <a:latin typeface="Book Antiqua" panose="02040602050305030304" pitchFamily="18" charset="0"/>
              </a:rPr>
              <a:t> is a container that looks much like a </a:t>
            </a:r>
            <a:r>
              <a:rPr lang="en-US" sz="2400" i="1" dirty="0" err="1">
                <a:latin typeface="Book Antiqua" panose="02040602050305030304" pitchFamily="18" charset="0"/>
              </a:rPr>
              <a:t>JFrame</a:t>
            </a:r>
            <a:r>
              <a:rPr lang="en-US" sz="2400" dirty="0">
                <a:latin typeface="Book Antiqua" panose="02040602050305030304" pitchFamily="18" charset="0"/>
              </a:rPr>
              <a:t>. The key difference is that internal frames can only exist within some other Java container. </a:t>
            </a:r>
          </a:p>
          <a:p>
            <a:pPr algn="just"/>
            <a:r>
              <a:rPr lang="en-US" sz="2400" dirty="0">
                <a:latin typeface="Book Antiqua" panose="02040602050305030304" pitchFamily="18" charset="0"/>
              </a:rPr>
              <a:t>Thus, we must add an internal frame to a container (usually a </a:t>
            </a:r>
            <a:r>
              <a:rPr lang="en-US" sz="2400" dirty="0" err="1">
                <a:latin typeface="Book Antiqua" panose="02040602050305030304" pitchFamily="18" charset="0"/>
              </a:rPr>
              <a:t>JDesktopPane</a:t>
            </a:r>
            <a:r>
              <a:rPr lang="en-US" sz="2400" dirty="0">
                <a:latin typeface="Book Antiqua" panose="02040602050305030304" pitchFamily="18" charset="0"/>
              </a:rPr>
              <a:t>). The following list summarizes the rules for using internal frames. </a:t>
            </a:r>
          </a:p>
          <a:p>
            <a:pPr lvl="1" algn="just"/>
            <a:r>
              <a:rPr lang="en-US" sz="2000" i="1" dirty="0">
                <a:latin typeface="Book Antiqua" panose="02040602050305030304" pitchFamily="18" charset="0"/>
                <a:cs typeface="Times New Roman" panose="02020603050405020304" pitchFamily="18" charset="0"/>
              </a:rPr>
              <a:t>Set size of internal frames</a:t>
            </a:r>
          </a:p>
          <a:p>
            <a:pPr lvl="1" algn="just"/>
            <a:r>
              <a:rPr lang="en-US" sz="2000" i="1" dirty="0">
                <a:latin typeface="Book Antiqua" panose="02040602050305030304" pitchFamily="18" charset="0"/>
                <a:cs typeface="Times New Roman" panose="02020603050405020304" pitchFamily="18" charset="0"/>
              </a:rPr>
              <a:t>Set location</a:t>
            </a:r>
          </a:p>
          <a:p>
            <a:pPr lvl="1" algn="just"/>
            <a:r>
              <a:rPr lang="en-US" sz="2000" i="1" dirty="0">
                <a:latin typeface="Book Antiqua" panose="02040602050305030304" pitchFamily="18" charset="0"/>
                <a:cs typeface="Times New Roman" panose="02020603050405020304" pitchFamily="18" charset="0"/>
              </a:rPr>
              <a:t>Add internal frames into </a:t>
            </a:r>
            <a:r>
              <a:rPr lang="en-US" sz="2000" i="1" dirty="0" err="1">
                <a:latin typeface="Book Antiqua" panose="02040602050305030304" pitchFamily="18" charset="0"/>
                <a:cs typeface="Times New Roman" panose="02020603050405020304" pitchFamily="18" charset="0"/>
              </a:rPr>
              <a:t>DesktopPane</a:t>
            </a:r>
            <a:endParaRPr lang="en-US" sz="2000" i="1" dirty="0">
              <a:latin typeface="Book Antiqua" panose="02040602050305030304" pitchFamily="18" charset="0"/>
              <a:cs typeface="Times New Roman" panose="02020603050405020304" pitchFamily="18" charset="0"/>
            </a:endParaRPr>
          </a:p>
          <a:p>
            <a:pPr lvl="1" algn="just"/>
            <a:r>
              <a:rPr lang="en-US" sz="2000" i="1" dirty="0">
                <a:latin typeface="Book Antiqua" panose="02040602050305030304" pitchFamily="18" charset="0"/>
                <a:cs typeface="Times New Roman" panose="02020603050405020304" pitchFamily="18" charset="0"/>
              </a:rPr>
              <a:t>Call </a:t>
            </a:r>
            <a:r>
              <a:rPr lang="en-US" sz="2000" i="1" dirty="0" err="1">
                <a:latin typeface="Book Antiqua" panose="02040602050305030304" pitchFamily="18" charset="0"/>
                <a:cs typeface="Times New Roman" panose="02020603050405020304" pitchFamily="18" charset="0"/>
              </a:rPr>
              <a:t>setVisible</a:t>
            </a:r>
            <a:r>
              <a:rPr lang="en-US" sz="2000" i="1" dirty="0">
                <a:latin typeface="Book Antiqua" panose="02040602050305030304" pitchFamily="18" charset="0"/>
                <a:cs typeface="Times New Roman" panose="02020603050405020304" pitchFamily="18" charset="0"/>
              </a:rPr>
              <a:t> method</a:t>
            </a:r>
          </a:p>
          <a:p>
            <a:pPr algn="just"/>
            <a:r>
              <a:rPr lang="en-US" sz="2400" dirty="0">
                <a:latin typeface="Book Antiqua" panose="02040602050305030304" pitchFamily="18" charset="0"/>
              </a:rPr>
              <a:t>We can create internal frames by using any one of following constructors.</a:t>
            </a:r>
          </a:p>
          <a:p>
            <a:pPr lvl="1" indent="-342900" algn="just"/>
            <a:r>
              <a:rPr lang="en-US" sz="2200" i="1" dirty="0" err="1">
                <a:latin typeface="Book Antiqua" panose="02040602050305030304" pitchFamily="18" charset="0"/>
              </a:rPr>
              <a:t>JInternalFrame</a:t>
            </a:r>
            <a:r>
              <a:rPr lang="en-US" sz="2200" i="1" dirty="0">
                <a:latin typeface="Book Antiqua" panose="02040602050305030304" pitchFamily="18" charset="0"/>
              </a:rPr>
              <a:t>()</a:t>
            </a:r>
            <a:endParaRPr lang="en-US" sz="2200" dirty="0">
              <a:latin typeface="Book Antiqua" panose="02040602050305030304" pitchFamily="18" charset="0"/>
            </a:endParaRPr>
          </a:p>
          <a:p>
            <a:pPr lvl="1" indent="-342900" algn="just"/>
            <a:r>
              <a:rPr lang="en-US" sz="2200" i="1" dirty="0" err="1">
                <a:latin typeface="Book Antiqua" panose="02040602050305030304" pitchFamily="18" charset="0"/>
              </a:rPr>
              <a:t>JInternalFrame</a:t>
            </a:r>
            <a:r>
              <a:rPr lang="en-US" sz="2200" i="1" dirty="0">
                <a:latin typeface="Book Antiqua" panose="02040602050305030304" pitchFamily="18" charset="0"/>
              </a:rPr>
              <a:t>(String title, </a:t>
            </a:r>
            <a:r>
              <a:rPr lang="en-US" sz="2200" i="1" dirty="0" err="1">
                <a:latin typeface="Book Antiqua" panose="02040602050305030304" pitchFamily="18" charset="0"/>
              </a:rPr>
              <a:t>boolean</a:t>
            </a:r>
            <a:r>
              <a:rPr lang="en-US" sz="2200" i="1" dirty="0">
                <a:latin typeface="Book Antiqua" panose="02040602050305030304" pitchFamily="18" charset="0"/>
              </a:rPr>
              <a:t> resizable, </a:t>
            </a:r>
            <a:r>
              <a:rPr lang="en-US" sz="2200" i="1" dirty="0" err="1">
                <a:latin typeface="Book Antiqua" panose="02040602050305030304" pitchFamily="18" charset="0"/>
              </a:rPr>
              <a:t>boolean</a:t>
            </a:r>
            <a:r>
              <a:rPr lang="en-US" sz="2200" i="1" dirty="0">
                <a:latin typeface="Book Antiqua" panose="02040602050305030304" pitchFamily="18" charset="0"/>
              </a:rPr>
              <a:t> closeable, </a:t>
            </a:r>
            <a:r>
              <a:rPr lang="en-US" sz="2200" i="1" dirty="0" err="1">
                <a:latin typeface="Book Antiqua" panose="02040602050305030304" pitchFamily="18" charset="0"/>
              </a:rPr>
              <a:t>boolean</a:t>
            </a:r>
            <a:r>
              <a:rPr lang="en-US" sz="2200" i="1" dirty="0">
                <a:latin typeface="Book Antiqua" panose="02040602050305030304" pitchFamily="18" charset="0"/>
              </a:rPr>
              <a:t> </a:t>
            </a:r>
            <a:r>
              <a:rPr lang="en-US" sz="2200" i="1" dirty="0" err="1">
                <a:latin typeface="Book Antiqua" panose="02040602050305030304" pitchFamily="18" charset="0"/>
              </a:rPr>
              <a:t>maximizable</a:t>
            </a:r>
            <a:r>
              <a:rPr lang="en-US" sz="2200" i="1" dirty="0">
                <a:latin typeface="Book Antiqua" panose="02040602050305030304" pitchFamily="18" charset="0"/>
              </a:rPr>
              <a:t>, </a:t>
            </a:r>
            <a:r>
              <a:rPr lang="en-US" sz="2200" i="1" dirty="0" err="1">
                <a:latin typeface="Book Antiqua" panose="02040602050305030304" pitchFamily="18" charset="0"/>
              </a:rPr>
              <a:t>boolean</a:t>
            </a:r>
            <a:r>
              <a:rPr lang="en-US" sz="2200" i="1" dirty="0">
                <a:latin typeface="Book Antiqua" panose="02040602050305030304" pitchFamily="18" charset="0"/>
              </a:rPr>
              <a:t> </a:t>
            </a:r>
            <a:r>
              <a:rPr lang="en-US" sz="2200" i="1" dirty="0" err="1">
                <a:latin typeface="Book Antiqua" panose="02040602050305030304" pitchFamily="18" charset="0"/>
              </a:rPr>
              <a:t>iconifiable</a:t>
            </a:r>
            <a:r>
              <a:rPr lang="en-US" sz="2200" i="1" dirty="0">
                <a:latin typeface="Book Antiqua" panose="02040602050305030304" pitchFamily="18" charset="0"/>
              </a:rPr>
              <a:t> )</a:t>
            </a:r>
            <a:endParaRPr lang="en-US" sz="2200" dirty="0">
              <a:latin typeface="Book Antiqua" panose="02040602050305030304" pitchFamily="18" charset="0"/>
            </a:endParaRPr>
          </a:p>
          <a:p>
            <a:pPr marL="57150" indent="0" algn="just">
              <a:buNone/>
            </a:pPr>
            <a:endParaRPr lang="en-US" sz="2400" i="1"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1532723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Internal Frames</a:t>
            </a:r>
          </a:p>
        </p:txBody>
      </p:sp>
      <p:sp>
        <p:nvSpPr>
          <p:cNvPr id="3" name="Content Placeholder 2"/>
          <p:cNvSpPr>
            <a:spLocks noGrp="1"/>
          </p:cNvSpPr>
          <p:nvPr>
            <p:ph idx="1"/>
          </p:nvPr>
        </p:nvSpPr>
        <p:spPr>
          <a:xfrm>
            <a:off x="228600" y="1295400"/>
            <a:ext cx="8763000" cy="5181600"/>
          </a:xfrm>
        </p:spPr>
        <p:txBody>
          <a:bodyPr>
            <a:normAutofit/>
          </a:bodyPr>
          <a:lstStyle/>
          <a:p>
            <a:pPr marL="0" indent="0" algn="just">
              <a:buNone/>
            </a:pPr>
            <a:r>
              <a:rPr lang="en-US" sz="2000" b="1" i="1" u="sng" dirty="0">
                <a:latin typeface="Book Antiqua" panose="02040602050305030304" pitchFamily="18" charset="0"/>
                <a:cs typeface="Times New Roman" panose="02020603050405020304" pitchFamily="18" charset="0"/>
              </a:rPr>
              <a:t>Example</a:t>
            </a:r>
          </a:p>
        </p:txBody>
      </p:sp>
      <p:graphicFrame>
        <p:nvGraphicFramePr>
          <p:cNvPr id="4" name="Object 3"/>
          <p:cNvGraphicFramePr>
            <a:graphicFrameLocks noChangeAspect="1"/>
          </p:cNvGraphicFramePr>
          <p:nvPr>
            <p:extLst>
              <p:ext uri="{D42A27DB-BD31-4B8C-83A1-F6EECF244321}">
                <p14:modId xmlns:p14="http://schemas.microsoft.com/office/powerpoint/2010/main" val="1786647357"/>
              </p:ext>
            </p:extLst>
          </p:nvPr>
        </p:nvGraphicFramePr>
        <p:xfrm>
          <a:off x="1371600" y="1981200"/>
          <a:ext cx="1041400" cy="685800"/>
        </p:xfrm>
        <a:graphic>
          <a:graphicData uri="http://schemas.openxmlformats.org/presentationml/2006/ole">
            <mc:AlternateContent xmlns:mc="http://schemas.openxmlformats.org/markup-compatibility/2006">
              <mc:Choice xmlns:v="urn:schemas-microsoft-com:vml" Requires="v">
                <p:oleObj name="Packager Shell Object" showAsIcon="1" r:id="rId2" imgW="1041480" imgH="685800" progId="Package">
                  <p:embed/>
                </p:oleObj>
              </mc:Choice>
              <mc:Fallback>
                <p:oleObj name="Packager Shell Object" showAsIcon="1" r:id="rId2" imgW="1041480" imgH="685800" progId="Package">
                  <p:embed/>
                  <p:pic>
                    <p:nvPicPr>
                      <p:cNvPr id="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81200"/>
                        <a:ext cx="1041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68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971800"/>
            <a:ext cx="3886200"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6863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What is Event Handling</a:t>
            </a:r>
          </a:p>
        </p:txBody>
      </p:sp>
      <p:sp>
        <p:nvSpPr>
          <p:cNvPr id="3" name="Content Placeholder 2"/>
          <p:cNvSpPr>
            <a:spLocks noGrp="1"/>
          </p:cNvSpPr>
          <p:nvPr>
            <p:ph idx="1"/>
          </p:nvPr>
        </p:nvSpPr>
        <p:spPr>
          <a:xfrm>
            <a:off x="457200" y="1295400"/>
            <a:ext cx="8229600" cy="5181600"/>
          </a:xfrm>
        </p:spPr>
        <p:txBody>
          <a:bodyPr>
            <a:normAutofit/>
          </a:bodyPr>
          <a:lstStyle/>
          <a:p>
            <a:pPr algn="just"/>
            <a:r>
              <a:rPr lang="en-US" sz="2400" dirty="0">
                <a:latin typeface="Book Antiqua" panose="02040602050305030304" pitchFamily="18" charset="0"/>
              </a:rPr>
              <a:t>Event Handling is the mechanism that controls the event and decides what should happen if an event occurs. </a:t>
            </a:r>
          </a:p>
          <a:p>
            <a:pPr algn="just"/>
            <a:r>
              <a:rPr lang="en-US" sz="2400" dirty="0">
                <a:latin typeface="Book Antiqua" panose="02040602050305030304" pitchFamily="18" charset="0"/>
              </a:rPr>
              <a:t>This mechanism has the code which is known as </a:t>
            </a:r>
            <a:r>
              <a:rPr lang="en-US" sz="2400" b="1" dirty="0">
                <a:latin typeface="Book Antiqua" panose="02040602050305030304" pitchFamily="18" charset="0"/>
              </a:rPr>
              <a:t>event handler</a:t>
            </a:r>
            <a:r>
              <a:rPr lang="en-US" sz="2400" dirty="0">
                <a:latin typeface="Book Antiqua" panose="02040602050305030304" pitchFamily="18" charset="0"/>
              </a:rPr>
              <a:t> that is executed when an event occurs. </a:t>
            </a:r>
            <a:endParaRPr lang="en-US" sz="2200" b="1" i="1" dirty="0">
              <a:latin typeface="Book Antiqua"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Event Delegation  Model</a:t>
            </a:r>
          </a:p>
        </p:txBody>
      </p:sp>
      <p:sp>
        <p:nvSpPr>
          <p:cNvPr id="3" name="Content Placeholder 2"/>
          <p:cNvSpPr>
            <a:spLocks noGrp="1"/>
          </p:cNvSpPr>
          <p:nvPr>
            <p:ph idx="1"/>
          </p:nvPr>
        </p:nvSpPr>
        <p:spPr>
          <a:xfrm>
            <a:off x="457200" y="1295400"/>
            <a:ext cx="8229600" cy="5181600"/>
          </a:xfrm>
        </p:spPr>
        <p:txBody>
          <a:bodyPr>
            <a:normAutofit/>
          </a:bodyPr>
          <a:lstStyle/>
          <a:p>
            <a:pPr algn="just"/>
            <a:r>
              <a:rPr lang="en-US" sz="2400" dirty="0">
                <a:latin typeface="Book Antiqua" panose="02040602050305030304" pitchFamily="18" charset="0"/>
              </a:rPr>
              <a:t>This model defines the standard mechanism to generate and handle the events. In this model a </a:t>
            </a:r>
            <a:r>
              <a:rPr lang="en-US" sz="2400" i="1" dirty="0">
                <a:latin typeface="Book Antiqua" panose="02040602050305030304" pitchFamily="18" charset="0"/>
              </a:rPr>
              <a:t>source </a:t>
            </a:r>
            <a:r>
              <a:rPr lang="en-US" sz="2400" dirty="0">
                <a:latin typeface="Book Antiqua" panose="02040602050305030304" pitchFamily="18" charset="0"/>
              </a:rPr>
              <a:t>generates an event and sends it to one or more </a:t>
            </a:r>
            <a:r>
              <a:rPr lang="en-US" sz="2400" i="1" dirty="0">
                <a:latin typeface="Book Antiqua" panose="02040602050305030304" pitchFamily="18" charset="0"/>
              </a:rPr>
              <a:t>listeners. </a:t>
            </a:r>
          </a:p>
          <a:p>
            <a:pPr algn="just"/>
            <a:r>
              <a:rPr lang="en-US" sz="2400" dirty="0">
                <a:latin typeface="Book Antiqua" panose="02040602050305030304" pitchFamily="18" charset="0"/>
              </a:rPr>
              <a:t>The listener simply waits until it receives an event. Once an event is received, the listener processes the event and then returns. </a:t>
            </a:r>
          </a:p>
          <a:p>
            <a:pPr algn="just"/>
            <a:r>
              <a:rPr lang="en-US" sz="2400" dirty="0">
                <a:latin typeface="Book Antiqua" panose="02040602050305030304" pitchFamily="18" charset="0"/>
              </a:rPr>
              <a:t>Following steps are required to perform event handling:</a:t>
            </a:r>
          </a:p>
          <a:p>
            <a:pPr lvl="1" algn="just"/>
            <a:r>
              <a:rPr lang="en-US" sz="2000" dirty="0">
                <a:latin typeface="Book Antiqua" panose="02040602050305030304" pitchFamily="18" charset="0"/>
              </a:rPr>
              <a:t>Implement the Listener interface and overrides its methods</a:t>
            </a:r>
          </a:p>
          <a:p>
            <a:pPr lvl="1" algn="just"/>
            <a:r>
              <a:rPr lang="en-US" sz="2000" dirty="0">
                <a:latin typeface="Book Antiqua" panose="02040602050305030304" pitchFamily="18" charset="0"/>
              </a:rPr>
              <a:t>Register the component with the Listener</a:t>
            </a:r>
          </a:p>
          <a:p>
            <a:pPr lvl="1" algn="just"/>
            <a:r>
              <a:rPr lang="en-US" sz="2000" dirty="0">
                <a:latin typeface="Book Antiqua" panose="02040602050305030304" pitchFamily="18" charset="0"/>
              </a:rPr>
              <a:t>Put proper code in required overridden method</a:t>
            </a:r>
          </a:p>
          <a:p>
            <a:pPr algn="just"/>
            <a:endParaRPr lang="en-US" sz="2200" b="1" i="1" dirty="0">
              <a:latin typeface="Book Antiqua" pitchFamily="18" charset="0"/>
            </a:endParaRPr>
          </a:p>
        </p:txBody>
      </p:sp>
    </p:spTree>
    <p:extLst>
      <p:ext uri="{BB962C8B-B14F-4D97-AF65-F5344CB8AC3E}">
        <p14:creationId xmlns:p14="http://schemas.microsoft.com/office/powerpoint/2010/main" val="2130555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AWT </a:t>
            </a:r>
            <a:r>
              <a:rPr lang="en-US" sz="3600" b="1" dirty="0" err="1">
                <a:latin typeface="Book Antiqua" pitchFamily="18" charset="0"/>
              </a:rPr>
              <a:t>vs</a:t>
            </a:r>
            <a:r>
              <a:rPr lang="en-US" sz="3600" b="1" dirty="0">
                <a:latin typeface="Book Antiqua" pitchFamily="18" charset="0"/>
              </a:rPr>
              <a:t> Swing</a:t>
            </a:r>
          </a:p>
        </p:txBody>
      </p:sp>
      <p:graphicFrame>
        <p:nvGraphicFramePr>
          <p:cNvPr id="5" name="Table 4"/>
          <p:cNvGraphicFramePr>
            <a:graphicFrameLocks noGrp="1"/>
          </p:cNvGraphicFramePr>
          <p:nvPr/>
        </p:nvGraphicFramePr>
        <p:xfrm>
          <a:off x="228600" y="1600200"/>
          <a:ext cx="8610600" cy="4267202"/>
        </p:xfrm>
        <a:graphic>
          <a:graphicData uri="http://schemas.openxmlformats.org/drawingml/2006/table">
            <a:tbl>
              <a:tblPr/>
              <a:tblGrid>
                <a:gridCol w="4305300">
                  <a:extLst>
                    <a:ext uri="{9D8B030D-6E8A-4147-A177-3AD203B41FA5}">
                      <a16:colId xmlns:a16="http://schemas.microsoft.com/office/drawing/2014/main" val="20000"/>
                    </a:ext>
                  </a:extLst>
                </a:gridCol>
                <a:gridCol w="4305300">
                  <a:extLst>
                    <a:ext uri="{9D8B030D-6E8A-4147-A177-3AD203B41FA5}">
                      <a16:colId xmlns:a16="http://schemas.microsoft.com/office/drawing/2014/main" val="20001"/>
                    </a:ext>
                  </a:extLst>
                </a:gridCol>
              </a:tblGrid>
              <a:tr h="431937">
                <a:tc>
                  <a:txBody>
                    <a:bodyPr/>
                    <a:lstStyle/>
                    <a:p>
                      <a:pPr marL="0" marR="0" algn="ctr">
                        <a:lnSpc>
                          <a:spcPct val="115000"/>
                        </a:lnSpc>
                        <a:spcBef>
                          <a:spcPts val="0"/>
                        </a:spcBef>
                        <a:spcAft>
                          <a:spcPts val="0"/>
                        </a:spcAft>
                      </a:pPr>
                      <a:r>
                        <a:rPr lang="en-US" sz="2000" b="1" dirty="0">
                          <a:latin typeface="Book Antiqua"/>
                          <a:ea typeface="Times New Roman"/>
                          <a:cs typeface="Times New Roman"/>
                        </a:rPr>
                        <a:t>Java AWT</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a:latin typeface="Book Antiqua"/>
                          <a:ea typeface="Times New Roman"/>
                          <a:cs typeface="Times New Roman"/>
                        </a:rPr>
                        <a:t>Java Swing</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63465">
                <a:tc>
                  <a:txBody>
                    <a:bodyPr/>
                    <a:lstStyle/>
                    <a:p>
                      <a:pPr marL="0" marR="0" algn="l">
                        <a:lnSpc>
                          <a:spcPct val="115000"/>
                        </a:lnSpc>
                        <a:spcBef>
                          <a:spcPts val="0"/>
                        </a:spcBef>
                        <a:spcAft>
                          <a:spcPts val="0"/>
                        </a:spcAft>
                      </a:pPr>
                      <a:r>
                        <a:rPr lang="en-US" sz="2000" dirty="0">
                          <a:latin typeface="Book Antiqua"/>
                          <a:ea typeface="Times New Roman"/>
                          <a:cs typeface="Times New Roman"/>
                        </a:rPr>
                        <a:t>AWT components are platform-dependent.</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dirty="0">
                          <a:latin typeface="Book Antiqua"/>
                          <a:ea typeface="Times New Roman"/>
                          <a:cs typeface="Times New Roman"/>
                        </a:rPr>
                        <a:t>Swing components are platform-independent.</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85800">
                <a:tc>
                  <a:txBody>
                    <a:bodyPr/>
                    <a:lstStyle/>
                    <a:p>
                      <a:pPr marL="0" marR="0" algn="just">
                        <a:lnSpc>
                          <a:spcPct val="115000"/>
                        </a:lnSpc>
                        <a:spcBef>
                          <a:spcPts val="0"/>
                        </a:spcBef>
                        <a:spcAft>
                          <a:spcPts val="0"/>
                        </a:spcAft>
                      </a:pPr>
                      <a:r>
                        <a:rPr lang="en-US" sz="2000">
                          <a:latin typeface="Book Antiqua"/>
                          <a:ea typeface="Times New Roman"/>
                          <a:cs typeface="Times New Roman"/>
                        </a:rPr>
                        <a:t>AWT components are heavyweight.</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Book Antiqua"/>
                          <a:ea typeface="Times New Roman"/>
                          <a:cs typeface="Times New Roman"/>
                        </a:rPr>
                        <a:t>Swing components are lightweight.</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pPr marL="0" marR="0" algn="just">
                        <a:lnSpc>
                          <a:spcPct val="115000"/>
                        </a:lnSpc>
                        <a:spcBef>
                          <a:spcPts val="0"/>
                        </a:spcBef>
                        <a:spcAft>
                          <a:spcPts val="0"/>
                        </a:spcAft>
                      </a:pPr>
                      <a:r>
                        <a:rPr lang="en-US" sz="2000">
                          <a:latin typeface="Book Antiqua"/>
                          <a:ea typeface="Times New Roman"/>
                          <a:cs typeface="Times New Roman"/>
                        </a:rPr>
                        <a:t>AWT doesn't support pluggable look and feel.</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Book Antiqua"/>
                          <a:ea typeface="Times New Roman"/>
                          <a:cs typeface="Times New Roman"/>
                        </a:rPr>
                        <a:t>Swing supports pluggable look and feel.</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14400">
                <a:tc>
                  <a:txBody>
                    <a:bodyPr/>
                    <a:lstStyle/>
                    <a:p>
                      <a:pPr marL="0" marR="0" algn="just">
                        <a:lnSpc>
                          <a:spcPct val="115000"/>
                        </a:lnSpc>
                        <a:spcBef>
                          <a:spcPts val="0"/>
                        </a:spcBef>
                        <a:spcAft>
                          <a:spcPts val="0"/>
                        </a:spcAft>
                      </a:pPr>
                      <a:r>
                        <a:rPr lang="en-US" sz="2000">
                          <a:latin typeface="Book Antiqua"/>
                          <a:ea typeface="Times New Roman"/>
                          <a:cs typeface="Times New Roman"/>
                        </a:rPr>
                        <a:t>AWT provides fewer components than Swing.</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Book Antiqua"/>
                          <a:ea typeface="Times New Roman"/>
                          <a:cs typeface="Times New Roman"/>
                        </a:rPr>
                        <a:t>Swing provides more powerful components .</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33400">
                <a:tc>
                  <a:txBody>
                    <a:bodyPr/>
                    <a:lstStyle/>
                    <a:p>
                      <a:pPr marL="0" marR="0" algn="just">
                        <a:lnSpc>
                          <a:spcPct val="115000"/>
                        </a:lnSpc>
                        <a:spcBef>
                          <a:spcPts val="0"/>
                        </a:spcBef>
                        <a:spcAft>
                          <a:spcPts val="0"/>
                        </a:spcAft>
                      </a:pPr>
                      <a:r>
                        <a:rPr lang="en-US" sz="2000">
                          <a:latin typeface="Book Antiqua"/>
                          <a:ea typeface="Times New Roman"/>
                          <a:cs typeface="Times New Roman"/>
                        </a:rPr>
                        <a:t>AWT doesn't follows MVC.</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Book Antiqua"/>
                          <a:ea typeface="Times New Roman"/>
                          <a:cs typeface="Times New Roman"/>
                        </a:rPr>
                        <a:t>Swing follows MVC.</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Event Delegation  Model</a:t>
            </a:r>
          </a:p>
        </p:txBody>
      </p:sp>
      <p:sp>
        <p:nvSpPr>
          <p:cNvPr id="3" name="Content Placeholder 2"/>
          <p:cNvSpPr>
            <a:spLocks noGrp="1"/>
          </p:cNvSpPr>
          <p:nvPr>
            <p:ph idx="1"/>
          </p:nvPr>
        </p:nvSpPr>
        <p:spPr>
          <a:xfrm>
            <a:off x="457200" y="1295400"/>
            <a:ext cx="8229600" cy="5181600"/>
          </a:xfrm>
        </p:spPr>
        <p:txBody>
          <a:bodyPr>
            <a:normAutofit fontScale="92500"/>
          </a:bodyPr>
          <a:lstStyle/>
          <a:p>
            <a:pPr algn="just"/>
            <a:r>
              <a:rPr lang="en-US" sz="2400" dirty="0">
                <a:latin typeface="Book Antiqua" panose="02040602050305030304" pitchFamily="18" charset="0"/>
              </a:rPr>
              <a:t>The Delegation Event Model has the following key participants namely: </a:t>
            </a:r>
            <a:r>
              <a:rPr lang="en-US" sz="2400" i="1" dirty="0">
                <a:latin typeface="Book Antiqua" panose="02040602050305030304" pitchFamily="18" charset="0"/>
              </a:rPr>
              <a:t>Events, Event Sources, and Event Listeners</a:t>
            </a:r>
            <a:r>
              <a:rPr lang="en-US" sz="2400" dirty="0">
                <a:latin typeface="Book Antiqua" panose="02040602050305030304" pitchFamily="18" charset="0"/>
              </a:rPr>
              <a:t>. </a:t>
            </a:r>
          </a:p>
          <a:p>
            <a:pPr lvl="0" algn="just"/>
            <a:r>
              <a:rPr lang="en-US" sz="2400" b="1" dirty="0">
                <a:latin typeface="Book Antiqua" panose="02040602050305030304" pitchFamily="18" charset="0"/>
              </a:rPr>
              <a:t>Events</a:t>
            </a:r>
            <a:r>
              <a:rPr lang="en-US" sz="2400" dirty="0">
                <a:latin typeface="Book Antiqua" panose="02040602050305030304" pitchFamily="18" charset="0"/>
              </a:rPr>
              <a:t>: In the delegation model, an </a:t>
            </a:r>
            <a:r>
              <a:rPr lang="en-US" sz="2400" b="1" dirty="0">
                <a:latin typeface="Book Antiqua" panose="02040602050305030304" pitchFamily="18" charset="0"/>
              </a:rPr>
              <a:t>event</a:t>
            </a:r>
            <a:r>
              <a:rPr lang="en-US" sz="2400" dirty="0">
                <a:latin typeface="Book Antiqua" panose="02040602050305030304" pitchFamily="18" charset="0"/>
              </a:rPr>
              <a:t> is an object that describes a state change in a source. It can be generated as a consequence of a person interacting with the elements in a graphical user interface. Some of the commonly used AWT events are: </a:t>
            </a:r>
            <a:r>
              <a:rPr lang="en-US" sz="2400" dirty="0" err="1">
                <a:latin typeface="Book Antiqua" panose="02040602050305030304" pitchFamily="18" charset="0"/>
              </a:rPr>
              <a:t>ActionEvents</a:t>
            </a:r>
            <a:r>
              <a:rPr lang="en-US" sz="2400" dirty="0">
                <a:latin typeface="Book Antiqua" panose="02040602050305030304" pitchFamily="18" charset="0"/>
              </a:rPr>
              <a:t>, </a:t>
            </a:r>
            <a:r>
              <a:rPr lang="en-US" sz="2400" dirty="0" err="1">
                <a:latin typeface="Book Antiqua" panose="02040602050305030304" pitchFamily="18" charset="0"/>
              </a:rPr>
              <a:t>KeyEvents</a:t>
            </a:r>
            <a:r>
              <a:rPr lang="en-US" sz="2400" dirty="0">
                <a:latin typeface="Book Antiqua" panose="02040602050305030304" pitchFamily="18" charset="0"/>
              </a:rPr>
              <a:t>, </a:t>
            </a:r>
            <a:r>
              <a:rPr lang="en-US" sz="2400" dirty="0" err="1">
                <a:latin typeface="Book Antiqua" panose="02040602050305030304" pitchFamily="18" charset="0"/>
              </a:rPr>
              <a:t>MouseEvents</a:t>
            </a:r>
            <a:r>
              <a:rPr lang="en-US" sz="2400" dirty="0">
                <a:latin typeface="Book Antiqua" panose="02040602050305030304" pitchFamily="18" charset="0"/>
              </a:rPr>
              <a:t> etc.</a:t>
            </a:r>
          </a:p>
          <a:p>
            <a:pPr lvl="0" algn="just"/>
            <a:r>
              <a:rPr lang="en-US" sz="2400" b="1" dirty="0">
                <a:latin typeface="Book Antiqua" panose="02040602050305030304" pitchFamily="18" charset="0"/>
              </a:rPr>
              <a:t>Event Sources</a:t>
            </a:r>
            <a:r>
              <a:rPr lang="en-US" sz="2400" dirty="0">
                <a:latin typeface="Book Antiqua" panose="02040602050305030304" pitchFamily="18" charset="0"/>
              </a:rPr>
              <a:t>: A </a:t>
            </a:r>
            <a:r>
              <a:rPr lang="en-US" sz="2400" b="1" dirty="0">
                <a:latin typeface="Book Antiqua" panose="02040602050305030304" pitchFamily="18" charset="0"/>
              </a:rPr>
              <a:t>source </a:t>
            </a:r>
            <a:r>
              <a:rPr lang="en-US" sz="2400" dirty="0">
                <a:latin typeface="Book Antiqua" panose="02040602050305030304" pitchFamily="18" charset="0"/>
              </a:rPr>
              <a:t>is an object that generates an event. This occurs when the internal state of that object changes in some way. Some of the event sources are Buttons, </a:t>
            </a:r>
            <a:r>
              <a:rPr lang="en-US" sz="2400" dirty="0" err="1">
                <a:latin typeface="Book Antiqua" panose="02040602050305030304" pitchFamily="18" charset="0"/>
              </a:rPr>
              <a:t>TextFields</a:t>
            </a:r>
            <a:r>
              <a:rPr lang="en-US" sz="2400" dirty="0">
                <a:latin typeface="Book Antiqua" panose="02040602050305030304" pitchFamily="18" charset="0"/>
              </a:rPr>
              <a:t>, Combo boxes, etc. </a:t>
            </a:r>
          </a:p>
          <a:p>
            <a:pPr algn="just"/>
            <a:r>
              <a:rPr lang="en-US" sz="2400" b="1" dirty="0">
                <a:latin typeface="Book Antiqua" panose="02040602050305030304" pitchFamily="18" charset="0"/>
              </a:rPr>
              <a:t>Event Listeners</a:t>
            </a:r>
            <a:r>
              <a:rPr lang="en-US" sz="2400" dirty="0">
                <a:latin typeface="Book Antiqua" panose="02040602050305030304" pitchFamily="18" charset="0"/>
              </a:rPr>
              <a:t>: A </a:t>
            </a:r>
            <a:r>
              <a:rPr lang="en-US" sz="2400" b="1" dirty="0">
                <a:latin typeface="Book Antiqua" panose="02040602050305030304" pitchFamily="18" charset="0"/>
              </a:rPr>
              <a:t>listener</a:t>
            </a:r>
            <a:r>
              <a:rPr lang="en-US" sz="2400" dirty="0">
                <a:latin typeface="Book Antiqua" panose="02040602050305030304" pitchFamily="18" charset="0"/>
              </a:rPr>
              <a:t> is an object that is notified when an event occurs. Some of the commonly used Listener interfaces are: </a:t>
            </a:r>
            <a:r>
              <a:rPr lang="en-US" sz="2400" dirty="0" err="1">
                <a:latin typeface="Book Antiqua" panose="02040602050305030304" pitchFamily="18" charset="0"/>
              </a:rPr>
              <a:t>ActionListener</a:t>
            </a:r>
            <a:r>
              <a:rPr lang="en-US" sz="2400" dirty="0">
                <a:latin typeface="Book Antiqua" panose="02040602050305030304" pitchFamily="18" charset="0"/>
              </a:rPr>
              <a:t>, </a:t>
            </a:r>
            <a:r>
              <a:rPr lang="en-US" sz="2400" dirty="0" err="1">
                <a:latin typeface="Book Antiqua" panose="02040602050305030304" pitchFamily="18" charset="0"/>
              </a:rPr>
              <a:t>KeyListener</a:t>
            </a:r>
            <a:r>
              <a:rPr lang="en-US" sz="2400" dirty="0">
                <a:latin typeface="Book Antiqua" panose="02040602050305030304" pitchFamily="18" charset="0"/>
              </a:rPr>
              <a:t>, </a:t>
            </a:r>
            <a:r>
              <a:rPr lang="en-US" sz="2400" dirty="0" err="1">
                <a:latin typeface="Book Antiqua" panose="02040602050305030304" pitchFamily="18" charset="0"/>
              </a:rPr>
              <a:t>FocusListener</a:t>
            </a:r>
            <a:r>
              <a:rPr lang="en-US" sz="2400" dirty="0">
                <a:latin typeface="Book Antiqua" panose="02040602050305030304" pitchFamily="18" charset="0"/>
              </a:rPr>
              <a:t>, </a:t>
            </a:r>
            <a:r>
              <a:rPr lang="en-US" sz="2400" dirty="0" err="1">
                <a:latin typeface="Book Antiqua" panose="02040602050305030304" pitchFamily="18" charset="0"/>
              </a:rPr>
              <a:t>etc</a:t>
            </a:r>
            <a:endParaRPr lang="en-US" sz="2400" dirty="0">
              <a:latin typeface="Book Antiqua" panose="02040602050305030304" pitchFamily="18" charset="0"/>
            </a:endParaRPr>
          </a:p>
          <a:p>
            <a:pPr lvl="0" algn="just"/>
            <a:endParaRPr lang="en-US" sz="2200" b="1" i="1" dirty="0">
              <a:latin typeface="Book Antiqua" pitchFamily="18" charset="0"/>
            </a:endParaRPr>
          </a:p>
        </p:txBody>
      </p:sp>
    </p:spTree>
    <p:extLst>
      <p:ext uri="{BB962C8B-B14F-4D97-AF65-F5344CB8AC3E}">
        <p14:creationId xmlns:p14="http://schemas.microsoft.com/office/powerpoint/2010/main" val="4024559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Handling Action Events</a:t>
            </a:r>
          </a:p>
        </p:txBody>
      </p:sp>
      <p:sp>
        <p:nvSpPr>
          <p:cNvPr id="3" name="Content Placeholder 2"/>
          <p:cNvSpPr>
            <a:spLocks noGrp="1"/>
          </p:cNvSpPr>
          <p:nvPr>
            <p:ph idx="1"/>
          </p:nvPr>
        </p:nvSpPr>
        <p:spPr>
          <a:xfrm>
            <a:off x="457200" y="1295400"/>
            <a:ext cx="8229600" cy="5181600"/>
          </a:xfrm>
        </p:spPr>
        <p:txBody>
          <a:bodyPr>
            <a:normAutofit/>
          </a:bodyPr>
          <a:lstStyle/>
          <a:p>
            <a:pPr lvl="0" algn="just"/>
            <a:r>
              <a:rPr lang="en-US" sz="2400" dirty="0">
                <a:latin typeface="Book Antiqua" panose="02040602050305030304" pitchFamily="18" charset="0"/>
              </a:rPr>
              <a:t>The </a:t>
            </a:r>
            <a:r>
              <a:rPr lang="en-US" sz="2400" dirty="0" err="1">
                <a:latin typeface="Book Antiqua" panose="02040602050305030304" pitchFamily="18" charset="0"/>
              </a:rPr>
              <a:t>ActionEvent</a:t>
            </a:r>
            <a:r>
              <a:rPr lang="en-US" sz="2400" dirty="0">
                <a:latin typeface="Book Antiqua" panose="02040602050305030304" pitchFamily="18" charset="0"/>
              </a:rPr>
              <a:t> is generated when button is clicked or the item of a list is double clicked. </a:t>
            </a:r>
          </a:p>
          <a:p>
            <a:pPr lvl="0" algn="just"/>
            <a:r>
              <a:rPr lang="en-US" sz="2400" dirty="0">
                <a:latin typeface="Book Antiqua" panose="02040602050305030304" pitchFamily="18" charset="0"/>
              </a:rPr>
              <a:t>The object that implements the </a:t>
            </a:r>
            <a:r>
              <a:rPr lang="en-US" sz="2400" i="1" dirty="0" err="1">
                <a:latin typeface="Book Antiqua" panose="02040602050305030304" pitchFamily="18" charset="0"/>
              </a:rPr>
              <a:t>ActionListener</a:t>
            </a:r>
            <a:r>
              <a:rPr lang="en-US" sz="2400" dirty="0">
                <a:latin typeface="Book Antiqua" panose="02040602050305030304" pitchFamily="18" charset="0"/>
              </a:rPr>
              <a:t> interface gets this </a:t>
            </a:r>
            <a:r>
              <a:rPr lang="en-US" sz="2400" i="1" dirty="0" err="1">
                <a:latin typeface="Book Antiqua" panose="02040602050305030304" pitchFamily="18" charset="0"/>
              </a:rPr>
              <a:t>ActionEvent</a:t>
            </a:r>
            <a:r>
              <a:rPr lang="en-US" sz="2400" dirty="0">
                <a:latin typeface="Book Antiqua" panose="02040602050305030304" pitchFamily="18" charset="0"/>
              </a:rPr>
              <a:t> when the event occurs and hence must handle the event by overriding </a:t>
            </a:r>
            <a:r>
              <a:rPr lang="en-US" sz="2400" i="1" dirty="0" err="1">
                <a:latin typeface="Book Antiqua" panose="02040602050305030304" pitchFamily="18" charset="0"/>
              </a:rPr>
              <a:t>actionPerformed</a:t>
            </a:r>
            <a:r>
              <a:rPr lang="en-US" sz="2400" i="1" dirty="0">
                <a:latin typeface="Book Antiqua" panose="02040602050305030304" pitchFamily="18" charset="0"/>
              </a:rPr>
              <a:t>()</a:t>
            </a:r>
            <a:r>
              <a:rPr lang="en-US" sz="2400" dirty="0">
                <a:latin typeface="Book Antiqua" panose="02040602050305030304" pitchFamily="18" charset="0"/>
              </a:rPr>
              <a:t> method of </a:t>
            </a:r>
            <a:r>
              <a:rPr lang="en-US" sz="2400" i="1" dirty="0" err="1">
                <a:latin typeface="Book Antiqua" panose="02040602050305030304" pitchFamily="18" charset="0"/>
              </a:rPr>
              <a:t>ActionListener</a:t>
            </a:r>
            <a:r>
              <a:rPr lang="en-US" sz="2400" dirty="0">
                <a:latin typeface="Book Antiqua" panose="02040602050305030304" pitchFamily="18" charset="0"/>
              </a:rPr>
              <a:t> interface.</a:t>
            </a:r>
          </a:p>
          <a:p>
            <a:pPr marL="0" lvl="0" indent="0" algn="just">
              <a:buNone/>
            </a:pPr>
            <a:r>
              <a:rPr lang="en-US" sz="2400" i="1" u="sng" dirty="0">
                <a:latin typeface="Book Antiqua" panose="02040602050305030304" pitchFamily="18" charset="0"/>
              </a:rPr>
              <a:t>Example</a:t>
            </a:r>
            <a:endParaRPr lang="en-US" sz="2200" i="1" u="sng" dirty="0">
              <a:latin typeface="Book Antiqua"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3562159"/>
              </p:ext>
            </p:extLst>
          </p:nvPr>
        </p:nvGraphicFramePr>
        <p:xfrm>
          <a:off x="838200" y="4267200"/>
          <a:ext cx="1206500" cy="685800"/>
        </p:xfrm>
        <a:graphic>
          <a:graphicData uri="http://schemas.openxmlformats.org/presentationml/2006/ole">
            <mc:AlternateContent xmlns:mc="http://schemas.openxmlformats.org/markup-compatibility/2006">
              <mc:Choice xmlns:v="urn:schemas-microsoft-com:vml" Requires="v">
                <p:oleObj name="Packager Shell Object" showAsIcon="1" r:id="rId2" imgW="1206720" imgH="685800" progId="Package">
                  <p:embed/>
                </p:oleObj>
              </mc:Choice>
              <mc:Fallback>
                <p:oleObj name="Packager Shell Object" showAsIcon="1" r:id="rId2" imgW="1206720" imgH="685800" progId="Package">
                  <p:embed/>
                  <p:pic>
                    <p:nvPicPr>
                      <p:cNvPr id="0" name="Picture 2"/>
                      <p:cNvPicPr>
                        <a:picLocks noChangeAspect="1" noChangeArrowheads="1"/>
                      </p:cNvPicPr>
                      <p:nvPr/>
                    </p:nvPicPr>
                    <p:blipFill>
                      <a:blip r:embed="rId3"/>
                      <a:srcRect/>
                      <a:stretch>
                        <a:fillRect/>
                      </a:stretch>
                    </p:blipFill>
                    <p:spPr bwMode="auto">
                      <a:xfrm>
                        <a:off x="838200" y="4267200"/>
                        <a:ext cx="12065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p:cNvPicPr/>
          <p:nvPr/>
        </p:nvPicPr>
        <p:blipFill>
          <a:blip r:embed="rId4"/>
          <a:srcRect/>
          <a:stretch>
            <a:fillRect/>
          </a:stretch>
        </p:blipFill>
        <p:spPr bwMode="auto">
          <a:xfrm>
            <a:off x="3276600" y="3733800"/>
            <a:ext cx="3867150" cy="2905125"/>
          </a:xfrm>
          <a:prstGeom prst="rect">
            <a:avLst/>
          </a:prstGeom>
          <a:noFill/>
          <a:ln w="9525">
            <a:noFill/>
            <a:miter lim="800000"/>
            <a:headEnd/>
            <a:tailEnd/>
          </a:ln>
        </p:spPr>
      </p:pic>
    </p:spTree>
    <p:extLst>
      <p:ext uri="{BB962C8B-B14F-4D97-AF65-F5344CB8AC3E}">
        <p14:creationId xmlns:p14="http://schemas.microsoft.com/office/powerpoint/2010/main" val="28141319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JDBC Basics</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400" b="1" dirty="0">
                <a:latin typeface="Book Antiqua" panose="02040602050305030304" pitchFamily="18" charset="0"/>
              </a:rPr>
              <a:t>What is JDBC?</a:t>
            </a:r>
            <a:endParaRPr lang="en-US" sz="2400" dirty="0">
              <a:latin typeface="Book Antiqua" panose="02040602050305030304" pitchFamily="18" charset="0"/>
            </a:endParaRPr>
          </a:p>
          <a:p>
            <a:pPr algn="just"/>
            <a:r>
              <a:rPr lang="en-US" sz="2400" dirty="0">
                <a:latin typeface="Book Antiqua" panose="02040602050305030304" pitchFamily="18" charset="0"/>
              </a:rPr>
              <a:t>JDBC stands for Java Database Connectivity, which is a standard Java API for database-independent connectivity between the Java programming language and a wide range of databases. </a:t>
            </a:r>
          </a:p>
          <a:p>
            <a:pPr marL="0" indent="0" algn="just">
              <a:buNone/>
            </a:pPr>
            <a:r>
              <a:rPr lang="en-US" sz="2400" b="1" dirty="0">
                <a:latin typeface="Book Antiqua" panose="02040602050305030304" pitchFamily="18" charset="0"/>
              </a:rPr>
              <a:t>JDBC Architecture</a:t>
            </a:r>
            <a:endParaRPr lang="en-US" sz="2200" b="1" i="1" dirty="0">
              <a:latin typeface="Book Antiqua" pitchFamily="18" charset="0"/>
            </a:endParaRPr>
          </a:p>
        </p:txBody>
      </p:sp>
      <p:pic>
        <p:nvPicPr>
          <p:cNvPr id="4" name="Picture 3" descr="JDBC Architecture"/>
          <p:cNvPicPr/>
          <p:nvPr/>
        </p:nvPicPr>
        <p:blipFill>
          <a:blip r:embed="rId2"/>
          <a:srcRect/>
          <a:stretch>
            <a:fillRect/>
          </a:stretch>
        </p:blipFill>
        <p:spPr bwMode="auto">
          <a:xfrm>
            <a:off x="1981200" y="3886200"/>
            <a:ext cx="3505200" cy="2743200"/>
          </a:xfrm>
          <a:prstGeom prst="rect">
            <a:avLst/>
          </a:prstGeom>
          <a:noFill/>
          <a:ln w="9525">
            <a:noFill/>
            <a:miter lim="800000"/>
            <a:headEnd/>
            <a:tailEnd/>
          </a:ln>
        </p:spPr>
      </p:pic>
    </p:spTree>
    <p:extLst>
      <p:ext uri="{BB962C8B-B14F-4D97-AF65-F5344CB8AC3E}">
        <p14:creationId xmlns:p14="http://schemas.microsoft.com/office/powerpoint/2010/main" val="34396111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JDBC Basics</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200" b="1" u="sng" dirty="0">
                <a:latin typeface="Book Antiqua" panose="02040602050305030304" pitchFamily="18" charset="0"/>
              </a:rPr>
              <a:t>Common JDBC Components</a:t>
            </a:r>
          </a:p>
          <a:p>
            <a:pPr marL="0" indent="0" algn="just">
              <a:buNone/>
            </a:pPr>
            <a:r>
              <a:rPr lang="en-US" sz="2400" dirty="0">
                <a:latin typeface="Book Antiqua" panose="02040602050305030304" pitchFamily="18" charset="0"/>
              </a:rPr>
              <a:t>The JDBC API provides the following interfaces and classes:</a:t>
            </a:r>
          </a:p>
          <a:p>
            <a:pPr algn="just"/>
            <a:r>
              <a:rPr lang="en-US" sz="2200" dirty="0">
                <a:latin typeface="Book Antiqua" pitchFamily="18" charset="0"/>
              </a:rPr>
              <a:t>Driver Manager</a:t>
            </a:r>
          </a:p>
          <a:p>
            <a:pPr algn="just"/>
            <a:r>
              <a:rPr lang="en-US" sz="2200" dirty="0">
                <a:latin typeface="Book Antiqua" pitchFamily="18" charset="0"/>
              </a:rPr>
              <a:t>Driver</a:t>
            </a:r>
          </a:p>
          <a:p>
            <a:pPr algn="just"/>
            <a:r>
              <a:rPr lang="en-US" sz="2200" dirty="0">
                <a:latin typeface="Book Antiqua" pitchFamily="18" charset="0"/>
              </a:rPr>
              <a:t>Connection</a:t>
            </a:r>
          </a:p>
          <a:p>
            <a:pPr algn="just"/>
            <a:r>
              <a:rPr lang="en-US" sz="2200" dirty="0">
                <a:latin typeface="Book Antiqua" pitchFamily="18" charset="0"/>
              </a:rPr>
              <a:t>Statement</a:t>
            </a:r>
          </a:p>
          <a:p>
            <a:pPr algn="just"/>
            <a:r>
              <a:rPr lang="en-US" sz="2200" dirty="0">
                <a:latin typeface="Book Antiqua" pitchFamily="18" charset="0"/>
              </a:rPr>
              <a:t>ResultSet</a:t>
            </a:r>
          </a:p>
          <a:p>
            <a:pPr algn="just"/>
            <a:r>
              <a:rPr lang="en-US" sz="2200" dirty="0">
                <a:latin typeface="Book Antiqua" pitchFamily="18" charset="0"/>
              </a:rPr>
              <a:t>SQLException</a:t>
            </a:r>
          </a:p>
        </p:txBody>
      </p:sp>
    </p:spTree>
    <p:extLst>
      <p:ext uri="{BB962C8B-B14F-4D97-AF65-F5344CB8AC3E}">
        <p14:creationId xmlns:p14="http://schemas.microsoft.com/office/powerpoint/2010/main" val="4856351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JDBC Driver Types</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200" b="1" u="sng" dirty="0">
                <a:latin typeface="Book Antiqua" pitchFamily="18" charset="0"/>
              </a:rPr>
              <a:t>JDBC Driver Types</a:t>
            </a:r>
          </a:p>
          <a:p>
            <a:pPr marL="0" indent="0">
              <a:buNone/>
            </a:pPr>
            <a:r>
              <a:rPr lang="en-US" sz="2300" b="1" dirty="0">
                <a:latin typeface="Book Antiqua" panose="02040602050305030304" pitchFamily="18" charset="0"/>
              </a:rPr>
              <a:t>Type 1: JDBC-ODBC bridge driver</a:t>
            </a:r>
          </a:p>
          <a:p>
            <a:r>
              <a:rPr lang="en-US" sz="2300" dirty="0">
                <a:latin typeface="Book Antiqua" panose="02040602050305030304" pitchFamily="18" charset="0"/>
              </a:rPr>
              <a:t>The JDBC-ODBC bridge driver converts JDBC method calls into the ODBC function calls. </a:t>
            </a:r>
          </a:p>
          <a:p>
            <a:pPr marL="0" indent="0" algn="just">
              <a:buNone/>
            </a:pPr>
            <a:r>
              <a:rPr lang="en-US" sz="2300" b="1" dirty="0">
                <a:latin typeface="Book Antiqua" panose="02040602050305030304" pitchFamily="18" charset="0"/>
              </a:rPr>
              <a:t>Type 2: Native-API driver</a:t>
            </a:r>
            <a:endParaRPr lang="en-US" sz="2300" dirty="0">
              <a:latin typeface="Book Antiqua" panose="02040602050305030304" pitchFamily="18" charset="0"/>
            </a:endParaRPr>
          </a:p>
          <a:p>
            <a:pPr algn="just"/>
            <a:r>
              <a:rPr lang="en-US" sz="2300" dirty="0">
                <a:latin typeface="Book Antiqua" panose="02040602050305030304" pitchFamily="18" charset="0"/>
              </a:rPr>
              <a:t>The driver converts JDBC method calls into native c/</a:t>
            </a:r>
            <a:r>
              <a:rPr lang="en-US" sz="2300" dirty="0" err="1">
                <a:latin typeface="Book Antiqua" panose="02040602050305030304" pitchFamily="18" charset="0"/>
              </a:rPr>
              <a:t>c++</a:t>
            </a:r>
            <a:r>
              <a:rPr lang="en-US" sz="2300" dirty="0">
                <a:latin typeface="Book Antiqua" panose="02040602050305030304" pitchFamily="18" charset="0"/>
              </a:rPr>
              <a:t> calls of the database API, which are unique to the database. </a:t>
            </a:r>
          </a:p>
          <a:p>
            <a:pPr marL="0" indent="0" algn="just">
              <a:buNone/>
            </a:pPr>
            <a:r>
              <a:rPr lang="en-US" sz="2300" b="1" dirty="0">
                <a:latin typeface="Book Antiqua" panose="02040602050305030304" pitchFamily="18" charset="0"/>
              </a:rPr>
              <a:t>Type 3: Network Protocol driver</a:t>
            </a:r>
            <a:endParaRPr lang="en-US" sz="2300" dirty="0">
              <a:latin typeface="Book Antiqua" panose="02040602050305030304" pitchFamily="18" charset="0"/>
            </a:endParaRPr>
          </a:p>
          <a:p>
            <a:pPr algn="just"/>
            <a:r>
              <a:rPr lang="en-US" sz="2300" dirty="0">
                <a:latin typeface="Book Antiqua" panose="02040602050305030304" pitchFamily="18" charset="0"/>
              </a:rPr>
              <a:t>The Network Protocol driver uses middleware (application server) that converts JDBC calls directly or indirectly into the vendor-specific database protocol. </a:t>
            </a:r>
          </a:p>
        </p:txBody>
      </p:sp>
    </p:spTree>
    <p:extLst>
      <p:ext uri="{BB962C8B-B14F-4D97-AF65-F5344CB8AC3E}">
        <p14:creationId xmlns:p14="http://schemas.microsoft.com/office/powerpoint/2010/main" val="3734232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JDBC Driver Types</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200" b="1" u="sng" dirty="0">
                <a:latin typeface="Book Antiqua" pitchFamily="18" charset="0"/>
              </a:rPr>
              <a:t>JDBC Driver Types</a:t>
            </a:r>
          </a:p>
          <a:p>
            <a:pPr marL="0" indent="0" algn="just">
              <a:buNone/>
            </a:pPr>
            <a:r>
              <a:rPr lang="en-US" sz="2400" b="1" dirty="0">
                <a:latin typeface="Book Antiqua" panose="02040602050305030304" pitchFamily="18" charset="0"/>
              </a:rPr>
              <a:t>Type 4: Thin driver</a:t>
            </a:r>
            <a:endParaRPr lang="en-US" sz="2400" dirty="0">
              <a:latin typeface="Book Antiqua" panose="02040602050305030304" pitchFamily="18" charset="0"/>
            </a:endParaRPr>
          </a:p>
          <a:p>
            <a:pPr algn="just"/>
            <a:r>
              <a:rPr lang="en-US" sz="2400" dirty="0">
                <a:latin typeface="Book Antiqua" panose="02040602050305030304" pitchFamily="18" charset="0"/>
              </a:rPr>
              <a:t>The thin driver converts JDBC calls directly into the vendor-specific database protocol. That is why it is known as thin driver. </a:t>
            </a:r>
            <a:r>
              <a:rPr lang="en-US" sz="2300" dirty="0">
                <a:latin typeface="Book Antiqua" panose="02040602050305030304" pitchFamily="18" charset="0"/>
              </a:rPr>
              <a:t> </a:t>
            </a:r>
          </a:p>
        </p:txBody>
      </p:sp>
    </p:spTree>
    <p:extLst>
      <p:ext uri="{BB962C8B-B14F-4D97-AF65-F5344CB8AC3E}">
        <p14:creationId xmlns:p14="http://schemas.microsoft.com/office/powerpoint/2010/main" val="40573101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JDBC Driver </a:t>
            </a:r>
          </a:p>
        </p:txBody>
      </p:sp>
      <p:sp>
        <p:nvSpPr>
          <p:cNvPr id="3" name="Content Placeholder 2"/>
          <p:cNvSpPr>
            <a:spLocks noGrp="1"/>
          </p:cNvSpPr>
          <p:nvPr>
            <p:ph idx="1"/>
          </p:nvPr>
        </p:nvSpPr>
        <p:spPr>
          <a:xfrm>
            <a:off x="457200" y="1295400"/>
            <a:ext cx="8229600" cy="5181600"/>
          </a:xfrm>
        </p:spPr>
        <p:txBody>
          <a:bodyPr>
            <a:normAutofit fontScale="92500"/>
          </a:bodyPr>
          <a:lstStyle/>
          <a:p>
            <a:pPr algn="just"/>
            <a:r>
              <a:rPr lang="en-US" sz="2400" dirty="0">
                <a:latin typeface="Book Antiqua" panose="02040602050305030304" pitchFamily="18" charset="0"/>
              </a:rPr>
              <a:t>The JDBC driver is a file with the extension .jar (some drivers need more than one file). Here is an overview of common JDBC drivers, and the class name that need to be used.</a:t>
            </a:r>
          </a:p>
          <a:p>
            <a:pPr marL="0" lvl="0" indent="0" algn="just">
              <a:buNone/>
            </a:pPr>
            <a:r>
              <a:rPr lang="en-US" sz="2400" b="1" dirty="0">
                <a:latin typeface="Book Antiqua" panose="02040602050305030304" pitchFamily="18" charset="0"/>
              </a:rPr>
              <a:t>Oracle	</a:t>
            </a:r>
            <a:r>
              <a:rPr lang="en-US" sz="2400" dirty="0">
                <a:latin typeface="Book Antiqua" panose="02040602050305030304" pitchFamily="18" charset="0"/>
              </a:rPr>
              <a:t>	</a:t>
            </a:r>
          </a:p>
          <a:p>
            <a:pPr algn="just"/>
            <a:r>
              <a:rPr lang="en-US" sz="2400" dirty="0">
                <a:latin typeface="Book Antiqua" panose="02040602050305030304" pitchFamily="18" charset="0"/>
              </a:rPr>
              <a:t>Class name-</a:t>
            </a:r>
            <a:r>
              <a:rPr lang="en-US" sz="2400" dirty="0" err="1">
                <a:latin typeface="Book Antiqua" panose="02040602050305030304" pitchFamily="18" charset="0"/>
              </a:rPr>
              <a:t>oracle.jdbc.OracleDriver</a:t>
            </a:r>
            <a:r>
              <a:rPr lang="en-US" sz="2400" dirty="0">
                <a:latin typeface="Book Antiqua" panose="02040602050305030304" pitchFamily="18" charset="0"/>
              </a:rPr>
              <a:t>		</a:t>
            </a:r>
          </a:p>
          <a:p>
            <a:pPr algn="just"/>
            <a:r>
              <a:rPr lang="en-US" sz="2400" dirty="0">
                <a:latin typeface="Book Antiqua" panose="02040602050305030304" pitchFamily="18" charset="0"/>
              </a:rPr>
              <a:t>Jar file-ojdbc6.jar, ojdbc7.jar</a:t>
            </a:r>
          </a:p>
          <a:p>
            <a:pPr marL="0" lvl="0" indent="0" algn="just">
              <a:buNone/>
            </a:pPr>
            <a:r>
              <a:rPr lang="en-US" sz="2400" b="1" dirty="0" err="1">
                <a:latin typeface="Book Antiqua" panose="02040602050305030304" pitchFamily="18" charset="0"/>
              </a:rPr>
              <a:t>Mysql</a:t>
            </a:r>
            <a:r>
              <a:rPr lang="en-US" sz="2400" b="1" dirty="0">
                <a:latin typeface="Book Antiqua" panose="02040602050305030304" pitchFamily="18" charset="0"/>
              </a:rPr>
              <a:t>	</a:t>
            </a:r>
            <a:r>
              <a:rPr lang="en-US" sz="2400" dirty="0">
                <a:latin typeface="Book Antiqua" panose="02040602050305030304" pitchFamily="18" charset="0"/>
              </a:rPr>
              <a:t>	</a:t>
            </a:r>
          </a:p>
          <a:p>
            <a:pPr algn="just"/>
            <a:r>
              <a:rPr lang="en-US" sz="2400" dirty="0">
                <a:latin typeface="Book Antiqua" panose="02040602050305030304" pitchFamily="18" charset="0"/>
              </a:rPr>
              <a:t>Class name- </a:t>
            </a:r>
            <a:r>
              <a:rPr lang="en-US" sz="2400" dirty="0" err="1">
                <a:latin typeface="Book Antiqua" panose="02040602050305030304" pitchFamily="18" charset="0"/>
              </a:rPr>
              <a:t>com.mysql.jdbc.Driver</a:t>
            </a:r>
            <a:r>
              <a:rPr lang="en-US" sz="2400" dirty="0">
                <a:latin typeface="Book Antiqua" panose="02040602050305030304" pitchFamily="18" charset="0"/>
              </a:rPr>
              <a:t>		</a:t>
            </a:r>
          </a:p>
          <a:p>
            <a:pPr algn="just"/>
            <a:r>
              <a:rPr lang="en-US" sz="2400" dirty="0">
                <a:latin typeface="Book Antiqua" panose="02040602050305030304" pitchFamily="18" charset="0"/>
              </a:rPr>
              <a:t>Jar file-mysql-connector-java-5.1.5-bin.jar  (exact name depends on version)</a:t>
            </a:r>
          </a:p>
          <a:p>
            <a:pPr marL="0" lvl="0" indent="0" algn="just">
              <a:buNone/>
            </a:pPr>
            <a:r>
              <a:rPr lang="en-US" sz="2400" b="1" dirty="0">
                <a:latin typeface="Book Antiqua" panose="02040602050305030304" pitchFamily="18" charset="0"/>
              </a:rPr>
              <a:t>SQL Server </a:t>
            </a:r>
            <a:r>
              <a:rPr lang="en-US" sz="2400" dirty="0">
                <a:latin typeface="Book Antiqua" panose="02040602050305030304" pitchFamily="18" charset="0"/>
              </a:rPr>
              <a:t>	</a:t>
            </a:r>
          </a:p>
          <a:p>
            <a:pPr algn="just"/>
            <a:r>
              <a:rPr lang="en-US" sz="2400" dirty="0">
                <a:latin typeface="Book Antiqua" panose="02040602050305030304" pitchFamily="18" charset="0"/>
              </a:rPr>
              <a:t>class file- </a:t>
            </a:r>
            <a:r>
              <a:rPr lang="en-US" sz="2400" dirty="0" err="1">
                <a:latin typeface="Book Antiqua" panose="02040602050305030304" pitchFamily="18" charset="0"/>
              </a:rPr>
              <a:t>com.microsoft.sqlserver.jdbc.SQLServerDriver</a:t>
            </a:r>
            <a:r>
              <a:rPr lang="en-US" sz="2400" dirty="0">
                <a:latin typeface="Book Antiqua" panose="02040602050305030304" pitchFamily="18" charset="0"/>
              </a:rPr>
              <a:t> </a:t>
            </a:r>
          </a:p>
          <a:p>
            <a:pPr algn="just"/>
            <a:r>
              <a:rPr lang="en-US" sz="2400" dirty="0">
                <a:latin typeface="Book Antiqua" panose="02040602050305030304" pitchFamily="18" charset="0"/>
              </a:rPr>
              <a:t>Jar file-sqljdbc4.jar</a:t>
            </a:r>
          </a:p>
          <a:p>
            <a:pPr marL="0" indent="0" algn="just">
              <a:buNone/>
            </a:pPr>
            <a:endParaRPr lang="en-US" sz="2300" dirty="0">
              <a:latin typeface="Book Antiqua" pitchFamily="18" charset="0"/>
            </a:endParaRPr>
          </a:p>
        </p:txBody>
      </p:sp>
    </p:spTree>
    <p:extLst>
      <p:ext uri="{BB962C8B-B14F-4D97-AF65-F5344CB8AC3E}">
        <p14:creationId xmlns:p14="http://schemas.microsoft.com/office/powerpoint/2010/main" val="185870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JDBC Steps</a:t>
            </a:r>
          </a:p>
        </p:txBody>
      </p:sp>
      <p:sp>
        <p:nvSpPr>
          <p:cNvPr id="3" name="Content Placeholder 2"/>
          <p:cNvSpPr>
            <a:spLocks noGrp="1"/>
          </p:cNvSpPr>
          <p:nvPr>
            <p:ph idx="1"/>
          </p:nvPr>
        </p:nvSpPr>
        <p:spPr>
          <a:xfrm>
            <a:off x="457200" y="1295400"/>
            <a:ext cx="8229600" cy="5181600"/>
          </a:xfrm>
        </p:spPr>
        <p:txBody>
          <a:bodyPr>
            <a:normAutofit/>
          </a:bodyPr>
          <a:lstStyle/>
          <a:p>
            <a:pPr lvl="0" algn="just"/>
            <a:r>
              <a:rPr lang="en-US" sz="2400" b="1" dirty="0">
                <a:latin typeface="Book Antiqua" panose="02040602050305030304" pitchFamily="18" charset="0"/>
              </a:rPr>
              <a:t>Register the driver class</a:t>
            </a:r>
            <a:r>
              <a:rPr lang="en-US" sz="2400" dirty="0">
                <a:latin typeface="Book Antiqua" panose="02040602050305030304" pitchFamily="18" charset="0"/>
              </a:rPr>
              <a:t>: The </a:t>
            </a:r>
            <a:r>
              <a:rPr lang="en-US" sz="2400" i="1" dirty="0" err="1">
                <a:latin typeface="Book Antiqua" panose="02040602050305030304" pitchFamily="18" charset="0"/>
              </a:rPr>
              <a:t>forName</a:t>
            </a:r>
            <a:r>
              <a:rPr lang="en-US" sz="2400" i="1" dirty="0">
                <a:latin typeface="Book Antiqua" panose="02040602050305030304" pitchFamily="18" charset="0"/>
              </a:rPr>
              <a:t>()</a:t>
            </a:r>
            <a:r>
              <a:rPr lang="en-US" sz="2400" dirty="0">
                <a:latin typeface="Book Antiqua" panose="02040602050305030304" pitchFamily="18" charset="0"/>
              </a:rPr>
              <a:t> method of </a:t>
            </a:r>
            <a:r>
              <a:rPr lang="en-US" sz="2400" i="1" dirty="0">
                <a:latin typeface="Book Antiqua" panose="02040602050305030304" pitchFamily="18" charset="0"/>
              </a:rPr>
              <a:t>Class </a:t>
            </a:r>
            <a:r>
              <a:rPr lang="en-US" sz="2400" dirty="0" err="1">
                <a:latin typeface="Book Antiqua" panose="02040602050305030304" pitchFamily="18" charset="0"/>
              </a:rPr>
              <a:t>class</a:t>
            </a:r>
            <a:r>
              <a:rPr lang="en-US" sz="2400" dirty="0">
                <a:latin typeface="Book Antiqua" panose="02040602050305030304" pitchFamily="18" charset="0"/>
              </a:rPr>
              <a:t> is used to register the driver class. This method is used to dynamically load the driver class.</a:t>
            </a:r>
          </a:p>
          <a:p>
            <a:pPr lvl="0" algn="just"/>
            <a:r>
              <a:rPr lang="en-US" sz="2400" b="1" dirty="0">
                <a:latin typeface="Book Antiqua" panose="02040602050305030304" pitchFamily="18" charset="0"/>
              </a:rPr>
              <a:t>Creating connection</a:t>
            </a:r>
            <a:r>
              <a:rPr lang="en-US" sz="2400" dirty="0">
                <a:latin typeface="Book Antiqua" panose="02040602050305030304" pitchFamily="18" charset="0"/>
              </a:rPr>
              <a:t>: The </a:t>
            </a:r>
            <a:r>
              <a:rPr lang="en-US" sz="2400" i="1" dirty="0" err="1">
                <a:latin typeface="Book Antiqua" panose="02040602050305030304" pitchFamily="18" charset="0"/>
              </a:rPr>
              <a:t>getConnection</a:t>
            </a:r>
            <a:r>
              <a:rPr lang="en-US" sz="2400" i="1" dirty="0">
                <a:latin typeface="Book Antiqua" panose="02040602050305030304" pitchFamily="18" charset="0"/>
              </a:rPr>
              <a:t>()</a:t>
            </a:r>
            <a:r>
              <a:rPr lang="en-US" sz="2400" dirty="0">
                <a:latin typeface="Book Antiqua" panose="02040602050305030304" pitchFamily="18" charset="0"/>
              </a:rPr>
              <a:t> method of </a:t>
            </a:r>
            <a:r>
              <a:rPr lang="en-US" sz="2400" dirty="0" err="1">
                <a:latin typeface="Book Antiqua" panose="02040602050305030304" pitchFamily="18" charset="0"/>
              </a:rPr>
              <a:t>DriverManager</a:t>
            </a:r>
            <a:r>
              <a:rPr lang="en-US" sz="2400" dirty="0">
                <a:latin typeface="Book Antiqua" panose="02040602050305030304" pitchFamily="18" charset="0"/>
              </a:rPr>
              <a:t> class is used to establish connection with the database.</a:t>
            </a:r>
          </a:p>
          <a:p>
            <a:pPr lvl="0" algn="just"/>
            <a:r>
              <a:rPr lang="en-US" sz="2400" b="1" dirty="0">
                <a:latin typeface="Book Antiqua" panose="02040602050305030304" pitchFamily="18" charset="0"/>
              </a:rPr>
              <a:t>Creating statement</a:t>
            </a:r>
            <a:r>
              <a:rPr lang="en-US" sz="2400" dirty="0">
                <a:latin typeface="Book Antiqua" panose="02040602050305030304" pitchFamily="18" charset="0"/>
              </a:rPr>
              <a:t>: The </a:t>
            </a:r>
            <a:r>
              <a:rPr lang="en-US" sz="2400" dirty="0" err="1">
                <a:latin typeface="Book Antiqua" panose="02040602050305030304" pitchFamily="18" charset="0"/>
              </a:rPr>
              <a:t>createStatement</a:t>
            </a:r>
            <a:r>
              <a:rPr lang="en-US" sz="2400" dirty="0">
                <a:latin typeface="Book Antiqua" panose="02040602050305030304" pitchFamily="18" charset="0"/>
              </a:rPr>
              <a:t>() method of Connection interface is used to create statement. The object of statement is responsible to execute queries with the database.</a:t>
            </a:r>
          </a:p>
          <a:p>
            <a:pPr lvl="0" algn="just"/>
            <a:r>
              <a:rPr lang="en-US" sz="2400" b="1" dirty="0">
                <a:latin typeface="Book Antiqua" panose="02040602050305030304" pitchFamily="18" charset="0"/>
              </a:rPr>
              <a:t>Executing queries</a:t>
            </a:r>
            <a:r>
              <a:rPr lang="en-US" sz="2400" dirty="0">
                <a:latin typeface="Book Antiqua" panose="02040602050305030304" pitchFamily="18" charset="0"/>
              </a:rPr>
              <a:t>: Once we have created a Statement object, we can use it to execute a SQL statement with one of its three execute methods.</a:t>
            </a:r>
          </a:p>
          <a:p>
            <a:pPr lvl="0" algn="just"/>
            <a:endParaRPr lang="en-US" sz="2400" dirty="0">
              <a:latin typeface="Book Antiqua" panose="02040602050305030304" pitchFamily="18" charset="0"/>
            </a:endParaRPr>
          </a:p>
          <a:p>
            <a:pPr marL="0" indent="0" algn="just">
              <a:buNone/>
            </a:pPr>
            <a:endParaRPr lang="en-US" sz="2300" dirty="0">
              <a:latin typeface="Book Antiqua" pitchFamily="18" charset="0"/>
            </a:endParaRPr>
          </a:p>
        </p:txBody>
      </p:sp>
    </p:spTree>
    <p:extLst>
      <p:ext uri="{BB962C8B-B14F-4D97-AF65-F5344CB8AC3E}">
        <p14:creationId xmlns:p14="http://schemas.microsoft.com/office/powerpoint/2010/main" val="3536766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JDBC Steps</a:t>
            </a:r>
          </a:p>
        </p:txBody>
      </p:sp>
      <p:sp>
        <p:nvSpPr>
          <p:cNvPr id="3" name="Content Placeholder 2"/>
          <p:cNvSpPr>
            <a:spLocks noGrp="1"/>
          </p:cNvSpPr>
          <p:nvPr>
            <p:ph idx="1"/>
          </p:nvPr>
        </p:nvSpPr>
        <p:spPr>
          <a:xfrm>
            <a:off x="457200" y="1295400"/>
            <a:ext cx="8229600" cy="5181600"/>
          </a:xfrm>
        </p:spPr>
        <p:txBody>
          <a:bodyPr>
            <a:normAutofit/>
          </a:bodyPr>
          <a:lstStyle/>
          <a:p>
            <a:pPr lvl="0" algn="just"/>
            <a:r>
              <a:rPr lang="en-US" sz="2400" b="1" dirty="0">
                <a:latin typeface="Book Antiqua" panose="02040602050305030304" pitchFamily="18" charset="0"/>
              </a:rPr>
              <a:t>Closing connection</a:t>
            </a:r>
            <a:r>
              <a:rPr lang="en-US" sz="2400" dirty="0">
                <a:latin typeface="Book Antiqua" panose="02040602050305030304" pitchFamily="18" charset="0"/>
              </a:rPr>
              <a:t>: By closing connection object statement and ResultSet will be closed automatically. The close() method of Connection interface is used to close the connection.</a:t>
            </a:r>
          </a:p>
          <a:p>
            <a:pPr marL="0" lvl="0" indent="0" algn="just">
              <a:buNone/>
            </a:pPr>
            <a:r>
              <a:rPr lang="en-US" sz="2400" b="1" i="1" u="sng" dirty="0">
                <a:latin typeface="Book Antiqua" panose="02040602050305030304" pitchFamily="18" charset="0"/>
              </a:rPr>
              <a:t>Example</a:t>
            </a:r>
          </a:p>
          <a:p>
            <a:pPr lvl="0" algn="just"/>
            <a:endParaRPr lang="en-US" sz="2400" dirty="0">
              <a:latin typeface="Book Antiqua" panose="02040602050305030304" pitchFamily="18" charset="0"/>
            </a:endParaRPr>
          </a:p>
          <a:p>
            <a:pPr marL="0" indent="0" algn="just">
              <a:buNone/>
            </a:pPr>
            <a:endParaRPr lang="en-US" sz="2300" dirty="0">
              <a:latin typeface="Book Antiqua"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244840701"/>
              </p:ext>
            </p:extLst>
          </p:nvPr>
        </p:nvGraphicFramePr>
        <p:xfrm>
          <a:off x="762000" y="3573712"/>
          <a:ext cx="1346200" cy="685800"/>
        </p:xfrm>
        <a:graphic>
          <a:graphicData uri="http://schemas.openxmlformats.org/presentationml/2006/ole">
            <mc:AlternateContent xmlns:mc="http://schemas.openxmlformats.org/markup-compatibility/2006">
              <mc:Choice xmlns:v="urn:schemas-microsoft-com:vml" Requires="v">
                <p:oleObj name="Packager Shell Object" showAsIcon="1" r:id="rId2" imgW="1346400" imgH="685800" progId="Package">
                  <p:embed/>
                </p:oleObj>
              </mc:Choice>
              <mc:Fallback>
                <p:oleObj name="Packager Shell Object" showAsIcon="1" r:id="rId2" imgW="1346400" imgH="685800" progId="Package">
                  <p:embed/>
                  <p:pic>
                    <p:nvPicPr>
                      <p:cNvPr id="0" name="Picture 6"/>
                      <p:cNvPicPr>
                        <a:picLocks noChangeAspect="1" noChangeArrowheads="1"/>
                      </p:cNvPicPr>
                      <p:nvPr/>
                    </p:nvPicPr>
                    <p:blipFill>
                      <a:blip r:embed="rId3"/>
                      <a:srcRect/>
                      <a:stretch>
                        <a:fillRect/>
                      </a:stretch>
                    </p:blipFill>
                    <p:spPr bwMode="auto">
                      <a:xfrm>
                        <a:off x="762000" y="3573712"/>
                        <a:ext cx="1346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p:cNvPicPr/>
          <p:nvPr/>
        </p:nvPicPr>
        <p:blipFill>
          <a:blip r:embed="rId4"/>
          <a:srcRect/>
          <a:stretch>
            <a:fillRect/>
          </a:stretch>
        </p:blipFill>
        <p:spPr bwMode="auto">
          <a:xfrm>
            <a:off x="2590800" y="3276600"/>
            <a:ext cx="5943600" cy="2990850"/>
          </a:xfrm>
          <a:prstGeom prst="rect">
            <a:avLst/>
          </a:prstGeom>
          <a:noFill/>
          <a:ln w="9525">
            <a:noFill/>
            <a:miter lim="800000"/>
            <a:headEnd/>
            <a:tailEnd/>
          </a:ln>
        </p:spPr>
      </p:pic>
    </p:spTree>
    <p:extLst>
      <p:ext uri="{BB962C8B-B14F-4D97-AF65-F5344CB8AC3E}">
        <p14:creationId xmlns:p14="http://schemas.microsoft.com/office/powerpoint/2010/main" val="3572593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Swing Components and Containers</a:t>
            </a:r>
          </a:p>
        </p:txBody>
      </p:sp>
      <p:sp>
        <p:nvSpPr>
          <p:cNvPr id="3" name="Content Placeholder 2"/>
          <p:cNvSpPr>
            <a:spLocks noGrp="1"/>
          </p:cNvSpPr>
          <p:nvPr>
            <p:ph idx="1"/>
          </p:nvPr>
        </p:nvSpPr>
        <p:spPr>
          <a:xfrm>
            <a:off x="457200" y="1295400"/>
            <a:ext cx="8229600" cy="5181600"/>
          </a:xfrm>
        </p:spPr>
        <p:txBody>
          <a:bodyPr>
            <a:normAutofit/>
          </a:bodyPr>
          <a:lstStyle/>
          <a:p>
            <a:pPr algn="just">
              <a:buNone/>
            </a:pPr>
            <a:r>
              <a:rPr lang="en-US" sz="2400" b="1" u="sng" dirty="0">
                <a:latin typeface="Book Antiqua" pitchFamily="18" charset="0"/>
              </a:rPr>
              <a:t>Swing Components</a:t>
            </a:r>
            <a:endParaRPr lang="en-US" sz="2400" u="sng" dirty="0">
              <a:latin typeface="Book Antiqua" pitchFamily="18" charset="0"/>
            </a:endParaRPr>
          </a:p>
          <a:p>
            <a:pPr algn="just"/>
            <a:r>
              <a:rPr lang="en-US" sz="2400" dirty="0">
                <a:latin typeface="Book Antiqua" pitchFamily="18" charset="0"/>
              </a:rPr>
              <a:t>Swing components are inherited from the </a:t>
            </a:r>
            <a:r>
              <a:rPr lang="en-US" sz="2400" i="1" dirty="0" err="1">
                <a:latin typeface="Book Antiqua" pitchFamily="18" charset="0"/>
              </a:rPr>
              <a:t>javax.Swing.JComponent</a:t>
            </a:r>
            <a:r>
              <a:rPr lang="en-US" sz="2400" dirty="0">
                <a:latin typeface="Book Antiqua" pitchFamily="18" charset="0"/>
              </a:rPr>
              <a:t> class, which is the root of the Swing component hierarchy. </a:t>
            </a:r>
          </a:p>
          <a:p>
            <a:pPr algn="just"/>
            <a:r>
              <a:rPr lang="en-US" sz="2400" b="1" dirty="0" err="1">
                <a:latin typeface="Book Antiqua" pitchFamily="18" charset="0"/>
              </a:rPr>
              <a:t>JComponent</a:t>
            </a:r>
            <a:r>
              <a:rPr lang="en-US" sz="2400" b="1" dirty="0">
                <a:latin typeface="Book Antiqua" pitchFamily="18" charset="0"/>
              </a:rPr>
              <a:t> </a:t>
            </a:r>
            <a:r>
              <a:rPr lang="en-US" sz="2400" dirty="0">
                <a:latin typeface="Book Antiqua" pitchFamily="18" charset="0"/>
              </a:rPr>
              <a:t>provides the functionality that is common to all components. For example, </a:t>
            </a:r>
            <a:r>
              <a:rPr lang="en-US" sz="2400" dirty="0" err="1">
                <a:latin typeface="Book Antiqua" pitchFamily="18" charset="0"/>
              </a:rPr>
              <a:t>JComponent</a:t>
            </a:r>
            <a:r>
              <a:rPr lang="en-US" sz="2400" dirty="0">
                <a:latin typeface="Book Antiqua" pitchFamily="18" charset="0"/>
              </a:rPr>
              <a:t> supports the pluggable look and feel. </a:t>
            </a:r>
          </a:p>
          <a:p>
            <a:pPr algn="just"/>
            <a:r>
              <a:rPr lang="en-US" sz="2400" dirty="0">
                <a:latin typeface="Book Antiqua" pitchFamily="18" charset="0"/>
              </a:rPr>
              <a:t>Examples of </a:t>
            </a:r>
            <a:r>
              <a:rPr lang="en-US" sz="2400">
                <a:latin typeface="Book Antiqua" pitchFamily="18" charset="0"/>
              </a:rPr>
              <a:t>Swing components </a:t>
            </a:r>
            <a:r>
              <a:rPr lang="en-US" sz="2400" dirty="0">
                <a:latin typeface="Book Antiqua" pitchFamily="18" charset="0"/>
              </a:rPr>
              <a:t>are </a:t>
            </a:r>
            <a:r>
              <a:rPr lang="en-US" sz="2400" dirty="0" err="1">
                <a:latin typeface="Book Antiqua" pitchFamily="18" charset="0"/>
              </a:rPr>
              <a:t>JTextField</a:t>
            </a:r>
            <a:r>
              <a:rPr lang="en-US" sz="2400" dirty="0">
                <a:latin typeface="Book Antiqua" pitchFamily="18" charset="0"/>
              </a:rPr>
              <a:t>, </a:t>
            </a:r>
            <a:r>
              <a:rPr lang="en-US" sz="2400" dirty="0" err="1">
                <a:latin typeface="Book Antiqua" pitchFamily="18" charset="0"/>
              </a:rPr>
              <a:t>JLabel</a:t>
            </a:r>
            <a:r>
              <a:rPr lang="en-US" sz="2400" dirty="0">
                <a:latin typeface="Book Antiqua" pitchFamily="18" charset="0"/>
              </a:rPr>
              <a:t>, </a:t>
            </a:r>
            <a:r>
              <a:rPr lang="en-US" sz="2400" dirty="0" err="1">
                <a:latin typeface="Book Antiqua" pitchFamily="18" charset="0"/>
              </a:rPr>
              <a:t>JButton</a:t>
            </a:r>
            <a:r>
              <a:rPr lang="en-US" sz="2400" dirty="0">
                <a:latin typeface="Book Antiqua" pitchFamily="18" charset="0"/>
              </a:rPr>
              <a:t>, </a:t>
            </a:r>
            <a:r>
              <a:rPr lang="en-US" sz="2400" dirty="0" err="1">
                <a:latin typeface="Book Antiqua" pitchFamily="18" charset="0"/>
              </a:rPr>
              <a:t>JMenu</a:t>
            </a:r>
            <a:r>
              <a:rPr lang="en-US" sz="2400" dirty="0">
                <a:latin typeface="Book Antiqua" pitchFamily="18" charset="0"/>
              </a:rPr>
              <a:t> etc.</a:t>
            </a:r>
          </a:p>
          <a:p>
            <a:pPr algn="just"/>
            <a:endParaRPr lang="en-US" sz="2400" dirty="0">
              <a:latin typeface="Book Antiqua" pitchFamily="18" charset="0"/>
            </a:endParaRPr>
          </a:p>
          <a:p>
            <a:pPr algn="just"/>
            <a:endParaRPr lang="en-US" sz="2200" b="1" i="1" dirty="0">
              <a:latin typeface="Book Antiqu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Swing Components and Containers</a:t>
            </a:r>
          </a:p>
        </p:txBody>
      </p:sp>
      <p:sp>
        <p:nvSpPr>
          <p:cNvPr id="3" name="Content Placeholder 2"/>
          <p:cNvSpPr>
            <a:spLocks noGrp="1"/>
          </p:cNvSpPr>
          <p:nvPr>
            <p:ph idx="1"/>
          </p:nvPr>
        </p:nvSpPr>
        <p:spPr>
          <a:xfrm>
            <a:off x="457200" y="1295400"/>
            <a:ext cx="8229600" cy="5181600"/>
          </a:xfrm>
        </p:spPr>
        <p:txBody>
          <a:bodyPr>
            <a:normAutofit/>
          </a:bodyPr>
          <a:lstStyle/>
          <a:p>
            <a:pPr algn="just">
              <a:buNone/>
            </a:pPr>
            <a:r>
              <a:rPr lang="en-US" sz="2400" b="1" u="sng" dirty="0">
                <a:latin typeface="Book Antiqua" pitchFamily="18" charset="0"/>
              </a:rPr>
              <a:t>Swing Containers</a:t>
            </a:r>
            <a:endParaRPr lang="en-US" sz="2400" u="sng" dirty="0">
              <a:latin typeface="Book Antiqua" pitchFamily="18" charset="0"/>
            </a:endParaRPr>
          </a:p>
          <a:p>
            <a:pPr algn="just"/>
            <a:r>
              <a:rPr lang="en-US" sz="2400" dirty="0">
                <a:latin typeface="Book Antiqua" pitchFamily="18" charset="0"/>
              </a:rPr>
              <a:t>Swing defines two types of containers: </a:t>
            </a:r>
            <a:r>
              <a:rPr lang="en-US" sz="2400" i="1" dirty="0">
                <a:latin typeface="Book Antiqua" pitchFamily="18" charset="0"/>
              </a:rPr>
              <a:t>heavy weight containers and light weight containers</a:t>
            </a:r>
            <a:r>
              <a:rPr lang="en-US" sz="2400" dirty="0">
                <a:latin typeface="Book Antiqua" pitchFamily="18" charset="0"/>
              </a:rPr>
              <a:t>. </a:t>
            </a:r>
          </a:p>
          <a:p>
            <a:pPr algn="just"/>
            <a:r>
              <a:rPr lang="en-US" sz="2400" dirty="0">
                <a:latin typeface="Book Antiqua" pitchFamily="18" charset="0"/>
              </a:rPr>
              <a:t>Heavy weight containers are top-level containers and are not inherited from </a:t>
            </a:r>
            <a:r>
              <a:rPr lang="en-US" sz="2400" b="1" dirty="0" err="1">
                <a:latin typeface="Book Antiqua" pitchFamily="18" charset="0"/>
              </a:rPr>
              <a:t>JComponent</a:t>
            </a:r>
            <a:r>
              <a:rPr lang="en-US" sz="2400" dirty="0">
                <a:latin typeface="Book Antiqua" pitchFamily="18" charset="0"/>
              </a:rPr>
              <a:t> rather they are directly inherited from AWT classes </a:t>
            </a:r>
            <a:r>
              <a:rPr lang="en-US" sz="2400" b="1" dirty="0">
                <a:latin typeface="Book Antiqua" pitchFamily="18" charset="0"/>
              </a:rPr>
              <a:t>Component</a:t>
            </a:r>
            <a:r>
              <a:rPr lang="en-US" sz="2400" dirty="0">
                <a:latin typeface="Book Antiqua" pitchFamily="18" charset="0"/>
              </a:rPr>
              <a:t> and </a:t>
            </a:r>
            <a:r>
              <a:rPr lang="en-US" sz="2400" b="1" dirty="0">
                <a:latin typeface="Book Antiqua" pitchFamily="18" charset="0"/>
              </a:rPr>
              <a:t>Container</a:t>
            </a:r>
            <a:r>
              <a:rPr lang="en-US" sz="2400" dirty="0">
                <a:latin typeface="Book Antiqua" pitchFamily="18" charset="0"/>
              </a:rPr>
              <a:t>. </a:t>
            </a:r>
          </a:p>
          <a:p>
            <a:pPr algn="just"/>
            <a:r>
              <a:rPr lang="en-US" sz="2400" dirty="0">
                <a:latin typeface="Book Antiqua" pitchFamily="18" charset="0"/>
              </a:rPr>
              <a:t>Swing provides the following useful top-level containers: </a:t>
            </a:r>
            <a:r>
              <a:rPr lang="en-US" sz="2400" i="1" dirty="0" err="1">
                <a:latin typeface="Book Antiqua" pitchFamily="18" charset="0"/>
              </a:rPr>
              <a:t>JWindow</a:t>
            </a:r>
            <a:r>
              <a:rPr lang="en-US" sz="2400" i="1" dirty="0">
                <a:latin typeface="Book Antiqua" pitchFamily="18" charset="0"/>
              </a:rPr>
              <a:t>, </a:t>
            </a:r>
            <a:r>
              <a:rPr lang="en-US" sz="2400" i="1" dirty="0" err="1">
                <a:latin typeface="Book Antiqua" pitchFamily="18" charset="0"/>
              </a:rPr>
              <a:t>JFrame</a:t>
            </a:r>
            <a:r>
              <a:rPr lang="en-US" sz="2400" i="1" dirty="0">
                <a:latin typeface="Book Antiqua" pitchFamily="18" charset="0"/>
              </a:rPr>
              <a:t>, </a:t>
            </a:r>
            <a:r>
              <a:rPr lang="en-US" sz="2400" i="1" dirty="0" err="1">
                <a:latin typeface="Book Antiqua" pitchFamily="18" charset="0"/>
              </a:rPr>
              <a:t>JDialog</a:t>
            </a:r>
            <a:r>
              <a:rPr lang="en-US" sz="2400" dirty="0">
                <a:latin typeface="Book Antiqua" pitchFamily="18" charset="0"/>
              </a:rPr>
              <a:t>, and </a:t>
            </a:r>
            <a:r>
              <a:rPr lang="en-US" sz="2400" i="1" dirty="0" err="1">
                <a:latin typeface="Book Antiqua" pitchFamily="18" charset="0"/>
              </a:rPr>
              <a:t>JApplet</a:t>
            </a:r>
            <a:r>
              <a:rPr lang="en-US" sz="2400" dirty="0">
                <a:latin typeface="Book Antiqua" pitchFamily="18" charset="0"/>
              </a:rPr>
              <a:t>. </a:t>
            </a:r>
          </a:p>
          <a:p>
            <a:pPr algn="just"/>
            <a:r>
              <a:rPr lang="en-US" sz="2400" dirty="0">
                <a:latin typeface="Book Antiqua" pitchFamily="18" charset="0"/>
              </a:rPr>
              <a:t>Lightweight containers are inherited from </a:t>
            </a:r>
            <a:r>
              <a:rPr lang="en-US" sz="2400" b="1" dirty="0" err="1">
                <a:latin typeface="Book Antiqua" pitchFamily="18" charset="0"/>
              </a:rPr>
              <a:t>JComponent</a:t>
            </a:r>
            <a:r>
              <a:rPr lang="en-US" sz="2400" dirty="0">
                <a:latin typeface="Book Antiqua" pitchFamily="18" charset="0"/>
              </a:rPr>
              <a:t>. An example of a lightweight container is </a:t>
            </a:r>
            <a:r>
              <a:rPr lang="en-US" sz="2400" b="1" dirty="0" err="1">
                <a:latin typeface="Book Antiqua" pitchFamily="18" charset="0"/>
              </a:rPr>
              <a:t>Jpanel</a:t>
            </a:r>
            <a:r>
              <a:rPr lang="en-US" sz="2400" dirty="0">
                <a:latin typeface="Book Antiqua" pitchFamily="18" charset="0"/>
              </a:rPr>
              <a:t>. </a:t>
            </a:r>
          </a:p>
          <a:p>
            <a:pPr algn="just"/>
            <a:endParaRPr lang="en-US" sz="2200" b="1" i="1" dirty="0">
              <a:latin typeface="Book Antiqu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Creating GUI Using Swing</a:t>
            </a:r>
          </a:p>
        </p:txBody>
      </p:sp>
      <p:sp>
        <p:nvSpPr>
          <p:cNvPr id="3" name="Content Placeholder 2"/>
          <p:cNvSpPr>
            <a:spLocks noGrp="1"/>
          </p:cNvSpPr>
          <p:nvPr>
            <p:ph idx="1"/>
          </p:nvPr>
        </p:nvSpPr>
        <p:spPr>
          <a:xfrm>
            <a:off x="457200" y="1295400"/>
            <a:ext cx="8229600" cy="5181600"/>
          </a:xfrm>
        </p:spPr>
        <p:txBody>
          <a:bodyPr>
            <a:normAutofit/>
          </a:bodyPr>
          <a:lstStyle/>
          <a:p>
            <a:pPr lvl="0" algn="just">
              <a:buFont typeface="Calibri" pitchFamily="34" charset="0"/>
              <a:buChar char="‒"/>
            </a:pPr>
            <a:r>
              <a:rPr lang="en-US" sz="2400" dirty="0">
                <a:latin typeface="Book Antiqua" pitchFamily="18" charset="0"/>
              </a:rPr>
              <a:t>Create new class by extending top level container like </a:t>
            </a:r>
            <a:r>
              <a:rPr lang="en-US" sz="2400" dirty="0" err="1">
                <a:latin typeface="Book Antiqua" pitchFamily="18" charset="0"/>
              </a:rPr>
              <a:t>JFrame</a:t>
            </a:r>
            <a:endParaRPr lang="en-US" sz="2400" dirty="0">
              <a:latin typeface="Book Antiqua" pitchFamily="18" charset="0"/>
            </a:endParaRPr>
          </a:p>
          <a:p>
            <a:pPr lvl="0" algn="just">
              <a:buFont typeface="Calibri" pitchFamily="34" charset="0"/>
              <a:buChar char="‒"/>
            </a:pPr>
            <a:r>
              <a:rPr lang="en-US" sz="2400" dirty="0">
                <a:latin typeface="Book Antiqua" pitchFamily="18" charset="0"/>
              </a:rPr>
              <a:t>Create object of the class that inherits the container class</a:t>
            </a:r>
          </a:p>
          <a:p>
            <a:pPr lvl="0" algn="just">
              <a:buFont typeface="Calibri" pitchFamily="34" charset="0"/>
              <a:buChar char="‒"/>
            </a:pPr>
            <a:r>
              <a:rPr lang="en-US" sz="2400" dirty="0">
                <a:latin typeface="Book Antiqua" pitchFamily="18" charset="0"/>
              </a:rPr>
              <a:t>Set its title, size, layout etc</a:t>
            </a:r>
          </a:p>
          <a:p>
            <a:pPr lvl="0" algn="just">
              <a:buFont typeface="Calibri" pitchFamily="34" charset="0"/>
              <a:buChar char="‒"/>
            </a:pPr>
            <a:r>
              <a:rPr lang="en-US" sz="2400" dirty="0">
                <a:latin typeface="Book Antiqua" pitchFamily="18" charset="0"/>
              </a:rPr>
              <a:t>Add needed components in the container.</a:t>
            </a:r>
          </a:p>
          <a:p>
            <a:pPr lvl="0" algn="just">
              <a:buFont typeface="Calibri" pitchFamily="34" charset="0"/>
              <a:buChar char="‒"/>
            </a:pPr>
            <a:r>
              <a:rPr lang="en-US" sz="2400" dirty="0">
                <a:latin typeface="Book Antiqua" pitchFamily="18" charset="0"/>
              </a:rPr>
              <a:t>Make the container object visible at last</a:t>
            </a:r>
          </a:p>
          <a:p>
            <a:pPr algn="just">
              <a:buNone/>
            </a:pPr>
            <a:endParaRPr lang="en-US" sz="2200" b="1" i="1" dirty="0">
              <a:latin typeface="Book Antiqua" pitchFamily="18" charset="0"/>
            </a:endParaRPr>
          </a:p>
          <a:p>
            <a:pPr algn="just">
              <a:buNone/>
            </a:pPr>
            <a:r>
              <a:rPr lang="en-US" sz="2200" b="1" i="1" dirty="0">
                <a:latin typeface="Book Antiqua" pitchFamily="18" charset="0"/>
              </a:rPr>
              <a:t>Example</a:t>
            </a:r>
          </a:p>
        </p:txBody>
      </p:sp>
      <p:graphicFrame>
        <p:nvGraphicFramePr>
          <p:cNvPr id="4" name="Object 3"/>
          <p:cNvGraphicFramePr>
            <a:graphicFrameLocks noChangeAspect="1"/>
          </p:cNvGraphicFramePr>
          <p:nvPr>
            <p:extLst>
              <p:ext uri="{D42A27DB-BD31-4B8C-83A1-F6EECF244321}">
                <p14:modId xmlns:p14="http://schemas.microsoft.com/office/powerpoint/2010/main" val="3715634341"/>
              </p:ext>
            </p:extLst>
          </p:nvPr>
        </p:nvGraphicFramePr>
        <p:xfrm>
          <a:off x="1695450" y="4732338"/>
          <a:ext cx="1014413" cy="517525"/>
        </p:xfrm>
        <a:graphic>
          <a:graphicData uri="http://schemas.openxmlformats.org/presentationml/2006/ole">
            <mc:AlternateContent xmlns:mc="http://schemas.openxmlformats.org/markup-compatibility/2006">
              <mc:Choice xmlns:v="urn:schemas-microsoft-com:vml" Requires="v">
                <p:oleObj name="Packager Shell Object" showAsIcon="1" r:id="rId2" imgW="1018996" imgH="514178" progId="Package">
                  <p:embed/>
                </p:oleObj>
              </mc:Choice>
              <mc:Fallback>
                <p:oleObj name="Packager Shell Object" showAsIcon="1" r:id="rId2" imgW="1018996" imgH="514178" progId="Package">
                  <p:embed/>
                  <p:pic>
                    <p:nvPicPr>
                      <p:cNvPr id="0" name="Picture 70"/>
                      <p:cNvPicPr>
                        <a:picLocks noChangeAspect="1" noChangeArrowheads="1"/>
                      </p:cNvPicPr>
                      <p:nvPr/>
                    </p:nvPicPr>
                    <p:blipFill>
                      <a:blip r:embed="rId3"/>
                      <a:srcRect/>
                      <a:stretch>
                        <a:fillRect/>
                      </a:stretch>
                    </p:blipFill>
                    <p:spPr bwMode="auto">
                      <a:xfrm>
                        <a:off x="1695450" y="4732338"/>
                        <a:ext cx="101441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Basic Swing Controls</a:t>
            </a:r>
          </a:p>
        </p:txBody>
      </p:sp>
      <p:sp>
        <p:nvSpPr>
          <p:cNvPr id="3" name="Content Placeholder 2"/>
          <p:cNvSpPr>
            <a:spLocks noGrp="1"/>
          </p:cNvSpPr>
          <p:nvPr>
            <p:ph idx="1"/>
          </p:nvPr>
        </p:nvSpPr>
        <p:spPr>
          <a:xfrm>
            <a:off x="457200" y="1295400"/>
            <a:ext cx="8229600" cy="5181600"/>
          </a:xfrm>
        </p:spPr>
        <p:txBody>
          <a:bodyPr>
            <a:normAutofit/>
          </a:bodyPr>
          <a:lstStyle/>
          <a:p>
            <a:pPr algn="just">
              <a:buNone/>
            </a:pPr>
            <a:r>
              <a:rPr lang="en-US" sz="2400" b="1" u="sng" dirty="0" err="1">
                <a:latin typeface="Book Antiqua" pitchFamily="18" charset="0"/>
              </a:rPr>
              <a:t>JLabel</a:t>
            </a:r>
            <a:endParaRPr lang="en-US" sz="2400" b="1" u="sng" dirty="0">
              <a:latin typeface="Book Antiqua" pitchFamily="18" charset="0"/>
            </a:endParaRPr>
          </a:p>
          <a:p>
            <a:pPr lvl="0" algn="just"/>
            <a:r>
              <a:rPr lang="en-US" sz="2200" b="1" dirty="0" err="1">
                <a:latin typeface="Book Antiqua" pitchFamily="18" charset="0"/>
              </a:rPr>
              <a:t>JLabel</a:t>
            </a:r>
            <a:r>
              <a:rPr lang="en-US" sz="2200" b="1" dirty="0">
                <a:latin typeface="Book Antiqua" pitchFamily="18" charset="0"/>
              </a:rPr>
              <a:t>();</a:t>
            </a:r>
            <a:r>
              <a:rPr lang="en-US" sz="2200" dirty="0">
                <a:latin typeface="Book Antiqua" pitchFamily="18" charset="0"/>
              </a:rPr>
              <a:t>//Creates label with no text and no image</a:t>
            </a:r>
          </a:p>
          <a:p>
            <a:pPr lvl="0" algn="just"/>
            <a:r>
              <a:rPr lang="en-US" sz="2200" b="1" dirty="0" err="1">
                <a:latin typeface="Book Antiqua" pitchFamily="18" charset="0"/>
              </a:rPr>
              <a:t>JLabel</a:t>
            </a:r>
            <a:r>
              <a:rPr lang="en-US" sz="2200" b="1" dirty="0">
                <a:latin typeface="Book Antiqua" pitchFamily="18" charset="0"/>
              </a:rPr>
              <a:t>(String text);</a:t>
            </a:r>
            <a:r>
              <a:rPr lang="en-US" sz="2200" dirty="0">
                <a:latin typeface="Book Antiqua" pitchFamily="18" charset="0"/>
              </a:rPr>
              <a:t> //Create label with specified text</a:t>
            </a:r>
          </a:p>
          <a:p>
            <a:pPr lvl="0" algn="just"/>
            <a:r>
              <a:rPr lang="en-US" sz="2200" b="1" dirty="0" err="1">
                <a:latin typeface="Book Antiqua" pitchFamily="18" charset="0"/>
              </a:rPr>
              <a:t>JLabel</a:t>
            </a:r>
            <a:r>
              <a:rPr lang="en-US" sz="2200" b="1" dirty="0">
                <a:latin typeface="Book Antiqua" pitchFamily="18" charset="0"/>
              </a:rPr>
              <a:t>(Icon </a:t>
            </a:r>
            <a:r>
              <a:rPr lang="en-US" sz="2200" b="1" dirty="0" err="1">
                <a:latin typeface="Book Antiqua" pitchFamily="18" charset="0"/>
              </a:rPr>
              <a:t>icn</a:t>
            </a:r>
            <a:r>
              <a:rPr lang="en-US" sz="2200" b="1" dirty="0">
                <a:latin typeface="Book Antiqua" pitchFamily="18" charset="0"/>
              </a:rPr>
              <a:t>);</a:t>
            </a:r>
            <a:r>
              <a:rPr lang="en-US" sz="2200" dirty="0">
                <a:latin typeface="Book Antiqua" pitchFamily="18" charset="0"/>
              </a:rPr>
              <a:t> //Creates label with specified icon</a:t>
            </a:r>
          </a:p>
          <a:p>
            <a:pPr lvl="0" algn="just"/>
            <a:r>
              <a:rPr lang="en-US" sz="2200" b="1" dirty="0" err="1">
                <a:latin typeface="Book Antiqua" pitchFamily="18" charset="0"/>
              </a:rPr>
              <a:t>JLabel</a:t>
            </a:r>
            <a:r>
              <a:rPr lang="en-US" sz="2200" b="1" dirty="0">
                <a:latin typeface="Book Antiqua" pitchFamily="18" charset="0"/>
              </a:rPr>
              <a:t>(String text, int alignment);</a:t>
            </a:r>
            <a:r>
              <a:rPr lang="en-US" sz="2200" dirty="0">
                <a:latin typeface="Book Antiqua" pitchFamily="18" charset="0"/>
              </a:rPr>
              <a:t> //Creates label with specified text and alignment</a:t>
            </a:r>
          </a:p>
          <a:p>
            <a:pPr lvl="0" algn="just"/>
            <a:r>
              <a:rPr lang="en-US" sz="2200" b="1" dirty="0" err="1">
                <a:latin typeface="Book Antiqua" pitchFamily="18" charset="0"/>
              </a:rPr>
              <a:t>JLabel</a:t>
            </a:r>
            <a:r>
              <a:rPr lang="en-US" sz="2200" b="1" dirty="0">
                <a:latin typeface="Book Antiqua" pitchFamily="18" charset="0"/>
              </a:rPr>
              <a:t>(Icon </a:t>
            </a:r>
            <a:r>
              <a:rPr lang="en-US" sz="2200" b="1" dirty="0" err="1">
                <a:latin typeface="Book Antiqua" pitchFamily="18" charset="0"/>
              </a:rPr>
              <a:t>icn</a:t>
            </a:r>
            <a:r>
              <a:rPr lang="en-US" sz="2200" b="1" dirty="0">
                <a:latin typeface="Book Antiqua" pitchFamily="18" charset="0"/>
              </a:rPr>
              <a:t>, int alignment);</a:t>
            </a:r>
            <a:r>
              <a:rPr lang="en-US" sz="2200" dirty="0">
                <a:latin typeface="Book Antiqua" pitchFamily="18" charset="0"/>
              </a:rPr>
              <a:t> //Creates label with specified icon and alignment</a:t>
            </a:r>
          </a:p>
          <a:p>
            <a:pPr lvl="0" algn="just"/>
            <a:r>
              <a:rPr lang="en-US" sz="2200" b="1" dirty="0" err="1">
                <a:latin typeface="Book Antiqua" pitchFamily="18" charset="0"/>
              </a:rPr>
              <a:t>JLabel</a:t>
            </a:r>
            <a:r>
              <a:rPr lang="en-US" sz="2200" b="1" dirty="0">
                <a:latin typeface="Book Antiqua" pitchFamily="18" charset="0"/>
              </a:rPr>
              <a:t>(String </a:t>
            </a:r>
            <a:r>
              <a:rPr lang="en-US" sz="2200" b="1" dirty="0" err="1">
                <a:latin typeface="Book Antiqua" pitchFamily="18" charset="0"/>
              </a:rPr>
              <a:t>text,Icon</a:t>
            </a:r>
            <a:r>
              <a:rPr lang="en-US" sz="2200" b="1" dirty="0">
                <a:latin typeface="Book Antiqua" pitchFamily="18" charset="0"/>
              </a:rPr>
              <a:t> </a:t>
            </a:r>
            <a:r>
              <a:rPr lang="en-US" sz="2200" b="1" dirty="0" err="1">
                <a:latin typeface="Book Antiqua" pitchFamily="18" charset="0"/>
              </a:rPr>
              <a:t>icn</a:t>
            </a:r>
            <a:r>
              <a:rPr lang="en-US" sz="2200" b="1" dirty="0">
                <a:latin typeface="Book Antiqua" pitchFamily="18" charset="0"/>
              </a:rPr>
              <a:t>, </a:t>
            </a:r>
            <a:r>
              <a:rPr lang="en-US" sz="2200" b="1" err="1">
                <a:latin typeface="Book Antiqua" pitchFamily="18" charset="0"/>
              </a:rPr>
              <a:t>int</a:t>
            </a:r>
            <a:r>
              <a:rPr lang="en-US" sz="2200" b="1">
                <a:latin typeface="Book Antiqua" pitchFamily="18" charset="0"/>
              </a:rPr>
              <a:t> alignment</a:t>
            </a:r>
            <a:r>
              <a:rPr lang="en-US" sz="2200" b="1" dirty="0">
                <a:latin typeface="Book Antiqua" pitchFamily="18" charset="0"/>
              </a:rPr>
              <a:t>);</a:t>
            </a:r>
            <a:r>
              <a:rPr lang="en-US" sz="2200" dirty="0">
                <a:latin typeface="Book Antiqua" pitchFamily="18" charset="0"/>
              </a:rPr>
              <a:t> //Creates label with specified text, icon and alignment</a:t>
            </a:r>
          </a:p>
          <a:p>
            <a:pPr algn="just">
              <a:buNone/>
            </a:pPr>
            <a:endParaRPr lang="en-US" sz="2200" b="1" i="1" dirty="0">
              <a:latin typeface="Book Antiqu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Basic Swing Controls</a:t>
            </a:r>
          </a:p>
        </p:txBody>
      </p:sp>
      <p:sp>
        <p:nvSpPr>
          <p:cNvPr id="3" name="Content Placeholder 2"/>
          <p:cNvSpPr>
            <a:spLocks noGrp="1"/>
          </p:cNvSpPr>
          <p:nvPr>
            <p:ph idx="1"/>
          </p:nvPr>
        </p:nvSpPr>
        <p:spPr>
          <a:xfrm>
            <a:off x="457200" y="1295400"/>
            <a:ext cx="8229600" cy="5181600"/>
          </a:xfrm>
        </p:spPr>
        <p:txBody>
          <a:bodyPr>
            <a:normAutofit/>
          </a:bodyPr>
          <a:lstStyle/>
          <a:p>
            <a:pPr algn="just">
              <a:buNone/>
            </a:pPr>
            <a:r>
              <a:rPr lang="en-US" sz="2400" b="1" u="sng" dirty="0" err="1">
                <a:latin typeface="Book Antiqua" pitchFamily="18" charset="0"/>
              </a:rPr>
              <a:t>JTextField</a:t>
            </a:r>
            <a:endParaRPr lang="en-US" sz="2400" b="1" u="sng" dirty="0">
              <a:latin typeface="Book Antiqua" pitchFamily="18" charset="0"/>
            </a:endParaRPr>
          </a:p>
          <a:p>
            <a:pPr lvl="0" algn="just"/>
            <a:r>
              <a:rPr lang="en-US" sz="2200" b="1" dirty="0" err="1">
                <a:latin typeface="Book Antiqua" pitchFamily="18" charset="0"/>
              </a:rPr>
              <a:t>JTextField</a:t>
            </a:r>
            <a:r>
              <a:rPr lang="en-US" sz="2200" b="1" dirty="0">
                <a:latin typeface="Book Antiqua" pitchFamily="18" charset="0"/>
              </a:rPr>
              <a:t>();</a:t>
            </a:r>
            <a:r>
              <a:rPr lang="en-US" sz="2200" dirty="0">
                <a:latin typeface="Book Antiqua" pitchFamily="18" charset="0"/>
              </a:rPr>
              <a:t> //creates new text field without any initial text </a:t>
            </a:r>
          </a:p>
          <a:p>
            <a:pPr lvl="0" algn="just"/>
            <a:r>
              <a:rPr lang="en-US" sz="2200" b="1" dirty="0" err="1">
                <a:latin typeface="Book Antiqua" pitchFamily="18" charset="0"/>
              </a:rPr>
              <a:t>JTextField</a:t>
            </a:r>
            <a:r>
              <a:rPr lang="en-US" sz="2200" b="1" dirty="0">
                <a:latin typeface="Book Antiqua" pitchFamily="18" charset="0"/>
              </a:rPr>
              <a:t>(</a:t>
            </a:r>
            <a:r>
              <a:rPr lang="en-US" sz="2200" b="1" dirty="0" err="1">
                <a:latin typeface="Book Antiqua" pitchFamily="18" charset="0"/>
              </a:rPr>
              <a:t>int</a:t>
            </a:r>
            <a:r>
              <a:rPr lang="en-US" sz="2200" b="1" dirty="0">
                <a:latin typeface="Book Antiqua" pitchFamily="18" charset="0"/>
              </a:rPr>
              <a:t> </a:t>
            </a:r>
            <a:r>
              <a:rPr lang="en-US" sz="2200" b="1" dirty="0" err="1">
                <a:latin typeface="Book Antiqua" pitchFamily="18" charset="0"/>
              </a:rPr>
              <a:t>col</a:t>
            </a:r>
            <a:r>
              <a:rPr lang="en-US" sz="2200" b="1" dirty="0">
                <a:latin typeface="Book Antiqua" pitchFamily="18" charset="0"/>
              </a:rPr>
              <a:t>);</a:t>
            </a:r>
            <a:r>
              <a:rPr lang="en-US" sz="2200" dirty="0">
                <a:latin typeface="Book Antiqua" pitchFamily="18" charset="0"/>
              </a:rPr>
              <a:t> //creates new text field having specified number of columns and with no initial text</a:t>
            </a:r>
          </a:p>
          <a:p>
            <a:pPr lvl="0" algn="just"/>
            <a:r>
              <a:rPr lang="en-US" sz="2200" b="1" dirty="0" err="1">
                <a:latin typeface="Book Antiqua" pitchFamily="18" charset="0"/>
              </a:rPr>
              <a:t>JTextField</a:t>
            </a:r>
            <a:r>
              <a:rPr lang="en-US" sz="2200" b="1" dirty="0">
                <a:latin typeface="Book Antiqua" pitchFamily="18" charset="0"/>
              </a:rPr>
              <a:t>(String text) ;</a:t>
            </a:r>
            <a:r>
              <a:rPr lang="en-US" sz="2200" dirty="0">
                <a:latin typeface="Book Antiqua" pitchFamily="18" charset="0"/>
              </a:rPr>
              <a:t> //creates new text field having specified initial text</a:t>
            </a:r>
          </a:p>
          <a:p>
            <a:pPr lvl="0" algn="just"/>
            <a:r>
              <a:rPr lang="en-US" sz="2200" b="1" dirty="0" err="1">
                <a:latin typeface="Book Antiqua" pitchFamily="18" charset="0"/>
              </a:rPr>
              <a:t>JTextField</a:t>
            </a:r>
            <a:r>
              <a:rPr lang="en-US" sz="2200" b="1" dirty="0">
                <a:latin typeface="Book Antiqua" pitchFamily="18" charset="0"/>
              </a:rPr>
              <a:t>(String text, </a:t>
            </a:r>
            <a:r>
              <a:rPr lang="en-US" sz="2200" b="1" dirty="0" err="1">
                <a:latin typeface="Book Antiqua" pitchFamily="18" charset="0"/>
              </a:rPr>
              <a:t>int</a:t>
            </a:r>
            <a:r>
              <a:rPr lang="en-US" sz="2200" b="1" dirty="0">
                <a:latin typeface="Book Antiqua" pitchFamily="18" charset="0"/>
              </a:rPr>
              <a:t> </a:t>
            </a:r>
            <a:r>
              <a:rPr lang="en-US" sz="2200" b="1" dirty="0" err="1">
                <a:latin typeface="Book Antiqua" pitchFamily="18" charset="0"/>
              </a:rPr>
              <a:t>col</a:t>
            </a:r>
            <a:r>
              <a:rPr lang="en-US" sz="2200" b="1" dirty="0">
                <a:latin typeface="Book Antiqua" pitchFamily="18" charset="0"/>
              </a:rPr>
              <a:t>);</a:t>
            </a:r>
            <a:r>
              <a:rPr lang="en-US" sz="2200" dirty="0">
                <a:latin typeface="Book Antiqua" pitchFamily="18" charset="0"/>
              </a:rPr>
              <a:t> //creates new text field having specified number of columns and initial text</a:t>
            </a:r>
          </a:p>
          <a:p>
            <a:pPr lvl="0" algn="just">
              <a:buNone/>
            </a:pPr>
            <a:endParaRPr lang="en-US" sz="2200" dirty="0">
              <a:latin typeface="Book Antiqua" pitchFamily="18" charset="0"/>
            </a:endParaRPr>
          </a:p>
          <a:p>
            <a:pPr algn="just">
              <a:buNone/>
            </a:pPr>
            <a:endParaRPr lang="en-US" sz="2200" b="1" i="1" dirty="0">
              <a:latin typeface="Book Antiqua"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7362</TotalTime>
  <Words>2854</Words>
  <Application>Microsoft Office PowerPoint</Application>
  <PresentationFormat>On-screen Show (4:3)</PresentationFormat>
  <Paragraphs>319</Paragraphs>
  <Slides>48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5" baseType="lpstr">
      <vt:lpstr>Arial</vt:lpstr>
      <vt:lpstr>Book Antiqua</vt:lpstr>
      <vt:lpstr>Calibri</vt:lpstr>
      <vt:lpstr>Cambria</vt:lpstr>
      <vt:lpstr>Times New Roman</vt:lpstr>
      <vt:lpstr>Office Theme</vt:lpstr>
      <vt:lpstr>Packager Shell Object</vt:lpstr>
      <vt:lpstr>PowerPoint Presentation</vt:lpstr>
      <vt:lpstr>Swing Introduction</vt:lpstr>
      <vt:lpstr>Swing Class Hierarchy</vt:lpstr>
      <vt:lpstr>AWT vs Swing</vt:lpstr>
      <vt:lpstr>Swing Components and Containers</vt:lpstr>
      <vt:lpstr>Swing Components and Containers</vt:lpstr>
      <vt:lpstr>Creating GUI Using Swing</vt:lpstr>
      <vt:lpstr>Basic Swing Controls</vt:lpstr>
      <vt:lpstr>Basic Swing Controls</vt:lpstr>
      <vt:lpstr>Basic Swing Controls</vt:lpstr>
      <vt:lpstr>Basic Swing Controls</vt:lpstr>
      <vt:lpstr>Basic Swing Controls</vt:lpstr>
      <vt:lpstr>Basic Swing Controls</vt:lpstr>
      <vt:lpstr>Basic Swing Controls</vt:lpstr>
      <vt:lpstr>Basic Swing Controls</vt:lpstr>
      <vt:lpstr>Basic Swing Controls</vt:lpstr>
      <vt:lpstr>Basic Swing Controls</vt:lpstr>
      <vt:lpstr>Layout Managers</vt:lpstr>
      <vt:lpstr>Layout Managers</vt:lpstr>
      <vt:lpstr>Layout Managers</vt:lpstr>
      <vt:lpstr>Layout Managers</vt:lpstr>
      <vt:lpstr>Layout Managers</vt:lpstr>
      <vt:lpstr>Layout Managers</vt:lpstr>
      <vt:lpstr>Layout Managers</vt:lpstr>
      <vt:lpstr>Layout Managers</vt:lpstr>
      <vt:lpstr>Layout Managers</vt:lpstr>
      <vt:lpstr>Swing Menu</vt:lpstr>
      <vt:lpstr>Swing Menu</vt:lpstr>
      <vt:lpstr>Swing Menu</vt:lpstr>
      <vt:lpstr>Swing Menu</vt:lpstr>
      <vt:lpstr>Swing Menu</vt:lpstr>
      <vt:lpstr>Swing Menu</vt:lpstr>
      <vt:lpstr>Creating Dialog Box</vt:lpstr>
      <vt:lpstr>Creating Dialog Box</vt:lpstr>
      <vt:lpstr>Creating Dialog Box</vt:lpstr>
      <vt:lpstr>Internal Frames</vt:lpstr>
      <vt:lpstr>Internal Frames</vt:lpstr>
      <vt:lpstr>What is Event Handling</vt:lpstr>
      <vt:lpstr>Event Delegation  Model</vt:lpstr>
      <vt:lpstr>Event Delegation  Model</vt:lpstr>
      <vt:lpstr>Handling Action Events</vt:lpstr>
      <vt:lpstr>JDBC Basics</vt:lpstr>
      <vt:lpstr>JDBC Basics</vt:lpstr>
      <vt:lpstr>JDBC Driver Types</vt:lpstr>
      <vt:lpstr>JDBC Driver Types</vt:lpstr>
      <vt:lpstr>JDBC Driver </vt:lpstr>
      <vt:lpstr>JDBC Steps</vt:lpstr>
      <vt:lpstr>JDBC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Saroj Singh</cp:lastModifiedBy>
  <cp:revision>195</cp:revision>
  <dcterms:created xsi:type="dcterms:W3CDTF">2018-02-05T16:48:52Z</dcterms:created>
  <dcterms:modified xsi:type="dcterms:W3CDTF">2024-06-01T22:52:21Z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2024-05-27T11:32:21Z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ff3c12ac-1aa8-4664-b0aa-24bf58a5de05</vt:lpwstr>
  </property>
  <property fmtid="{D5CDD505-2E9C-101B-9397-08002B2CF9AE}" pid="7" name="MSIP_Label_defa4170-0d19-0005-0004-bc88714345d2_ActionId">
    <vt:lpwstr>f9220535-9615-48c3-895d-8223c4d44563</vt:lpwstr>
  </property>
  <property fmtid="{D5CDD505-2E9C-101B-9397-08002B2CF9AE}" pid="8" name="MSIP_Label_defa4170-0d19-0005-0004-bc88714345d2_ContentBits">
    <vt:lpwstr>0</vt:lpwstr>
  </property>
</Properties>
</file>