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2"/>
  </p:notesMasterIdLst>
  <p:sldIdLst>
    <p:sldId id="256" r:id="rId2"/>
    <p:sldId id="258" r:id="rId3"/>
    <p:sldId id="259" r:id="rId4"/>
    <p:sldId id="260" r:id="rId5"/>
    <p:sldId id="261" r:id="rId6"/>
    <p:sldId id="262" r:id="rId7"/>
    <p:sldId id="264" r:id="rId8"/>
    <p:sldId id="263" r:id="rId9"/>
    <p:sldId id="265" r:id="rId10"/>
    <p:sldId id="266" r:id="rId11"/>
    <p:sldId id="268" r:id="rId12"/>
    <p:sldId id="269" r:id="rId13"/>
    <p:sldId id="271" r:id="rId14"/>
    <p:sldId id="270" r:id="rId15"/>
    <p:sldId id="272" r:id="rId16"/>
    <p:sldId id="273" r:id="rId17"/>
    <p:sldId id="275" r:id="rId18"/>
    <p:sldId id="274" r:id="rId19"/>
    <p:sldId id="276" r:id="rId20"/>
    <p:sldId id="277" r:id="rId21"/>
    <p:sldId id="278" r:id="rId22"/>
    <p:sldId id="279" r:id="rId23"/>
    <p:sldId id="280" r:id="rId24"/>
    <p:sldId id="281" r:id="rId25"/>
    <p:sldId id="283" r:id="rId26"/>
    <p:sldId id="282"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300" r:id="rId42"/>
    <p:sldId id="298" r:id="rId43"/>
    <p:sldId id="306" r:id="rId44"/>
    <p:sldId id="304" r:id="rId45"/>
    <p:sldId id="305" r:id="rId46"/>
    <p:sldId id="301" r:id="rId47"/>
    <p:sldId id="302" r:id="rId48"/>
    <p:sldId id="303" r:id="rId49"/>
    <p:sldId id="307" r:id="rId50"/>
    <p:sldId id="308" r:id="rId5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7" d="100"/>
          <a:sy n="67" d="100"/>
        </p:scale>
        <p:origin x="1476"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46DFDF3-8B36-405D-A4F0-263CCFE13683}" type="datetimeFigureOut">
              <a:rPr lang="en-US" smtClean="0"/>
              <a:pPr/>
              <a:t>05/26/2024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60F5B0C-174E-486B-9F01-D888EFCF872C}" type="slidenum">
              <a:rPr lang="en-US" smtClean="0"/>
              <a:pPr/>
              <a:t>‹#›</a:t>
            </a:fld>
            <a:endParaRPr lang="en-US"/>
          </a:p>
        </p:txBody>
      </p:sp>
    </p:spTree>
    <p:extLst>
      <p:ext uri="{BB962C8B-B14F-4D97-AF65-F5344CB8AC3E}">
        <p14:creationId xmlns:p14="http://schemas.microsoft.com/office/powerpoint/2010/main" val="26624527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60F5B0C-174E-486B-9F01-D888EFCF872C}" type="slidenum">
              <a:rPr lang="en-US" smtClean="0"/>
              <a:pPr/>
              <a:t>34</a:t>
            </a:fld>
            <a:endParaRPr lang="en-US"/>
          </a:p>
        </p:txBody>
      </p:sp>
    </p:spTree>
    <p:extLst>
      <p:ext uri="{BB962C8B-B14F-4D97-AF65-F5344CB8AC3E}">
        <p14:creationId xmlns:p14="http://schemas.microsoft.com/office/powerpoint/2010/main" val="29371649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C549745F-1464-43CA-A04A-051C18B508E7}" type="datetimeFigureOut">
              <a:rPr lang="en-US" smtClean="0"/>
              <a:pPr/>
              <a:t>05/26/2024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C56E11-6B92-4542-A8A4-085CB2104B8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549745F-1464-43CA-A04A-051C18B508E7}" type="datetimeFigureOut">
              <a:rPr lang="en-US" smtClean="0"/>
              <a:pPr/>
              <a:t>05/26/2024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C56E11-6B92-4542-A8A4-085CB2104B8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549745F-1464-43CA-A04A-051C18B508E7}" type="datetimeFigureOut">
              <a:rPr lang="en-US" smtClean="0"/>
              <a:pPr/>
              <a:t>05/26/2024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C56E11-6B92-4542-A8A4-085CB2104B8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549745F-1464-43CA-A04A-051C18B508E7}" type="datetimeFigureOut">
              <a:rPr lang="en-US" smtClean="0"/>
              <a:pPr/>
              <a:t>05/26/2024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C56E11-6B92-4542-A8A4-085CB2104B8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549745F-1464-43CA-A04A-051C18B508E7}" type="datetimeFigureOut">
              <a:rPr lang="en-US" smtClean="0"/>
              <a:pPr/>
              <a:t>05/26/2024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C56E11-6B92-4542-A8A4-085CB2104B8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549745F-1464-43CA-A04A-051C18B508E7}" type="datetimeFigureOut">
              <a:rPr lang="en-US" smtClean="0"/>
              <a:pPr/>
              <a:t>05/26/2024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C56E11-6B92-4542-A8A4-085CB2104B8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549745F-1464-43CA-A04A-051C18B508E7}" type="datetimeFigureOut">
              <a:rPr lang="en-US" smtClean="0"/>
              <a:pPr/>
              <a:t>05/26/2024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AC56E11-6B92-4542-A8A4-085CB2104B8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549745F-1464-43CA-A04A-051C18B508E7}" type="datetimeFigureOut">
              <a:rPr lang="en-US" smtClean="0"/>
              <a:pPr/>
              <a:t>05/26/2024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AC56E11-6B92-4542-A8A4-085CB2104B8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49745F-1464-43CA-A04A-051C18B508E7}" type="datetimeFigureOut">
              <a:rPr lang="en-US" smtClean="0"/>
              <a:pPr/>
              <a:t>05/26/2024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AC56E11-6B92-4542-A8A4-085CB2104B8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549745F-1464-43CA-A04A-051C18B508E7}" type="datetimeFigureOut">
              <a:rPr lang="en-US" smtClean="0"/>
              <a:pPr/>
              <a:t>05/26/2024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C56E11-6B92-4542-A8A4-085CB2104B8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549745F-1464-43CA-A04A-051C18B508E7}" type="datetimeFigureOut">
              <a:rPr lang="en-US" smtClean="0"/>
              <a:pPr/>
              <a:t>05/26/2024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C56E11-6B92-4542-A8A4-085CB2104B8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49745F-1464-43CA-A04A-051C18B508E7}" type="datetimeFigureOut">
              <a:rPr lang="en-US" smtClean="0"/>
              <a:pPr/>
              <a:t>05/26/2024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C56E11-6B92-4542-A8A4-085CB2104B8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oleObject" Target="../embeddings/oleObject11.bin"/><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oleObject" Target="../embeddings/oleObject12.bin"/><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oleObject" Target="../embeddings/oleObject13.bin"/><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oleObject" Target="../embeddings/oleObject14.bin"/><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oleObject" Target="../embeddings/oleObject15.bin"/><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oleObject" Target="../embeddings/oleObject16.bin"/><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oleObject" Target="../embeddings/oleObject17.bin"/><Relationship Id="rId1" Type="http://schemas.openxmlformats.org/officeDocument/2006/relationships/slideLayout" Target="../slideLayouts/slideLayout2.xml"/><Relationship Id="rId5" Type="http://schemas.openxmlformats.org/officeDocument/2006/relationships/image" Target="../media/image11.wmf"/><Relationship Id="rId4" Type="http://schemas.openxmlformats.org/officeDocument/2006/relationships/oleObject" Target="../embeddings/oleObject18.bin"/></Relationships>
</file>

<file path=ppt/slides/_rels/slide17.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oleObject" Target="../embeddings/oleObject19.bin"/><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oleObject" Target="../embeddings/oleObject20.bin"/><Relationship Id="rId1" Type="http://schemas.openxmlformats.org/officeDocument/2006/relationships/slideLayout" Target="../slideLayouts/slideLayout2.xml"/><Relationship Id="rId5" Type="http://schemas.openxmlformats.org/officeDocument/2006/relationships/image" Target="../media/image12.wmf"/><Relationship Id="rId4" Type="http://schemas.openxmlformats.org/officeDocument/2006/relationships/oleObject" Target="../embeddings/oleObject21.bin"/></Relationships>
</file>

<file path=ppt/slides/_rels/slide19.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oleObject" Target="../embeddings/oleObject22.bin"/><Relationship Id="rId1" Type="http://schemas.openxmlformats.org/officeDocument/2006/relationships/slideLayout" Target="../slideLayouts/slideLayout2.xml"/><Relationship Id="rId5" Type="http://schemas.openxmlformats.org/officeDocument/2006/relationships/image" Target="../media/image13.wmf"/><Relationship Id="rId4" Type="http://schemas.openxmlformats.org/officeDocument/2006/relationships/oleObject" Target="../embeddings/oleObject23.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oleObject" Target="../embeddings/oleObject24.bin"/><Relationship Id="rId1" Type="http://schemas.openxmlformats.org/officeDocument/2006/relationships/slideLayout" Target="../slideLayouts/slideLayout2.xml"/><Relationship Id="rId6" Type="http://schemas.openxmlformats.org/officeDocument/2006/relationships/image" Target="../media/image14.wmf"/><Relationship Id="rId5" Type="http://schemas.openxmlformats.org/officeDocument/2006/relationships/oleObject" Target="../embeddings/oleObject26.bin"/><Relationship Id="rId4" Type="http://schemas.openxmlformats.org/officeDocument/2006/relationships/oleObject" Target="../embeddings/oleObject25.bin"/></Relationships>
</file>

<file path=ppt/slides/_rels/slide21.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oleObject" Target="../embeddings/oleObject27.bin"/><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oleObject" Target="../embeddings/oleObject28.bin"/><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oleObject" Target="../embeddings/oleObject29.bin"/><Relationship Id="rId1" Type="http://schemas.openxmlformats.org/officeDocument/2006/relationships/slideLayout" Target="../slideLayouts/slideLayout2.xml"/><Relationship Id="rId5" Type="http://schemas.openxmlformats.org/officeDocument/2006/relationships/image" Target="../media/image15.wmf"/><Relationship Id="rId4" Type="http://schemas.openxmlformats.org/officeDocument/2006/relationships/oleObject" Target="../embeddings/oleObject30.bin"/></Relationships>
</file>

<file path=ppt/slides/_rels/slide24.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oleObject" Target="../embeddings/oleObject31.bin"/><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oleObject" Target="../embeddings/oleObject32.bin"/><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oleObject" Target="../embeddings/oleObject33.bin"/><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oleObject" Target="../embeddings/oleObject34.bin"/><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oleObject" Target="../embeddings/oleObject35.bin"/><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oleObject" Target="../embeddings/oleObject36.bin"/><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oleObject" Target="../embeddings/oleObject37.bin"/><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oleObject" Target="../embeddings/oleObject38.bin"/><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32.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oleObject" Target="../embeddings/oleObject39.bin"/><Relationship Id="rId1" Type="http://schemas.openxmlformats.org/officeDocument/2006/relationships/slideLayout" Target="../slideLayouts/slideLayout2.xml"/><Relationship Id="rId5" Type="http://schemas.openxmlformats.org/officeDocument/2006/relationships/image" Target="../media/image19.wmf"/><Relationship Id="rId4" Type="http://schemas.openxmlformats.org/officeDocument/2006/relationships/oleObject" Target="../embeddings/oleObject40.bin"/></Relationships>
</file>

<file path=ppt/slides/_rels/slide33.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oleObject" Target="../embeddings/oleObject41.bin"/><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42.bin"/><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21.wmf"/><Relationship Id="rId5" Type="http://schemas.openxmlformats.org/officeDocument/2006/relationships/oleObject" Target="../embeddings/oleObject43.bin"/><Relationship Id="rId4" Type="http://schemas.openxmlformats.org/officeDocument/2006/relationships/image" Target="../media/image1.wmf"/></Relationships>
</file>

<file path=ppt/slides/_rels/slide35.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oleObject" Target="../embeddings/oleObject44.bin"/><Relationship Id="rId1" Type="http://schemas.openxmlformats.org/officeDocument/2006/relationships/slideLayout" Target="../slideLayouts/slideLayout2.xml"/><Relationship Id="rId6" Type="http://schemas.openxmlformats.org/officeDocument/2006/relationships/image" Target="../media/image23.wmf"/><Relationship Id="rId5" Type="http://schemas.openxmlformats.org/officeDocument/2006/relationships/oleObject" Target="../embeddings/oleObject45.bin"/><Relationship Id="rId4" Type="http://schemas.openxmlformats.org/officeDocument/2006/relationships/image" Target="../media/image22.png"/></Relationships>
</file>

<file path=ppt/slides/_rels/slide36.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oleObject" Target="../embeddings/oleObject46.bin"/><Relationship Id="rId1" Type="http://schemas.openxmlformats.org/officeDocument/2006/relationships/slideLayout" Target="../slideLayouts/slideLayout2.xml"/><Relationship Id="rId5" Type="http://schemas.openxmlformats.org/officeDocument/2006/relationships/image" Target="../media/image24.wmf"/><Relationship Id="rId4" Type="http://schemas.openxmlformats.org/officeDocument/2006/relationships/oleObject" Target="../embeddings/oleObject47.bin"/></Relationships>
</file>

<file path=ppt/slides/_rels/slide37.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oleObject" Target="../embeddings/oleObject48.bin"/><Relationship Id="rId1" Type="http://schemas.openxmlformats.org/officeDocument/2006/relationships/slideLayout" Target="../slideLayouts/slideLayout2.xml"/><Relationship Id="rId5" Type="http://schemas.openxmlformats.org/officeDocument/2006/relationships/image" Target="../media/image25.wmf"/><Relationship Id="rId4" Type="http://schemas.openxmlformats.org/officeDocument/2006/relationships/oleObject" Target="../embeddings/oleObject49.bin"/></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oleObject" Target="../embeddings/oleObject1.bin"/><Relationship Id="rId1" Type="http://schemas.openxmlformats.org/officeDocument/2006/relationships/slideLayout" Target="../slideLayouts/slideLayout2.xml"/><Relationship Id="rId5" Type="http://schemas.openxmlformats.org/officeDocument/2006/relationships/image" Target="../media/image2.wmf"/><Relationship Id="rId4" Type="http://schemas.openxmlformats.org/officeDocument/2006/relationships/oleObject" Target="../embeddings/oleObject2.bin"/></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oleObject" Target="../embeddings/oleObject50.bin"/><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oleObject" Target="../embeddings/oleObject51.bin"/><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oleObject" Target="../embeddings/oleObject52.bin"/><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oleObject" Target="../embeddings/oleObject53.bin"/><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oleObject" Target="../embeddings/oleObject54.bin"/><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oleObject" Target="../embeddings/oleObject55.bin"/><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oleObject" Target="../embeddings/oleObject56.bin"/><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oleObject" Target="../embeddings/oleObject3.bin"/><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oleObject" Target="../embeddings/oleObject57.bin"/><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oleObject" Target="../embeddings/oleObject4.bin"/><Relationship Id="rId1" Type="http://schemas.openxmlformats.org/officeDocument/2006/relationships/slideLayout" Target="../slideLayouts/slideLayout2.xml"/><Relationship Id="rId5" Type="http://schemas.openxmlformats.org/officeDocument/2006/relationships/image" Target="../media/image3.wmf"/><Relationship Id="rId4" Type="http://schemas.openxmlformats.org/officeDocument/2006/relationships/oleObject" Target="../embeddings/oleObject5.bin"/></Relationships>
</file>

<file path=ppt/slides/_rels/slide7.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oleObject" Target="../embeddings/oleObject6.bin"/><Relationship Id="rId1" Type="http://schemas.openxmlformats.org/officeDocument/2006/relationships/slideLayout" Target="../slideLayouts/slideLayout2.xml"/><Relationship Id="rId5" Type="http://schemas.openxmlformats.org/officeDocument/2006/relationships/image" Target="../media/image4.wmf"/><Relationship Id="rId4" Type="http://schemas.openxmlformats.org/officeDocument/2006/relationships/oleObject" Target="../embeddings/oleObject7.bin"/></Relationships>
</file>

<file path=ppt/slides/_rels/slide8.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oleObject" Target="../embeddings/oleObject8.bin"/><Relationship Id="rId1" Type="http://schemas.openxmlformats.org/officeDocument/2006/relationships/slideLayout" Target="../slideLayouts/slideLayout2.xml"/><Relationship Id="rId5" Type="http://schemas.openxmlformats.org/officeDocument/2006/relationships/image" Target="../media/image5.wmf"/><Relationship Id="rId4" Type="http://schemas.openxmlformats.org/officeDocument/2006/relationships/oleObject" Target="../embeddings/oleObject9.bin"/></Relationships>
</file>

<file path=ppt/slides/_rels/slide9.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oleObject" Target="../embeddings/oleObject10.bin"/><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762000"/>
            <a:ext cx="8229600" cy="5364163"/>
          </a:xfrm>
        </p:spPr>
        <p:txBody>
          <a:bodyPr/>
          <a:lstStyle/>
          <a:p>
            <a:pPr>
              <a:buNone/>
            </a:pPr>
            <a:endParaRPr lang="en-US" dirty="0">
              <a:latin typeface="Cambria" pitchFamily="18" charset="0"/>
            </a:endParaRPr>
          </a:p>
          <a:p>
            <a:pPr>
              <a:buNone/>
            </a:pPr>
            <a:endParaRPr lang="en-US" dirty="0">
              <a:latin typeface="Cambria" pitchFamily="18" charset="0"/>
            </a:endParaRPr>
          </a:p>
          <a:p>
            <a:pPr>
              <a:buNone/>
            </a:pPr>
            <a:endParaRPr lang="en-US" b="1" u="sng" dirty="0">
              <a:latin typeface="Cambria" pitchFamily="18" charset="0"/>
            </a:endParaRPr>
          </a:p>
          <a:p>
            <a:pPr>
              <a:buNone/>
            </a:pPr>
            <a:r>
              <a:rPr lang="en-US" dirty="0">
                <a:latin typeface="Cambria" pitchFamily="18" charset="0"/>
              </a:rPr>
              <a:t>		</a:t>
            </a:r>
            <a:r>
              <a:rPr lang="en-US" b="1" dirty="0">
                <a:latin typeface="Cambria" pitchFamily="18" charset="0"/>
              </a:rPr>
              <a:t>Core Java Programming</a:t>
            </a:r>
          </a:p>
          <a:p>
            <a:pPr>
              <a:buNone/>
            </a:pPr>
            <a:r>
              <a:rPr lang="en-US" b="1" dirty="0">
                <a:latin typeface="Book Antiqua" pitchFamily="18" charset="0"/>
              </a:rPr>
              <a:t>		By: </a:t>
            </a:r>
            <a:r>
              <a:rPr lang="en-US" b="1" dirty="0" err="1">
                <a:latin typeface="Book Antiqua" pitchFamily="18" charset="0"/>
              </a:rPr>
              <a:t>Saroj</a:t>
            </a:r>
            <a:r>
              <a:rPr lang="en-US" b="1" dirty="0">
                <a:latin typeface="Book Antiqua" pitchFamily="18" charset="0"/>
              </a:rPr>
              <a:t> Singh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Cambria" pitchFamily="18" charset="0"/>
              </a:rPr>
              <a:t>Class and Object</a:t>
            </a:r>
          </a:p>
        </p:txBody>
      </p:sp>
      <p:sp>
        <p:nvSpPr>
          <p:cNvPr id="27" name="Content Placeholder 26"/>
          <p:cNvSpPr>
            <a:spLocks noGrp="1"/>
          </p:cNvSpPr>
          <p:nvPr>
            <p:ph idx="1"/>
          </p:nvPr>
        </p:nvSpPr>
        <p:spPr>
          <a:xfrm>
            <a:off x="457200" y="1600200"/>
            <a:ext cx="8458200" cy="4525963"/>
          </a:xfrm>
        </p:spPr>
        <p:txBody>
          <a:bodyPr>
            <a:normAutofit fontScale="55000" lnSpcReduction="20000"/>
          </a:bodyPr>
          <a:lstStyle/>
          <a:p>
            <a:pPr algn="just">
              <a:buNone/>
            </a:pPr>
            <a:r>
              <a:rPr lang="en-US" sz="4000" i="1" u="sng" dirty="0">
                <a:latin typeface="Book Antiqua" pitchFamily="18" charset="0"/>
              </a:rPr>
              <a:t>Example</a:t>
            </a:r>
          </a:p>
          <a:p>
            <a:pPr>
              <a:buNone/>
            </a:pPr>
            <a:r>
              <a:rPr lang="en-US" sz="2900" dirty="0">
                <a:latin typeface="Book Antiqua" pitchFamily="18" charset="0"/>
              </a:rPr>
              <a:t>class Box</a:t>
            </a:r>
          </a:p>
          <a:p>
            <a:pPr>
              <a:buNone/>
            </a:pPr>
            <a:r>
              <a:rPr lang="en-US" sz="2900" dirty="0">
                <a:latin typeface="Book Antiqua" pitchFamily="18" charset="0"/>
              </a:rPr>
              <a:t>{</a:t>
            </a:r>
          </a:p>
          <a:p>
            <a:pPr>
              <a:buNone/>
            </a:pPr>
            <a:r>
              <a:rPr lang="en-US" sz="2900" dirty="0">
                <a:latin typeface="Book Antiqua" pitchFamily="18" charset="0"/>
              </a:rPr>
              <a:t>	</a:t>
            </a:r>
            <a:r>
              <a:rPr lang="en-US" sz="2900" dirty="0" err="1">
                <a:latin typeface="Book Antiqua" pitchFamily="18" charset="0"/>
              </a:rPr>
              <a:t>int</a:t>
            </a:r>
            <a:r>
              <a:rPr lang="en-US" sz="2900" dirty="0">
                <a:latin typeface="Book Antiqua" pitchFamily="18" charset="0"/>
              </a:rPr>
              <a:t> l, b, h;</a:t>
            </a:r>
          </a:p>
          <a:p>
            <a:pPr>
              <a:buNone/>
            </a:pPr>
            <a:r>
              <a:rPr lang="en-US" sz="2900" dirty="0">
                <a:latin typeface="Book Antiqua" pitchFamily="18" charset="0"/>
              </a:rPr>
              <a:t>	 void </a:t>
            </a:r>
            <a:r>
              <a:rPr lang="en-US" sz="2900" dirty="0" err="1">
                <a:latin typeface="Book Antiqua" pitchFamily="18" charset="0"/>
              </a:rPr>
              <a:t>setData</a:t>
            </a:r>
            <a:r>
              <a:rPr lang="en-US" sz="2900" dirty="0">
                <a:latin typeface="Book Antiqua" pitchFamily="18" charset="0"/>
              </a:rPr>
              <a:t>(</a:t>
            </a:r>
            <a:r>
              <a:rPr lang="en-US" sz="2900" dirty="0" err="1">
                <a:latin typeface="Book Antiqua" pitchFamily="18" charset="0"/>
              </a:rPr>
              <a:t>int</a:t>
            </a:r>
            <a:r>
              <a:rPr lang="en-US" sz="2900" dirty="0">
                <a:latin typeface="Book Antiqua" pitchFamily="18" charset="0"/>
              </a:rPr>
              <a:t> x, </a:t>
            </a:r>
            <a:r>
              <a:rPr lang="en-US" sz="2900" dirty="0" err="1">
                <a:latin typeface="Book Antiqua" pitchFamily="18" charset="0"/>
              </a:rPr>
              <a:t>int</a:t>
            </a:r>
            <a:r>
              <a:rPr lang="en-US" sz="2900" dirty="0">
                <a:latin typeface="Book Antiqua" pitchFamily="18" charset="0"/>
              </a:rPr>
              <a:t> y, </a:t>
            </a:r>
            <a:r>
              <a:rPr lang="en-US" sz="2900" dirty="0" err="1">
                <a:latin typeface="Book Antiqua" pitchFamily="18" charset="0"/>
              </a:rPr>
              <a:t>int</a:t>
            </a:r>
            <a:r>
              <a:rPr lang="en-US" sz="2900" dirty="0">
                <a:latin typeface="Book Antiqua" pitchFamily="18" charset="0"/>
              </a:rPr>
              <a:t> z) </a:t>
            </a:r>
          </a:p>
          <a:p>
            <a:pPr>
              <a:buNone/>
            </a:pPr>
            <a:r>
              <a:rPr lang="en-US" sz="2900" dirty="0">
                <a:latin typeface="Book Antiqua" pitchFamily="18" charset="0"/>
              </a:rPr>
              <a:t>	{</a:t>
            </a:r>
          </a:p>
          <a:p>
            <a:pPr>
              <a:buNone/>
            </a:pPr>
            <a:r>
              <a:rPr lang="en-US" sz="2900" dirty="0">
                <a:latin typeface="Book Antiqua" pitchFamily="18" charset="0"/>
              </a:rPr>
              <a:t>		l = x; 	b=y;	h=z;</a:t>
            </a:r>
          </a:p>
          <a:p>
            <a:pPr>
              <a:buNone/>
            </a:pPr>
            <a:r>
              <a:rPr lang="en-US" sz="2900" dirty="0">
                <a:latin typeface="Book Antiqua" pitchFamily="18" charset="0"/>
              </a:rPr>
              <a:t>	}</a:t>
            </a:r>
          </a:p>
          <a:p>
            <a:pPr>
              <a:buNone/>
            </a:pPr>
            <a:r>
              <a:rPr lang="en-US" sz="2900" dirty="0">
                <a:latin typeface="Book Antiqua" pitchFamily="18" charset="0"/>
              </a:rPr>
              <a:t>	public </a:t>
            </a:r>
            <a:r>
              <a:rPr lang="en-US" sz="2900" dirty="0" err="1">
                <a:latin typeface="Book Antiqua" pitchFamily="18" charset="0"/>
              </a:rPr>
              <a:t>int</a:t>
            </a:r>
            <a:r>
              <a:rPr lang="en-US" sz="2900" dirty="0">
                <a:latin typeface="Book Antiqua" pitchFamily="18" charset="0"/>
              </a:rPr>
              <a:t> </a:t>
            </a:r>
            <a:r>
              <a:rPr lang="en-US" sz="2900" dirty="0" err="1">
                <a:latin typeface="Book Antiqua" pitchFamily="18" charset="0"/>
              </a:rPr>
              <a:t>findArea</a:t>
            </a:r>
            <a:r>
              <a:rPr lang="en-US" sz="2900" dirty="0">
                <a:latin typeface="Book Antiqua" pitchFamily="18" charset="0"/>
              </a:rPr>
              <a:t>() </a:t>
            </a:r>
          </a:p>
          <a:p>
            <a:pPr>
              <a:buNone/>
            </a:pPr>
            <a:r>
              <a:rPr lang="en-US" sz="2900" dirty="0">
                <a:latin typeface="Book Antiqua" pitchFamily="18" charset="0"/>
              </a:rPr>
              <a:t>	{	</a:t>
            </a:r>
          </a:p>
          <a:p>
            <a:pPr>
              <a:buNone/>
            </a:pPr>
            <a:r>
              <a:rPr lang="en-US" sz="2900" dirty="0">
                <a:latin typeface="Book Antiqua" pitchFamily="18" charset="0"/>
              </a:rPr>
              <a:t>		return l*b;</a:t>
            </a:r>
          </a:p>
          <a:p>
            <a:pPr>
              <a:buNone/>
            </a:pPr>
            <a:r>
              <a:rPr lang="en-US" sz="2900" dirty="0">
                <a:latin typeface="Book Antiqua" pitchFamily="18" charset="0"/>
              </a:rPr>
              <a:t>	}</a:t>
            </a:r>
          </a:p>
          <a:p>
            <a:pPr>
              <a:buNone/>
            </a:pPr>
            <a:r>
              <a:rPr lang="en-US" sz="2900" dirty="0">
                <a:latin typeface="Book Antiqua" pitchFamily="18" charset="0"/>
              </a:rPr>
              <a:t>	public </a:t>
            </a:r>
            <a:r>
              <a:rPr lang="en-US" sz="2900" dirty="0" err="1">
                <a:latin typeface="Book Antiqua" pitchFamily="18" charset="0"/>
              </a:rPr>
              <a:t>int</a:t>
            </a:r>
            <a:r>
              <a:rPr lang="en-US" sz="2900" dirty="0">
                <a:latin typeface="Book Antiqua" pitchFamily="18" charset="0"/>
              </a:rPr>
              <a:t> </a:t>
            </a:r>
            <a:r>
              <a:rPr lang="en-US" sz="2900" dirty="0" err="1">
                <a:latin typeface="Book Antiqua" pitchFamily="18" charset="0"/>
              </a:rPr>
              <a:t>findVolume</a:t>
            </a:r>
            <a:r>
              <a:rPr lang="en-US" sz="2900" dirty="0">
                <a:latin typeface="Book Antiqua" pitchFamily="18" charset="0"/>
              </a:rPr>
              <a:t>() </a:t>
            </a:r>
          </a:p>
          <a:p>
            <a:pPr>
              <a:buNone/>
            </a:pPr>
            <a:r>
              <a:rPr lang="en-US" sz="2900" dirty="0">
                <a:latin typeface="Book Antiqua" pitchFamily="18" charset="0"/>
              </a:rPr>
              <a:t>	{	</a:t>
            </a:r>
          </a:p>
          <a:p>
            <a:pPr>
              <a:buNone/>
            </a:pPr>
            <a:r>
              <a:rPr lang="en-US" sz="2900" dirty="0">
                <a:latin typeface="Book Antiqua" pitchFamily="18" charset="0"/>
              </a:rPr>
              <a:t>		return l*b*h ;</a:t>
            </a:r>
          </a:p>
          <a:p>
            <a:pPr>
              <a:buNone/>
            </a:pPr>
            <a:r>
              <a:rPr lang="en-US" sz="2900" dirty="0">
                <a:latin typeface="Book Antiqua" pitchFamily="18" charset="0"/>
              </a:rPr>
              <a:t>	}</a:t>
            </a:r>
          </a:p>
          <a:p>
            <a:pPr>
              <a:buNone/>
            </a:pPr>
            <a:r>
              <a:rPr lang="en-US" sz="2900" dirty="0">
                <a:latin typeface="Book Antiqua" pitchFamily="18" charset="0"/>
              </a:rPr>
              <a:t>}</a:t>
            </a:r>
          </a:p>
          <a:p>
            <a:pPr algn="just">
              <a:buNone/>
            </a:pPr>
            <a:endParaRPr lang="en-US" sz="2400" dirty="0">
              <a:latin typeface="Book Antiqua" pitchFamily="18" charset="0"/>
            </a:endParaRPr>
          </a:p>
        </p:txBody>
      </p:sp>
      <p:graphicFrame>
        <p:nvGraphicFramePr>
          <p:cNvPr id="5" name="Object 4"/>
          <p:cNvGraphicFramePr>
            <a:graphicFrameLocks noChangeAspect="1"/>
          </p:cNvGraphicFramePr>
          <p:nvPr/>
        </p:nvGraphicFramePr>
        <p:xfrm>
          <a:off x="2743200" y="3338513"/>
          <a:ext cx="3657600" cy="180975"/>
        </p:xfrm>
        <a:graphic>
          <a:graphicData uri="http://schemas.openxmlformats.org/presentationml/2006/ole">
            <mc:AlternateContent xmlns:mc="http://schemas.openxmlformats.org/markup-compatibility/2006">
              <mc:Choice xmlns:v="urn:schemas-microsoft-com:vml" Requires="v">
                <p:oleObj name="Wordpad Document" r:id="rId2" imgW="3657600" imgH="180975" progId="WordPad.Document.1">
                  <p:embed/>
                </p:oleObj>
              </mc:Choice>
              <mc:Fallback>
                <p:oleObj name="Wordpad Document" r:id="rId2" imgW="3657600" imgH="180975" progId="WordPad.Document.1">
                  <p:embed/>
                  <p:pic>
                    <p:nvPicPr>
                      <p:cNvPr id="0" name="Picture 2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200" y="3338513"/>
                        <a:ext cx="3657600" cy="180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Cambria" pitchFamily="18" charset="0"/>
              </a:rPr>
              <a:t>Class and Object</a:t>
            </a:r>
          </a:p>
        </p:txBody>
      </p:sp>
      <p:sp>
        <p:nvSpPr>
          <p:cNvPr id="27" name="Content Placeholder 26"/>
          <p:cNvSpPr>
            <a:spLocks noGrp="1"/>
          </p:cNvSpPr>
          <p:nvPr>
            <p:ph idx="1"/>
          </p:nvPr>
        </p:nvSpPr>
        <p:spPr>
          <a:xfrm>
            <a:off x="457200" y="1295400"/>
            <a:ext cx="8458200" cy="5105400"/>
          </a:xfrm>
        </p:spPr>
        <p:txBody>
          <a:bodyPr>
            <a:normAutofit/>
          </a:bodyPr>
          <a:lstStyle/>
          <a:p>
            <a:pPr algn="just"/>
            <a:r>
              <a:rPr lang="en-US" sz="2400" dirty="0">
                <a:latin typeface="Book Antiqua" pitchFamily="18" charset="0"/>
              </a:rPr>
              <a:t>Object is instance of class. We can say that object is variables of type class</a:t>
            </a:r>
          </a:p>
          <a:p>
            <a:pPr algn="just"/>
            <a:r>
              <a:rPr lang="en-US" sz="2400" dirty="0">
                <a:latin typeface="Book Antiqua" pitchFamily="18" charset="0"/>
              </a:rPr>
              <a:t>Memory is allocated for data members when object is created.</a:t>
            </a:r>
          </a:p>
          <a:p>
            <a:pPr algn="just">
              <a:buNone/>
            </a:pPr>
            <a:r>
              <a:rPr lang="en-US" sz="2400" b="1" i="1" u="sng" dirty="0">
                <a:latin typeface="Book Antiqua" pitchFamily="18" charset="0"/>
              </a:rPr>
              <a:t>Creating Objects</a:t>
            </a:r>
          </a:p>
          <a:p>
            <a:pPr algn="just">
              <a:buNone/>
            </a:pPr>
            <a:r>
              <a:rPr lang="en-US" sz="2400" i="1" u="sng" dirty="0">
                <a:latin typeface="Book Antiqua" pitchFamily="18" charset="0"/>
              </a:rPr>
              <a:t>Syntax </a:t>
            </a:r>
          </a:p>
          <a:p>
            <a:pPr algn="just">
              <a:buNone/>
            </a:pPr>
            <a:r>
              <a:rPr lang="en-US" sz="2400" i="1" dirty="0">
                <a:latin typeface="Book Antiqua" pitchFamily="18" charset="0"/>
              </a:rPr>
              <a:t>	</a:t>
            </a:r>
            <a:r>
              <a:rPr lang="en-US" sz="2400" i="1" dirty="0" err="1">
                <a:latin typeface="Book Antiqua" pitchFamily="18" charset="0"/>
              </a:rPr>
              <a:t>Class_Name</a:t>
            </a:r>
            <a:r>
              <a:rPr lang="en-US" sz="2400" i="1" dirty="0">
                <a:latin typeface="Book Antiqua" pitchFamily="18" charset="0"/>
              </a:rPr>
              <a:t> </a:t>
            </a:r>
            <a:r>
              <a:rPr lang="en-US" sz="2400" i="1" dirty="0" err="1">
                <a:latin typeface="Book Antiqua" pitchFamily="18" charset="0"/>
              </a:rPr>
              <a:t>Object_Name</a:t>
            </a:r>
            <a:r>
              <a:rPr lang="en-US" sz="2400" i="1" dirty="0">
                <a:latin typeface="Book Antiqua" pitchFamily="18" charset="0"/>
              </a:rPr>
              <a:t>=new </a:t>
            </a:r>
            <a:r>
              <a:rPr lang="en-US" sz="2400" i="1" dirty="0" err="1">
                <a:latin typeface="Book Antiqua" pitchFamily="18" charset="0"/>
              </a:rPr>
              <a:t>Class_Name</a:t>
            </a:r>
            <a:r>
              <a:rPr lang="en-US" sz="2400" i="1" dirty="0">
                <a:latin typeface="Book Antiqua" pitchFamily="18" charset="0"/>
              </a:rPr>
              <a:t>()</a:t>
            </a:r>
          </a:p>
          <a:p>
            <a:pPr algn="just">
              <a:buNone/>
            </a:pPr>
            <a:r>
              <a:rPr lang="en-US" sz="2400" i="1" u="sng" dirty="0">
                <a:latin typeface="Book Antiqua" pitchFamily="18" charset="0"/>
              </a:rPr>
              <a:t>Example</a:t>
            </a:r>
          </a:p>
          <a:p>
            <a:pPr algn="just">
              <a:buNone/>
            </a:pPr>
            <a:r>
              <a:rPr lang="en-US" sz="2400" i="1" dirty="0">
                <a:latin typeface="Book Antiqua" pitchFamily="18" charset="0"/>
              </a:rPr>
              <a:t>Box b=new Box()		or	Box b</a:t>
            </a:r>
          </a:p>
          <a:p>
            <a:pPr algn="just">
              <a:buNone/>
            </a:pPr>
            <a:r>
              <a:rPr lang="en-US" sz="2400" i="1" dirty="0">
                <a:latin typeface="Book Antiqua" pitchFamily="18" charset="0"/>
              </a:rPr>
              <a:t>						b=new Box()</a:t>
            </a:r>
          </a:p>
          <a:p>
            <a:pPr algn="just">
              <a:buNone/>
            </a:pPr>
            <a:r>
              <a:rPr lang="en-US" sz="2400" i="1" u="sng" dirty="0">
                <a:latin typeface="Book Antiqua" pitchFamily="18" charset="0"/>
              </a:rPr>
              <a:t>Program</a:t>
            </a:r>
          </a:p>
          <a:p>
            <a:pPr algn="just">
              <a:buNone/>
            </a:pPr>
            <a:endParaRPr lang="en-US" sz="2400" i="1" u="sng" dirty="0">
              <a:latin typeface="Book Antiqua" pitchFamily="18" charset="0"/>
            </a:endParaRPr>
          </a:p>
          <a:p>
            <a:pPr algn="just">
              <a:buNone/>
            </a:pPr>
            <a:endParaRPr lang="en-US" sz="2400" i="1" dirty="0">
              <a:latin typeface="Book Antiqua" pitchFamily="18" charset="0"/>
            </a:endParaRPr>
          </a:p>
        </p:txBody>
      </p:sp>
      <p:graphicFrame>
        <p:nvGraphicFramePr>
          <p:cNvPr id="5" name="Object 4"/>
          <p:cNvGraphicFramePr>
            <a:graphicFrameLocks noChangeAspect="1"/>
          </p:cNvGraphicFramePr>
          <p:nvPr>
            <p:extLst>
              <p:ext uri="{D42A27DB-BD31-4B8C-83A1-F6EECF244321}">
                <p14:modId xmlns:p14="http://schemas.microsoft.com/office/powerpoint/2010/main" val="285131295"/>
              </p:ext>
            </p:extLst>
          </p:nvPr>
        </p:nvGraphicFramePr>
        <p:xfrm>
          <a:off x="1752600" y="5791200"/>
          <a:ext cx="1204913" cy="685800"/>
        </p:xfrm>
        <a:graphic>
          <a:graphicData uri="http://schemas.openxmlformats.org/presentationml/2006/ole">
            <mc:AlternateContent xmlns:mc="http://schemas.openxmlformats.org/markup-compatibility/2006">
              <mc:Choice xmlns:v="urn:schemas-microsoft-com:vml" Requires="v">
                <p:oleObj name="Packager Shell Object" showAsIcon="1" r:id="rId2" imgW="1210680" imgH="682560" progId="Package">
                  <p:embed/>
                </p:oleObj>
              </mc:Choice>
              <mc:Fallback>
                <p:oleObj name="Packager Shell Object" showAsIcon="1" r:id="rId2" imgW="1210680" imgH="682560" progId="Package">
                  <p:embed/>
                  <p:pic>
                    <p:nvPicPr>
                      <p:cNvPr id="0" name="Picture 22"/>
                      <p:cNvPicPr>
                        <a:picLocks noChangeAspect="1" noChangeArrowheads="1"/>
                      </p:cNvPicPr>
                      <p:nvPr/>
                    </p:nvPicPr>
                    <p:blipFill>
                      <a:blip r:embed="rId3"/>
                      <a:srcRect/>
                      <a:stretch>
                        <a:fillRect/>
                      </a:stretch>
                    </p:blipFill>
                    <p:spPr bwMode="auto">
                      <a:xfrm>
                        <a:off x="1752600" y="5791200"/>
                        <a:ext cx="1204913"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Cambria" pitchFamily="18" charset="0"/>
              </a:rPr>
              <a:t>Method Overloading</a:t>
            </a:r>
          </a:p>
        </p:txBody>
      </p:sp>
      <p:sp>
        <p:nvSpPr>
          <p:cNvPr id="27" name="Content Placeholder 26"/>
          <p:cNvSpPr>
            <a:spLocks noGrp="1"/>
          </p:cNvSpPr>
          <p:nvPr>
            <p:ph idx="1"/>
          </p:nvPr>
        </p:nvSpPr>
        <p:spPr>
          <a:xfrm>
            <a:off x="457200" y="1295400"/>
            <a:ext cx="8458200" cy="5105400"/>
          </a:xfrm>
        </p:spPr>
        <p:txBody>
          <a:bodyPr>
            <a:normAutofit/>
          </a:bodyPr>
          <a:lstStyle/>
          <a:p>
            <a:pPr algn="just"/>
            <a:r>
              <a:rPr lang="en-US" sz="2400" dirty="0">
                <a:latin typeface="Book Antiqua" pitchFamily="18" charset="0"/>
              </a:rPr>
              <a:t>Many functions with same name but different signature. </a:t>
            </a:r>
          </a:p>
          <a:p>
            <a:pPr algn="just"/>
            <a:endParaRPr lang="en-US" sz="2400" dirty="0">
              <a:latin typeface="Book Antiqua" pitchFamily="18" charset="0"/>
            </a:endParaRPr>
          </a:p>
          <a:p>
            <a:pPr algn="just"/>
            <a:r>
              <a:rPr lang="en-US" sz="2400" dirty="0">
                <a:latin typeface="Book Antiqua" pitchFamily="18" charset="0"/>
              </a:rPr>
              <a:t>It is a way of achieving polymorphism</a:t>
            </a:r>
          </a:p>
          <a:p>
            <a:pPr algn="just">
              <a:buNone/>
            </a:pPr>
            <a:endParaRPr lang="en-US" sz="2400" dirty="0">
              <a:latin typeface="Book Antiqua" pitchFamily="18" charset="0"/>
            </a:endParaRPr>
          </a:p>
          <a:p>
            <a:pPr algn="just">
              <a:buNone/>
            </a:pPr>
            <a:r>
              <a:rPr lang="en-US" sz="2400" b="1" i="1" dirty="0">
                <a:latin typeface="Book Antiqua" pitchFamily="18" charset="0"/>
              </a:rPr>
              <a:t>Example</a:t>
            </a:r>
          </a:p>
          <a:p>
            <a:pPr algn="just">
              <a:buNone/>
            </a:pPr>
            <a:endParaRPr lang="en-US" sz="2400" dirty="0">
              <a:latin typeface="Book Antiqua" pitchFamily="18" charset="0"/>
            </a:endParaRPr>
          </a:p>
        </p:txBody>
      </p:sp>
      <p:graphicFrame>
        <p:nvGraphicFramePr>
          <p:cNvPr id="6" name="Object 5"/>
          <p:cNvGraphicFramePr>
            <a:graphicFrameLocks noChangeAspect="1"/>
          </p:cNvGraphicFramePr>
          <p:nvPr>
            <p:extLst>
              <p:ext uri="{D42A27DB-BD31-4B8C-83A1-F6EECF244321}">
                <p14:modId xmlns:p14="http://schemas.microsoft.com/office/powerpoint/2010/main" val="1435272168"/>
              </p:ext>
            </p:extLst>
          </p:nvPr>
        </p:nvGraphicFramePr>
        <p:xfrm>
          <a:off x="1219200" y="3657600"/>
          <a:ext cx="1420813" cy="685800"/>
        </p:xfrm>
        <a:graphic>
          <a:graphicData uri="http://schemas.openxmlformats.org/presentationml/2006/ole">
            <mc:AlternateContent xmlns:mc="http://schemas.openxmlformats.org/markup-compatibility/2006">
              <mc:Choice xmlns:v="urn:schemas-microsoft-com:vml" Requires="v">
                <p:oleObj name="Packager Shell Object" showAsIcon="1" r:id="rId2" imgW="1429560" imgH="682560" progId="Package">
                  <p:embed/>
                </p:oleObj>
              </mc:Choice>
              <mc:Fallback>
                <p:oleObj name="Packager Shell Object" showAsIcon="1" r:id="rId2" imgW="1429560" imgH="682560" progId="Package">
                  <p:embed/>
                  <p:pic>
                    <p:nvPicPr>
                      <p:cNvPr id="0" name="Picture 22"/>
                      <p:cNvPicPr>
                        <a:picLocks noChangeAspect="1" noChangeArrowheads="1"/>
                      </p:cNvPicPr>
                      <p:nvPr/>
                    </p:nvPicPr>
                    <p:blipFill>
                      <a:blip r:embed="rId3"/>
                      <a:srcRect/>
                      <a:stretch>
                        <a:fillRect/>
                      </a:stretch>
                    </p:blipFill>
                    <p:spPr bwMode="auto">
                      <a:xfrm>
                        <a:off x="1219200" y="3657600"/>
                        <a:ext cx="1420813"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Cambria" pitchFamily="18" charset="0"/>
              </a:rPr>
              <a:t>Constructors</a:t>
            </a:r>
          </a:p>
        </p:txBody>
      </p:sp>
      <p:sp>
        <p:nvSpPr>
          <p:cNvPr id="27" name="Content Placeholder 26"/>
          <p:cNvSpPr>
            <a:spLocks noGrp="1"/>
          </p:cNvSpPr>
          <p:nvPr>
            <p:ph idx="1"/>
          </p:nvPr>
        </p:nvSpPr>
        <p:spPr>
          <a:xfrm>
            <a:off x="457200" y="1295400"/>
            <a:ext cx="8458200" cy="5105400"/>
          </a:xfrm>
        </p:spPr>
        <p:txBody>
          <a:bodyPr>
            <a:normAutofit/>
          </a:bodyPr>
          <a:lstStyle/>
          <a:p>
            <a:pPr algn="just"/>
            <a:r>
              <a:rPr lang="en-US" sz="2400" dirty="0">
                <a:latin typeface="Book Antiqua" pitchFamily="18" charset="0"/>
              </a:rPr>
              <a:t>Special type of method that is invoked automatically when object is created</a:t>
            </a:r>
          </a:p>
          <a:p>
            <a:pPr algn="just"/>
            <a:r>
              <a:rPr lang="en-US" sz="2400" dirty="0">
                <a:latin typeface="Book Antiqua" pitchFamily="18" charset="0"/>
              </a:rPr>
              <a:t>Types: </a:t>
            </a:r>
            <a:r>
              <a:rPr lang="en-US" sz="2400" i="1" dirty="0">
                <a:latin typeface="Book Antiqua" pitchFamily="18" charset="0"/>
              </a:rPr>
              <a:t>Default, Parameterized</a:t>
            </a:r>
          </a:p>
          <a:p>
            <a:pPr algn="just">
              <a:buNone/>
            </a:pPr>
            <a:endParaRPr lang="en-US" sz="2400" i="1" dirty="0">
              <a:latin typeface="Book Antiqua" pitchFamily="18" charset="0"/>
            </a:endParaRPr>
          </a:p>
          <a:p>
            <a:pPr algn="just">
              <a:buNone/>
            </a:pPr>
            <a:r>
              <a:rPr lang="en-US" sz="2400" b="1" i="1" dirty="0">
                <a:latin typeface="Book Antiqua" pitchFamily="18" charset="0"/>
              </a:rPr>
              <a:t>Example</a:t>
            </a:r>
          </a:p>
          <a:p>
            <a:pPr algn="just">
              <a:buNone/>
            </a:pPr>
            <a:endParaRPr lang="en-US" sz="2400" dirty="0">
              <a:latin typeface="Book Antiqua" pitchFamily="18" charset="0"/>
            </a:endParaRPr>
          </a:p>
        </p:txBody>
      </p:sp>
      <p:graphicFrame>
        <p:nvGraphicFramePr>
          <p:cNvPr id="5" name="Object 4"/>
          <p:cNvGraphicFramePr>
            <a:graphicFrameLocks noChangeAspect="1"/>
          </p:cNvGraphicFramePr>
          <p:nvPr>
            <p:extLst>
              <p:ext uri="{D42A27DB-BD31-4B8C-83A1-F6EECF244321}">
                <p14:modId xmlns:p14="http://schemas.microsoft.com/office/powerpoint/2010/main" val="313926127"/>
              </p:ext>
            </p:extLst>
          </p:nvPr>
        </p:nvGraphicFramePr>
        <p:xfrm>
          <a:off x="1143000" y="3657600"/>
          <a:ext cx="1649413" cy="685800"/>
        </p:xfrm>
        <a:graphic>
          <a:graphicData uri="http://schemas.openxmlformats.org/presentationml/2006/ole">
            <mc:AlternateContent xmlns:mc="http://schemas.openxmlformats.org/markup-compatibility/2006">
              <mc:Choice xmlns:v="urn:schemas-microsoft-com:vml" Requires="v">
                <p:oleObj name="Packager Shell Object" showAsIcon="1" r:id="rId2" imgW="1661400" imgH="682560" progId="Package">
                  <p:embed/>
                </p:oleObj>
              </mc:Choice>
              <mc:Fallback>
                <p:oleObj name="Packager Shell Object" showAsIcon="1" r:id="rId2" imgW="1661400" imgH="682560" progId="Package">
                  <p:embed/>
                  <p:pic>
                    <p:nvPicPr>
                      <p:cNvPr id="0" name="Picture 22"/>
                      <p:cNvPicPr>
                        <a:picLocks noChangeAspect="1" noChangeArrowheads="1"/>
                      </p:cNvPicPr>
                      <p:nvPr/>
                    </p:nvPicPr>
                    <p:blipFill>
                      <a:blip r:embed="rId3"/>
                      <a:srcRect/>
                      <a:stretch>
                        <a:fillRect/>
                      </a:stretch>
                    </p:blipFill>
                    <p:spPr bwMode="auto">
                      <a:xfrm>
                        <a:off x="1143000" y="3657600"/>
                        <a:ext cx="1649413"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Cambria" pitchFamily="18" charset="0"/>
              </a:rPr>
              <a:t>This Keyword</a:t>
            </a:r>
          </a:p>
        </p:txBody>
      </p:sp>
      <p:sp>
        <p:nvSpPr>
          <p:cNvPr id="27" name="Content Placeholder 26"/>
          <p:cNvSpPr>
            <a:spLocks noGrp="1"/>
          </p:cNvSpPr>
          <p:nvPr>
            <p:ph idx="1"/>
          </p:nvPr>
        </p:nvSpPr>
        <p:spPr>
          <a:xfrm>
            <a:off x="457200" y="1295400"/>
            <a:ext cx="8458200" cy="5105400"/>
          </a:xfrm>
        </p:spPr>
        <p:txBody>
          <a:bodyPr>
            <a:normAutofit/>
          </a:bodyPr>
          <a:lstStyle/>
          <a:p>
            <a:pPr algn="just"/>
            <a:r>
              <a:rPr lang="en-US" sz="2400" dirty="0">
                <a:latin typeface="Book Antiqua" pitchFamily="18" charset="0"/>
              </a:rPr>
              <a:t>Represents currently active object</a:t>
            </a:r>
          </a:p>
          <a:p>
            <a:pPr algn="just"/>
            <a:r>
              <a:rPr lang="en-US" sz="2400" dirty="0">
                <a:latin typeface="Book Antiqua" pitchFamily="18" charset="0"/>
              </a:rPr>
              <a:t>Used for: </a:t>
            </a:r>
            <a:r>
              <a:rPr lang="en-US" sz="2400" i="1" dirty="0">
                <a:latin typeface="Book Antiqua" pitchFamily="18" charset="0"/>
              </a:rPr>
              <a:t>name conflict resolution and return currently active object</a:t>
            </a:r>
          </a:p>
          <a:p>
            <a:pPr algn="just">
              <a:buNone/>
            </a:pPr>
            <a:r>
              <a:rPr lang="en-US" sz="2400" b="1" i="1" dirty="0">
                <a:latin typeface="Book Antiqua" pitchFamily="18" charset="0"/>
              </a:rPr>
              <a:t>Example</a:t>
            </a:r>
          </a:p>
          <a:p>
            <a:pPr algn="just">
              <a:buNone/>
            </a:pPr>
            <a:endParaRPr lang="en-US" sz="2400" dirty="0">
              <a:latin typeface="Book Antiqua" pitchFamily="18" charset="0"/>
            </a:endParaRPr>
          </a:p>
        </p:txBody>
      </p:sp>
      <p:graphicFrame>
        <p:nvGraphicFramePr>
          <p:cNvPr id="5" name="Object 4"/>
          <p:cNvGraphicFramePr>
            <a:graphicFrameLocks noChangeAspect="1"/>
          </p:cNvGraphicFramePr>
          <p:nvPr>
            <p:extLst>
              <p:ext uri="{D42A27DB-BD31-4B8C-83A1-F6EECF244321}">
                <p14:modId xmlns:p14="http://schemas.microsoft.com/office/powerpoint/2010/main" val="850915643"/>
              </p:ext>
            </p:extLst>
          </p:nvPr>
        </p:nvGraphicFramePr>
        <p:xfrm>
          <a:off x="1600200" y="3124200"/>
          <a:ext cx="1471613" cy="685800"/>
        </p:xfrm>
        <a:graphic>
          <a:graphicData uri="http://schemas.openxmlformats.org/presentationml/2006/ole">
            <mc:AlternateContent xmlns:mc="http://schemas.openxmlformats.org/markup-compatibility/2006">
              <mc:Choice xmlns:v="urn:schemas-microsoft-com:vml" Requires="v">
                <p:oleObj name="Packager Shell Object" showAsIcon="1" r:id="rId2" imgW="1481040" imgH="682560" progId="Package">
                  <p:embed/>
                </p:oleObj>
              </mc:Choice>
              <mc:Fallback>
                <p:oleObj name="Packager Shell Object" showAsIcon="1" r:id="rId2" imgW="1481040" imgH="682560" progId="Package">
                  <p:embed/>
                  <p:pic>
                    <p:nvPicPr>
                      <p:cNvPr id="0" name="Picture 22"/>
                      <p:cNvPicPr>
                        <a:picLocks noChangeAspect="1" noChangeArrowheads="1"/>
                      </p:cNvPicPr>
                      <p:nvPr/>
                    </p:nvPicPr>
                    <p:blipFill>
                      <a:blip r:embed="rId3"/>
                      <a:srcRect/>
                      <a:stretch>
                        <a:fillRect/>
                      </a:stretch>
                    </p:blipFill>
                    <p:spPr bwMode="auto">
                      <a:xfrm>
                        <a:off x="1600200" y="3124200"/>
                        <a:ext cx="1471613"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b="1" dirty="0">
                <a:latin typeface="Cambria" pitchFamily="18" charset="0"/>
              </a:rPr>
              <a:t>Static Data Members and Member Function</a:t>
            </a:r>
          </a:p>
        </p:txBody>
      </p:sp>
      <p:sp>
        <p:nvSpPr>
          <p:cNvPr id="27" name="Content Placeholder 26"/>
          <p:cNvSpPr>
            <a:spLocks noGrp="1"/>
          </p:cNvSpPr>
          <p:nvPr>
            <p:ph idx="1"/>
          </p:nvPr>
        </p:nvSpPr>
        <p:spPr>
          <a:xfrm>
            <a:off x="457200" y="1295400"/>
            <a:ext cx="8458200" cy="5105400"/>
          </a:xfrm>
        </p:spPr>
        <p:txBody>
          <a:bodyPr>
            <a:normAutofit/>
          </a:bodyPr>
          <a:lstStyle/>
          <a:p>
            <a:pPr algn="just"/>
            <a:r>
              <a:rPr lang="en-US" sz="2400" dirty="0">
                <a:latin typeface="Book Antiqua" pitchFamily="18" charset="0"/>
              </a:rPr>
              <a:t>Memory for instance variables or non-static variables is allocated at the time of creating objects whereas memory for static variables is allocated at the time of class declaration or we can say at compile time.</a:t>
            </a:r>
          </a:p>
          <a:p>
            <a:pPr algn="just"/>
            <a:r>
              <a:rPr lang="en-US" sz="2400" dirty="0">
                <a:latin typeface="Book Antiqua" pitchFamily="18" charset="0"/>
              </a:rPr>
              <a:t>Same memory location is shared by all objects in case of static data members whereas each object has separate copy of non-static data members.</a:t>
            </a:r>
          </a:p>
          <a:p>
            <a:pPr algn="just"/>
            <a:r>
              <a:rPr lang="en-US" sz="2400" dirty="0">
                <a:latin typeface="Book Antiqua" pitchFamily="18" charset="0"/>
              </a:rPr>
              <a:t>We can declare variable or method as static. Static methods are used for accessing static data members.</a:t>
            </a:r>
          </a:p>
          <a:p>
            <a:pPr algn="just"/>
            <a:r>
              <a:rPr lang="en-US" sz="2400" dirty="0">
                <a:latin typeface="Book Antiqua" pitchFamily="18" charset="0"/>
              </a:rPr>
              <a:t>Static members can be accessed with object name or directly with class names </a:t>
            </a:r>
          </a:p>
          <a:p>
            <a:pPr algn="just">
              <a:buNone/>
            </a:pPr>
            <a:r>
              <a:rPr lang="en-US" sz="2400" i="1" dirty="0">
                <a:latin typeface="Book Antiqua" pitchFamily="18" charset="0"/>
              </a:rPr>
              <a:t>Example</a:t>
            </a:r>
          </a:p>
          <a:p>
            <a:pPr algn="just">
              <a:buNone/>
            </a:pPr>
            <a:endParaRPr lang="en-US" sz="2400" dirty="0">
              <a:latin typeface="Book Antiqua" pitchFamily="18" charset="0"/>
            </a:endParaRPr>
          </a:p>
          <a:p>
            <a:pPr algn="just">
              <a:buNone/>
            </a:pPr>
            <a:endParaRPr lang="en-US" sz="2400" dirty="0">
              <a:latin typeface="Book Antiqua" pitchFamily="18" charset="0"/>
            </a:endParaRPr>
          </a:p>
        </p:txBody>
      </p:sp>
      <p:graphicFrame>
        <p:nvGraphicFramePr>
          <p:cNvPr id="4" name="Object 3"/>
          <p:cNvGraphicFramePr>
            <a:graphicFrameLocks noChangeAspect="1"/>
          </p:cNvGraphicFramePr>
          <p:nvPr>
            <p:extLst>
              <p:ext uri="{D42A27DB-BD31-4B8C-83A1-F6EECF244321}">
                <p14:modId xmlns:p14="http://schemas.microsoft.com/office/powerpoint/2010/main" val="2969619050"/>
              </p:ext>
            </p:extLst>
          </p:nvPr>
        </p:nvGraphicFramePr>
        <p:xfrm>
          <a:off x="1828800" y="5638800"/>
          <a:ext cx="1357313" cy="685800"/>
        </p:xfrm>
        <a:graphic>
          <a:graphicData uri="http://schemas.openxmlformats.org/presentationml/2006/ole">
            <mc:AlternateContent xmlns:mc="http://schemas.openxmlformats.org/markup-compatibility/2006">
              <mc:Choice xmlns:v="urn:schemas-microsoft-com:vml" Requires="v">
                <p:oleObj name="Packager Shell Object" showAsIcon="1" r:id="rId2" imgW="1365120" imgH="682560" progId="Package">
                  <p:embed/>
                </p:oleObj>
              </mc:Choice>
              <mc:Fallback>
                <p:oleObj name="Packager Shell Object" showAsIcon="1" r:id="rId2" imgW="1365120" imgH="682560" progId="Package">
                  <p:embed/>
                  <p:pic>
                    <p:nvPicPr>
                      <p:cNvPr id="0" name="Picture 21"/>
                      <p:cNvPicPr>
                        <a:picLocks noChangeAspect="1" noChangeArrowheads="1"/>
                      </p:cNvPicPr>
                      <p:nvPr/>
                    </p:nvPicPr>
                    <p:blipFill>
                      <a:blip r:embed="rId3"/>
                      <a:srcRect/>
                      <a:stretch>
                        <a:fillRect/>
                      </a:stretch>
                    </p:blipFill>
                    <p:spPr bwMode="auto">
                      <a:xfrm>
                        <a:off x="1828800" y="5638800"/>
                        <a:ext cx="1357313"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Cambria" pitchFamily="18" charset="0"/>
              </a:rPr>
              <a:t>Access Modifiers</a:t>
            </a:r>
          </a:p>
        </p:txBody>
      </p:sp>
      <p:sp>
        <p:nvSpPr>
          <p:cNvPr id="27" name="Content Placeholder 26"/>
          <p:cNvSpPr>
            <a:spLocks noGrp="1"/>
          </p:cNvSpPr>
          <p:nvPr>
            <p:ph idx="1"/>
          </p:nvPr>
        </p:nvSpPr>
        <p:spPr>
          <a:xfrm>
            <a:off x="457200" y="1295400"/>
            <a:ext cx="8458200" cy="5105400"/>
          </a:xfrm>
        </p:spPr>
        <p:txBody>
          <a:bodyPr>
            <a:normAutofit/>
          </a:bodyPr>
          <a:lstStyle/>
          <a:p>
            <a:pPr algn="just"/>
            <a:r>
              <a:rPr lang="en-US" sz="2400" dirty="0">
                <a:latin typeface="Book Antiqua" pitchFamily="18" charset="0"/>
              </a:rPr>
              <a:t>Keywords that are used to define visibility of classes, methods and member variables are called access modifiers. The four access levels are:</a:t>
            </a:r>
          </a:p>
          <a:p>
            <a:pPr lvl="1" algn="just"/>
            <a:r>
              <a:rPr lang="en-US" sz="2200" dirty="0">
                <a:latin typeface="Book Antiqua" pitchFamily="18" charset="0"/>
              </a:rPr>
              <a:t>Default</a:t>
            </a:r>
          </a:p>
          <a:p>
            <a:pPr lvl="1" algn="just"/>
            <a:r>
              <a:rPr lang="en-US" sz="2200" dirty="0">
                <a:latin typeface="Book Antiqua" pitchFamily="18" charset="0"/>
              </a:rPr>
              <a:t>Private</a:t>
            </a:r>
          </a:p>
          <a:p>
            <a:pPr lvl="1" algn="just"/>
            <a:r>
              <a:rPr lang="en-US" sz="2200" dirty="0">
                <a:latin typeface="Book Antiqua" pitchFamily="18" charset="0"/>
              </a:rPr>
              <a:t>Public</a:t>
            </a:r>
          </a:p>
          <a:p>
            <a:pPr lvl="1" algn="just"/>
            <a:r>
              <a:rPr lang="en-US" sz="2200" dirty="0">
                <a:latin typeface="Book Antiqua" pitchFamily="18" charset="0"/>
              </a:rPr>
              <a:t>Protected</a:t>
            </a:r>
          </a:p>
          <a:p>
            <a:pPr algn="just">
              <a:buNone/>
            </a:pPr>
            <a:r>
              <a:rPr lang="en-US" sz="2400" b="1" i="1" dirty="0">
                <a:latin typeface="Book Antiqua" pitchFamily="18" charset="0"/>
              </a:rPr>
              <a:t>Example</a:t>
            </a:r>
          </a:p>
        </p:txBody>
      </p:sp>
      <p:graphicFrame>
        <p:nvGraphicFramePr>
          <p:cNvPr id="5" name="Object 4"/>
          <p:cNvGraphicFramePr>
            <a:graphicFrameLocks noChangeAspect="1"/>
          </p:cNvGraphicFramePr>
          <p:nvPr/>
        </p:nvGraphicFramePr>
        <p:xfrm>
          <a:off x="2743200" y="3338513"/>
          <a:ext cx="3657600" cy="180975"/>
        </p:xfrm>
        <a:graphic>
          <a:graphicData uri="http://schemas.openxmlformats.org/presentationml/2006/ole">
            <mc:AlternateContent xmlns:mc="http://schemas.openxmlformats.org/markup-compatibility/2006">
              <mc:Choice xmlns:v="urn:schemas-microsoft-com:vml" Requires="v">
                <p:oleObj name="Wordpad Document" r:id="rId2" imgW="3657600" imgH="180975" progId="WordPad.Document.1">
                  <p:embed/>
                </p:oleObj>
              </mc:Choice>
              <mc:Fallback>
                <p:oleObj name="Wordpad Document" r:id="rId2" imgW="3657600" imgH="180975" progId="WordPad.Document.1">
                  <p:embed/>
                  <p:pic>
                    <p:nvPicPr>
                      <p:cNvPr id="0" name="Picture 4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200" y="3338513"/>
                        <a:ext cx="3657600" cy="180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3682166106"/>
              </p:ext>
            </p:extLst>
          </p:nvPr>
        </p:nvGraphicFramePr>
        <p:xfrm>
          <a:off x="762000" y="4800600"/>
          <a:ext cx="1471613" cy="685800"/>
        </p:xfrm>
        <a:graphic>
          <a:graphicData uri="http://schemas.openxmlformats.org/presentationml/2006/ole">
            <mc:AlternateContent xmlns:mc="http://schemas.openxmlformats.org/markup-compatibility/2006">
              <mc:Choice xmlns:v="urn:schemas-microsoft-com:vml" Requires="v">
                <p:oleObj name="Packager Shell Object" showAsIcon="1" r:id="rId4" imgW="1481040" imgH="682560" progId="Package">
                  <p:embed/>
                </p:oleObj>
              </mc:Choice>
              <mc:Fallback>
                <p:oleObj name="Packager Shell Object" showAsIcon="1" r:id="rId4" imgW="1481040" imgH="682560" progId="Package">
                  <p:embed/>
                  <p:pic>
                    <p:nvPicPr>
                      <p:cNvPr id="0" name="Picture 42"/>
                      <p:cNvPicPr>
                        <a:picLocks noChangeAspect="1" noChangeArrowheads="1"/>
                      </p:cNvPicPr>
                      <p:nvPr/>
                    </p:nvPicPr>
                    <p:blipFill>
                      <a:blip r:embed="rId5"/>
                      <a:srcRect/>
                      <a:stretch>
                        <a:fillRect/>
                      </a:stretch>
                    </p:blipFill>
                    <p:spPr bwMode="auto">
                      <a:xfrm>
                        <a:off x="762000" y="4800600"/>
                        <a:ext cx="1471613"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Cambria" pitchFamily="18" charset="0"/>
              </a:rPr>
              <a:t>Inheritance</a:t>
            </a:r>
          </a:p>
        </p:txBody>
      </p:sp>
      <p:sp>
        <p:nvSpPr>
          <p:cNvPr id="27" name="Content Placeholder 26"/>
          <p:cNvSpPr>
            <a:spLocks noGrp="1"/>
          </p:cNvSpPr>
          <p:nvPr>
            <p:ph idx="1"/>
          </p:nvPr>
        </p:nvSpPr>
        <p:spPr>
          <a:xfrm>
            <a:off x="457200" y="1295400"/>
            <a:ext cx="8458200" cy="5105400"/>
          </a:xfrm>
        </p:spPr>
        <p:txBody>
          <a:bodyPr>
            <a:normAutofit/>
          </a:bodyPr>
          <a:lstStyle/>
          <a:p>
            <a:pPr algn="just"/>
            <a:r>
              <a:rPr lang="en-US" sz="2400" dirty="0">
                <a:latin typeface="Book Antiqua" pitchFamily="18" charset="0"/>
              </a:rPr>
              <a:t>Process deriving new class from existing class. Newly derived class is called derived class/child class/ sub class and existing class is called base class/parent class/ super class.</a:t>
            </a:r>
          </a:p>
          <a:p>
            <a:pPr algn="just"/>
            <a:r>
              <a:rPr lang="en-US" sz="2400" dirty="0">
                <a:latin typeface="Book Antiqua" pitchFamily="18" charset="0"/>
              </a:rPr>
              <a:t>Types of Inheritance:</a:t>
            </a:r>
          </a:p>
          <a:p>
            <a:pPr lvl="1" algn="just"/>
            <a:r>
              <a:rPr lang="en-US" sz="2200" dirty="0">
                <a:latin typeface="Book Antiqua" pitchFamily="18" charset="0"/>
              </a:rPr>
              <a:t>Single</a:t>
            </a:r>
          </a:p>
          <a:p>
            <a:pPr lvl="1" algn="just"/>
            <a:r>
              <a:rPr lang="en-US" sz="2200" dirty="0">
                <a:latin typeface="Book Antiqua" pitchFamily="18" charset="0"/>
              </a:rPr>
              <a:t>Multiple – </a:t>
            </a:r>
            <a:r>
              <a:rPr lang="en-US" sz="2200" i="1" dirty="0">
                <a:latin typeface="Book Antiqua" pitchFamily="18" charset="0"/>
              </a:rPr>
              <a:t>Not  supported by java classes</a:t>
            </a:r>
          </a:p>
          <a:p>
            <a:pPr lvl="1" algn="just"/>
            <a:r>
              <a:rPr lang="en-US" sz="2200" dirty="0">
                <a:latin typeface="Book Antiqua" pitchFamily="18" charset="0"/>
              </a:rPr>
              <a:t>Multi-level</a:t>
            </a:r>
          </a:p>
          <a:p>
            <a:pPr lvl="1" algn="just"/>
            <a:r>
              <a:rPr lang="en-US" sz="2200" dirty="0">
                <a:latin typeface="Book Antiqua" pitchFamily="18" charset="0"/>
              </a:rPr>
              <a:t>Hierarchical</a:t>
            </a:r>
          </a:p>
          <a:p>
            <a:pPr lvl="1" algn="just"/>
            <a:r>
              <a:rPr lang="en-US" sz="2200" dirty="0">
                <a:latin typeface="Book Antiqua" pitchFamily="18" charset="0"/>
              </a:rPr>
              <a:t>Hybrid</a:t>
            </a:r>
          </a:p>
          <a:p>
            <a:pPr algn="just">
              <a:buNone/>
            </a:pPr>
            <a:r>
              <a:rPr lang="en-US" sz="2400" i="1" u="sng" dirty="0">
                <a:latin typeface="Book Antiqua" pitchFamily="18" charset="0"/>
              </a:rPr>
              <a:t>Syntax for Inheritance</a:t>
            </a:r>
          </a:p>
          <a:p>
            <a:pPr algn="just">
              <a:buNone/>
            </a:pPr>
            <a:r>
              <a:rPr lang="en-US" sz="2400" dirty="0">
                <a:latin typeface="Book Antiqua" pitchFamily="18" charset="0"/>
              </a:rPr>
              <a:t>	</a:t>
            </a:r>
            <a:r>
              <a:rPr lang="en-US" sz="2400" i="1" dirty="0">
                <a:latin typeface="Book Antiqua" pitchFamily="18" charset="0"/>
              </a:rPr>
              <a:t>Class derived-class-name </a:t>
            </a:r>
            <a:r>
              <a:rPr lang="en-US" sz="2400" b="1" i="1" dirty="0">
                <a:latin typeface="Book Antiqua" pitchFamily="18" charset="0"/>
              </a:rPr>
              <a:t>extends</a:t>
            </a:r>
            <a:r>
              <a:rPr lang="en-US" sz="2400" i="1" dirty="0">
                <a:latin typeface="Book Antiqua" pitchFamily="18" charset="0"/>
              </a:rPr>
              <a:t> base-class-name</a:t>
            </a:r>
          </a:p>
          <a:p>
            <a:pPr algn="just"/>
            <a:endParaRPr lang="en-US" sz="2400" dirty="0">
              <a:latin typeface="Book Antiqua" pitchFamily="18" charset="0"/>
            </a:endParaRPr>
          </a:p>
          <a:p>
            <a:pPr algn="just"/>
            <a:endParaRPr lang="en-US" sz="2400" dirty="0">
              <a:latin typeface="Book Antiqua" pitchFamily="18" charset="0"/>
            </a:endParaRPr>
          </a:p>
        </p:txBody>
      </p:sp>
      <p:graphicFrame>
        <p:nvGraphicFramePr>
          <p:cNvPr id="5" name="Object 4"/>
          <p:cNvGraphicFramePr>
            <a:graphicFrameLocks noChangeAspect="1"/>
          </p:cNvGraphicFramePr>
          <p:nvPr/>
        </p:nvGraphicFramePr>
        <p:xfrm>
          <a:off x="2743200" y="3338513"/>
          <a:ext cx="3657600" cy="180975"/>
        </p:xfrm>
        <a:graphic>
          <a:graphicData uri="http://schemas.openxmlformats.org/presentationml/2006/ole">
            <mc:AlternateContent xmlns:mc="http://schemas.openxmlformats.org/markup-compatibility/2006">
              <mc:Choice xmlns:v="urn:schemas-microsoft-com:vml" Requires="v">
                <p:oleObj name="Wordpad Document" r:id="rId2" imgW="3657600" imgH="180975" progId="WordPad.Document.1">
                  <p:embed/>
                </p:oleObj>
              </mc:Choice>
              <mc:Fallback>
                <p:oleObj name="Wordpad Document" r:id="rId2" imgW="3657600" imgH="180975" progId="WordPad.Document.1">
                  <p:embed/>
                  <p:pic>
                    <p:nvPicPr>
                      <p:cNvPr id="0" name="Picture 2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200" y="3338513"/>
                        <a:ext cx="3657600" cy="180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Cambria" pitchFamily="18" charset="0"/>
              </a:rPr>
              <a:t>Inheritance</a:t>
            </a:r>
          </a:p>
        </p:txBody>
      </p:sp>
      <p:sp>
        <p:nvSpPr>
          <p:cNvPr id="27" name="Content Placeholder 26"/>
          <p:cNvSpPr>
            <a:spLocks noGrp="1"/>
          </p:cNvSpPr>
          <p:nvPr>
            <p:ph idx="1"/>
          </p:nvPr>
        </p:nvSpPr>
        <p:spPr>
          <a:xfrm>
            <a:off x="457200" y="1295400"/>
            <a:ext cx="8458200" cy="5105400"/>
          </a:xfrm>
        </p:spPr>
        <p:txBody>
          <a:bodyPr>
            <a:normAutofit/>
          </a:bodyPr>
          <a:lstStyle/>
          <a:p>
            <a:pPr algn="just">
              <a:buNone/>
            </a:pPr>
            <a:r>
              <a:rPr lang="en-US" sz="2400" i="1" dirty="0">
                <a:latin typeface="Book Antiqua" pitchFamily="18" charset="0"/>
              </a:rPr>
              <a:t>Example of Single Inheritance</a:t>
            </a:r>
          </a:p>
          <a:p>
            <a:pPr algn="just">
              <a:buNone/>
            </a:pPr>
            <a:endParaRPr lang="en-US" sz="2400" dirty="0">
              <a:latin typeface="Book Antiqua" pitchFamily="18" charset="0"/>
            </a:endParaRPr>
          </a:p>
          <a:p>
            <a:pPr algn="just">
              <a:buNone/>
            </a:pPr>
            <a:endParaRPr lang="en-US" sz="2400" dirty="0">
              <a:latin typeface="Book Antiqua" pitchFamily="18" charset="0"/>
            </a:endParaRPr>
          </a:p>
          <a:p>
            <a:pPr algn="just">
              <a:buNone/>
            </a:pPr>
            <a:endParaRPr lang="en-US" sz="2400" dirty="0">
              <a:latin typeface="Book Antiqua" pitchFamily="18" charset="0"/>
            </a:endParaRPr>
          </a:p>
          <a:p>
            <a:pPr algn="just"/>
            <a:endParaRPr lang="en-US" sz="2400" dirty="0">
              <a:latin typeface="Book Antiqua" pitchFamily="18" charset="0"/>
            </a:endParaRPr>
          </a:p>
        </p:txBody>
      </p:sp>
      <p:graphicFrame>
        <p:nvGraphicFramePr>
          <p:cNvPr id="5" name="Object 4"/>
          <p:cNvGraphicFramePr>
            <a:graphicFrameLocks noChangeAspect="1"/>
          </p:cNvGraphicFramePr>
          <p:nvPr/>
        </p:nvGraphicFramePr>
        <p:xfrm>
          <a:off x="2743200" y="3338513"/>
          <a:ext cx="3657600" cy="180975"/>
        </p:xfrm>
        <a:graphic>
          <a:graphicData uri="http://schemas.openxmlformats.org/presentationml/2006/ole">
            <mc:AlternateContent xmlns:mc="http://schemas.openxmlformats.org/markup-compatibility/2006">
              <mc:Choice xmlns:v="urn:schemas-microsoft-com:vml" Requires="v">
                <p:oleObj name="Wordpad Document" r:id="rId2" imgW="3657600" imgH="180975" progId="WordPad.Document.1">
                  <p:embed/>
                </p:oleObj>
              </mc:Choice>
              <mc:Fallback>
                <p:oleObj name="Wordpad Document" r:id="rId2" imgW="3657600" imgH="180975" progId="WordPad.Document.1">
                  <p:embed/>
                  <p:pic>
                    <p:nvPicPr>
                      <p:cNvPr id="0" name="Picture 4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200" y="3338513"/>
                        <a:ext cx="3657600" cy="180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127638258"/>
              </p:ext>
            </p:extLst>
          </p:nvPr>
        </p:nvGraphicFramePr>
        <p:xfrm>
          <a:off x="1676400" y="2133600"/>
          <a:ext cx="1458913" cy="685800"/>
        </p:xfrm>
        <a:graphic>
          <a:graphicData uri="http://schemas.openxmlformats.org/presentationml/2006/ole">
            <mc:AlternateContent xmlns:mc="http://schemas.openxmlformats.org/markup-compatibility/2006">
              <mc:Choice xmlns:v="urn:schemas-microsoft-com:vml" Requires="v">
                <p:oleObj name="Packager Shell Object" showAsIcon="1" r:id="rId4" imgW="1468080" imgH="682560" progId="Package">
                  <p:embed/>
                </p:oleObj>
              </mc:Choice>
              <mc:Fallback>
                <p:oleObj name="Packager Shell Object" showAsIcon="1" r:id="rId4" imgW="1468080" imgH="682560" progId="Package">
                  <p:embed/>
                  <p:pic>
                    <p:nvPicPr>
                      <p:cNvPr id="0" name="Picture 42"/>
                      <p:cNvPicPr>
                        <a:picLocks noChangeAspect="1" noChangeArrowheads="1"/>
                      </p:cNvPicPr>
                      <p:nvPr/>
                    </p:nvPicPr>
                    <p:blipFill>
                      <a:blip r:embed="rId5"/>
                      <a:srcRect/>
                      <a:stretch>
                        <a:fillRect/>
                      </a:stretch>
                    </p:blipFill>
                    <p:spPr bwMode="auto">
                      <a:xfrm>
                        <a:off x="1676400" y="2133600"/>
                        <a:ext cx="1458913"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Cambria" pitchFamily="18" charset="0"/>
              </a:rPr>
              <a:t>Method Overriding</a:t>
            </a:r>
          </a:p>
        </p:txBody>
      </p:sp>
      <p:sp>
        <p:nvSpPr>
          <p:cNvPr id="27" name="Content Placeholder 26"/>
          <p:cNvSpPr>
            <a:spLocks noGrp="1"/>
          </p:cNvSpPr>
          <p:nvPr>
            <p:ph idx="1"/>
          </p:nvPr>
        </p:nvSpPr>
        <p:spPr>
          <a:xfrm>
            <a:off x="457200" y="1295400"/>
            <a:ext cx="8458200" cy="5105400"/>
          </a:xfrm>
        </p:spPr>
        <p:txBody>
          <a:bodyPr>
            <a:normAutofit/>
          </a:bodyPr>
          <a:lstStyle/>
          <a:p>
            <a:pPr algn="just"/>
            <a:r>
              <a:rPr lang="en-US" sz="2400" dirty="0">
                <a:latin typeface="Book Antiqua" pitchFamily="18" charset="0"/>
              </a:rPr>
              <a:t>Child class have method whose signature is same as signature of method in parent class.</a:t>
            </a:r>
          </a:p>
          <a:p>
            <a:pPr algn="just">
              <a:buNone/>
            </a:pPr>
            <a:r>
              <a:rPr lang="en-US" sz="2400" i="1" dirty="0">
                <a:latin typeface="Book Antiqua" pitchFamily="18" charset="0"/>
              </a:rPr>
              <a:t>Example</a:t>
            </a:r>
          </a:p>
          <a:p>
            <a:pPr algn="just">
              <a:buNone/>
            </a:pPr>
            <a:endParaRPr lang="en-US" sz="2400" dirty="0">
              <a:latin typeface="Book Antiqua" pitchFamily="18" charset="0"/>
            </a:endParaRPr>
          </a:p>
        </p:txBody>
      </p:sp>
      <p:graphicFrame>
        <p:nvGraphicFramePr>
          <p:cNvPr id="5" name="Object 4"/>
          <p:cNvGraphicFramePr>
            <a:graphicFrameLocks noChangeAspect="1"/>
          </p:cNvGraphicFramePr>
          <p:nvPr/>
        </p:nvGraphicFramePr>
        <p:xfrm>
          <a:off x="2743200" y="3338513"/>
          <a:ext cx="3657600" cy="180975"/>
        </p:xfrm>
        <a:graphic>
          <a:graphicData uri="http://schemas.openxmlformats.org/presentationml/2006/ole">
            <mc:AlternateContent xmlns:mc="http://schemas.openxmlformats.org/markup-compatibility/2006">
              <mc:Choice xmlns:v="urn:schemas-microsoft-com:vml" Requires="v">
                <p:oleObj name="Wordpad Document" r:id="rId2" imgW="3657600" imgH="180975" progId="WordPad.Document.1">
                  <p:embed/>
                </p:oleObj>
              </mc:Choice>
              <mc:Fallback>
                <p:oleObj name="Wordpad Document" r:id="rId2" imgW="3657600" imgH="180975" progId="WordPad.Document.1">
                  <p:embed/>
                  <p:pic>
                    <p:nvPicPr>
                      <p:cNvPr id="0" name="Picture 4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200" y="3338513"/>
                        <a:ext cx="3657600" cy="180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1462893302"/>
              </p:ext>
            </p:extLst>
          </p:nvPr>
        </p:nvGraphicFramePr>
        <p:xfrm>
          <a:off x="1524000" y="2743200"/>
          <a:ext cx="787400" cy="685800"/>
        </p:xfrm>
        <a:graphic>
          <a:graphicData uri="http://schemas.openxmlformats.org/presentationml/2006/ole">
            <mc:AlternateContent xmlns:mc="http://schemas.openxmlformats.org/markup-compatibility/2006">
              <mc:Choice xmlns:v="urn:schemas-microsoft-com:vml" Requires="v">
                <p:oleObj name="Packager Shell Object" showAsIcon="1" r:id="rId4" imgW="785520" imgH="682560" progId="Package">
                  <p:embed/>
                </p:oleObj>
              </mc:Choice>
              <mc:Fallback>
                <p:oleObj name="Packager Shell Object" showAsIcon="1" r:id="rId4" imgW="785520" imgH="682560" progId="Package">
                  <p:embed/>
                  <p:pic>
                    <p:nvPicPr>
                      <p:cNvPr id="0" name="Picture 41"/>
                      <p:cNvPicPr>
                        <a:picLocks noChangeAspect="1" noChangeArrowheads="1"/>
                      </p:cNvPicPr>
                      <p:nvPr/>
                    </p:nvPicPr>
                    <p:blipFill>
                      <a:blip r:embed="rId5"/>
                      <a:srcRect/>
                      <a:stretch>
                        <a:fillRect/>
                      </a:stretch>
                    </p:blipFill>
                    <p:spPr bwMode="auto">
                      <a:xfrm>
                        <a:off x="1524000" y="2743200"/>
                        <a:ext cx="787400"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Cambria" pitchFamily="18" charset="0"/>
              </a:rPr>
              <a:t>Java Architecture</a:t>
            </a:r>
          </a:p>
        </p:txBody>
      </p:sp>
      <p:grpSp>
        <p:nvGrpSpPr>
          <p:cNvPr id="1026" name="Group 2"/>
          <p:cNvGrpSpPr>
            <a:grpSpLocks/>
          </p:cNvGrpSpPr>
          <p:nvPr/>
        </p:nvGrpSpPr>
        <p:grpSpPr bwMode="auto">
          <a:xfrm>
            <a:off x="838200" y="1600200"/>
            <a:ext cx="7302500" cy="3914775"/>
            <a:chOff x="1251" y="8040"/>
            <a:chExt cx="9819" cy="5085"/>
          </a:xfrm>
        </p:grpSpPr>
        <p:grpSp>
          <p:nvGrpSpPr>
            <p:cNvPr id="1027" name="Group 3"/>
            <p:cNvGrpSpPr>
              <a:grpSpLocks/>
            </p:cNvGrpSpPr>
            <p:nvPr/>
          </p:nvGrpSpPr>
          <p:grpSpPr bwMode="auto">
            <a:xfrm>
              <a:off x="1251" y="8539"/>
              <a:ext cx="9819" cy="4586"/>
              <a:chOff x="1251" y="8539"/>
              <a:chExt cx="9819" cy="4586"/>
            </a:xfrm>
          </p:grpSpPr>
          <p:sp>
            <p:nvSpPr>
              <p:cNvPr id="1028" name="Rectangle 4"/>
              <p:cNvSpPr>
                <a:spLocks noChangeArrowheads="1"/>
              </p:cNvSpPr>
              <p:nvPr/>
            </p:nvSpPr>
            <p:spPr bwMode="auto">
              <a:xfrm>
                <a:off x="7515" y="12124"/>
                <a:ext cx="3555" cy="1001"/>
              </a:xfrm>
              <a:prstGeom prst="rect">
                <a:avLst/>
              </a:prstGeom>
              <a:solidFill>
                <a:srgbClr val="FFFFFF"/>
              </a:solidFill>
              <a:ln w="9525">
                <a:solidFill>
                  <a:srgbClr val="000000"/>
                </a:solidFill>
                <a:prstDash val="dash"/>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29" name="Rectangle 5"/>
              <p:cNvSpPr>
                <a:spLocks noChangeArrowheads="1"/>
              </p:cNvSpPr>
              <p:nvPr/>
            </p:nvSpPr>
            <p:spPr bwMode="auto">
              <a:xfrm>
                <a:off x="1251" y="9081"/>
                <a:ext cx="1768" cy="762"/>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a:ln>
                      <a:noFill/>
                    </a:ln>
                    <a:solidFill>
                      <a:schemeClr val="tx1"/>
                    </a:solidFill>
                    <a:effectLst/>
                    <a:latin typeface="Calibri" pitchFamily="34" charset="0"/>
                    <a:cs typeface="Arial" pitchFamily="34" charset="0"/>
                  </a:rPr>
                  <a:t>.java File</a:t>
                </a:r>
              </a:p>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a:ln>
                      <a:noFill/>
                    </a:ln>
                    <a:solidFill>
                      <a:schemeClr val="tx1"/>
                    </a:solidFill>
                    <a:effectLst/>
                    <a:latin typeface="Calibri" pitchFamily="34" charset="0"/>
                    <a:cs typeface="Arial" pitchFamily="34" charset="0"/>
                  </a:rPr>
                  <a:t>(Source Code)</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030" name="Rectangle 6"/>
              <p:cNvSpPr>
                <a:spLocks noChangeArrowheads="1"/>
              </p:cNvSpPr>
              <p:nvPr/>
            </p:nvSpPr>
            <p:spPr bwMode="auto">
              <a:xfrm>
                <a:off x="4462" y="9104"/>
                <a:ext cx="1768" cy="762"/>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dirty="0">
                    <a:ln>
                      <a:noFill/>
                    </a:ln>
                    <a:solidFill>
                      <a:schemeClr val="tx1"/>
                    </a:solidFill>
                    <a:effectLst/>
                    <a:latin typeface="Calibri" pitchFamily="34" charset="0"/>
                    <a:cs typeface="Arial" pitchFamily="34" charset="0"/>
                  </a:rPr>
                  <a:t>.class File</a:t>
                </a:r>
              </a:p>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dirty="0">
                    <a:ln>
                      <a:noFill/>
                    </a:ln>
                    <a:solidFill>
                      <a:schemeClr val="tx1"/>
                    </a:solidFill>
                    <a:effectLst/>
                    <a:latin typeface="Calibri" pitchFamily="34" charset="0"/>
                    <a:cs typeface="Arial" pitchFamily="34" charset="0"/>
                  </a:rPr>
                  <a:t>(Byte Code)</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1031" name="Line 7"/>
              <p:cNvSpPr>
                <a:spLocks noChangeShapeType="1"/>
              </p:cNvSpPr>
              <p:nvPr/>
            </p:nvSpPr>
            <p:spPr bwMode="auto">
              <a:xfrm>
                <a:off x="3019" y="9427"/>
                <a:ext cx="1443" cy="0"/>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1032" name="Line 8"/>
              <p:cNvSpPr>
                <a:spLocks noChangeShapeType="1"/>
              </p:cNvSpPr>
              <p:nvPr/>
            </p:nvSpPr>
            <p:spPr bwMode="auto">
              <a:xfrm>
                <a:off x="6230" y="9427"/>
                <a:ext cx="1285" cy="0"/>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1033" name="Rectangle 9"/>
              <p:cNvSpPr>
                <a:spLocks noChangeArrowheads="1"/>
              </p:cNvSpPr>
              <p:nvPr/>
            </p:nvSpPr>
            <p:spPr bwMode="auto">
              <a:xfrm>
                <a:off x="2802" y="8914"/>
                <a:ext cx="1768" cy="48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a:ln>
                      <a:noFill/>
                    </a:ln>
                    <a:solidFill>
                      <a:schemeClr val="tx1"/>
                    </a:solidFill>
                    <a:effectLst/>
                    <a:latin typeface="Calibri" pitchFamily="34" charset="0"/>
                    <a:cs typeface="Arial" pitchFamily="34" charset="0"/>
                  </a:rPr>
                  <a:t>Compile</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034" name="Rectangle 10"/>
              <p:cNvSpPr>
                <a:spLocks noChangeArrowheads="1"/>
              </p:cNvSpPr>
              <p:nvPr/>
            </p:nvSpPr>
            <p:spPr bwMode="auto">
              <a:xfrm>
                <a:off x="4358" y="12199"/>
                <a:ext cx="1768" cy="761"/>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a:ln>
                      <a:noFill/>
                    </a:ln>
                    <a:solidFill>
                      <a:schemeClr val="tx1"/>
                    </a:solidFill>
                    <a:effectLst/>
                    <a:latin typeface="Calibri" pitchFamily="34" charset="0"/>
                    <a:cs typeface="Arial" pitchFamily="34" charset="0"/>
                  </a:rPr>
                  <a:t>Execute</a:t>
                </a:r>
              </a:p>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a:ln>
                      <a:noFill/>
                    </a:ln>
                    <a:solidFill>
                      <a:schemeClr val="tx1"/>
                    </a:solidFill>
                    <a:effectLst/>
                    <a:latin typeface="Calibri" pitchFamily="34" charset="0"/>
                    <a:cs typeface="Arial" pitchFamily="34" charset="0"/>
                  </a:rPr>
                  <a:t>(Output)</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035" name="Line 11"/>
              <p:cNvSpPr>
                <a:spLocks noChangeShapeType="1"/>
              </p:cNvSpPr>
              <p:nvPr/>
            </p:nvSpPr>
            <p:spPr bwMode="auto">
              <a:xfrm flipH="1">
                <a:off x="6126" y="12619"/>
                <a:ext cx="1389" cy="0"/>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1036" name="Rectangle 12"/>
              <p:cNvSpPr>
                <a:spLocks noChangeArrowheads="1"/>
              </p:cNvSpPr>
              <p:nvPr/>
            </p:nvSpPr>
            <p:spPr bwMode="auto">
              <a:xfrm>
                <a:off x="7694" y="12274"/>
                <a:ext cx="1288" cy="762"/>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a:ln>
                      <a:noFill/>
                    </a:ln>
                    <a:solidFill>
                      <a:schemeClr val="tx1"/>
                    </a:solidFill>
                    <a:effectLst/>
                    <a:latin typeface="Calibri" pitchFamily="34" charset="0"/>
                    <a:cs typeface="Arial" pitchFamily="34" charset="0"/>
                  </a:rPr>
                  <a:t>Windows</a:t>
                </a:r>
              </a:p>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a:ln>
                      <a:noFill/>
                    </a:ln>
                    <a:solidFill>
                      <a:schemeClr val="tx1"/>
                    </a:solidFill>
                    <a:effectLst/>
                    <a:latin typeface="Calibri" pitchFamily="34" charset="0"/>
                    <a:cs typeface="Arial" pitchFamily="34" charset="0"/>
                  </a:rPr>
                  <a:t>OS</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cxnSp>
            <p:nvCxnSpPr>
              <p:cNvPr id="1037" name="AutoShape 13"/>
              <p:cNvCxnSpPr>
                <a:cxnSpLocks noChangeShapeType="1"/>
              </p:cNvCxnSpPr>
              <p:nvPr/>
            </p:nvCxnSpPr>
            <p:spPr bwMode="auto">
              <a:xfrm flipH="1">
                <a:off x="8502" y="11659"/>
                <a:ext cx="480" cy="615"/>
              </a:xfrm>
              <a:prstGeom prst="straightConnector1">
                <a:avLst/>
              </a:prstGeom>
              <a:noFill/>
              <a:ln w="9525">
                <a:solidFill>
                  <a:srgbClr val="000000"/>
                </a:solidFill>
                <a:round/>
                <a:headEnd/>
                <a:tailEnd type="triangle" w="med" len="med"/>
              </a:ln>
            </p:spPr>
          </p:cxnSp>
          <p:cxnSp>
            <p:nvCxnSpPr>
              <p:cNvPr id="1038" name="AutoShape 14"/>
              <p:cNvCxnSpPr>
                <a:cxnSpLocks noChangeShapeType="1"/>
              </p:cNvCxnSpPr>
              <p:nvPr/>
            </p:nvCxnSpPr>
            <p:spPr bwMode="auto">
              <a:xfrm>
                <a:off x="9330" y="11659"/>
                <a:ext cx="525" cy="615"/>
              </a:xfrm>
              <a:prstGeom prst="straightConnector1">
                <a:avLst/>
              </a:prstGeom>
              <a:noFill/>
              <a:ln w="9525">
                <a:solidFill>
                  <a:srgbClr val="000000"/>
                </a:solidFill>
                <a:round/>
                <a:headEnd/>
                <a:tailEnd type="triangle" w="med" len="med"/>
              </a:ln>
            </p:spPr>
          </p:cxnSp>
          <p:sp>
            <p:nvSpPr>
              <p:cNvPr id="1039" name="Rectangle 15"/>
              <p:cNvSpPr>
                <a:spLocks noChangeArrowheads="1"/>
              </p:cNvSpPr>
              <p:nvPr/>
            </p:nvSpPr>
            <p:spPr bwMode="auto">
              <a:xfrm>
                <a:off x="6690" y="11659"/>
                <a:ext cx="1930" cy="61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a:ln>
                      <a:noFill/>
                    </a:ln>
                    <a:solidFill>
                      <a:schemeClr val="tx1"/>
                    </a:solidFill>
                    <a:effectLst/>
                    <a:latin typeface="Calibri" pitchFamily="34" charset="0"/>
                    <a:cs typeface="Arial" pitchFamily="34" charset="0"/>
                  </a:rPr>
                  <a:t>Executable Code</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040" name="Rectangle 16"/>
              <p:cNvSpPr>
                <a:spLocks noChangeArrowheads="1"/>
              </p:cNvSpPr>
              <p:nvPr/>
            </p:nvSpPr>
            <p:spPr bwMode="auto">
              <a:xfrm>
                <a:off x="7515" y="8539"/>
                <a:ext cx="3555" cy="3120"/>
              </a:xfrm>
              <a:prstGeom prst="rect">
                <a:avLst/>
              </a:prstGeom>
              <a:solidFill>
                <a:srgbClr val="FFFFFF"/>
              </a:solidFill>
              <a:ln w="9525">
                <a:solidFill>
                  <a:srgbClr val="000000"/>
                </a:solidFill>
                <a:prstDash val="dash"/>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41" name="Text Box 17"/>
              <p:cNvSpPr txBox="1">
                <a:spLocks noChangeArrowheads="1"/>
              </p:cNvSpPr>
              <p:nvPr/>
            </p:nvSpPr>
            <p:spPr bwMode="auto">
              <a:xfrm>
                <a:off x="8115" y="8712"/>
                <a:ext cx="2145" cy="607"/>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a:ln>
                      <a:noFill/>
                    </a:ln>
                    <a:solidFill>
                      <a:schemeClr val="tx1"/>
                    </a:solidFill>
                    <a:effectLst/>
                    <a:latin typeface="Calibri" pitchFamily="34" charset="0"/>
                    <a:cs typeface="Arial" pitchFamily="34" charset="0"/>
                  </a:rPr>
                  <a:t>Class Loader</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042" name="Text Box 18"/>
              <p:cNvSpPr txBox="1">
                <a:spLocks noChangeArrowheads="1"/>
              </p:cNvSpPr>
              <p:nvPr/>
            </p:nvSpPr>
            <p:spPr bwMode="auto">
              <a:xfrm>
                <a:off x="8115" y="9559"/>
                <a:ext cx="2145" cy="607"/>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a:ln>
                      <a:noFill/>
                    </a:ln>
                    <a:solidFill>
                      <a:schemeClr val="tx1"/>
                    </a:solidFill>
                    <a:effectLst/>
                    <a:latin typeface="Calibri" pitchFamily="34" charset="0"/>
                    <a:cs typeface="Arial" pitchFamily="34" charset="0"/>
                  </a:rPr>
                  <a:t>Byte Code Verifier</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043" name="Text Box 19"/>
              <p:cNvSpPr txBox="1">
                <a:spLocks noChangeArrowheads="1"/>
              </p:cNvSpPr>
              <p:nvPr/>
            </p:nvSpPr>
            <p:spPr bwMode="auto">
              <a:xfrm>
                <a:off x="7694" y="10627"/>
                <a:ext cx="1591" cy="927"/>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a:ln>
                      <a:noFill/>
                    </a:ln>
                    <a:solidFill>
                      <a:schemeClr val="tx1"/>
                    </a:solidFill>
                    <a:effectLst/>
                    <a:latin typeface="Calibri" pitchFamily="34" charset="0"/>
                    <a:cs typeface="Arial" pitchFamily="34" charset="0"/>
                  </a:rPr>
                  <a:t>Java Virtual Machine</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044" name="Text Box 20"/>
              <p:cNvSpPr txBox="1">
                <a:spLocks noChangeArrowheads="1"/>
              </p:cNvSpPr>
              <p:nvPr/>
            </p:nvSpPr>
            <p:spPr bwMode="auto">
              <a:xfrm>
                <a:off x="9330" y="10612"/>
                <a:ext cx="1591" cy="927"/>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a:ln>
                      <a:noFill/>
                    </a:ln>
                    <a:solidFill>
                      <a:schemeClr val="tx1"/>
                    </a:solidFill>
                    <a:effectLst/>
                    <a:latin typeface="Calibri" pitchFamily="34" charset="0"/>
                    <a:cs typeface="Arial" pitchFamily="34" charset="0"/>
                  </a:rPr>
                  <a:t>Just-in-time Compiler</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045" name="Rectangle 21"/>
              <p:cNvSpPr>
                <a:spLocks noChangeArrowheads="1"/>
              </p:cNvSpPr>
              <p:nvPr/>
            </p:nvSpPr>
            <p:spPr bwMode="auto">
              <a:xfrm>
                <a:off x="9525" y="12274"/>
                <a:ext cx="1288" cy="762"/>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a:ln>
                      <a:noFill/>
                    </a:ln>
                    <a:solidFill>
                      <a:schemeClr val="tx1"/>
                    </a:solidFill>
                    <a:effectLst/>
                    <a:latin typeface="Calibri" pitchFamily="34" charset="0"/>
                    <a:cs typeface="Arial" pitchFamily="34" charset="0"/>
                  </a:rPr>
                  <a:t>Linux</a:t>
                </a:r>
              </a:p>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a:ln>
                      <a:noFill/>
                    </a:ln>
                    <a:solidFill>
                      <a:schemeClr val="tx1"/>
                    </a:solidFill>
                    <a:effectLst/>
                    <a:latin typeface="Calibri" pitchFamily="34" charset="0"/>
                    <a:cs typeface="Arial" pitchFamily="34" charset="0"/>
                  </a:rPr>
                  <a:t>OS</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cxnSp>
            <p:nvCxnSpPr>
              <p:cNvPr id="1046" name="AutoShape 22"/>
              <p:cNvCxnSpPr>
                <a:cxnSpLocks noChangeShapeType="1"/>
              </p:cNvCxnSpPr>
              <p:nvPr/>
            </p:nvCxnSpPr>
            <p:spPr bwMode="auto">
              <a:xfrm>
                <a:off x="9165" y="9319"/>
                <a:ext cx="0" cy="240"/>
              </a:xfrm>
              <a:prstGeom prst="straightConnector1">
                <a:avLst/>
              </a:prstGeom>
              <a:noFill/>
              <a:ln w="9525">
                <a:solidFill>
                  <a:srgbClr val="000000"/>
                </a:solidFill>
                <a:round/>
                <a:headEnd/>
                <a:tailEnd type="triangle" w="med" len="med"/>
              </a:ln>
            </p:spPr>
          </p:cxnSp>
          <p:cxnSp>
            <p:nvCxnSpPr>
              <p:cNvPr id="1047" name="AutoShape 23"/>
              <p:cNvCxnSpPr>
                <a:cxnSpLocks noChangeShapeType="1"/>
              </p:cNvCxnSpPr>
              <p:nvPr/>
            </p:nvCxnSpPr>
            <p:spPr bwMode="auto">
              <a:xfrm>
                <a:off x="8620" y="10166"/>
                <a:ext cx="0" cy="446"/>
              </a:xfrm>
              <a:prstGeom prst="straightConnector1">
                <a:avLst/>
              </a:prstGeom>
              <a:noFill/>
              <a:ln w="9525">
                <a:solidFill>
                  <a:srgbClr val="000000"/>
                </a:solidFill>
                <a:round/>
                <a:headEnd/>
                <a:tailEnd type="triangle" w="med" len="med"/>
              </a:ln>
            </p:spPr>
          </p:cxnSp>
          <p:cxnSp>
            <p:nvCxnSpPr>
              <p:cNvPr id="1048" name="AutoShape 24"/>
              <p:cNvCxnSpPr>
                <a:cxnSpLocks noChangeShapeType="1"/>
              </p:cNvCxnSpPr>
              <p:nvPr/>
            </p:nvCxnSpPr>
            <p:spPr bwMode="auto">
              <a:xfrm>
                <a:off x="9750" y="10166"/>
                <a:ext cx="0" cy="461"/>
              </a:xfrm>
              <a:prstGeom prst="straightConnector1">
                <a:avLst/>
              </a:prstGeom>
              <a:noFill/>
              <a:ln w="9525">
                <a:solidFill>
                  <a:srgbClr val="000000"/>
                </a:solidFill>
                <a:round/>
                <a:headEnd/>
                <a:tailEnd type="triangle" w="med" len="med"/>
              </a:ln>
            </p:spPr>
          </p:cxnSp>
        </p:grpSp>
        <p:sp>
          <p:nvSpPr>
            <p:cNvPr id="1049" name="Rectangle 25"/>
            <p:cNvSpPr>
              <a:spLocks noChangeArrowheads="1"/>
            </p:cNvSpPr>
            <p:nvPr/>
          </p:nvSpPr>
          <p:spPr bwMode="auto">
            <a:xfrm>
              <a:off x="7515" y="8040"/>
              <a:ext cx="3555" cy="49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1" u="none" strike="noStrike" cap="none" normalizeH="0" baseline="0">
                  <a:ln>
                    <a:noFill/>
                  </a:ln>
                  <a:solidFill>
                    <a:schemeClr val="tx1"/>
                  </a:solidFill>
                  <a:effectLst/>
                  <a:latin typeface="Calibri" pitchFamily="34" charset="0"/>
                  <a:cs typeface="Arial" pitchFamily="34" charset="0"/>
                </a:rPr>
                <a:t>Java Runtime Environment (JRE</a:t>
              </a:r>
              <a:r>
                <a:rPr kumimoji="0" lang="en-US" sz="1100" b="0" i="0" u="none" strike="noStrike" cap="none" normalizeH="0" baseline="0">
                  <a:ln>
                    <a:noFill/>
                  </a:ln>
                  <a:solidFill>
                    <a:schemeClr val="tx1"/>
                  </a:solidFill>
                  <a:effectLst/>
                  <a:latin typeface="Calibri" pitchFamily="34" charset="0"/>
                  <a:cs typeface="Arial" pitchFamily="34" charset="0"/>
                </a:rPr>
                <a:t>)</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Cambria" pitchFamily="18" charset="0"/>
              </a:rPr>
              <a:t>Dynamic Method Dispatch</a:t>
            </a:r>
          </a:p>
        </p:txBody>
      </p:sp>
      <p:sp>
        <p:nvSpPr>
          <p:cNvPr id="27" name="Content Placeholder 26"/>
          <p:cNvSpPr>
            <a:spLocks noGrp="1"/>
          </p:cNvSpPr>
          <p:nvPr>
            <p:ph idx="1"/>
          </p:nvPr>
        </p:nvSpPr>
        <p:spPr>
          <a:xfrm>
            <a:off x="457200" y="1295400"/>
            <a:ext cx="8458200" cy="5105400"/>
          </a:xfrm>
        </p:spPr>
        <p:txBody>
          <a:bodyPr>
            <a:normAutofit/>
          </a:bodyPr>
          <a:lstStyle/>
          <a:p>
            <a:pPr algn="just"/>
            <a:r>
              <a:rPr lang="en-US" sz="2400" dirty="0">
                <a:latin typeface="Book Antiqua" pitchFamily="18" charset="0"/>
              </a:rPr>
              <a:t>It is the way of achieving dynamic polymorphism.</a:t>
            </a:r>
          </a:p>
          <a:p>
            <a:pPr algn="just"/>
            <a:r>
              <a:rPr lang="en-US" sz="2400" dirty="0">
                <a:latin typeface="Book Antiqua" pitchFamily="18" charset="0"/>
              </a:rPr>
              <a:t>The decision of which method to call is only made at run time.</a:t>
            </a:r>
          </a:p>
          <a:p>
            <a:pPr algn="just">
              <a:buNone/>
            </a:pPr>
            <a:r>
              <a:rPr lang="en-US" sz="2400" i="1" dirty="0">
                <a:latin typeface="Book Antiqua" pitchFamily="18" charset="0"/>
              </a:rPr>
              <a:t>Example</a:t>
            </a:r>
          </a:p>
          <a:p>
            <a:pPr algn="just">
              <a:buNone/>
            </a:pPr>
            <a:endParaRPr lang="en-US" sz="2400" dirty="0">
              <a:latin typeface="Book Antiqua" pitchFamily="18" charset="0"/>
            </a:endParaRPr>
          </a:p>
        </p:txBody>
      </p:sp>
      <p:graphicFrame>
        <p:nvGraphicFramePr>
          <p:cNvPr id="5" name="Object 4"/>
          <p:cNvGraphicFramePr>
            <a:graphicFrameLocks noChangeAspect="1"/>
          </p:cNvGraphicFramePr>
          <p:nvPr/>
        </p:nvGraphicFramePr>
        <p:xfrm>
          <a:off x="2743200" y="3338513"/>
          <a:ext cx="3657600" cy="180975"/>
        </p:xfrm>
        <a:graphic>
          <a:graphicData uri="http://schemas.openxmlformats.org/presentationml/2006/ole">
            <mc:AlternateContent xmlns:mc="http://schemas.openxmlformats.org/markup-compatibility/2006">
              <mc:Choice xmlns:v="urn:schemas-microsoft-com:vml" Requires="v">
                <p:oleObj name="Wordpad Document" r:id="rId2" imgW="3657600" imgH="180975" progId="WordPad.Document.1">
                  <p:embed/>
                </p:oleObj>
              </mc:Choice>
              <mc:Fallback>
                <p:oleObj name="Wordpad Document" r:id="rId2" imgW="3657600" imgH="180975" progId="WordPad.Document.1">
                  <p:embed/>
                  <p:pic>
                    <p:nvPicPr>
                      <p:cNvPr id="0" name="Picture 4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200" y="3338513"/>
                        <a:ext cx="3657600" cy="180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6"/>
          <p:cNvGraphicFramePr>
            <a:graphicFrameLocks noChangeAspect="1"/>
          </p:cNvGraphicFramePr>
          <p:nvPr/>
        </p:nvGraphicFramePr>
        <p:xfrm>
          <a:off x="2743200" y="3338513"/>
          <a:ext cx="3657600" cy="180975"/>
        </p:xfrm>
        <a:graphic>
          <a:graphicData uri="http://schemas.openxmlformats.org/presentationml/2006/ole">
            <mc:AlternateContent xmlns:mc="http://schemas.openxmlformats.org/markup-compatibility/2006">
              <mc:Choice xmlns:v="urn:schemas-microsoft-com:vml" Requires="v">
                <p:oleObj name="Wordpad Document" r:id="rId4" imgW="3657600" imgH="180975" progId="WordPad.Document.1">
                  <p:embed/>
                </p:oleObj>
              </mc:Choice>
              <mc:Fallback>
                <p:oleObj name="Wordpad Document" r:id="rId4" imgW="3657600" imgH="180975" progId="WordPad.Document.1">
                  <p:embed/>
                  <p:pic>
                    <p:nvPicPr>
                      <p:cNvPr id="0" name="Picture 4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200" y="3338513"/>
                        <a:ext cx="3657600" cy="180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900734886"/>
              </p:ext>
            </p:extLst>
          </p:nvPr>
        </p:nvGraphicFramePr>
        <p:xfrm>
          <a:off x="1447800" y="3124200"/>
          <a:ext cx="1117600" cy="685800"/>
        </p:xfrm>
        <a:graphic>
          <a:graphicData uri="http://schemas.openxmlformats.org/presentationml/2006/ole">
            <mc:AlternateContent xmlns:mc="http://schemas.openxmlformats.org/markup-compatibility/2006">
              <mc:Choice xmlns:v="urn:schemas-microsoft-com:vml" Requires="v">
                <p:oleObj name="Packager Shell Object" showAsIcon="1" r:id="rId5" imgW="1117800" imgH="685800" progId="Package">
                  <p:embed/>
                </p:oleObj>
              </mc:Choice>
              <mc:Fallback>
                <p:oleObj name="Packager Shell Object" showAsIcon="1" r:id="rId5" imgW="1117800" imgH="685800" progId="Package">
                  <p:embed/>
                  <p:pic>
                    <p:nvPicPr>
                      <p:cNvPr id="0" name="Picture 43"/>
                      <p:cNvPicPr>
                        <a:picLocks noChangeAspect="1" noChangeArrowheads="1"/>
                      </p:cNvPicPr>
                      <p:nvPr/>
                    </p:nvPicPr>
                    <p:blipFill>
                      <a:blip r:embed="rId6"/>
                      <a:srcRect/>
                      <a:stretch>
                        <a:fillRect/>
                      </a:stretch>
                    </p:blipFill>
                    <p:spPr bwMode="auto">
                      <a:xfrm>
                        <a:off x="1447800" y="3124200"/>
                        <a:ext cx="1117600"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Cambria" pitchFamily="18" charset="0"/>
              </a:rPr>
              <a:t>Final Modifier</a:t>
            </a:r>
          </a:p>
        </p:txBody>
      </p:sp>
      <p:sp>
        <p:nvSpPr>
          <p:cNvPr id="27" name="Content Placeholder 26"/>
          <p:cNvSpPr>
            <a:spLocks noGrp="1"/>
          </p:cNvSpPr>
          <p:nvPr>
            <p:ph idx="1"/>
          </p:nvPr>
        </p:nvSpPr>
        <p:spPr>
          <a:xfrm>
            <a:off x="457200" y="1295400"/>
            <a:ext cx="8458200" cy="5105400"/>
          </a:xfrm>
        </p:spPr>
        <p:txBody>
          <a:bodyPr>
            <a:normAutofit/>
          </a:bodyPr>
          <a:lstStyle/>
          <a:p>
            <a:pPr algn="just"/>
            <a:r>
              <a:rPr lang="en-US" sz="2400" dirty="0">
                <a:latin typeface="Book Antiqua" pitchFamily="18" charset="0"/>
              </a:rPr>
              <a:t>It can be used for following purposes.</a:t>
            </a:r>
          </a:p>
          <a:p>
            <a:pPr lvl="1" algn="just"/>
            <a:r>
              <a:rPr lang="en-US" sz="2000" b="1" dirty="0">
                <a:latin typeface="Book Antiqua" pitchFamily="18" charset="0"/>
              </a:rPr>
              <a:t>To Define Constants: </a:t>
            </a:r>
            <a:r>
              <a:rPr lang="en-US" sz="2000" dirty="0">
                <a:latin typeface="Book Antiqua" pitchFamily="18" charset="0"/>
              </a:rPr>
              <a:t>we can use </a:t>
            </a:r>
            <a:r>
              <a:rPr lang="en-US" sz="2000" i="1" dirty="0">
                <a:latin typeface="Book Antiqua" pitchFamily="18" charset="0"/>
              </a:rPr>
              <a:t>final</a:t>
            </a:r>
            <a:r>
              <a:rPr lang="en-US" sz="2000" dirty="0">
                <a:latin typeface="Book Antiqua" pitchFamily="18" charset="0"/>
              </a:rPr>
              <a:t> modifier with variables to declare them as constant. </a:t>
            </a:r>
          </a:p>
          <a:p>
            <a:pPr lvl="1" algn="just"/>
            <a:r>
              <a:rPr lang="en-US" sz="2000" b="1" dirty="0">
                <a:latin typeface="Book Antiqua" pitchFamily="18" charset="0"/>
              </a:rPr>
              <a:t>To Prevent Overriding:</a:t>
            </a:r>
            <a:r>
              <a:rPr lang="en-US" sz="2000" dirty="0">
                <a:latin typeface="Book Antiqua" pitchFamily="18" charset="0"/>
              </a:rPr>
              <a:t> We can prevent a method being overridden from subclass by declaring it as </a:t>
            </a:r>
            <a:r>
              <a:rPr lang="en-US" sz="2000" i="1" dirty="0">
                <a:latin typeface="Book Antiqua" pitchFamily="18" charset="0"/>
              </a:rPr>
              <a:t>final</a:t>
            </a:r>
            <a:r>
              <a:rPr lang="en-US" sz="2000" dirty="0">
                <a:latin typeface="Book Antiqua" pitchFamily="18" charset="0"/>
              </a:rPr>
              <a:t>.</a:t>
            </a:r>
          </a:p>
          <a:p>
            <a:pPr lvl="1" algn="just"/>
            <a:r>
              <a:rPr lang="en-US" sz="2000" b="1" dirty="0">
                <a:latin typeface="Book Antiqua" pitchFamily="18" charset="0"/>
              </a:rPr>
              <a:t>To Prevent Inheritance: </a:t>
            </a:r>
            <a:r>
              <a:rPr lang="en-US" sz="2000" dirty="0">
                <a:latin typeface="Book Antiqua" pitchFamily="18" charset="0"/>
              </a:rPr>
              <a:t>We can use </a:t>
            </a:r>
            <a:r>
              <a:rPr lang="en-US" sz="2000" i="1" dirty="0">
                <a:latin typeface="Book Antiqua" pitchFamily="18" charset="0"/>
              </a:rPr>
              <a:t>final </a:t>
            </a:r>
            <a:r>
              <a:rPr lang="en-US" sz="2000" dirty="0">
                <a:latin typeface="Book Antiqua" pitchFamily="18" charset="0"/>
              </a:rPr>
              <a:t>modifier with class declaration to prevent it from further inheritance. </a:t>
            </a:r>
          </a:p>
        </p:txBody>
      </p:sp>
      <p:graphicFrame>
        <p:nvGraphicFramePr>
          <p:cNvPr id="5" name="Object 4"/>
          <p:cNvGraphicFramePr>
            <a:graphicFrameLocks noChangeAspect="1"/>
          </p:cNvGraphicFramePr>
          <p:nvPr/>
        </p:nvGraphicFramePr>
        <p:xfrm>
          <a:off x="2743200" y="3338513"/>
          <a:ext cx="3657600" cy="180975"/>
        </p:xfrm>
        <a:graphic>
          <a:graphicData uri="http://schemas.openxmlformats.org/presentationml/2006/ole">
            <mc:AlternateContent xmlns:mc="http://schemas.openxmlformats.org/markup-compatibility/2006">
              <mc:Choice xmlns:v="urn:schemas-microsoft-com:vml" Requires="v">
                <p:oleObj name="Wordpad Document" r:id="rId2" imgW="3657600" imgH="180975" progId="WordPad.Document.1">
                  <p:embed/>
                </p:oleObj>
              </mc:Choice>
              <mc:Fallback>
                <p:oleObj name="Wordpad Document" r:id="rId2" imgW="3657600" imgH="180975" progId="WordPad.Document.1">
                  <p:embed/>
                  <p:pic>
                    <p:nvPicPr>
                      <p:cNvPr id="0" name="Picture 2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200" y="3338513"/>
                        <a:ext cx="3657600" cy="180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Cambria" pitchFamily="18" charset="0"/>
              </a:rPr>
              <a:t>Interfaces</a:t>
            </a:r>
          </a:p>
        </p:txBody>
      </p:sp>
      <p:sp>
        <p:nvSpPr>
          <p:cNvPr id="27" name="Content Placeholder 26"/>
          <p:cNvSpPr>
            <a:spLocks noGrp="1"/>
          </p:cNvSpPr>
          <p:nvPr>
            <p:ph idx="1"/>
          </p:nvPr>
        </p:nvSpPr>
        <p:spPr>
          <a:xfrm>
            <a:off x="457200" y="1295400"/>
            <a:ext cx="8458200" cy="5105400"/>
          </a:xfrm>
        </p:spPr>
        <p:txBody>
          <a:bodyPr>
            <a:normAutofit/>
          </a:bodyPr>
          <a:lstStyle/>
          <a:p>
            <a:pPr algn="just"/>
            <a:r>
              <a:rPr lang="en-US" sz="2400" dirty="0">
                <a:latin typeface="Book Antiqua" pitchFamily="18" charset="0"/>
              </a:rPr>
              <a:t>An </a:t>
            </a:r>
            <a:r>
              <a:rPr lang="en-US" sz="2400" i="1" dirty="0">
                <a:latin typeface="Book Antiqua" pitchFamily="18" charset="0"/>
              </a:rPr>
              <a:t>interface</a:t>
            </a:r>
            <a:r>
              <a:rPr lang="en-US" sz="2400" dirty="0">
                <a:latin typeface="Book Antiqua" pitchFamily="18" charset="0"/>
              </a:rPr>
              <a:t> is a reference type, similar to a class that can contain </a:t>
            </a:r>
            <a:r>
              <a:rPr lang="en-US" sz="2400" i="1" dirty="0">
                <a:latin typeface="Book Antiqua" pitchFamily="18" charset="0"/>
              </a:rPr>
              <a:t>only</a:t>
            </a:r>
            <a:r>
              <a:rPr lang="en-US" sz="2400" dirty="0">
                <a:latin typeface="Book Antiqua" pitchFamily="18" charset="0"/>
              </a:rPr>
              <a:t> constants, and method declarations. </a:t>
            </a:r>
          </a:p>
          <a:p>
            <a:pPr algn="just"/>
            <a:r>
              <a:rPr lang="en-US" sz="2400" dirty="0">
                <a:latin typeface="Book Antiqua" pitchFamily="18" charset="0"/>
              </a:rPr>
              <a:t>Interfaces cannot be instantiated—they can only be </a:t>
            </a:r>
            <a:r>
              <a:rPr lang="en-US" sz="2400" i="1" dirty="0">
                <a:latin typeface="Book Antiqua" pitchFamily="18" charset="0"/>
              </a:rPr>
              <a:t>implemented</a:t>
            </a:r>
            <a:r>
              <a:rPr lang="en-US" sz="2400" dirty="0">
                <a:latin typeface="Book Antiqua" pitchFamily="18" charset="0"/>
              </a:rPr>
              <a:t> by classes or </a:t>
            </a:r>
            <a:r>
              <a:rPr lang="en-US" sz="2400" i="1" dirty="0">
                <a:latin typeface="Book Antiqua" pitchFamily="18" charset="0"/>
              </a:rPr>
              <a:t>extended</a:t>
            </a:r>
            <a:r>
              <a:rPr lang="en-US" sz="2400" dirty="0">
                <a:latin typeface="Book Antiqua" pitchFamily="18" charset="0"/>
              </a:rPr>
              <a:t> by other interfaces. </a:t>
            </a:r>
          </a:p>
          <a:p>
            <a:pPr algn="just"/>
            <a:r>
              <a:rPr lang="en-US" sz="2400" dirty="0">
                <a:latin typeface="Book Antiqua" pitchFamily="18" charset="0"/>
              </a:rPr>
              <a:t>By default all variables defined in interfaces are constants and all the members in an interface are public </a:t>
            </a:r>
          </a:p>
          <a:p>
            <a:pPr lvl="1">
              <a:buNone/>
            </a:pPr>
            <a:r>
              <a:rPr lang="en-US" sz="2000" b="1" dirty="0">
                <a:latin typeface="Book Antiqua" pitchFamily="18" charset="0"/>
              </a:rPr>
              <a:t>Example</a:t>
            </a:r>
            <a:endParaRPr lang="en-US" sz="2000" dirty="0">
              <a:latin typeface="Book Antiqua" pitchFamily="18" charset="0"/>
            </a:endParaRPr>
          </a:p>
          <a:p>
            <a:pPr lvl="1">
              <a:buNone/>
            </a:pPr>
            <a:r>
              <a:rPr lang="en-US" sz="2000" dirty="0">
                <a:latin typeface="Book Antiqua" pitchFamily="18" charset="0"/>
              </a:rPr>
              <a:t>interface Shape</a:t>
            </a:r>
          </a:p>
          <a:p>
            <a:pPr lvl="1">
              <a:buNone/>
            </a:pPr>
            <a:r>
              <a:rPr lang="en-US" sz="2000" dirty="0">
                <a:latin typeface="Book Antiqua" pitchFamily="18" charset="0"/>
              </a:rPr>
              <a:t>{</a:t>
            </a:r>
          </a:p>
          <a:p>
            <a:pPr lvl="1">
              <a:buNone/>
            </a:pPr>
            <a:r>
              <a:rPr lang="en-US" sz="2000" dirty="0">
                <a:latin typeface="Book Antiqua" pitchFamily="18" charset="0"/>
              </a:rPr>
              <a:t>	float PI = 3.1415f;</a:t>
            </a:r>
          </a:p>
          <a:p>
            <a:pPr lvl="1">
              <a:buNone/>
            </a:pPr>
            <a:r>
              <a:rPr lang="en-US" sz="2000" dirty="0">
                <a:latin typeface="Book Antiqua" pitchFamily="18" charset="0"/>
              </a:rPr>
              <a:t>	void area();</a:t>
            </a:r>
          </a:p>
          <a:p>
            <a:pPr lvl="1">
              <a:buNone/>
            </a:pPr>
            <a:r>
              <a:rPr lang="en-US" sz="2000" dirty="0">
                <a:latin typeface="Book Antiqua" pitchFamily="18" charset="0"/>
              </a:rPr>
              <a:t>}</a:t>
            </a:r>
          </a:p>
          <a:p>
            <a:pPr lvl="1" algn="just">
              <a:buNone/>
            </a:pPr>
            <a:endParaRPr lang="en-US" sz="2000" dirty="0">
              <a:latin typeface="Book Antiqua" pitchFamily="18" charset="0"/>
            </a:endParaRPr>
          </a:p>
        </p:txBody>
      </p:sp>
      <p:graphicFrame>
        <p:nvGraphicFramePr>
          <p:cNvPr id="5" name="Object 4"/>
          <p:cNvGraphicFramePr>
            <a:graphicFrameLocks noChangeAspect="1"/>
          </p:cNvGraphicFramePr>
          <p:nvPr/>
        </p:nvGraphicFramePr>
        <p:xfrm>
          <a:off x="2743200" y="3338513"/>
          <a:ext cx="3657600" cy="180975"/>
        </p:xfrm>
        <a:graphic>
          <a:graphicData uri="http://schemas.openxmlformats.org/presentationml/2006/ole">
            <mc:AlternateContent xmlns:mc="http://schemas.openxmlformats.org/markup-compatibility/2006">
              <mc:Choice xmlns:v="urn:schemas-microsoft-com:vml" Requires="v">
                <p:oleObj name="Wordpad Document" r:id="rId2" imgW="3657600" imgH="180975" progId="WordPad.Document.1">
                  <p:embed/>
                </p:oleObj>
              </mc:Choice>
              <mc:Fallback>
                <p:oleObj name="Wordpad Document" r:id="rId2" imgW="3657600" imgH="180975" progId="WordPad.Document.1">
                  <p:embed/>
                  <p:pic>
                    <p:nvPicPr>
                      <p:cNvPr id="0" name="Picture 2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200" y="3338513"/>
                        <a:ext cx="3657600" cy="180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Cambria" pitchFamily="18" charset="0"/>
              </a:rPr>
              <a:t>Interfaces</a:t>
            </a:r>
          </a:p>
        </p:txBody>
      </p:sp>
      <p:sp>
        <p:nvSpPr>
          <p:cNvPr id="27" name="Content Placeholder 26"/>
          <p:cNvSpPr>
            <a:spLocks noGrp="1"/>
          </p:cNvSpPr>
          <p:nvPr>
            <p:ph idx="1"/>
          </p:nvPr>
        </p:nvSpPr>
        <p:spPr>
          <a:xfrm>
            <a:off x="457200" y="1295400"/>
            <a:ext cx="8458200" cy="5105400"/>
          </a:xfrm>
        </p:spPr>
        <p:txBody>
          <a:bodyPr>
            <a:normAutofit/>
          </a:bodyPr>
          <a:lstStyle/>
          <a:p>
            <a:pPr algn="just"/>
            <a:r>
              <a:rPr lang="en-US" sz="2400" dirty="0">
                <a:latin typeface="Book Antiqua" pitchFamily="18" charset="0"/>
              </a:rPr>
              <a:t>Interfaces supports multiple inheritance. A class can extend only one another class but can implement any number of interfaces.</a:t>
            </a:r>
          </a:p>
          <a:p>
            <a:pPr algn="just">
              <a:buNone/>
            </a:pPr>
            <a:r>
              <a:rPr lang="en-US" sz="2400" dirty="0">
                <a:latin typeface="Book Antiqua" pitchFamily="18" charset="0"/>
              </a:rPr>
              <a:t>Example</a:t>
            </a:r>
          </a:p>
          <a:p>
            <a:pPr algn="just">
              <a:buNone/>
            </a:pPr>
            <a:endParaRPr lang="en-US" sz="2400" dirty="0">
              <a:latin typeface="Book Antiqua" pitchFamily="18" charset="0"/>
            </a:endParaRPr>
          </a:p>
        </p:txBody>
      </p:sp>
      <p:graphicFrame>
        <p:nvGraphicFramePr>
          <p:cNvPr id="5" name="Object 4"/>
          <p:cNvGraphicFramePr>
            <a:graphicFrameLocks noChangeAspect="1"/>
          </p:cNvGraphicFramePr>
          <p:nvPr/>
        </p:nvGraphicFramePr>
        <p:xfrm>
          <a:off x="2743200" y="3338513"/>
          <a:ext cx="3657600" cy="180975"/>
        </p:xfrm>
        <a:graphic>
          <a:graphicData uri="http://schemas.openxmlformats.org/presentationml/2006/ole">
            <mc:AlternateContent xmlns:mc="http://schemas.openxmlformats.org/markup-compatibility/2006">
              <mc:Choice xmlns:v="urn:schemas-microsoft-com:vml" Requires="v">
                <p:oleObj name="Wordpad Document" r:id="rId2" imgW="3657600" imgH="180975" progId="WordPad.Document.1">
                  <p:embed/>
                </p:oleObj>
              </mc:Choice>
              <mc:Fallback>
                <p:oleObj name="Wordpad Document" r:id="rId2" imgW="3657600" imgH="180975" progId="WordPad.Document.1">
                  <p:embed/>
                  <p:pic>
                    <p:nvPicPr>
                      <p:cNvPr id="0" name="Picture 4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200" y="3338513"/>
                        <a:ext cx="3657600" cy="180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1380492222"/>
              </p:ext>
            </p:extLst>
          </p:nvPr>
        </p:nvGraphicFramePr>
        <p:xfrm>
          <a:off x="1600200" y="3124200"/>
          <a:ext cx="977900" cy="685800"/>
        </p:xfrm>
        <a:graphic>
          <a:graphicData uri="http://schemas.openxmlformats.org/presentationml/2006/ole">
            <mc:AlternateContent xmlns:mc="http://schemas.openxmlformats.org/markup-compatibility/2006">
              <mc:Choice xmlns:v="urn:schemas-microsoft-com:vml" Requires="v">
                <p:oleObj name="Packager Shell Object" showAsIcon="1" r:id="rId4" imgW="978840" imgH="682560" progId="Package">
                  <p:embed/>
                </p:oleObj>
              </mc:Choice>
              <mc:Fallback>
                <p:oleObj name="Packager Shell Object" showAsIcon="1" r:id="rId4" imgW="978840" imgH="682560" progId="Package">
                  <p:embed/>
                  <p:pic>
                    <p:nvPicPr>
                      <p:cNvPr id="0" name="Picture 41"/>
                      <p:cNvPicPr>
                        <a:picLocks noChangeAspect="1" noChangeArrowheads="1"/>
                      </p:cNvPicPr>
                      <p:nvPr/>
                    </p:nvPicPr>
                    <p:blipFill>
                      <a:blip r:embed="rId5"/>
                      <a:srcRect/>
                      <a:stretch>
                        <a:fillRect/>
                      </a:stretch>
                    </p:blipFill>
                    <p:spPr bwMode="auto">
                      <a:xfrm>
                        <a:off x="1600200" y="3124200"/>
                        <a:ext cx="977900"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Cambria" pitchFamily="18" charset="0"/>
              </a:rPr>
              <a:t>Abstract Classes and Methods</a:t>
            </a:r>
          </a:p>
        </p:txBody>
      </p:sp>
      <p:sp>
        <p:nvSpPr>
          <p:cNvPr id="27" name="Content Placeholder 26"/>
          <p:cNvSpPr>
            <a:spLocks noGrp="1"/>
          </p:cNvSpPr>
          <p:nvPr>
            <p:ph idx="1"/>
          </p:nvPr>
        </p:nvSpPr>
        <p:spPr>
          <a:xfrm>
            <a:off x="457200" y="1295400"/>
            <a:ext cx="8458200" cy="5105400"/>
          </a:xfrm>
        </p:spPr>
        <p:txBody>
          <a:bodyPr>
            <a:normAutofit/>
          </a:bodyPr>
          <a:lstStyle/>
          <a:p>
            <a:pPr algn="just"/>
            <a:r>
              <a:rPr lang="en-US" sz="2400" dirty="0">
                <a:latin typeface="Book Antiqua" pitchFamily="18" charset="0"/>
              </a:rPr>
              <a:t>The keyword </a:t>
            </a:r>
            <a:r>
              <a:rPr lang="en-US" sz="2400" b="1" dirty="0">
                <a:latin typeface="Book Antiqua" pitchFamily="18" charset="0"/>
              </a:rPr>
              <a:t>abstract</a:t>
            </a:r>
            <a:r>
              <a:rPr lang="en-US" sz="2400" dirty="0">
                <a:latin typeface="Book Antiqua" pitchFamily="18" charset="0"/>
              </a:rPr>
              <a:t> is used to create a class as an abstract class and it must contain abstract methods.  </a:t>
            </a:r>
          </a:p>
          <a:p>
            <a:pPr algn="just"/>
            <a:r>
              <a:rPr lang="en-US" sz="2400" dirty="0">
                <a:latin typeface="Book Antiqua" pitchFamily="18" charset="0"/>
              </a:rPr>
              <a:t>Likewise, if you need your method to be always overridden before it can be used, you can declare the method as an abstract method using </a:t>
            </a:r>
            <a:r>
              <a:rPr lang="en-US" sz="2400" b="1" dirty="0">
                <a:latin typeface="Book Antiqua" pitchFamily="18" charset="0"/>
              </a:rPr>
              <a:t>abstract</a:t>
            </a:r>
            <a:r>
              <a:rPr lang="en-US" sz="2400" dirty="0">
                <a:latin typeface="Book Antiqua" pitchFamily="18" charset="0"/>
              </a:rPr>
              <a:t> keyword and without the method definition.</a:t>
            </a:r>
          </a:p>
          <a:p>
            <a:pPr algn="just"/>
            <a:r>
              <a:rPr lang="en-US" sz="2400" dirty="0">
                <a:latin typeface="Book Antiqua" pitchFamily="18" charset="0"/>
              </a:rPr>
              <a:t>We can not create object of abstract classes. If you declare some method as an abstract method, you must declare your class as abstract. </a:t>
            </a:r>
          </a:p>
          <a:p>
            <a:pPr algn="just"/>
            <a:endParaRPr lang="en-US" sz="2400" dirty="0">
              <a:latin typeface="Book Antiqua" pitchFamily="18" charset="0"/>
            </a:endParaRPr>
          </a:p>
          <a:p>
            <a:pPr algn="just"/>
            <a:endParaRPr lang="en-US" sz="2400" dirty="0">
              <a:latin typeface="Book Antiqua" pitchFamily="18" charset="0"/>
            </a:endParaRPr>
          </a:p>
        </p:txBody>
      </p:sp>
      <p:graphicFrame>
        <p:nvGraphicFramePr>
          <p:cNvPr id="5" name="Object 4"/>
          <p:cNvGraphicFramePr>
            <a:graphicFrameLocks noChangeAspect="1"/>
          </p:cNvGraphicFramePr>
          <p:nvPr/>
        </p:nvGraphicFramePr>
        <p:xfrm>
          <a:off x="2743200" y="3338513"/>
          <a:ext cx="3657600" cy="180975"/>
        </p:xfrm>
        <a:graphic>
          <a:graphicData uri="http://schemas.openxmlformats.org/presentationml/2006/ole">
            <mc:AlternateContent xmlns:mc="http://schemas.openxmlformats.org/markup-compatibility/2006">
              <mc:Choice xmlns:v="urn:schemas-microsoft-com:vml" Requires="v">
                <p:oleObj name="Wordpad Document" r:id="rId2" imgW="3657600" imgH="180975" progId="WordPad.Document.1">
                  <p:embed/>
                </p:oleObj>
              </mc:Choice>
              <mc:Fallback>
                <p:oleObj name="Wordpad Document" r:id="rId2" imgW="3657600" imgH="180975" progId="WordPad.Document.1">
                  <p:embed/>
                  <p:pic>
                    <p:nvPicPr>
                      <p:cNvPr id="0" name="Picture 2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200" y="3338513"/>
                        <a:ext cx="3657600" cy="180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Cambria" pitchFamily="18" charset="0"/>
              </a:rPr>
              <a:t>Abstract Classes and Methods</a:t>
            </a:r>
          </a:p>
        </p:txBody>
      </p:sp>
      <p:sp>
        <p:nvSpPr>
          <p:cNvPr id="27" name="Content Placeholder 26"/>
          <p:cNvSpPr>
            <a:spLocks noGrp="1"/>
          </p:cNvSpPr>
          <p:nvPr>
            <p:ph idx="1"/>
          </p:nvPr>
        </p:nvSpPr>
        <p:spPr>
          <a:xfrm>
            <a:off x="457200" y="1295400"/>
            <a:ext cx="8458200" cy="5105400"/>
          </a:xfrm>
        </p:spPr>
        <p:txBody>
          <a:bodyPr>
            <a:normAutofit/>
          </a:bodyPr>
          <a:lstStyle/>
          <a:p>
            <a:pPr algn="just">
              <a:buNone/>
            </a:pPr>
            <a:r>
              <a:rPr lang="en-US" sz="2400" b="1" u="sng" dirty="0">
                <a:latin typeface="Book Antiqua" pitchFamily="18" charset="0"/>
              </a:rPr>
              <a:t>Example</a:t>
            </a:r>
          </a:p>
          <a:p>
            <a:pPr lvl="1">
              <a:buNone/>
            </a:pPr>
            <a:r>
              <a:rPr lang="en-US" sz="2200" dirty="0">
                <a:latin typeface="Book Antiqua" pitchFamily="18" charset="0"/>
              </a:rPr>
              <a:t>public abstract class A </a:t>
            </a:r>
          </a:p>
          <a:p>
            <a:pPr lvl="1">
              <a:buNone/>
            </a:pPr>
            <a:r>
              <a:rPr lang="en-US" sz="2200" dirty="0">
                <a:latin typeface="Book Antiqua" pitchFamily="18" charset="0"/>
              </a:rPr>
              <a:t>{</a:t>
            </a:r>
          </a:p>
          <a:p>
            <a:pPr lvl="1">
              <a:buNone/>
            </a:pPr>
            <a:r>
              <a:rPr lang="en-US" sz="2200" dirty="0">
                <a:latin typeface="Book Antiqua" pitchFamily="18" charset="0"/>
              </a:rPr>
              <a:t>	………</a:t>
            </a:r>
          </a:p>
          <a:p>
            <a:pPr lvl="1">
              <a:buNone/>
            </a:pPr>
            <a:r>
              <a:rPr lang="en-US" sz="2200" dirty="0">
                <a:latin typeface="Book Antiqua" pitchFamily="18" charset="0"/>
              </a:rPr>
              <a:t>	………</a:t>
            </a:r>
          </a:p>
          <a:p>
            <a:pPr lvl="1">
              <a:buNone/>
            </a:pPr>
            <a:r>
              <a:rPr lang="en-US" sz="2200" dirty="0">
                <a:latin typeface="Book Antiqua" pitchFamily="18" charset="0"/>
              </a:rPr>
              <a:t>	public abstract void mymethod1();  //no definition</a:t>
            </a:r>
          </a:p>
          <a:p>
            <a:pPr lvl="1">
              <a:buNone/>
            </a:pPr>
            <a:r>
              <a:rPr lang="en-US" sz="2200" dirty="0">
                <a:latin typeface="Book Antiqua" pitchFamily="18" charset="0"/>
              </a:rPr>
              <a:t>	void myMethod2()</a:t>
            </a:r>
          </a:p>
          <a:p>
            <a:pPr lvl="1">
              <a:buNone/>
            </a:pPr>
            <a:r>
              <a:rPr lang="en-US" sz="2200" dirty="0">
                <a:latin typeface="Book Antiqua" pitchFamily="18" charset="0"/>
              </a:rPr>
              <a:t>	{</a:t>
            </a:r>
          </a:p>
          <a:p>
            <a:pPr lvl="1">
              <a:buNone/>
            </a:pPr>
            <a:r>
              <a:rPr lang="en-US" sz="2200" dirty="0">
                <a:latin typeface="Book Antiqua" pitchFamily="18" charset="0"/>
              </a:rPr>
              <a:t>		//……definition here</a:t>
            </a:r>
          </a:p>
          <a:p>
            <a:pPr lvl="1">
              <a:buNone/>
            </a:pPr>
            <a:r>
              <a:rPr lang="en-US" sz="2200" dirty="0">
                <a:latin typeface="Book Antiqua" pitchFamily="18" charset="0"/>
              </a:rPr>
              <a:t>	} </a:t>
            </a:r>
          </a:p>
          <a:p>
            <a:pPr lvl="1">
              <a:buNone/>
            </a:pPr>
            <a:r>
              <a:rPr lang="en-US" sz="2200" dirty="0">
                <a:latin typeface="Book Antiqua" pitchFamily="18" charset="0"/>
              </a:rPr>
              <a:t>}</a:t>
            </a:r>
          </a:p>
          <a:p>
            <a:pPr>
              <a:buNone/>
            </a:pPr>
            <a:r>
              <a:rPr lang="en-US" sz="2600" i="1" dirty="0">
                <a:latin typeface="Book Antiqua" pitchFamily="18" charset="0"/>
              </a:rPr>
              <a:t>Interfaces vs. Abstract Classes????</a:t>
            </a:r>
          </a:p>
          <a:p>
            <a:pPr algn="just">
              <a:buNone/>
            </a:pPr>
            <a:endParaRPr lang="en-US" sz="2400" dirty="0">
              <a:latin typeface="Book Antiqua" pitchFamily="18" charset="0"/>
            </a:endParaRPr>
          </a:p>
        </p:txBody>
      </p:sp>
      <p:graphicFrame>
        <p:nvGraphicFramePr>
          <p:cNvPr id="5" name="Object 4"/>
          <p:cNvGraphicFramePr>
            <a:graphicFrameLocks noChangeAspect="1"/>
          </p:cNvGraphicFramePr>
          <p:nvPr/>
        </p:nvGraphicFramePr>
        <p:xfrm>
          <a:off x="2743200" y="3338513"/>
          <a:ext cx="3657600" cy="180975"/>
        </p:xfrm>
        <a:graphic>
          <a:graphicData uri="http://schemas.openxmlformats.org/presentationml/2006/ole">
            <mc:AlternateContent xmlns:mc="http://schemas.openxmlformats.org/markup-compatibility/2006">
              <mc:Choice xmlns:v="urn:schemas-microsoft-com:vml" Requires="v">
                <p:oleObj name="Wordpad Document" r:id="rId2" imgW="3657600" imgH="180975" progId="WordPad.Document.1">
                  <p:embed/>
                </p:oleObj>
              </mc:Choice>
              <mc:Fallback>
                <p:oleObj name="Wordpad Document" r:id="rId2" imgW="3657600" imgH="180975" progId="WordPad.Document.1">
                  <p:embed/>
                  <p:pic>
                    <p:nvPicPr>
                      <p:cNvPr id="0" name="Picture 2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200" y="3338513"/>
                        <a:ext cx="3657600" cy="180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Cambria" pitchFamily="18" charset="0"/>
              </a:rPr>
              <a:t>Packages</a:t>
            </a:r>
          </a:p>
        </p:txBody>
      </p:sp>
      <p:sp>
        <p:nvSpPr>
          <p:cNvPr id="27" name="Content Placeholder 26"/>
          <p:cNvSpPr>
            <a:spLocks noGrp="1"/>
          </p:cNvSpPr>
          <p:nvPr>
            <p:ph idx="1"/>
          </p:nvPr>
        </p:nvSpPr>
        <p:spPr>
          <a:xfrm>
            <a:off x="457200" y="1295400"/>
            <a:ext cx="8458200" cy="5105400"/>
          </a:xfrm>
        </p:spPr>
        <p:txBody>
          <a:bodyPr>
            <a:normAutofit/>
          </a:bodyPr>
          <a:lstStyle/>
          <a:p>
            <a:pPr algn="just"/>
            <a:r>
              <a:rPr lang="en-US" sz="2400" dirty="0">
                <a:latin typeface="Book Antiqua" pitchFamily="18" charset="0"/>
              </a:rPr>
              <a:t>Package can be defined as a grouping of related types(classes, interfaces, enumerations and annotations )</a:t>
            </a:r>
          </a:p>
          <a:p>
            <a:pPr algn="just"/>
            <a:r>
              <a:rPr lang="en-US" sz="2400" dirty="0">
                <a:latin typeface="Book Antiqua" pitchFamily="18" charset="0"/>
              </a:rPr>
              <a:t>Packages are used </a:t>
            </a:r>
          </a:p>
          <a:p>
            <a:pPr lvl="1" algn="just"/>
            <a:r>
              <a:rPr lang="en-US" sz="2000" dirty="0">
                <a:latin typeface="Book Antiqua" pitchFamily="18" charset="0"/>
              </a:rPr>
              <a:t>to prevent naming conflicts</a:t>
            </a:r>
          </a:p>
          <a:p>
            <a:pPr lvl="1" algn="just"/>
            <a:r>
              <a:rPr lang="en-US" sz="2000" dirty="0">
                <a:latin typeface="Book Antiqua" pitchFamily="18" charset="0"/>
              </a:rPr>
              <a:t>to control access</a:t>
            </a:r>
          </a:p>
          <a:p>
            <a:pPr lvl="1" algn="just"/>
            <a:r>
              <a:rPr lang="en-US" sz="2000" dirty="0">
                <a:latin typeface="Book Antiqua" pitchFamily="18" charset="0"/>
              </a:rPr>
              <a:t>to make searching/locating and usage of classes, interfaces, enumerations and annotations easier, etc.</a:t>
            </a:r>
          </a:p>
          <a:p>
            <a:pPr lvl="1" algn="just">
              <a:buNone/>
            </a:pPr>
            <a:endParaRPr lang="en-US" sz="2000" dirty="0">
              <a:latin typeface="Book Antiqua" pitchFamily="18" charset="0"/>
            </a:endParaRPr>
          </a:p>
          <a:p>
            <a:r>
              <a:rPr lang="en-US" sz="2400" dirty="0">
                <a:latin typeface="Book Antiqua" pitchFamily="18" charset="0"/>
              </a:rPr>
              <a:t>Some of the existing packages in Java are: </a:t>
            </a:r>
            <a:r>
              <a:rPr lang="en-US" sz="2400" i="1" dirty="0" err="1">
                <a:latin typeface="Book Antiqua" pitchFamily="18" charset="0"/>
              </a:rPr>
              <a:t>java.lang</a:t>
            </a:r>
            <a:r>
              <a:rPr lang="en-US" sz="2400" i="1" dirty="0">
                <a:latin typeface="Book Antiqua" pitchFamily="18" charset="0"/>
              </a:rPr>
              <a:t> , java.io, </a:t>
            </a:r>
            <a:r>
              <a:rPr lang="en-US" sz="2400" i="1" dirty="0" err="1">
                <a:latin typeface="Book Antiqua" pitchFamily="18" charset="0"/>
              </a:rPr>
              <a:t>java.util</a:t>
            </a:r>
            <a:r>
              <a:rPr lang="en-US" sz="2400" i="1" dirty="0">
                <a:latin typeface="Book Antiqua" pitchFamily="18" charset="0"/>
              </a:rPr>
              <a:t> etc.</a:t>
            </a:r>
          </a:p>
          <a:p>
            <a:endParaRPr lang="en-US" sz="2400" i="1" dirty="0">
              <a:latin typeface="Book Antiqua" pitchFamily="18" charset="0"/>
            </a:endParaRPr>
          </a:p>
          <a:p>
            <a:pPr lvl="1" algn="just">
              <a:buNone/>
            </a:pPr>
            <a:endParaRPr lang="en-US" sz="2000" dirty="0">
              <a:latin typeface="Book Antiqua" pitchFamily="18" charset="0"/>
            </a:endParaRPr>
          </a:p>
        </p:txBody>
      </p:sp>
      <p:graphicFrame>
        <p:nvGraphicFramePr>
          <p:cNvPr id="5" name="Object 4"/>
          <p:cNvGraphicFramePr>
            <a:graphicFrameLocks noChangeAspect="1"/>
          </p:cNvGraphicFramePr>
          <p:nvPr/>
        </p:nvGraphicFramePr>
        <p:xfrm>
          <a:off x="2743200" y="3338513"/>
          <a:ext cx="3657600" cy="180975"/>
        </p:xfrm>
        <a:graphic>
          <a:graphicData uri="http://schemas.openxmlformats.org/presentationml/2006/ole">
            <mc:AlternateContent xmlns:mc="http://schemas.openxmlformats.org/markup-compatibility/2006">
              <mc:Choice xmlns:v="urn:schemas-microsoft-com:vml" Requires="v">
                <p:oleObj name="Wordpad Document" r:id="rId2" imgW="3657600" imgH="180975" progId="WordPad.Document.1">
                  <p:embed/>
                </p:oleObj>
              </mc:Choice>
              <mc:Fallback>
                <p:oleObj name="Wordpad Document" r:id="rId2" imgW="3657600" imgH="180975" progId="WordPad.Document.1">
                  <p:embed/>
                  <p:pic>
                    <p:nvPicPr>
                      <p:cNvPr id="0" name="Picture 2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200" y="3338513"/>
                        <a:ext cx="3657600" cy="180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Cambria" pitchFamily="18" charset="0"/>
              </a:rPr>
              <a:t>Packages</a:t>
            </a:r>
          </a:p>
        </p:txBody>
      </p:sp>
      <p:sp>
        <p:nvSpPr>
          <p:cNvPr id="27" name="Content Placeholder 26"/>
          <p:cNvSpPr>
            <a:spLocks noGrp="1"/>
          </p:cNvSpPr>
          <p:nvPr>
            <p:ph idx="1"/>
          </p:nvPr>
        </p:nvSpPr>
        <p:spPr>
          <a:xfrm>
            <a:off x="457200" y="1295400"/>
            <a:ext cx="8458200" cy="5105400"/>
          </a:xfrm>
        </p:spPr>
        <p:txBody>
          <a:bodyPr>
            <a:normAutofit/>
          </a:bodyPr>
          <a:lstStyle/>
          <a:p>
            <a:pPr algn="just">
              <a:buNone/>
            </a:pPr>
            <a:r>
              <a:rPr lang="en-US" sz="2400" b="1" u="sng" dirty="0">
                <a:latin typeface="Book Antiqua" pitchFamily="18" charset="0"/>
              </a:rPr>
              <a:t>Using Packages</a:t>
            </a:r>
          </a:p>
          <a:p>
            <a:pPr algn="just"/>
            <a:r>
              <a:rPr lang="en-US" sz="2400" dirty="0">
                <a:latin typeface="Book Antiqua" pitchFamily="18" charset="0"/>
              </a:rPr>
              <a:t>There are two ways of accessing classes in another package:</a:t>
            </a:r>
          </a:p>
          <a:p>
            <a:pPr lvl="1" algn="just"/>
            <a:r>
              <a:rPr lang="en-US" sz="2200" b="1" dirty="0">
                <a:latin typeface="Book Antiqua" pitchFamily="18" charset="0"/>
              </a:rPr>
              <a:t>Using fully qualified name</a:t>
            </a:r>
          </a:p>
          <a:p>
            <a:pPr algn="just">
              <a:buNone/>
            </a:pPr>
            <a:r>
              <a:rPr lang="en-US" sz="2400" dirty="0"/>
              <a:t>		</a:t>
            </a:r>
            <a:r>
              <a:rPr lang="en-US" sz="2200" dirty="0" err="1">
                <a:latin typeface="Book Antiqua" pitchFamily="18" charset="0"/>
              </a:rPr>
              <a:t>jav.util.Date</a:t>
            </a:r>
            <a:r>
              <a:rPr lang="en-US" sz="2200" dirty="0">
                <a:latin typeface="Book Antiqua" pitchFamily="18" charset="0"/>
              </a:rPr>
              <a:t> today = new </a:t>
            </a:r>
            <a:r>
              <a:rPr lang="en-US" sz="2200" dirty="0" err="1">
                <a:latin typeface="Book Antiqua" pitchFamily="18" charset="0"/>
              </a:rPr>
              <a:t>java.util.Date</a:t>
            </a:r>
            <a:r>
              <a:rPr lang="en-US" sz="2200" dirty="0">
                <a:latin typeface="Book Antiqua" pitchFamily="18" charset="0"/>
              </a:rPr>
              <a:t>();</a:t>
            </a:r>
          </a:p>
          <a:p>
            <a:pPr algn="just"/>
            <a:r>
              <a:rPr lang="en-US" sz="2400" dirty="0">
                <a:latin typeface="Book Antiqua" pitchFamily="18" charset="0"/>
              </a:rPr>
              <a:t>Using import statement</a:t>
            </a:r>
          </a:p>
          <a:p>
            <a:pPr lvl="2" algn="just">
              <a:buNone/>
            </a:pPr>
            <a:r>
              <a:rPr lang="en-US" sz="2200" dirty="0">
                <a:latin typeface="Book Antiqua" pitchFamily="18" charset="0"/>
              </a:rPr>
              <a:t>import </a:t>
            </a:r>
            <a:r>
              <a:rPr lang="en-US" sz="2200" dirty="0" err="1">
                <a:latin typeface="Book Antiqua" pitchFamily="18" charset="0"/>
              </a:rPr>
              <a:t>java.util</a:t>
            </a:r>
            <a:r>
              <a:rPr lang="en-US" sz="2200" dirty="0">
                <a:latin typeface="Book Antiqua" pitchFamily="18" charset="0"/>
              </a:rPr>
              <a:t>.*;</a:t>
            </a:r>
          </a:p>
          <a:p>
            <a:pPr lvl="2" algn="just">
              <a:buNone/>
            </a:pPr>
            <a:r>
              <a:rPr lang="en-US" sz="2200" dirty="0">
                <a:latin typeface="Book Antiqua" pitchFamily="18" charset="0"/>
              </a:rPr>
              <a:t>import </a:t>
            </a:r>
            <a:r>
              <a:rPr lang="en-US" sz="2200" dirty="0" err="1">
                <a:latin typeface="Book Antiqua" pitchFamily="18" charset="0"/>
              </a:rPr>
              <a:t>java.util.Scanner</a:t>
            </a:r>
            <a:r>
              <a:rPr lang="en-US" sz="2200" dirty="0">
                <a:latin typeface="Book Antiqua" pitchFamily="18" charset="0"/>
              </a:rPr>
              <a:t>;</a:t>
            </a:r>
          </a:p>
          <a:p>
            <a:pPr algn="just"/>
            <a:r>
              <a:rPr lang="en-US" sz="2400" dirty="0">
                <a:latin typeface="Book Antiqua" pitchFamily="18" charset="0"/>
              </a:rPr>
              <a:t>What happens if two imported package contains same class?</a:t>
            </a:r>
          </a:p>
          <a:p>
            <a:pPr lvl="2">
              <a:buNone/>
            </a:pPr>
            <a:r>
              <a:rPr lang="en-US" sz="2200" dirty="0">
                <a:latin typeface="Book Antiqua" pitchFamily="18" charset="0"/>
              </a:rPr>
              <a:t>import </a:t>
            </a:r>
            <a:r>
              <a:rPr lang="en-US" sz="2200" dirty="0" err="1">
                <a:latin typeface="Book Antiqua" pitchFamily="18" charset="0"/>
              </a:rPr>
              <a:t>java.util</a:t>
            </a:r>
            <a:r>
              <a:rPr lang="en-US" sz="2200" dirty="0">
                <a:latin typeface="Book Antiqua" pitchFamily="18" charset="0"/>
              </a:rPr>
              <a:t>.*; </a:t>
            </a:r>
          </a:p>
          <a:p>
            <a:pPr lvl="2">
              <a:buNone/>
            </a:pPr>
            <a:r>
              <a:rPr lang="en-US" sz="2200" dirty="0">
                <a:latin typeface="Book Antiqua" pitchFamily="18" charset="0"/>
              </a:rPr>
              <a:t>import java.sql.*;  //both contains Date class</a:t>
            </a:r>
          </a:p>
          <a:p>
            <a:pPr algn="just"/>
            <a:endParaRPr lang="en-US" sz="2400" dirty="0">
              <a:latin typeface="Book Antiqua" pitchFamily="18" charset="0"/>
            </a:endParaRPr>
          </a:p>
          <a:p>
            <a:pPr algn="just">
              <a:buNone/>
            </a:pPr>
            <a:endParaRPr lang="en-US" sz="2400" dirty="0">
              <a:latin typeface="Book Antiqua" pitchFamily="18" charset="0"/>
            </a:endParaRPr>
          </a:p>
        </p:txBody>
      </p:sp>
      <p:graphicFrame>
        <p:nvGraphicFramePr>
          <p:cNvPr id="5" name="Object 4"/>
          <p:cNvGraphicFramePr>
            <a:graphicFrameLocks noChangeAspect="1"/>
          </p:cNvGraphicFramePr>
          <p:nvPr/>
        </p:nvGraphicFramePr>
        <p:xfrm>
          <a:off x="2743200" y="3338513"/>
          <a:ext cx="3657600" cy="180975"/>
        </p:xfrm>
        <a:graphic>
          <a:graphicData uri="http://schemas.openxmlformats.org/presentationml/2006/ole">
            <mc:AlternateContent xmlns:mc="http://schemas.openxmlformats.org/markup-compatibility/2006">
              <mc:Choice xmlns:v="urn:schemas-microsoft-com:vml" Requires="v">
                <p:oleObj name="Wordpad Document" r:id="rId2" imgW="3657600" imgH="180975" progId="WordPad.Document.1">
                  <p:embed/>
                </p:oleObj>
              </mc:Choice>
              <mc:Fallback>
                <p:oleObj name="Wordpad Document" r:id="rId2" imgW="3657600" imgH="180975" progId="WordPad.Document.1">
                  <p:embed/>
                  <p:pic>
                    <p:nvPicPr>
                      <p:cNvPr id="0" name="Picture 2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200" y="3338513"/>
                        <a:ext cx="3657600" cy="180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Cambria" pitchFamily="18" charset="0"/>
              </a:rPr>
              <a:t>Packages</a:t>
            </a:r>
          </a:p>
        </p:txBody>
      </p:sp>
      <p:sp>
        <p:nvSpPr>
          <p:cNvPr id="27" name="Content Placeholder 26"/>
          <p:cNvSpPr>
            <a:spLocks noGrp="1"/>
          </p:cNvSpPr>
          <p:nvPr>
            <p:ph idx="1"/>
          </p:nvPr>
        </p:nvSpPr>
        <p:spPr>
          <a:xfrm>
            <a:off x="457200" y="1295400"/>
            <a:ext cx="8458200" cy="5105400"/>
          </a:xfrm>
        </p:spPr>
        <p:txBody>
          <a:bodyPr>
            <a:normAutofit fontScale="92500" lnSpcReduction="10000"/>
          </a:bodyPr>
          <a:lstStyle/>
          <a:p>
            <a:pPr algn="just">
              <a:buNone/>
            </a:pPr>
            <a:r>
              <a:rPr lang="en-US" sz="2400" b="1" u="sng" dirty="0">
                <a:latin typeface="Book Antiqua" pitchFamily="18" charset="0"/>
              </a:rPr>
              <a:t>Creating Packages</a:t>
            </a:r>
          </a:p>
          <a:p>
            <a:pPr algn="just"/>
            <a:r>
              <a:rPr lang="en-US" sz="2600" dirty="0">
                <a:latin typeface="Book Antiqua" pitchFamily="18" charset="0"/>
              </a:rPr>
              <a:t>Put the </a:t>
            </a:r>
            <a:r>
              <a:rPr lang="en-US" sz="2600" b="1" i="1" dirty="0">
                <a:latin typeface="Book Antiqua" pitchFamily="18" charset="0"/>
              </a:rPr>
              <a:t>package</a:t>
            </a:r>
            <a:r>
              <a:rPr lang="en-US" sz="2600" dirty="0">
                <a:latin typeface="Book Antiqua" pitchFamily="18" charset="0"/>
              </a:rPr>
              <a:t> statement in the first line in the source file.</a:t>
            </a:r>
          </a:p>
          <a:p>
            <a:pPr algn="just">
              <a:buNone/>
            </a:pPr>
            <a:r>
              <a:rPr lang="en-US" sz="2400" i="1" u="sng" dirty="0">
                <a:latin typeface="Book Antiqua" pitchFamily="18" charset="0"/>
              </a:rPr>
              <a:t>Example</a:t>
            </a:r>
          </a:p>
          <a:p>
            <a:pPr lvl="1">
              <a:buNone/>
            </a:pPr>
            <a:r>
              <a:rPr lang="en-US" sz="2200" dirty="0">
                <a:latin typeface="Book Antiqua" pitchFamily="18" charset="0"/>
              </a:rPr>
              <a:t>package P1;</a:t>
            </a:r>
          </a:p>
          <a:p>
            <a:pPr lvl="1">
              <a:buNone/>
            </a:pPr>
            <a:r>
              <a:rPr lang="en-US" sz="2200" dirty="0">
                <a:latin typeface="Book Antiqua" pitchFamily="18" charset="0"/>
              </a:rPr>
              <a:t>public class A</a:t>
            </a:r>
          </a:p>
          <a:p>
            <a:pPr lvl="1">
              <a:buNone/>
            </a:pPr>
            <a:r>
              <a:rPr lang="en-US" sz="2200" dirty="0">
                <a:latin typeface="Book Antiqua" pitchFamily="18" charset="0"/>
              </a:rPr>
              <a:t>{</a:t>
            </a:r>
          </a:p>
          <a:p>
            <a:pPr lvl="1">
              <a:buNone/>
            </a:pPr>
            <a:r>
              <a:rPr lang="en-US" sz="2200" dirty="0">
                <a:latin typeface="Book Antiqua" pitchFamily="18" charset="0"/>
              </a:rPr>
              <a:t>	public void show()</a:t>
            </a:r>
          </a:p>
          <a:p>
            <a:pPr lvl="1">
              <a:buNone/>
            </a:pPr>
            <a:r>
              <a:rPr lang="en-US" sz="2200" dirty="0">
                <a:latin typeface="Book Antiqua" pitchFamily="18" charset="0"/>
              </a:rPr>
              <a:t>	{</a:t>
            </a:r>
          </a:p>
          <a:p>
            <a:pPr lvl="1">
              <a:buNone/>
            </a:pPr>
            <a:r>
              <a:rPr lang="en-US" sz="2200" dirty="0">
                <a:latin typeface="Book Antiqua" pitchFamily="18" charset="0"/>
              </a:rPr>
              <a:t>		</a:t>
            </a:r>
            <a:r>
              <a:rPr lang="en-US" sz="2200" dirty="0" err="1">
                <a:latin typeface="Book Antiqua" pitchFamily="18" charset="0"/>
              </a:rPr>
              <a:t>System.out.println</a:t>
            </a:r>
            <a:r>
              <a:rPr lang="en-US" sz="2200" dirty="0">
                <a:latin typeface="Book Antiqua" pitchFamily="18" charset="0"/>
              </a:rPr>
              <a:t>("From Class A of Package P1");</a:t>
            </a:r>
          </a:p>
          <a:p>
            <a:pPr lvl="1">
              <a:buNone/>
            </a:pPr>
            <a:r>
              <a:rPr lang="en-US" sz="2200" dirty="0">
                <a:latin typeface="Book Antiqua" pitchFamily="18" charset="0"/>
              </a:rPr>
              <a:t>	}</a:t>
            </a:r>
          </a:p>
          <a:p>
            <a:pPr lvl="1">
              <a:buNone/>
            </a:pPr>
            <a:r>
              <a:rPr lang="en-US" sz="2200" dirty="0">
                <a:latin typeface="Book Antiqua" pitchFamily="18" charset="0"/>
              </a:rPr>
              <a:t>}</a:t>
            </a:r>
          </a:p>
          <a:p>
            <a:pPr algn="just"/>
            <a:r>
              <a:rPr lang="en-US" sz="2600" dirty="0">
                <a:latin typeface="Book Antiqua" pitchFamily="18" charset="0"/>
              </a:rPr>
              <a:t>Compile above file and put the file </a:t>
            </a:r>
            <a:r>
              <a:rPr lang="en-US" sz="2600" b="1" i="1" dirty="0">
                <a:latin typeface="Book Antiqua" pitchFamily="18" charset="0"/>
              </a:rPr>
              <a:t>class file</a:t>
            </a:r>
            <a:r>
              <a:rPr lang="en-US" sz="2600" dirty="0">
                <a:latin typeface="Book Antiqua" pitchFamily="18" charset="0"/>
              </a:rPr>
              <a:t> in a sub-directory </a:t>
            </a:r>
            <a:r>
              <a:rPr lang="en-US" sz="2600" b="1" i="1" dirty="0">
                <a:latin typeface="Book Antiqua" pitchFamily="18" charset="0"/>
              </a:rPr>
              <a:t>P1</a:t>
            </a:r>
            <a:r>
              <a:rPr lang="en-US" sz="2600" dirty="0">
                <a:latin typeface="Book Antiqua" pitchFamily="18" charset="0"/>
              </a:rPr>
              <a:t>.</a:t>
            </a:r>
          </a:p>
          <a:p>
            <a:pPr algn="just"/>
            <a:endParaRPr lang="en-US" sz="2400" dirty="0">
              <a:latin typeface="Book Antiqua" pitchFamily="18" charset="0"/>
            </a:endParaRPr>
          </a:p>
        </p:txBody>
      </p:sp>
      <p:graphicFrame>
        <p:nvGraphicFramePr>
          <p:cNvPr id="5" name="Object 4"/>
          <p:cNvGraphicFramePr>
            <a:graphicFrameLocks noChangeAspect="1"/>
          </p:cNvGraphicFramePr>
          <p:nvPr/>
        </p:nvGraphicFramePr>
        <p:xfrm>
          <a:off x="2743200" y="3338513"/>
          <a:ext cx="3657600" cy="180975"/>
        </p:xfrm>
        <a:graphic>
          <a:graphicData uri="http://schemas.openxmlformats.org/presentationml/2006/ole">
            <mc:AlternateContent xmlns:mc="http://schemas.openxmlformats.org/markup-compatibility/2006">
              <mc:Choice xmlns:v="urn:schemas-microsoft-com:vml" Requires="v">
                <p:oleObj name="Wordpad Document" r:id="rId2" imgW="3657600" imgH="180975" progId="WordPad.Document.1">
                  <p:embed/>
                </p:oleObj>
              </mc:Choice>
              <mc:Fallback>
                <p:oleObj name="Wordpad Document" r:id="rId2" imgW="3657600" imgH="180975" progId="WordPad.Document.1">
                  <p:embed/>
                  <p:pic>
                    <p:nvPicPr>
                      <p:cNvPr id="0" name="Picture 2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200" y="3338513"/>
                        <a:ext cx="3657600" cy="180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Cambria" pitchFamily="18" charset="0"/>
              </a:rPr>
              <a:t>Exception Handling</a:t>
            </a:r>
          </a:p>
        </p:txBody>
      </p:sp>
      <p:sp>
        <p:nvSpPr>
          <p:cNvPr id="27" name="Content Placeholder 26"/>
          <p:cNvSpPr>
            <a:spLocks noGrp="1"/>
          </p:cNvSpPr>
          <p:nvPr>
            <p:ph idx="1"/>
          </p:nvPr>
        </p:nvSpPr>
        <p:spPr>
          <a:xfrm>
            <a:off x="457200" y="1295400"/>
            <a:ext cx="8458200" cy="5105400"/>
          </a:xfrm>
        </p:spPr>
        <p:txBody>
          <a:bodyPr>
            <a:normAutofit/>
          </a:bodyPr>
          <a:lstStyle/>
          <a:p>
            <a:pPr algn="just"/>
            <a:r>
              <a:rPr lang="en-US" sz="2400" dirty="0">
                <a:latin typeface="Book Antiqua" pitchFamily="18" charset="0"/>
              </a:rPr>
              <a:t>An </a:t>
            </a:r>
            <a:r>
              <a:rPr lang="en-US" sz="2400" i="1" dirty="0">
                <a:latin typeface="Book Antiqua" pitchFamily="18" charset="0"/>
              </a:rPr>
              <a:t>exception</a:t>
            </a:r>
            <a:r>
              <a:rPr lang="en-US" sz="2400" dirty="0">
                <a:latin typeface="Book Antiqua" pitchFamily="18" charset="0"/>
              </a:rPr>
              <a:t> is an event, which occurs during the execution of a program that disrupts the normal flow of the program's instructions.</a:t>
            </a:r>
          </a:p>
          <a:p>
            <a:pPr algn="just"/>
            <a:r>
              <a:rPr lang="en-US" sz="2400" dirty="0">
                <a:latin typeface="Book Antiqua" pitchFamily="18" charset="0"/>
              </a:rPr>
              <a:t>Two main activities: </a:t>
            </a:r>
            <a:r>
              <a:rPr lang="en-US" sz="2400" i="1" dirty="0">
                <a:latin typeface="Book Antiqua" pitchFamily="18" charset="0"/>
              </a:rPr>
              <a:t>Throwing Exception, and Handling Exception</a:t>
            </a:r>
          </a:p>
        </p:txBody>
      </p:sp>
      <p:graphicFrame>
        <p:nvGraphicFramePr>
          <p:cNvPr id="5" name="Object 4"/>
          <p:cNvGraphicFramePr>
            <a:graphicFrameLocks noChangeAspect="1"/>
          </p:cNvGraphicFramePr>
          <p:nvPr/>
        </p:nvGraphicFramePr>
        <p:xfrm>
          <a:off x="2743200" y="3338513"/>
          <a:ext cx="3657600" cy="180975"/>
        </p:xfrm>
        <a:graphic>
          <a:graphicData uri="http://schemas.openxmlformats.org/presentationml/2006/ole">
            <mc:AlternateContent xmlns:mc="http://schemas.openxmlformats.org/markup-compatibility/2006">
              <mc:Choice xmlns:v="urn:schemas-microsoft-com:vml" Requires="v">
                <p:oleObj name="Wordpad Document" r:id="rId2" imgW="3657600" imgH="180975" progId="WordPad.Document.1">
                  <p:embed/>
                </p:oleObj>
              </mc:Choice>
              <mc:Fallback>
                <p:oleObj name="Wordpad Document" r:id="rId2" imgW="3657600" imgH="180975" progId="WordPad.Document.1">
                  <p:embed/>
                  <p:pic>
                    <p:nvPicPr>
                      <p:cNvPr id="0" name="Picture 2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200" y="3338513"/>
                        <a:ext cx="3657600" cy="180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44035" name="Picture 3"/>
          <p:cNvPicPr>
            <a:picLocks noChangeAspect="1" noChangeArrowheads="1"/>
          </p:cNvPicPr>
          <p:nvPr/>
        </p:nvPicPr>
        <p:blipFill>
          <a:blip r:embed="rId4"/>
          <a:srcRect/>
          <a:stretch>
            <a:fillRect/>
          </a:stretch>
        </p:blipFill>
        <p:spPr bwMode="auto">
          <a:xfrm>
            <a:off x="1038225" y="3505200"/>
            <a:ext cx="2695575" cy="2244725"/>
          </a:xfrm>
          <a:prstGeom prst="rect">
            <a:avLst/>
          </a:prstGeom>
          <a:noFill/>
          <a:ln w="9525">
            <a:noFill/>
            <a:miter lim="800000"/>
            <a:headEnd/>
            <a:tailEnd/>
          </a:ln>
        </p:spPr>
      </p:pic>
      <p:pic>
        <p:nvPicPr>
          <p:cNvPr id="44036" name="Picture 4"/>
          <p:cNvPicPr>
            <a:picLocks noChangeAspect="1" noChangeArrowheads="1"/>
          </p:cNvPicPr>
          <p:nvPr/>
        </p:nvPicPr>
        <p:blipFill>
          <a:blip r:embed="rId5"/>
          <a:srcRect/>
          <a:stretch>
            <a:fillRect/>
          </a:stretch>
        </p:blipFill>
        <p:spPr bwMode="auto">
          <a:xfrm>
            <a:off x="4648200" y="3429000"/>
            <a:ext cx="3657600" cy="2286000"/>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Cambria" pitchFamily="18" charset="0"/>
              </a:rPr>
              <a:t>Advantages of Java</a:t>
            </a:r>
          </a:p>
        </p:txBody>
      </p:sp>
      <p:sp>
        <p:nvSpPr>
          <p:cNvPr id="27" name="Content Placeholder 26"/>
          <p:cNvSpPr>
            <a:spLocks noGrp="1"/>
          </p:cNvSpPr>
          <p:nvPr>
            <p:ph idx="1"/>
          </p:nvPr>
        </p:nvSpPr>
        <p:spPr>
          <a:xfrm>
            <a:off x="457200" y="1600200"/>
            <a:ext cx="4191000" cy="4525963"/>
          </a:xfrm>
        </p:spPr>
        <p:txBody>
          <a:bodyPr>
            <a:normAutofit/>
          </a:bodyPr>
          <a:lstStyle/>
          <a:p>
            <a:r>
              <a:rPr lang="en-US" sz="2400" dirty="0">
                <a:latin typeface="Book Antiqua" pitchFamily="18" charset="0"/>
              </a:rPr>
              <a:t>Simple</a:t>
            </a:r>
          </a:p>
          <a:p>
            <a:r>
              <a:rPr lang="en-US" sz="2400" dirty="0">
                <a:latin typeface="Book Antiqua" pitchFamily="18" charset="0"/>
              </a:rPr>
              <a:t>Object Oriented</a:t>
            </a:r>
          </a:p>
          <a:p>
            <a:r>
              <a:rPr lang="en-US" sz="2400" dirty="0">
                <a:latin typeface="Book Antiqua" pitchFamily="18" charset="0"/>
              </a:rPr>
              <a:t>Distributed</a:t>
            </a:r>
          </a:p>
          <a:p>
            <a:r>
              <a:rPr lang="en-US" sz="2400" dirty="0">
                <a:latin typeface="Book Antiqua" pitchFamily="18" charset="0"/>
              </a:rPr>
              <a:t>Robust</a:t>
            </a:r>
          </a:p>
          <a:p>
            <a:r>
              <a:rPr lang="en-US" sz="2400" dirty="0">
                <a:latin typeface="Book Antiqua" pitchFamily="18" charset="0"/>
              </a:rPr>
              <a:t>Secure</a:t>
            </a:r>
          </a:p>
          <a:p>
            <a:r>
              <a:rPr lang="en-US" sz="2400" dirty="0">
                <a:latin typeface="Book Antiqua" pitchFamily="18" charset="0"/>
              </a:rPr>
              <a:t>Platform Neutral</a:t>
            </a:r>
          </a:p>
        </p:txBody>
      </p:sp>
      <p:sp>
        <p:nvSpPr>
          <p:cNvPr id="28" name="Content Placeholder 26"/>
          <p:cNvSpPr txBox="1">
            <a:spLocks/>
          </p:cNvSpPr>
          <p:nvPr/>
        </p:nvSpPr>
        <p:spPr>
          <a:xfrm>
            <a:off x="4648200" y="1524000"/>
            <a:ext cx="4191000" cy="4525963"/>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sz="2400" dirty="0">
                <a:latin typeface="Book Antiqua" pitchFamily="18" charset="0"/>
              </a:rPr>
              <a:t>Portable</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sz="2400" dirty="0">
                <a:latin typeface="Book Antiqua" pitchFamily="18" charset="0"/>
              </a:rPr>
              <a:t>Compiled and Interpreted</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dirty="0">
                <a:ln>
                  <a:noFill/>
                </a:ln>
                <a:solidFill>
                  <a:schemeClr val="tx1"/>
                </a:solidFill>
                <a:effectLst/>
                <a:uLnTx/>
                <a:uFillTx/>
                <a:latin typeface="Book Antiqua" pitchFamily="18" charset="0"/>
                <a:ea typeface="+mn-ea"/>
                <a:cs typeface="+mn-cs"/>
              </a:rPr>
              <a:t>High Performance</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sz="2400" dirty="0">
                <a:latin typeface="Book Antiqua" pitchFamily="18" charset="0"/>
              </a:rPr>
              <a:t>Multithreaded</a:t>
            </a:r>
            <a:endParaRPr kumimoji="0" lang="en-US" sz="2400" b="0" i="0" u="none" strike="noStrike" kern="1200" cap="none" spc="0" normalizeH="0" baseline="0" noProof="0" dirty="0">
              <a:ln>
                <a:noFill/>
              </a:ln>
              <a:solidFill>
                <a:schemeClr val="tx1"/>
              </a:solidFill>
              <a:effectLst/>
              <a:uLnTx/>
              <a:uFillTx/>
              <a:latin typeface="Book Antiqua" pitchFamily="18" charset="0"/>
              <a:ea typeface="+mn-ea"/>
              <a:cs typeface="+mn-cs"/>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Cambria" pitchFamily="18" charset="0"/>
              </a:rPr>
              <a:t>Exception Handling</a:t>
            </a:r>
          </a:p>
        </p:txBody>
      </p:sp>
      <p:sp>
        <p:nvSpPr>
          <p:cNvPr id="27" name="Content Placeholder 26"/>
          <p:cNvSpPr>
            <a:spLocks noGrp="1"/>
          </p:cNvSpPr>
          <p:nvPr>
            <p:ph idx="1"/>
          </p:nvPr>
        </p:nvSpPr>
        <p:spPr>
          <a:xfrm>
            <a:off x="457200" y="1295400"/>
            <a:ext cx="8458200" cy="5105400"/>
          </a:xfrm>
        </p:spPr>
        <p:txBody>
          <a:bodyPr>
            <a:normAutofit/>
          </a:bodyPr>
          <a:lstStyle/>
          <a:p>
            <a:pPr algn="just">
              <a:buNone/>
            </a:pPr>
            <a:r>
              <a:rPr lang="en-US" sz="2400" b="1" i="1" u="sng" dirty="0">
                <a:latin typeface="Book Antiqua" pitchFamily="18" charset="0"/>
              </a:rPr>
              <a:t>Categories of Exception Handling</a:t>
            </a:r>
          </a:p>
          <a:p>
            <a:pPr algn="just"/>
            <a:r>
              <a:rPr lang="en-US" sz="2400" dirty="0">
                <a:latin typeface="Book Antiqua" pitchFamily="18" charset="0"/>
              </a:rPr>
              <a:t>Checked Exceptions: </a:t>
            </a:r>
            <a:r>
              <a:rPr lang="en-US" sz="2400" i="1" dirty="0" err="1">
                <a:latin typeface="Book Antiqua" pitchFamily="18" charset="0"/>
              </a:rPr>
              <a:t>IOException</a:t>
            </a:r>
            <a:r>
              <a:rPr lang="en-US" sz="2400" i="1" dirty="0">
                <a:latin typeface="Book Antiqua" pitchFamily="18" charset="0"/>
              </a:rPr>
              <a:t>, </a:t>
            </a:r>
            <a:r>
              <a:rPr lang="en-US" sz="2400" i="1" dirty="0" err="1">
                <a:latin typeface="Book Antiqua" pitchFamily="18" charset="0"/>
              </a:rPr>
              <a:t>SQLException</a:t>
            </a:r>
            <a:r>
              <a:rPr lang="en-US" sz="2400" i="1" dirty="0">
                <a:latin typeface="Book Antiqua" pitchFamily="18" charset="0"/>
              </a:rPr>
              <a:t> etc</a:t>
            </a:r>
          </a:p>
          <a:p>
            <a:pPr algn="just"/>
            <a:r>
              <a:rPr lang="en-US" sz="2400" dirty="0">
                <a:latin typeface="Book Antiqua" pitchFamily="18" charset="0"/>
              </a:rPr>
              <a:t>Unchecked Exceptions: </a:t>
            </a:r>
            <a:r>
              <a:rPr lang="en-US" sz="2400" i="1" dirty="0" err="1">
                <a:latin typeface="Book Antiqua" pitchFamily="18" charset="0"/>
              </a:rPr>
              <a:t>ArrayIndexOutOfBoundsException</a:t>
            </a:r>
            <a:r>
              <a:rPr lang="en-US" sz="2400" i="1" dirty="0">
                <a:latin typeface="Book Antiqua" pitchFamily="18" charset="0"/>
              </a:rPr>
              <a:t>,  ArithmeticException, NullPointerException etc</a:t>
            </a:r>
          </a:p>
          <a:p>
            <a:pPr algn="just"/>
            <a:r>
              <a:rPr lang="en-US" sz="2400" dirty="0">
                <a:latin typeface="Book Antiqua" pitchFamily="18" charset="0"/>
              </a:rPr>
              <a:t>Errors: </a:t>
            </a:r>
            <a:r>
              <a:rPr lang="en-US" sz="2400" i="1" dirty="0">
                <a:latin typeface="Book Antiqua" pitchFamily="18" charset="0"/>
              </a:rPr>
              <a:t>hardware failure, JVM crash or out of memory error</a:t>
            </a:r>
          </a:p>
          <a:p>
            <a:pPr algn="just">
              <a:buNone/>
            </a:pPr>
            <a:endParaRPr lang="en-US" sz="2400" i="1" dirty="0">
              <a:latin typeface="Book Antiqua" pitchFamily="18" charset="0"/>
            </a:endParaRPr>
          </a:p>
          <a:p>
            <a:pPr algn="just">
              <a:buNone/>
            </a:pPr>
            <a:endParaRPr lang="en-US" sz="2400" i="1" dirty="0">
              <a:latin typeface="Book Antiqua" pitchFamily="18" charset="0"/>
            </a:endParaRPr>
          </a:p>
          <a:p>
            <a:pPr algn="just">
              <a:buNone/>
            </a:pPr>
            <a:endParaRPr lang="en-US" sz="2400" i="1" dirty="0">
              <a:latin typeface="Book Antiqua" pitchFamily="18" charset="0"/>
            </a:endParaRPr>
          </a:p>
        </p:txBody>
      </p:sp>
      <p:graphicFrame>
        <p:nvGraphicFramePr>
          <p:cNvPr id="5" name="Object 4"/>
          <p:cNvGraphicFramePr>
            <a:graphicFrameLocks noChangeAspect="1"/>
          </p:cNvGraphicFramePr>
          <p:nvPr/>
        </p:nvGraphicFramePr>
        <p:xfrm>
          <a:off x="2743200" y="3338513"/>
          <a:ext cx="3657600" cy="180975"/>
        </p:xfrm>
        <a:graphic>
          <a:graphicData uri="http://schemas.openxmlformats.org/presentationml/2006/ole">
            <mc:AlternateContent xmlns:mc="http://schemas.openxmlformats.org/markup-compatibility/2006">
              <mc:Choice xmlns:v="urn:schemas-microsoft-com:vml" Requires="v">
                <p:oleObj name="Wordpad Document" r:id="rId2" imgW="3657600" imgH="180975" progId="WordPad.Document.1">
                  <p:embed/>
                </p:oleObj>
              </mc:Choice>
              <mc:Fallback>
                <p:oleObj name="Wordpad Document" r:id="rId2" imgW="3657600" imgH="180975" progId="WordPad.Document.1">
                  <p:embed/>
                  <p:pic>
                    <p:nvPicPr>
                      <p:cNvPr id="0" name="Picture 2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200" y="3338513"/>
                        <a:ext cx="3657600" cy="180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Cambria" pitchFamily="18" charset="0"/>
              </a:rPr>
              <a:t>Exception Handling</a:t>
            </a:r>
          </a:p>
        </p:txBody>
      </p:sp>
      <p:sp>
        <p:nvSpPr>
          <p:cNvPr id="27" name="Content Placeholder 26"/>
          <p:cNvSpPr>
            <a:spLocks noGrp="1"/>
          </p:cNvSpPr>
          <p:nvPr>
            <p:ph idx="1"/>
          </p:nvPr>
        </p:nvSpPr>
        <p:spPr>
          <a:xfrm>
            <a:off x="457200" y="1295400"/>
            <a:ext cx="8458200" cy="5105400"/>
          </a:xfrm>
        </p:spPr>
        <p:txBody>
          <a:bodyPr>
            <a:normAutofit/>
          </a:bodyPr>
          <a:lstStyle/>
          <a:p>
            <a:pPr algn="just">
              <a:buNone/>
            </a:pPr>
            <a:endParaRPr lang="en-US" sz="2400" i="1" dirty="0">
              <a:latin typeface="Book Antiqua" pitchFamily="18" charset="0"/>
            </a:endParaRPr>
          </a:p>
          <a:p>
            <a:pPr algn="just">
              <a:buNone/>
            </a:pPr>
            <a:endParaRPr lang="en-US" sz="2400" i="1" dirty="0">
              <a:latin typeface="Book Antiqua" pitchFamily="18" charset="0"/>
            </a:endParaRPr>
          </a:p>
        </p:txBody>
      </p:sp>
      <p:graphicFrame>
        <p:nvGraphicFramePr>
          <p:cNvPr id="5" name="Object 4"/>
          <p:cNvGraphicFramePr>
            <a:graphicFrameLocks noChangeAspect="1"/>
          </p:cNvGraphicFramePr>
          <p:nvPr/>
        </p:nvGraphicFramePr>
        <p:xfrm>
          <a:off x="2743200" y="3338513"/>
          <a:ext cx="3657600" cy="180975"/>
        </p:xfrm>
        <a:graphic>
          <a:graphicData uri="http://schemas.openxmlformats.org/presentationml/2006/ole">
            <mc:AlternateContent xmlns:mc="http://schemas.openxmlformats.org/markup-compatibility/2006">
              <mc:Choice xmlns:v="urn:schemas-microsoft-com:vml" Requires="v">
                <p:oleObj name="Wordpad Document" r:id="rId2" imgW="3657600" imgH="180975" progId="WordPad.Document.1">
                  <p:embed/>
                </p:oleObj>
              </mc:Choice>
              <mc:Fallback>
                <p:oleObj name="Wordpad Document" r:id="rId2" imgW="3657600" imgH="180975" progId="WordPad.Document.1">
                  <p:embed/>
                  <p:pic>
                    <p:nvPicPr>
                      <p:cNvPr id="0" name="Picture 2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200" y="3338513"/>
                        <a:ext cx="3657600" cy="180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45059" name="Picture 3"/>
          <p:cNvPicPr>
            <a:picLocks noChangeAspect="1" noChangeArrowheads="1"/>
          </p:cNvPicPr>
          <p:nvPr/>
        </p:nvPicPr>
        <p:blipFill>
          <a:blip r:embed="rId4"/>
          <a:srcRect/>
          <a:stretch>
            <a:fillRect/>
          </a:stretch>
        </p:blipFill>
        <p:spPr bwMode="auto">
          <a:xfrm>
            <a:off x="1371600" y="1219200"/>
            <a:ext cx="6248400" cy="4876800"/>
          </a:xfrm>
          <a:prstGeom prst="rect">
            <a:avLst/>
          </a:prstGeom>
          <a:noFill/>
          <a:ln w="9525">
            <a:noFill/>
            <a:miter lim="800000"/>
            <a:headEnd/>
            <a:tailEnd/>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Cambria" pitchFamily="18" charset="0"/>
              </a:rPr>
              <a:t>Exception Handling</a:t>
            </a:r>
          </a:p>
        </p:txBody>
      </p:sp>
      <p:sp>
        <p:nvSpPr>
          <p:cNvPr id="27" name="Content Placeholder 26"/>
          <p:cNvSpPr>
            <a:spLocks noGrp="1"/>
          </p:cNvSpPr>
          <p:nvPr>
            <p:ph idx="1"/>
          </p:nvPr>
        </p:nvSpPr>
        <p:spPr>
          <a:xfrm>
            <a:off x="457200" y="1295400"/>
            <a:ext cx="8458200" cy="5105400"/>
          </a:xfrm>
        </p:spPr>
        <p:txBody>
          <a:bodyPr>
            <a:normAutofit/>
          </a:bodyPr>
          <a:lstStyle/>
          <a:p>
            <a:pPr algn="just">
              <a:buNone/>
            </a:pPr>
            <a:r>
              <a:rPr lang="en-US" sz="2400" b="1" u="sng" dirty="0">
                <a:latin typeface="Book Antiqua" pitchFamily="18" charset="0"/>
              </a:rPr>
              <a:t>Handling Exceptions with try…..catch</a:t>
            </a:r>
          </a:p>
          <a:p>
            <a:pPr algn="just"/>
            <a:r>
              <a:rPr lang="en-US" sz="2400" dirty="0">
                <a:latin typeface="Book Antiqua" pitchFamily="18" charset="0"/>
              </a:rPr>
              <a:t>A try block is used to enclose the code that might throw an exception. It must be used within the method. Java try block must be followed by either catch or finally block. </a:t>
            </a:r>
          </a:p>
          <a:p>
            <a:pPr algn="just"/>
            <a:r>
              <a:rPr lang="en-US" sz="2400" dirty="0">
                <a:latin typeface="Book Antiqua" pitchFamily="18" charset="0"/>
              </a:rPr>
              <a:t>Java catch block is used to handle the Exception. It must be used after the try block only.</a:t>
            </a:r>
          </a:p>
          <a:p>
            <a:pPr algn="just">
              <a:buNone/>
            </a:pPr>
            <a:r>
              <a:rPr lang="en-US" sz="2400" b="1" i="1" u="sng" dirty="0">
                <a:latin typeface="Book Antiqua" pitchFamily="18" charset="0"/>
              </a:rPr>
              <a:t>Example</a:t>
            </a:r>
          </a:p>
          <a:p>
            <a:pPr algn="just">
              <a:buNone/>
            </a:pPr>
            <a:endParaRPr lang="en-US" sz="2400" i="1" dirty="0">
              <a:latin typeface="Book Antiqua" pitchFamily="18" charset="0"/>
            </a:endParaRPr>
          </a:p>
        </p:txBody>
      </p:sp>
      <p:graphicFrame>
        <p:nvGraphicFramePr>
          <p:cNvPr id="5" name="Object 4"/>
          <p:cNvGraphicFramePr>
            <a:graphicFrameLocks noChangeAspect="1"/>
          </p:cNvGraphicFramePr>
          <p:nvPr/>
        </p:nvGraphicFramePr>
        <p:xfrm>
          <a:off x="2743200" y="3338513"/>
          <a:ext cx="3657600" cy="180975"/>
        </p:xfrm>
        <a:graphic>
          <a:graphicData uri="http://schemas.openxmlformats.org/presentationml/2006/ole">
            <mc:AlternateContent xmlns:mc="http://schemas.openxmlformats.org/markup-compatibility/2006">
              <mc:Choice xmlns:v="urn:schemas-microsoft-com:vml" Requires="v">
                <p:oleObj name="Wordpad Document" r:id="rId2" imgW="3657600" imgH="180975" progId="WordPad.Document.1">
                  <p:embed/>
                </p:oleObj>
              </mc:Choice>
              <mc:Fallback>
                <p:oleObj name="Wordpad Document" r:id="rId2" imgW="3657600" imgH="180975" progId="WordPad.Document.1">
                  <p:embed/>
                  <p:pic>
                    <p:nvPicPr>
                      <p:cNvPr id="0" name="Picture 4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200" y="3338513"/>
                        <a:ext cx="3657600" cy="180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469453555"/>
              </p:ext>
            </p:extLst>
          </p:nvPr>
        </p:nvGraphicFramePr>
        <p:xfrm>
          <a:off x="533400" y="4267200"/>
          <a:ext cx="1547813" cy="685800"/>
        </p:xfrm>
        <a:graphic>
          <a:graphicData uri="http://schemas.openxmlformats.org/presentationml/2006/ole">
            <mc:AlternateContent xmlns:mc="http://schemas.openxmlformats.org/markup-compatibility/2006">
              <mc:Choice xmlns:v="urn:schemas-microsoft-com:vml" Requires="v">
                <p:oleObj name="Packager Shell Object" showAsIcon="1" r:id="rId4" imgW="1558440" imgH="682560" progId="Package">
                  <p:embed/>
                </p:oleObj>
              </mc:Choice>
              <mc:Fallback>
                <p:oleObj name="Packager Shell Object" showAsIcon="1" r:id="rId4" imgW="1558440" imgH="682560" progId="Package">
                  <p:embed/>
                  <p:pic>
                    <p:nvPicPr>
                      <p:cNvPr id="0" name="Picture 41"/>
                      <p:cNvPicPr>
                        <a:picLocks noChangeAspect="1" noChangeArrowheads="1"/>
                      </p:cNvPicPr>
                      <p:nvPr/>
                    </p:nvPicPr>
                    <p:blipFill>
                      <a:blip r:embed="rId5"/>
                      <a:srcRect/>
                      <a:stretch>
                        <a:fillRect/>
                      </a:stretch>
                    </p:blipFill>
                    <p:spPr bwMode="auto">
                      <a:xfrm>
                        <a:off x="533400" y="4267200"/>
                        <a:ext cx="1547813"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Cambria" pitchFamily="18" charset="0"/>
              </a:rPr>
              <a:t>Exception Handling</a:t>
            </a:r>
          </a:p>
        </p:txBody>
      </p:sp>
      <p:sp>
        <p:nvSpPr>
          <p:cNvPr id="27" name="Content Placeholder 26"/>
          <p:cNvSpPr>
            <a:spLocks noGrp="1"/>
          </p:cNvSpPr>
          <p:nvPr>
            <p:ph idx="1"/>
          </p:nvPr>
        </p:nvSpPr>
        <p:spPr>
          <a:xfrm>
            <a:off x="457200" y="1295400"/>
            <a:ext cx="8458200" cy="5105400"/>
          </a:xfrm>
        </p:spPr>
        <p:txBody>
          <a:bodyPr>
            <a:normAutofit/>
          </a:bodyPr>
          <a:lstStyle/>
          <a:p>
            <a:pPr algn="just">
              <a:buNone/>
            </a:pPr>
            <a:r>
              <a:rPr lang="en-US" sz="2400" b="1" u="sng" dirty="0">
                <a:latin typeface="Book Antiqua" pitchFamily="18" charset="0"/>
              </a:rPr>
              <a:t>Handling Exceptions with try…..catch</a:t>
            </a:r>
          </a:p>
          <a:p>
            <a:pPr algn="just">
              <a:buNone/>
            </a:pPr>
            <a:endParaRPr lang="en-US" sz="2400" i="1" dirty="0">
              <a:latin typeface="Book Antiqua" pitchFamily="18" charset="0"/>
            </a:endParaRPr>
          </a:p>
        </p:txBody>
      </p:sp>
      <p:graphicFrame>
        <p:nvGraphicFramePr>
          <p:cNvPr id="5" name="Object 4"/>
          <p:cNvGraphicFramePr>
            <a:graphicFrameLocks noChangeAspect="1"/>
          </p:cNvGraphicFramePr>
          <p:nvPr/>
        </p:nvGraphicFramePr>
        <p:xfrm>
          <a:off x="2743200" y="3338513"/>
          <a:ext cx="3657600" cy="180975"/>
        </p:xfrm>
        <a:graphic>
          <a:graphicData uri="http://schemas.openxmlformats.org/presentationml/2006/ole">
            <mc:AlternateContent xmlns:mc="http://schemas.openxmlformats.org/markup-compatibility/2006">
              <mc:Choice xmlns:v="urn:schemas-microsoft-com:vml" Requires="v">
                <p:oleObj name="Wordpad Document" r:id="rId2" imgW="3657600" imgH="180975" progId="WordPad.Document.1">
                  <p:embed/>
                </p:oleObj>
              </mc:Choice>
              <mc:Fallback>
                <p:oleObj name="Wordpad Document" r:id="rId2" imgW="3657600" imgH="180975" progId="WordPad.Document.1">
                  <p:embed/>
                  <p:pic>
                    <p:nvPicPr>
                      <p:cNvPr id="0" name="Picture 2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200" y="3338513"/>
                        <a:ext cx="3657600" cy="180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47108" name="Picture 4"/>
          <p:cNvPicPr>
            <a:picLocks noChangeAspect="1" noChangeArrowheads="1"/>
          </p:cNvPicPr>
          <p:nvPr/>
        </p:nvPicPr>
        <p:blipFill>
          <a:blip r:embed="rId4"/>
          <a:srcRect/>
          <a:stretch>
            <a:fillRect/>
          </a:stretch>
        </p:blipFill>
        <p:spPr bwMode="auto">
          <a:xfrm>
            <a:off x="1219200" y="2057400"/>
            <a:ext cx="6629400" cy="4267200"/>
          </a:xfrm>
          <a:prstGeom prst="rect">
            <a:avLst/>
          </a:prstGeom>
          <a:noFill/>
          <a:ln w="9525">
            <a:noFill/>
            <a:miter lim="800000"/>
            <a:headEnd/>
            <a:tailEnd/>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Cambria" pitchFamily="18" charset="0"/>
              </a:rPr>
              <a:t>Exception Handling</a:t>
            </a:r>
          </a:p>
        </p:txBody>
      </p:sp>
      <p:sp>
        <p:nvSpPr>
          <p:cNvPr id="27" name="Content Placeholder 26"/>
          <p:cNvSpPr>
            <a:spLocks noGrp="1"/>
          </p:cNvSpPr>
          <p:nvPr>
            <p:ph idx="1"/>
          </p:nvPr>
        </p:nvSpPr>
        <p:spPr>
          <a:xfrm>
            <a:off x="457200" y="1295400"/>
            <a:ext cx="8458200" cy="5105400"/>
          </a:xfrm>
        </p:spPr>
        <p:txBody>
          <a:bodyPr>
            <a:normAutofit/>
          </a:bodyPr>
          <a:lstStyle/>
          <a:p>
            <a:pPr algn="just">
              <a:buNone/>
            </a:pPr>
            <a:r>
              <a:rPr lang="en-US" sz="2400" b="1" u="sng" dirty="0">
                <a:latin typeface="Book Antiqua" pitchFamily="18" charset="0"/>
              </a:rPr>
              <a:t>Multiple Catch Block</a:t>
            </a:r>
          </a:p>
          <a:p>
            <a:pPr algn="just"/>
            <a:r>
              <a:rPr lang="en-US" sz="2400" dirty="0">
                <a:latin typeface="Book Antiqua" pitchFamily="18" charset="0"/>
              </a:rPr>
              <a:t>A try block can be followed by any number of catch blocks. All catch blocks must be ordered from most specific to most general. </a:t>
            </a:r>
          </a:p>
          <a:p>
            <a:pPr algn="just"/>
            <a:r>
              <a:rPr lang="en-US" sz="2400" dirty="0">
                <a:latin typeface="Book Antiqua" pitchFamily="18" charset="0"/>
              </a:rPr>
              <a:t>Even if there is possibility of occurring several exceptions, at a time only one exception is occurred and at a time only one catch block is executed. </a:t>
            </a:r>
          </a:p>
          <a:p>
            <a:pPr algn="just">
              <a:buNone/>
            </a:pPr>
            <a:r>
              <a:rPr lang="en-US" sz="2400" b="1" i="1" u="sng" dirty="0">
                <a:latin typeface="Book Antiqua" pitchFamily="18" charset="0"/>
              </a:rPr>
              <a:t>Example</a:t>
            </a:r>
          </a:p>
        </p:txBody>
      </p:sp>
      <p:graphicFrame>
        <p:nvGraphicFramePr>
          <p:cNvPr id="5" name="Object 4"/>
          <p:cNvGraphicFramePr>
            <a:graphicFrameLocks noChangeAspect="1"/>
          </p:cNvGraphicFramePr>
          <p:nvPr/>
        </p:nvGraphicFramePr>
        <p:xfrm>
          <a:off x="2743200" y="3338513"/>
          <a:ext cx="3657600" cy="180975"/>
        </p:xfrm>
        <a:graphic>
          <a:graphicData uri="http://schemas.openxmlformats.org/presentationml/2006/ole">
            <mc:AlternateContent xmlns:mc="http://schemas.openxmlformats.org/markup-compatibility/2006">
              <mc:Choice xmlns:v="urn:schemas-microsoft-com:vml" Requires="v">
                <p:oleObj name="Wordpad Document" r:id="rId3" imgW="3657600" imgH="180975" progId="WordPad.Document.1">
                  <p:embed/>
                </p:oleObj>
              </mc:Choice>
              <mc:Fallback>
                <p:oleObj name="Wordpad Document" r:id="rId3" imgW="3657600" imgH="180975" progId="WordPad.Document.1">
                  <p:embed/>
                  <p:pic>
                    <p:nvPicPr>
                      <p:cNvPr id="0" name="Picture 4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3200" y="3338513"/>
                        <a:ext cx="3657600" cy="180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1652761704"/>
              </p:ext>
            </p:extLst>
          </p:nvPr>
        </p:nvGraphicFramePr>
        <p:xfrm>
          <a:off x="838200" y="4648200"/>
          <a:ext cx="1333500" cy="685800"/>
        </p:xfrm>
        <a:graphic>
          <a:graphicData uri="http://schemas.openxmlformats.org/presentationml/2006/ole">
            <mc:AlternateContent xmlns:mc="http://schemas.openxmlformats.org/markup-compatibility/2006">
              <mc:Choice xmlns:v="urn:schemas-microsoft-com:vml" Requires="v">
                <p:oleObj name="Packager Shell Object" showAsIcon="1" r:id="rId5" imgW="1339560" imgH="682560" progId="Package">
                  <p:embed/>
                </p:oleObj>
              </mc:Choice>
              <mc:Fallback>
                <p:oleObj name="Packager Shell Object" showAsIcon="1" r:id="rId5" imgW="1339560" imgH="682560" progId="Package">
                  <p:embed/>
                  <p:pic>
                    <p:nvPicPr>
                      <p:cNvPr id="0" name="Picture 41"/>
                      <p:cNvPicPr>
                        <a:picLocks noChangeAspect="1" noChangeArrowheads="1"/>
                      </p:cNvPicPr>
                      <p:nvPr/>
                    </p:nvPicPr>
                    <p:blipFill>
                      <a:blip r:embed="rId6"/>
                      <a:srcRect/>
                      <a:stretch>
                        <a:fillRect/>
                      </a:stretch>
                    </p:blipFill>
                    <p:spPr bwMode="auto">
                      <a:xfrm>
                        <a:off x="838200" y="4648200"/>
                        <a:ext cx="1333500"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Cambria" pitchFamily="18" charset="0"/>
              </a:rPr>
              <a:t>Exception Handling</a:t>
            </a:r>
          </a:p>
        </p:txBody>
      </p:sp>
      <p:sp>
        <p:nvSpPr>
          <p:cNvPr id="27" name="Content Placeholder 26"/>
          <p:cNvSpPr>
            <a:spLocks noGrp="1"/>
          </p:cNvSpPr>
          <p:nvPr>
            <p:ph idx="1"/>
          </p:nvPr>
        </p:nvSpPr>
        <p:spPr>
          <a:xfrm>
            <a:off x="457200" y="1295400"/>
            <a:ext cx="8458200" cy="5105400"/>
          </a:xfrm>
        </p:spPr>
        <p:txBody>
          <a:bodyPr>
            <a:normAutofit/>
          </a:bodyPr>
          <a:lstStyle/>
          <a:p>
            <a:pPr algn="just">
              <a:buNone/>
            </a:pPr>
            <a:r>
              <a:rPr lang="en-US" sz="2400" b="1" u="sng" dirty="0">
                <a:latin typeface="Book Antiqua" pitchFamily="18" charset="0"/>
              </a:rPr>
              <a:t>Finally Block</a:t>
            </a:r>
          </a:p>
          <a:p>
            <a:pPr algn="just">
              <a:buNone/>
            </a:pPr>
            <a:endParaRPr lang="en-US" sz="2400" b="1" u="sng" dirty="0">
              <a:latin typeface="Book Antiqua" pitchFamily="18" charset="0"/>
            </a:endParaRPr>
          </a:p>
          <a:p>
            <a:pPr algn="just">
              <a:buNone/>
            </a:pPr>
            <a:endParaRPr lang="en-US" sz="2400" b="1" u="sng" dirty="0">
              <a:latin typeface="Book Antiqua" pitchFamily="18" charset="0"/>
            </a:endParaRPr>
          </a:p>
          <a:p>
            <a:pPr algn="just">
              <a:buNone/>
            </a:pPr>
            <a:r>
              <a:rPr lang="en-US" sz="2400" i="1" u="sng" dirty="0">
                <a:latin typeface="Book Antiqua" pitchFamily="18" charset="0"/>
              </a:rPr>
              <a:t>Example</a:t>
            </a:r>
          </a:p>
          <a:p>
            <a:pPr algn="just">
              <a:buNone/>
            </a:pPr>
            <a:endParaRPr lang="en-US" sz="2400" b="1" u="sng" dirty="0">
              <a:latin typeface="Book Antiqua" pitchFamily="18" charset="0"/>
            </a:endParaRPr>
          </a:p>
          <a:p>
            <a:pPr algn="just">
              <a:buNone/>
            </a:pPr>
            <a:endParaRPr lang="en-US" sz="2400" b="1" u="sng" dirty="0">
              <a:latin typeface="Book Antiqua" pitchFamily="18" charset="0"/>
            </a:endParaRPr>
          </a:p>
          <a:p>
            <a:pPr algn="just">
              <a:buNone/>
            </a:pPr>
            <a:endParaRPr lang="en-US" sz="2400" b="1" u="sng" dirty="0">
              <a:latin typeface="Book Antiqua" pitchFamily="18" charset="0"/>
            </a:endParaRPr>
          </a:p>
        </p:txBody>
      </p:sp>
      <p:graphicFrame>
        <p:nvGraphicFramePr>
          <p:cNvPr id="5" name="Object 4"/>
          <p:cNvGraphicFramePr>
            <a:graphicFrameLocks noChangeAspect="1"/>
          </p:cNvGraphicFramePr>
          <p:nvPr/>
        </p:nvGraphicFramePr>
        <p:xfrm>
          <a:off x="2743200" y="3338513"/>
          <a:ext cx="3657600" cy="180975"/>
        </p:xfrm>
        <a:graphic>
          <a:graphicData uri="http://schemas.openxmlformats.org/presentationml/2006/ole">
            <mc:AlternateContent xmlns:mc="http://schemas.openxmlformats.org/markup-compatibility/2006">
              <mc:Choice xmlns:v="urn:schemas-microsoft-com:vml" Requires="v">
                <p:oleObj name="Wordpad Document" r:id="rId2" imgW="3657600" imgH="180975" progId="WordPad.Document.1">
                  <p:embed/>
                </p:oleObj>
              </mc:Choice>
              <mc:Fallback>
                <p:oleObj name="Wordpad Document" r:id="rId2" imgW="3657600" imgH="180975" progId="WordPad.Document.1">
                  <p:embed/>
                  <p:pic>
                    <p:nvPicPr>
                      <p:cNvPr id="0" name="Picture 4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200" y="3338513"/>
                        <a:ext cx="3657600" cy="180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50180" name="Picture 4"/>
          <p:cNvPicPr>
            <a:picLocks noChangeAspect="1" noChangeArrowheads="1"/>
          </p:cNvPicPr>
          <p:nvPr/>
        </p:nvPicPr>
        <p:blipFill>
          <a:blip r:embed="rId4"/>
          <a:srcRect/>
          <a:stretch>
            <a:fillRect/>
          </a:stretch>
        </p:blipFill>
        <p:spPr bwMode="auto">
          <a:xfrm>
            <a:off x="3200400" y="1447800"/>
            <a:ext cx="4448175" cy="5105400"/>
          </a:xfrm>
          <a:prstGeom prst="rect">
            <a:avLst/>
          </a:prstGeom>
          <a:noFill/>
          <a:ln w="9525">
            <a:noFill/>
            <a:miter lim="800000"/>
            <a:headEnd/>
            <a:tailEnd/>
          </a:ln>
        </p:spPr>
      </p:pic>
      <p:graphicFrame>
        <p:nvGraphicFramePr>
          <p:cNvPr id="7" name="Object 6"/>
          <p:cNvGraphicFramePr>
            <a:graphicFrameLocks noChangeAspect="1"/>
          </p:cNvGraphicFramePr>
          <p:nvPr>
            <p:extLst>
              <p:ext uri="{D42A27DB-BD31-4B8C-83A1-F6EECF244321}">
                <p14:modId xmlns:p14="http://schemas.microsoft.com/office/powerpoint/2010/main" val="2217688372"/>
              </p:ext>
            </p:extLst>
          </p:nvPr>
        </p:nvGraphicFramePr>
        <p:xfrm>
          <a:off x="1066800" y="3352800"/>
          <a:ext cx="1282700" cy="685800"/>
        </p:xfrm>
        <a:graphic>
          <a:graphicData uri="http://schemas.openxmlformats.org/presentationml/2006/ole">
            <mc:AlternateContent xmlns:mc="http://schemas.openxmlformats.org/markup-compatibility/2006">
              <mc:Choice xmlns:v="urn:schemas-microsoft-com:vml" Requires="v">
                <p:oleObj name="Packager Shell Object" showAsIcon="1" r:id="rId5" imgW="1287720" imgH="682560" progId="Package">
                  <p:embed/>
                </p:oleObj>
              </mc:Choice>
              <mc:Fallback>
                <p:oleObj name="Packager Shell Object" showAsIcon="1" r:id="rId5" imgW="1287720" imgH="682560" progId="Package">
                  <p:embed/>
                  <p:pic>
                    <p:nvPicPr>
                      <p:cNvPr id="0" name="Picture 43"/>
                      <p:cNvPicPr>
                        <a:picLocks noChangeAspect="1" noChangeArrowheads="1"/>
                      </p:cNvPicPr>
                      <p:nvPr/>
                    </p:nvPicPr>
                    <p:blipFill>
                      <a:blip r:embed="rId6"/>
                      <a:srcRect/>
                      <a:stretch>
                        <a:fillRect/>
                      </a:stretch>
                    </p:blipFill>
                    <p:spPr bwMode="auto">
                      <a:xfrm>
                        <a:off x="1066800" y="3352800"/>
                        <a:ext cx="1282700"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Cambria" pitchFamily="18" charset="0"/>
              </a:rPr>
              <a:t>Exception Handling</a:t>
            </a:r>
          </a:p>
        </p:txBody>
      </p:sp>
      <p:sp>
        <p:nvSpPr>
          <p:cNvPr id="27" name="Content Placeholder 26"/>
          <p:cNvSpPr>
            <a:spLocks noGrp="1"/>
          </p:cNvSpPr>
          <p:nvPr>
            <p:ph idx="1"/>
          </p:nvPr>
        </p:nvSpPr>
        <p:spPr>
          <a:xfrm>
            <a:off x="457200" y="1295400"/>
            <a:ext cx="8458200" cy="5105400"/>
          </a:xfrm>
        </p:spPr>
        <p:txBody>
          <a:bodyPr>
            <a:normAutofit/>
          </a:bodyPr>
          <a:lstStyle/>
          <a:p>
            <a:pPr algn="just">
              <a:buNone/>
            </a:pPr>
            <a:r>
              <a:rPr lang="en-US" sz="2400" b="1" u="sng" dirty="0">
                <a:latin typeface="Book Antiqua" pitchFamily="18" charset="0"/>
              </a:rPr>
              <a:t>The throws Keyword</a:t>
            </a:r>
          </a:p>
          <a:p>
            <a:pPr algn="just"/>
            <a:r>
              <a:rPr lang="en-US" sz="2400" dirty="0">
                <a:latin typeface="Book Antiqua" pitchFamily="18" charset="0"/>
              </a:rPr>
              <a:t>If a method does not handle a checked exception by using try….catch…finally blocks, the method must declare it using the </a:t>
            </a:r>
            <a:r>
              <a:rPr lang="en-US" sz="2400" b="1" dirty="0">
                <a:latin typeface="Book Antiqua" pitchFamily="18" charset="0"/>
              </a:rPr>
              <a:t>throws</a:t>
            </a:r>
            <a:r>
              <a:rPr lang="en-US" sz="2400" dirty="0">
                <a:latin typeface="Book Antiqua" pitchFamily="18" charset="0"/>
              </a:rPr>
              <a:t> keyword. It throws the exception to immediate calling method in the hierarchy.  </a:t>
            </a:r>
          </a:p>
          <a:p>
            <a:pPr algn="just"/>
            <a:r>
              <a:rPr lang="en-US" sz="2400" dirty="0">
                <a:latin typeface="Book Antiqua" pitchFamily="18" charset="0"/>
              </a:rPr>
              <a:t>In this case, either the calling method should have try…..catch block to handle the exception or should use throws keyword and forward the exception to its caller. </a:t>
            </a:r>
          </a:p>
          <a:p>
            <a:pPr algn="just"/>
            <a:r>
              <a:rPr lang="en-US" sz="2400" dirty="0">
                <a:latin typeface="Book Antiqua" pitchFamily="18" charset="0"/>
              </a:rPr>
              <a:t>If all calling methods are using throws and no more calling method is available to handle the exception, JVM itself will handle the exception.</a:t>
            </a:r>
          </a:p>
          <a:p>
            <a:pPr algn="just">
              <a:buNone/>
            </a:pPr>
            <a:r>
              <a:rPr lang="en-US" sz="2400" i="1" u="sng" dirty="0">
                <a:latin typeface="Book Antiqua" pitchFamily="18" charset="0"/>
              </a:rPr>
              <a:t>Example</a:t>
            </a:r>
          </a:p>
        </p:txBody>
      </p:sp>
      <p:graphicFrame>
        <p:nvGraphicFramePr>
          <p:cNvPr id="5" name="Object 4"/>
          <p:cNvGraphicFramePr>
            <a:graphicFrameLocks noChangeAspect="1"/>
          </p:cNvGraphicFramePr>
          <p:nvPr/>
        </p:nvGraphicFramePr>
        <p:xfrm>
          <a:off x="2743200" y="3338513"/>
          <a:ext cx="3657600" cy="180975"/>
        </p:xfrm>
        <a:graphic>
          <a:graphicData uri="http://schemas.openxmlformats.org/presentationml/2006/ole">
            <mc:AlternateContent xmlns:mc="http://schemas.openxmlformats.org/markup-compatibility/2006">
              <mc:Choice xmlns:v="urn:schemas-microsoft-com:vml" Requires="v">
                <p:oleObj name="Wordpad Document" r:id="rId2" imgW="3657600" imgH="180975" progId="WordPad.Document.1">
                  <p:embed/>
                </p:oleObj>
              </mc:Choice>
              <mc:Fallback>
                <p:oleObj name="Wordpad Document" r:id="rId2" imgW="3657600" imgH="180975" progId="WordPad.Document.1">
                  <p:embed/>
                  <p:pic>
                    <p:nvPicPr>
                      <p:cNvPr id="0" name="Picture 4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200" y="3338513"/>
                        <a:ext cx="3657600" cy="180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1394043129"/>
              </p:ext>
            </p:extLst>
          </p:nvPr>
        </p:nvGraphicFramePr>
        <p:xfrm>
          <a:off x="1752600" y="5867400"/>
          <a:ext cx="1522413" cy="685800"/>
        </p:xfrm>
        <a:graphic>
          <a:graphicData uri="http://schemas.openxmlformats.org/presentationml/2006/ole">
            <mc:AlternateContent xmlns:mc="http://schemas.openxmlformats.org/markup-compatibility/2006">
              <mc:Choice xmlns:v="urn:schemas-microsoft-com:vml" Requires="v">
                <p:oleObj name="Packager Shell Object" showAsIcon="1" r:id="rId4" imgW="1532520" imgH="682560" progId="Package">
                  <p:embed/>
                </p:oleObj>
              </mc:Choice>
              <mc:Fallback>
                <p:oleObj name="Packager Shell Object" showAsIcon="1" r:id="rId4" imgW="1532520" imgH="682560" progId="Package">
                  <p:embed/>
                  <p:pic>
                    <p:nvPicPr>
                      <p:cNvPr id="0" name="Picture 42"/>
                      <p:cNvPicPr>
                        <a:picLocks noChangeAspect="1" noChangeArrowheads="1"/>
                      </p:cNvPicPr>
                      <p:nvPr/>
                    </p:nvPicPr>
                    <p:blipFill>
                      <a:blip r:embed="rId5"/>
                      <a:srcRect/>
                      <a:stretch>
                        <a:fillRect/>
                      </a:stretch>
                    </p:blipFill>
                    <p:spPr bwMode="auto">
                      <a:xfrm>
                        <a:off x="1752600" y="5867400"/>
                        <a:ext cx="1522413"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Cambria" pitchFamily="18" charset="0"/>
              </a:rPr>
              <a:t>Exception Handling</a:t>
            </a:r>
          </a:p>
        </p:txBody>
      </p:sp>
      <p:sp>
        <p:nvSpPr>
          <p:cNvPr id="27" name="Content Placeholder 26"/>
          <p:cNvSpPr>
            <a:spLocks noGrp="1"/>
          </p:cNvSpPr>
          <p:nvPr>
            <p:ph idx="1"/>
          </p:nvPr>
        </p:nvSpPr>
        <p:spPr>
          <a:xfrm>
            <a:off x="457200" y="1295400"/>
            <a:ext cx="8458200" cy="5105400"/>
          </a:xfrm>
        </p:spPr>
        <p:txBody>
          <a:bodyPr>
            <a:normAutofit/>
          </a:bodyPr>
          <a:lstStyle/>
          <a:p>
            <a:pPr algn="just">
              <a:buNone/>
            </a:pPr>
            <a:r>
              <a:rPr lang="en-US" sz="2400" b="1" u="sng" dirty="0">
                <a:latin typeface="Book Antiqua" pitchFamily="18" charset="0"/>
              </a:rPr>
              <a:t>The throw Keyword</a:t>
            </a:r>
          </a:p>
          <a:p>
            <a:pPr algn="just"/>
            <a:r>
              <a:rPr lang="en-US" sz="2400" dirty="0">
                <a:latin typeface="Book Antiqua" pitchFamily="18" charset="0"/>
              </a:rPr>
              <a:t>The Java throw keyword is used to explicitly throw an exception. </a:t>
            </a:r>
          </a:p>
          <a:p>
            <a:pPr algn="just">
              <a:buNone/>
            </a:pPr>
            <a:r>
              <a:rPr lang="en-US" sz="2400" i="1" u="sng" dirty="0">
                <a:latin typeface="Book Antiqua" pitchFamily="18" charset="0"/>
              </a:rPr>
              <a:t>Example</a:t>
            </a:r>
          </a:p>
          <a:p>
            <a:pPr algn="just">
              <a:buNone/>
            </a:pPr>
            <a:endParaRPr lang="en-US" sz="2400" i="1" u="sng" dirty="0">
              <a:latin typeface="Book Antiqua" pitchFamily="18" charset="0"/>
            </a:endParaRPr>
          </a:p>
        </p:txBody>
      </p:sp>
      <p:graphicFrame>
        <p:nvGraphicFramePr>
          <p:cNvPr id="5" name="Object 4"/>
          <p:cNvGraphicFramePr>
            <a:graphicFrameLocks noChangeAspect="1"/>
          </p:cNvGraphicFramePr>
          <p:nvPr/>
        </p:nvGraphicFramePr>
        <p:xfrm>
          <a:off x="2743200" y="3338513"/>
          <a:ext cx="3657600" cy="180975"/>
        </p:xfrm>
        <a:graphic>
          <a:graphicData uri="http://schemas.openxmlformats.org/presentationml/2006/ole">
            <mc:AlternateContent xmlns:mc="http://schemas.openxmlformats.org/markup-compatibility/2006">
              <mc:Choice xmlns:v="urn:schemas-microsoft-com:vml" Requires="v">
                <p:oleObj name="Wordpad Document" r:id="rId2" imgW="3657600" imgH="180975" progId="WordPad.Document.1">
                  <p:embed/>
                </p:oleObj>
              </mc:Choice>
              <mc:Fallback>
                <p:oleObj name="Wordpad Document" r:id="rId2" imgW="3657600" imgH="180975" progId="WordPad.Document.1">
                  <p:embed/>
                  <p:pic>
                    <p:nvPicPr>
                      <p:cNvPr id="0" name="Picture 4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200" y="3338513"/>
                        <a:ext cx="3657600" cy="180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3729725503"/>
              </p:ext>
            </p:extLst>
          </p:nvPr>
        </p:nvGraphicFramePr>
        <p:xfrm>
          <a:off x="1295400" y="3200400"/>
          <a:ext cx="1282700" cy="685800"/>
        </p:xfrm>
        <a:graphic>
          <a:graphicData uri="http://schemas.openxmlformats.org/presentationml/2006/ole">
            <mc:AlternateContent xmlns:mc="http://schemas.openxmlformats.org/markup-compatibility/2006">
              <mc:Choice xmlns:v="urn:schemas-microsoft-com:vml" Requires="v">
                <p:oleObj name="Packager Shell Object" showAsIcon="1" r:id="rId4" imgW="1287720" imgH="682560" progId="Package">
                  <p:embed/>
                </p:oleObj>
              </mc:Choice>
              <mc:Fallback>
                <p:oleObj name="Packager Shell Object" showAsIcon="1" r:id="rId4" imgW="1287720" imgH="682560" progId="Package">
                  <p:embed/>
                  <p:pic>
                    <p:nvPicPr>
                      <p:cNvPr id="0" name="Picture 42"/>
                      <p:cNvPicPr>
                        <a:picLocks noChangeAspect="1" noChangeArrowheads="1"/>
                      </p:cNvPicPr>
                      <p:nvPr/>
                    </p:nvPicPr>
                    <p:blipFill>
                      <a:blip r:embed="rId5"/>
                      <a:srcRect/>
                      <a:stretch>
                        <a:fillRect/>
                      </a:stretch>
                    </p:blipFill>
                    <p:spPr bwMode="auto">
                      <a:xfrm>
                        <a:off x="1295400" y="3200400"/>
                        <a:ext cx="1282700"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Book Antiqua" pitchFamily="18" charset="0"/>
              </a:rPr>
              <a:t>Multithreading</a:t>
            </a:r>
          </a:p>
        </p:txBody>
      </p:sp>
      <p:sp>
        <p:nvSpPr>
          <p:cNvPr id="3" name="Content Placeholder 2"/>
          <p:cNvSpPr>
            <a:spLocks noGrp="1"/>
          </p:cNvSpPr>
          <p:nvPr>
            <p:ph idx="1"/>
          </p:nvPr>
        </p:nvSpPr>
        <p:spPr/>
        <p:txBody>
          <a:bodyPr>
            <a:normAutofit/>
          </a:bodyPr>
          <a:lstStyle/>
          <a:p>
            <a:pPr algn="just"/>
            <a:r>
              <a:rPr lang="en-US" sz="2400" dirty="0">
                <a:latin typeface="Book Antiqua" pitchFamily="18" charset="0"/>
              </a:rPr>
              <a:t>The main purpose of multithreading is to provide simultaneous execution of two or more parts of a program to maximum utilize the CPU time. </a:t>
            </a:r>
          </a:p>
          <a:p>
            <a:pPr algn="just"/>
            <a:r>
              <a:rPr lang="en-US" sz="2400" dirty="0">
                <a:latin typeface="Book Antiqua" pitchFamily="18" charset="0"/>
              </a:rPr>
              <a:t>A multithreaded program contains two or more parts that can run concurrently. Each part of such a program called a thread. </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Book Antiqua" pitchFamily="18" charset="0"/>
              </a:rPr>
              <a:t>Multithreading</a:t>
            </a:r>
          </a:p>
        </p:txBody>
      </p:sp>
      <p:sp>
        <p:nvSpPr>
          <p:cNvPr id="3" name="Content Placeholder 2"/>
          <p:cNvSpPr>
            <a:spLocks noGrp="1"/>
          </p:cNvSpPr>
          <p:nvPr>
            <p:ph idx="1"/>
          </p:nvPr>
        </p:nvSpPr>
        <p:spPr/>
        <p:txBody>
          <a:bodyPr>
            <a:normAutofit/>
          </a:bodyPr>
          <a:lstStyle/>
          <a:p>
            <a:pPr algn="just">
              <a:buNone/>
            </a:pPr>
            <a:r>
              <a:rPr lang="en-US" sz="2400" b="1" u="sng" dirty="0">
                <a:latin typeface="Book Antiqua" pitchFamily="18" charset="0"/>
              </a:rPr>
              <a:t>Thread Life Cycle</a:t>
            </a:r>
          </a:p>
          <a:p>
            <a:pPr algn="just">
              <a:buNone/>
            </a:pPr>
            <a:r>
              <a:rPr lang="en-US" sz="2400" dirty="0">
                <a:latin typeface="Book Antiqua" pitchFamily="18" charset="0"/>
              </a:rPr>
              <a:t>. </a:t>
            </a:r>
          </a:p>
        </p:txBody>
      </p:sp>
      <p:pic>
        <p:nvPicPr>
          <p:cNvPr id="54274" name="Picture 2"/>
          <p:cNvPicPr>
            <a:picLocks noChangeAspect="1" noChangeArrowheads="1"/>
          </p:cNvPicPr>
          <p:nvPr/>
        </p:nvPicPr>
        <p:blipFill>
          <a:blip r:embed="rId2"/>
          <a:srcRect/>
          <a:stretch>
            <a:fillRect/>
          </a:stretch>
        </p:blipFill>
        <p:spPr bwMode="auto">
          <a:xfrm>
            <a:off x="1295400" y="2286000"/>
            <a:ext cx="5638800" cy="3763108"/>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Cambria" pitchFamily="18" charset="0"/>
              </a:rPr>
              <a:t>Compiling and Running Java Programs</a:t>
            </a:r>
          </a:p>
        </p:txBody>
      </p:sp>
      <p:sp>
        <p:nvSpPr>
          <p:cNvPr id="27" name="Content Placeholder 26"/>
          <p:cNvSpPr>
            <a:spLocks noGrp="1"/>
          </p:cNvSpPr>
          <p:nvPr>
            <p:ph idx="1"/>
          </p:nvPr>
        </p:nvSpPr>
        <p:spPr>
          <a:xfrm>
            <a:off x="457200" y="1600200"/>
            <a:ext cx="8458200" cy="4525963"/>
          </a:xfrm>
        </p:spPr>
        <p:txBody>
          <a:bodyPr>
            <a:normAutofit/>
          </a:bodyPr>
          <a:lstStyle/>
          <a:p>
            <a:r>
              <a:rPr lang="en-US" sz="2400" dirty="0">
                <a:latin typeface="Book Antiqua" pitchFamily="18" charset="0"/>
              </a:rPr>
              <a:t>Create java program and save it with extension .java</a:t>
            </a:r>
          </a:p>
          <a:p>
            <a:r>
              <a:rPr lang="en-US" sz="2400" dirty="0">
                <a:latin typeface="Book Antiqua" pitchFamily="18" charset="0"/>
              </a:rPr>
              <a:t>Name of the program should be same as the name of class</a:t>
            </a:r>
          </a:p>
          <a:p>
            <a:pPr>
              <a:buNone/>
            </a:pPr>
            <a:r>
              <a:rPr lang="en-US" sz="2400" b="1" u="sng" dirty="0">
                <a:latin typeface="Book Antiqua" pitchFamily="18" charset="0"/>
              </a:rPr>
              <a:t>Compiling Java Program</a:t>
            </a:r>
          </a:p>
          <a:p>
            <a:r>
              <a:rPr lang="en-US" sz="2400" dirty="0">
                <a:latin typeface="Book Antiqua" pitchFamily="18" charset="0"/>
              </a:rPr>
              <a:t>Use </a:t>
            </a:r>
            <a:r>
              <a:rPr lang="en-US" sz="2400" dirty="0" err="1">
                <a:latin typeface="Book Antiqua" pitchFamily="18" charset="0"/>
              </a:rPr>
              <a:t>javac</a:t>
            </a:r>
            <a:r>
              <a:rPr lang="en-US" sz="2400" dirty="0">
                <a:latin typeface="Book Antiqua" pitchFamily="18" charset="0"/>
              </a:rPr>
              <a:t> command</a:t>
            </a:r>
          </a:p>
          <a:p>
            <a:pPr>
              <a:buNone/>
            </a:pPr>
            <a:r>
              <a:rPr lang="en-US" sz="2400" dirty="0">
                <a:latin typeface="Book Antiqua" pitchFamily="18" charset="0"/>
              </a:rPr>
              <a:t>	&gt;</a:t>
            </a:r>
            <a:r>
              <a:rPr lang="en-US" sz="2400" dirty="0" err="1">
                <a:latin typeface="Book Antiqua" pitchFamily="18" charset="0"/>
              </a:rPr>
              <a:t>Javac</a:t>
            </a:r>
            <a:r>
              <a:rPr lang="en-US" sz="2400" dirty="0">
                <a:latin typeface="Book Antiqua" pitchFamily="18" charset="0"/>
              </a:rPr>
              <a:t> xyz.java</a:t>
            </a:r>
          </a:p>
          <a:p>
            <a:pPr>
              <a:buNone/>
            </a:pPr>
            <a:r>
              <a:rPr lang="en-US" sz="2400" b="1" u="sng" dirty="0">
                <a:latin typeface="Book Antiqua" pitchFamily="18" charset="0"/>
              </a:rPr>
              <a:t>Running Java Program</a:t>
            </a:r>
          </a:p>
          <a:p>
            <a:r>
              <a:rPr lang="en-US" sz="2400" dirty="0">
                <a:latin typeface="Book Antiqua" pitchFamily="18" charset="0"/>
              </a:rPr>
              <a:t>Use java command</a:t>
            </a:r>
          </a:p>
          <a:p>
            <a:pPr>
              <a:buNone/>
            </a:pPr>
            <a:r>
              <a:rPr lang="en-US" sz="2400" dirty="0">
                <a:latin typeface="Book Antiqua" pitchFamily="18" charset="0"/>
              </a:rPr>
              <a:t>	&gt;Java xyz</a:t>
            </a:r>
          </a:p>
          <a:p>
            <a:pPr>
              <a:buNone/>
            </a:pPr>
            <a:r>
              <a:rPr lang="en-US" sz="2400" i="1" dirty="0">
                <a:latin typeface="Book Antiqua" pitchFamily="18" charset="0"/>
              </a:rPr>
              <a:t>Example</a:t>
            </a:r>
          </a:p>
          <a:p>
            <a:pPr>
              <a:buNone/>
            </a:pPr>
            <a:endParaRPr lang="en-US" sz="2400" i="1" dirty="0">
              <a:latin typeface="Book Antiqua" pitchFamily="18" charset="0"/>
            </a:endParaRPr>
          </a:p>
          <a:p>
            <a:pPr>
              <a:buNone/>
            </a:pPr>
            <a:endParaRPr lang="en-US" sz="2400" dirty="0">
              <a:latin typeface="Book Antiqua" pitchFamily="18" charset="0"/>
            </a:endParaRPr>
          </a:p>
          <a:p>
            <a:pPr>
              <a:buNone/>
            </a:pPr>
            <a:endParaRPr lang="en-US" sz="2400" dirty="0">
              <a:latin typeface="Book Antiqua" pitchFamily="18" charset="0"/>
            </a:endParaRPr>
          </a:p>
          <a:p>
            <a:pPr>
              <a:buNone/>
            </a:pPr>
            <a:endParaRPr lang="en-US" sz="2400" dirty="0">
              <a:latin typeface="Book Antiqua" pitchFamily="18" charset="0"/>
            </a:endParaRPr>
          </a:p>
          <a:p>
            <a:pPr>
              <a:buNone/>
            </a:pPr>
            <a:endParaRPr lang="en-US" sz="2400" dirty="0">
              <a:latin typeface="Book Antiqua" pitchFamily="18" charset="0"/>
            </a:endParaRPr>
          </a:p>
        </p:txBody>
      </p:sp>
      <p:graphicFrame>
        <p:nvGraphicFramePr>
          <p:cNvPr id="5" name="Object 4"/>
          <p:cNvGraphicFramePr>
            <a:graphicFrameLocks noChangeAspect="1"/>
          </p:cNvGraphicFramePr>
          <p:nvPr/>
        </p:nvGraphicFramePr>
        <p:xfrm>
          <a:off x="2743200" y="3338513"/>
          <a:ext cx="3657600" cy="180975"/>
        </p:xfrm>
        <a:graphic>
          <a:graphicData uri="http://schemas.openxmlformats.org/presentationml/2006/ole">
            <mc:AlternateContent xmlns:mc="http://schemas.openxmlformats.org/markup-compatibility/2006">
              <mc:Choice xmlns:v="urn:schemas-microsoft-com:vml" Requires="v">
                <p:oleObj name="Wordpad Document" r:id="rId2" imgW="3657600" imgH="180975" progId="WordPad.Document.1">
                  <p:embed/>
                </p:oleObj>
              </mc:Choice>
              <mc:Fallback>
                <p:oleObj name="Wordpad Document" r:id="rId2" imgW="3657600" imgH="180975" progId="WordPad.Document.1">
                  <p:embed/>
                  <p:pic>
                    <p:nvPicPr>
                      <p:cNvPr id="0" name="Picture 4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200" y="3338513"/>
                        <a:ext cx="3657600" cy="180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3106281101"/>
              </p:ext>
            </p:extLst>
          </p:nvPr>
        </p:nvGraphicFramePr>
        <p:xfrm>
          <a:off x="1219200" y="5715000"/>
          <a:ext cx="736600" cy="685800"/>
        </p:xfrm>
        <a:graphic>
          <a:graphicData uri="http://schemas.openxmlformats.org/presentationml/2006/ole">
            <mc:AlternateContent xmlns:mc="http://schemas.openxmlformats.org/markup-compatibility/2006">
              <mc:Choice xmlns:v="urn:schemas-microsoft-com:vml" Requires="v">
                <p:oleObj name="Packager Shell Object" showAsIcon="1" r:id="rId4" imgW="734040" imgH="682560" progId="Package">
                  <p:embed/>
                </p:oleObj>
              </mc:Choice>
              <mc:Fallback>
                <p:oleObj name="Packager Shell Object" showAsIcon="1" r:id="rId4" imgW="734040" imgH="682560" progId="Package">
                  <p:embed/>
                  <p:pic>
                    <p:nvPicPr>
                      <p:cNvPr id="0" name="Picture 41"/>
                      <p:cNvPicPr>
                        <a:picLocks noChangeAspect="1" noChangeArrowheads="1"/>
                      </p:cNvPicPr>
                      <p:nvPr/>
                    </p:nvPicPr>
                    <p:blipFill>
                      <a:blip r:embed="rId5"/>
                      <a:srcRect/>
                      <a:stretch>
                        <a:fillRect/>
                      </a:stretch>
                    </p:blipFill>
                    <p:spPr bwMode="auto">
                      <a:xfrm>
                        <a:off x="1219200" y="5715000"/>
                        <a:ext cx="736600"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Book Antiqua" pitchFamily="18" charset="0"/>
              </a:rPr>
              <a:t>Multithreading</a:t>
            </a:r>
          </a:p>
        </p:txBody>
      </p:sp>
      <p:sp>
        <p:nvSpPr>
          <p:cNvPr id="3" name="Content Placeholder 2"/>
          <p:cNvSpPr>
            <a:spLocks noGrp="1"/>
          </p:cNvSpPr>
          <p:nvPr>
            <p:ph idx="1"/>
          </p:nvPr>
        </p:nvSpPr>
        <p:spPr/>
        <p:txBody>
          <a:bodyPr>
            <a:normAutofit/>
          </a:bodyPr>
          <a:lstStyle/>
          <a:p>
            <a:pPr>
              <a:buNone/>
            </a:pPr>
            <a:r>
              <a:rPr lang="en-US" sz="2400" b="1" u="sng" dirty="0">
                <a:latin typeface="Book Antiqua" pitchFamily="18" charset="0"/>
              </a:rPr>
              <a:t>Multithreading Implementation</a:t>
            </a:r>
            <a:endParaRPr lang="en-US" sz="2400" u="sng" dirty="0">
              <a:latin typeface="Book Antiqua" pitchFamily="18" charset="0"/>
            </a:endParaRPr>
          </a:p>
          <a:p>
            <a:r>
              <a:rPr lang="en-US" sz="2400" dirty="0">
                <a:latin typeface="Book Antiqua" pitchFamily="18" charset="0"/>
              </a:rPr>
              <a:t>A thread can be created in two ways: </a:t>
            </a:r>
          </a:p>
          <a:p>
            <a:pPr lvl="1"/>
            <a:r>
              <a:rPr lang="en-US" sz="2200" dirty="0">
                <a:latin typeface="Book Antiqua" pitchFamily="18" charset="0"/>
              </a:rPr>
              <a:t>By extending Thread class </a:t>
            </a:r>
          </a:p>
          <a:p>
            <a:pPr lvl="1"/>
            <a:r>
              <a:rPr lang="en-US" sz="2200" dirty="0">
                <a:latin typeface="Book Antiqua" pitchFamily="18" charset="0"/>
              </a:rPr>
              <a:t>By implementing Runnable interface.</a:t>
            </a:r>
          </a:p>
          <a:p>
            <a:pPr algn="just"/>
            <a:endParaRPr lang="en-US" sz="2400" dirty="0">
              <a:latin typeface="Book Antiqua" pitchFamily="18"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Book Antiqua" pitchFamily="18" charset="0"/>
              </a:rPr>
              <a:t>Multithreading</a:t>
            </a:r>
          </a:p>
        </p:txBody>
      </p:sp>
      <p:sp>
        <p:nvSpPr>
          <p:cNvPr id="3" name="Content Placeholder 2"/>
          <p:cNvSpPr>
            <a:spLocks noGrp="1"/>
          </p:cNvSpPr>
          <p:nvPr>
            <p:ph idx="1"/>
          </p:nvPr>
        </p:nvSpPr>
        <p:spPr>
          <a:xfrm>
            <a:off x="457200" y="1295400"/>
            <a:ext cx="8229600" cy="5181600"/>
          </a:xfrm>
        </p:spPr>
        <p:txBody>
          <a:bodyPr>
            <a:normAutofit/>
          </a:bodyPr>
          <a:lstStyle/>
          <a:p>
            <a:pPr algn="just">
              <a:buNone/>
            </a:pPr>
            <a:r>
              <a:rPr lang="en-US" sz="2400" b="1" u="sng" dirty="0">
                <a:latin typeface="Book Antiqua" pitchFamily="18" charset="0"/>
              </a:rPr>
              <a:t>Multithreading by Extending Thread Class</a:t>
            </a:r>
            <a:endParaRPr lang="en-US" sz="2400" u="sng" dirty="0">
              <a:latin typeface="Book Antiqua" pitchFamily="18" charset="0"/>
            </a:endParaRPr>
          </a:p>
          <a:p>
            <a:pPr algn="just"/>
            <a:r>
              <a:rPr lang="en-US" sz="2400" dirty="0">
                <a:latin typeface="Book Antiqua" pitchFamily="18" charset="0"/>
              </a:rPr>
              <a:t>This way of thread implementation can be formalized into following three steps:</a:t>
            </a:r>
          </a:p>
          <a:p>
            <a:pPr lvl="1" algn="just"/>
            <a:r>
              <a:rPr lang="en-US" sz="2200" dirty="0">
                <a:latin typeface="Book Antiqua" pitchFamily="18" charset="0"/>
              </a:rPr>
              <a:t>Override run() method</a:t>
            </a:r>
          </a:p>
          <a:p>
            <a:pPr lvl="1" algn="just">
              <a:buNone/>
            </a:pPr>
            <a:r>
              <a:rPr lang="en-US" sz="2200" dirty="0">
                <a:latin typeface="Book Antiqua" pitchFamily="18" charset="0"/>
              </a:rPr>
              <a:t>		</a:t>
            </a:r>
            <a:r>
              <a:rPr lang="en-US" sz="2400" i="1" dirty="0">
                <a:latin typeface="Book Antiqua" pitchFamily="18" charset="0"/>
              </a:rPr>
              <a:t>public void run()</a:t>
            </a:r>
          </a:p>
          <a:p>
            <a:pPr lvl="1" algn="just"/>
            <a:r>
              <a:rPr lang="en-US" sz="2200" dirty="0">
                <a:latin typeface="Book Antiqua" pitchFamily="18" charset="0"/>
              </a:rPr>
              <a:t>Create Object of Thread Class</a:t>
            </a:r>
          </a:p>
          <a:p>
            <a:pPr lvl="2">
              <a:buNone/>
            </a:pPr>
            <a:r>
              <a:rPr lang="en-US" sz="1400" dirty="0">
                <a:latin typeface="Book Antiqua" pitchFamily="18" charset="0"/>
              </a:rPr>
              <a:t>	</a:t>
            </a:r>
            <a:endParaRPr lang="en-US" sz="2200" dirty="0">
              <a:latin typeface="Book Antiqua" pitchFamily="18" charset="0"/>
            </a:endParaRPr>
          </a:p>
          <a:p>
            <a:pPr lvl="1" algn="just"/>
            <a:r>
              <a:rPr lang="en-US" sz="2200" dirty="0">
                <a:latin typeface="Book Antiqua" pitchFamily="18" charset="0"/>
              </a:rPr>
              <a:t>Invoke start() method</a:t>
            </a:r>
          </a:p>
          <a:p>
            <a:pPr marL="1139825" lvl="1" indent="-682625" algn="just">
              <a:buNone/>
            </a:pPr>
            <a:r>
              <a:rPr lang="en-US" sz="2200" dirty="0">
                <a:latin typeface="Book Antiqua" pitchFamily="18" charset="0"/>
              </a:rPr>
              <a:t>	</a:t>
            </a:r>
            <a:r>
              <a:rPr lang="en-US" sz="2400" i="1" dirty="0">
                <a:latin typeface="Book Antiqua" pitchFamily="18" charset="0"/>
              </a:rPr>
              <a:t>void start()</a:t>
            </a:r>
          </a:p>
          <a:p>
            <a:pPr lvl="1" indent="-682625" algn="just">
              <a:buNone/>
            </a:pPr>
            <a:r>
              <a:rPr lang="en-US" sz="2200" b="1" i="1" dirty="0">
                <a:latin typeface="Book Antiqua" pitchFamily="18" charset="0"/>
              </a:rPr>
              <a:t>Example</a:t>
            </a:r>
          </a:p>
        </p:txBody>
      </p:sp>
      <p:graphicFrame>
        <p:nvGraphicFramePr>
          <p:cNvPr id="5" name="Object 4"/>
          <p:cNvGraphicFramePr>
            <a:graphicFrameLocks noChangeAspect="1"/>
          </p:cNvGraphicFramePr>
          <p:nvPr>
            <p:extLst>
              <p:ext uri="{D42A27DB-BD31-4B8C-83A1-F6EECF244321}">
                <p14:modId xmlns:p14="http://schemas.microsoft.com/office/powerpoint/2010/main" val="112289981"/>
              </p:ext>
            </p:extLst>
          </p:nvPr>
        </p:nvGraphicFramePr>
        <p:xfrm>
          <a:off x="1524000" y="5257800"/>
          <a:ext cx="1420813" cy="685800"/>
        </p:xfrm>
        <a:graphic>
          <a:graphicData uri="http://schemas.openxmlformats.org/presentationml/2006/ole">
            <mc:AlternateContent xmlns:mc="http://schemas.openxmlformats.org/markup-compatibility/2006">
              <mc:Choice xmlns:v="urn:schemas-microsoft-com:vml" Requires="v">
                <p:oleObj name="Packager Shell Object" showAsIcon="1" r:id="rId2" imgW="1421280" imgH="685800" progId="Package">
                  <p:embed/>
                </p:oleObj>
              </mc:Choice>
              <mc:Fallback>
                <p:oleObj name="Packager Shell Object" showAsIcon="1" r:id="rId2" imgW="1421280" imgH="685800" progId="Package">
                  <p:embed/>
                  <p:pic>
                    <p:nvPicPr>
                      <p:cNvPr id="0" name="Picture 23"/>
                      <p:cNvPicPr>
                        <a:picLocks noChangeAspect="1" noChangeArrowheads="1"/>
                      </p:cNvPicPr>
                      <p:nvPr/>
                    </p:nvPicPr>
                    <p:blipFill>
                      <a:blip r:embed="rId3"/>
                      <a:srcRect/>
                      <a:stretch>
                        <a:fillRect/>
                      </a:stretch>
                    </p:blipFill>
                    <p:spPr bwMode="auto">
                      <a:xfrm>
                        <a:off x="1524000" y="5257800"/>
                        <a:ext cx="1420813"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Book Antiqua" pitchFamily="18" charset="0"/>
              </a:rPr>
              <a:t>Multithreading</a:t>
            </a:r>
          </a:p>
        </p:txBody>
      </p:sp>
      <p:sp>
        <p:nvSpPr>
          <p:cNvPr id="3" name="Content Placeholder 2"/>
          <p:cNvSpPr>
            <a:spLocks noGrp="1"/>
          </p:cNvSpPr>
          <p:nvPr>
            <p:ph idx="1"/>
          </p:nvPr>
        </p:nvSpPr>
        <p:spPr>
          <a:xfrm>
            <a:off x="457200" y="1295400"/>
            <a:ext cx="8229600" cy="5181600"/>
          </a:xfrm>
        </p:spPr>
        <p:txBody>
          <a:bodyPr>
            <a:normAutofit/>
          </a:bodyPr>
          <a:lstStyle/>
          <a:p>
            <a:pPr>
              <a:buNone/>
            </a:pPr>
            <a:r>
              <a:rPr lang="en-US" sz="2400" b="1" u="sng" dirty="0">
                <a:latin typeface="Book Antiqua" pitchFamily="18" charset="0"/>
              </a:rPr>
              <a:t>Multithreading by Implementing Runnable Interface</a:t>
            </a:r>
            <a:endParaRPr lang="en-US" sz="2400" u="sng" dirty="0">
              <a:latin typeface="Book Antiqua" pitchFamily="18" charset="0"/>
            </a:endParaRPr>
          </a:p>
          <a:p>
            <a:pPr algn="just"/>
            <a:r>
              <a:rPr lang="en-US" sz="2400" dirty="0">
                <a:latin typeface="Book Antiqua" pitchFamily="18" charset="0"/>
              </a:rPr>
              <a:t>This way of thread implementation can be formalized into following three steps:</a:t>
            </a:r>
          </a:p>
          <a:p>
            <a:pPr lvl="1" algn="just"/>
            <a:r>
              <a:rPr lang="en-US" sz="2200" dirty="0">
                <a:latin typeface="Book Antiqua" pitchFamily="18" charset="0"/>
              </a:rPr>
              <a:t>Override run() method</a:t>
            </a:r>
          </a:p>
          <a:p>
            <a:pPr lvl="1" algn="just">
              <a:buNone/>
            </a:pPr>
            <a:r>
              <a:rPr lang="en-US" sz="2200" dirty="0">
                <a:latin typeface="Book Antiqua" pitchFamily="18" charset="0"/>
              </a:rPr>
              <a:t>		</a:t>
            </a:r>
            <a:r>
              <a:rPr lang="en-US" sz="2400" i="1" dirty="0">
                <a:latin typeface="Book Antiqua" pitchFamily="18" charset="0"/>
              </a:rPr>
              <a:t>public void run()</a:t>
            </a:r>
          </a:p>
          <a:p>
            <a:pPr lvl="1" algn="just"/>
            <a:r>
              <a:rPr lang="en-US" sz="2200" dirty="0">
                <a:latin typeface="Book Antiqua" pitchFamily="18" charset="0"/>
              </a:rPr>
              <a:t>Create Object of Thread Class</a:t>
            </a:r>
          </a:p>
          <a:p>
            <a:pPr lvl="2">
              <a:buNone/>
            </a:pPr>
            <a:r>
              <a:rPr lang="en-US" sz="1400" dirty="0">
                <a:latin typeface="Book Antiqua" pitchFamily="18" charset="0"/>
              </a:rPr>
              <a:t>	</a:t>
            </a:r>
            <a:r>
              <a:rPr lang="en-US" sz="2200" i="1" dirty="0">
                <a:latin typeface="Book Antiqua" pitchFamily="18" charset="0"/>
              </a:rPr>
              <a:t>Thread(Runnable </a:t>
            </a:r>
            <a:r>
              <a:rPr lang="en-US" sz="2200" i="1" dirty="0" err="1">
                <a:latin typeface="Book Antiqua" pitchFamily="18" charset="0"/>
              </a:rPr>
              <a:t>th</a:t>
            </a:r>
            <a:r>
              <a:rPr lang="en-US" sz="2200" i="1" dirty="0">
                <a:latin typeface="Book Antiqua" pitchFamily="18" charset="0"/>
              </a:rPr>
              <a:t>, String </a:t>
            </a:r>
            <a:r>
              <a:rPr lang="en-US" sz="2200" i="1" dirty="0" err="1">
                <a:latin typeface="Book Antiqua" pitchFamily="18" charset="0"/>
              </a:rPr>
              <a:t>tname</a:t>
            </a:r>
            <a:r>
              <a:rPr lang="en-US" sz="2200" i="1" dirty="0">
                <a:latin typeface="Book Antiqua" pitchFamily="18" charset="0"/>
              </a:rPr>
              <a:t>)	or</a:t>
            </a:r>
          </a:p>
          <a:p>
            <a:pPr lvl="2">
              <a:buNone/>
            </a:pPr>
            <a:r>
              <a:rPr lang="en-US" sz="2200" i="1" dirty="0">
                <a:latin typeface="Book Antiqua" pitchFamily="18" charset="0"/>
              </a:rPr>
              <a:t>	Thread(Runnable </a:t>
            </a:r>
            <a:r>
              <a:rPr lang="en-US" sz="2200" i="1" dirty="0" err="1">
                <a:latin typeface="Book Antiqua" pitchFamily="18" charset="0"/>
              </a:rPr>
              <a:t>th</a:t>
            </a:r>
            <a:r>
              <a:rPr lang="en-US" sz="2200" i="1" dirty="0">
                <a:latin typeface="Book Antiqua" pitchFamily="18" charset="0"/>
              </a:rPr>
              <a:t>)</a:t>
            </a:r>
            <a:endParaRPr lang="en-US" sz="2200" dirty="0">
              <a:latin typeface="Book Antiqua" pitchFamily="18" charset="0"/>
            </a:endParaRPr>
          </a:p>
          <a:p>
            <a:pPr lvl="1" algn="just"/>
            <a:r>
              <a:rPr lang="en-US" sz="2200" dirty="0">
                <a:latin typeface="Book Antiqua" pitchFamily="18" charset="0"/>
              </a:rPr>
              <a:t>Invoke start() method</a:t>
            </a:r>
          </a:p>
          <a:p>
            <a:pPr marL="1139825" lvl="1" indent="-682625" algn="just">
              <a:buNone/>
            </a:pPr>
            <a:r>
              <a:rPr lang="en-US" sz="2200" dirty="0">
                <a:latin typeface="Book Antiqua" pitchFamily="18" charset="0"/>
              </a:rPr>
              <a:t>	</a:t>
            </a:r>
            <a:r>
              <a:rPr lang="en-US" sz="2400" i="1" dirty="0">
                <a:latin typeface="Book Antiqua" pitchFamily="18" charset="0"/>
              </a:rPr>
              <a:t>void start()</a:t>
            </a:r>
          </a:p>
          <a:p>
            <a:pPr lvl="1" indent="-682625" algn="just">
              <a:buNone/>
            </a:pPr>
            <a:r>
              <a:rPr lang="en-US" sz="2200" b="1" i="1" dirty="0">
                <a:latin typeface="Book Antiqua" pitchFamily="18" charset="0"/>
              </a:rPr>
              <a:t>Example</a:t>
            </a:r>
          </a:p>
        </p:txBody>
      </p:sp>
      <p:graphicFrame>
        <p:nvGraphicFramePr>
          <p:cNvPr id="4" name="Object 3"/>
          <p:cNvGraphicFramePr>
            <a:graphicFrameLocks noChangeAspect="1"/>
          </p:cNvGraphicFramePr>
          <p:nvPr/>
        </p:nvGraphicFramePr>
        <p:xfrm>
          <a:off x="1447800" y="5791200"/>
          <a:ext cx="1333500" cy="685800"/>
        </p:xfrm>
        <a:graphic>
          <a:graphicData uri="http://schemas.openxmlformats.org/presentationml/2006/ole">
            <mc:AlternateContent xmlns:mc="http://schemas.openxmlformats.org/markup-compatibility/2006">
              <mc:Choice xmlns:v="urn:schemas-microsoft-com:vml" Requires="v">
                <p:oleObj name="Packager Shell Object" showAsIcon="1" r:id="rId2" imgW="1339403" imgH="682580" progId="Package">
                  <p:embed/>
                </p:oleObj>
              </mc:Choice>
              <mc:Fallback>
                <p:oleObj name="Packager Shell Object" showAsIcon="1" r:id="rId2" imgW="1339403" imgH="682580" progId="Package">
                  <p:embed/>
                  <p:pic>
                    <p:nvPicPr>
                      <p:cNvPr id="0" name="Picture 2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5791200"/>
                        <a:ext cx="1333500"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Book Antiqua" panose="02040602050305030304" pitchFamily="18" charset="0"/>
              </a:rPr>
              <a:t>Thread Priorities</a:t>
            </a:r>
          </a:p>
        </p:txBody>
      </p:sp>
      <p:sp>
        <p:nvSpPr>
          <p:cNvPr id="3" name="Content Placeholder 2"/>
          <p:cNvSpPr>
            <a:spLocks noGrp="1"/>
          </p:cNvSpPr>
          <p:nvPr>
            <p:ph idx="1"/>
          </p:nvPr>
        </p:nvSpPr>
        <p:spPr/>
        <p:txBody>
          <a:bodyPr>
            <a:normAutofit/>
          </a:bodyPr>
          <a:lstStyle/>
          <a:p>
            <a:pPr algn="just"/>
            <a:r>
              <a:rPr lang="en-US" sz="2400" dirty="0">
                <a:latin typeface="Book Antiqua" panose="02040602050305030304" pitchFamily="18" charset="0"/>
              </a:rPr>
              <a:t>We can set priorities of java threads. Java provides </a:t>
            </a:r>
            <a:r>
              <a:rPr lang="en-US" sz="2400" dirty="0" err="1">
                <a:latin typeface="Book Antiqua" panose="02040602050305030304" pitchFamily="18" charset="0"/>
              </a:rPr>
              <a:t>setPriority</a:t>
            </a:r>
            <a:r>
              <a:rPr lang="en-US" sz="2400" dirty="0">
                <a:latin typeface="Book Antiqua" panose="02040602050305030304" pitchFamily="18" charset="0"/>
              </a:rPr>
              <a:t>() and </a:t>
            </a:r>
            <a:r>
              <a:rPr lang="en-US" sz="2400" dirty="0" err="1">
                <a:latin typeface="Book Antiqua" panose="02040602050305030304" pitchFamily="18" charset="0"/>
              </a:rPr>
              <a:t>getPrority</a:t>
            </a:r>
            <a:r>
              <a:rPr lang="en-US" sz="2400" dirty="0">
                <a:latin typeface="Book Antiqua" panose="02040602050305030304" pitchFamily="18" charset="0"/>
              </a:rPr>
              <a:t>() methods for setting and reading priorities of threads.</a:t>
            </a:r>
          </a:p>
          <a:p>
            <a:pPr algn="just"/>
            <a:r>
              <a:rPr lang="en-US" sz="2400" dirty="0">
                <a:latin typeface="Book Antiqua" panose="02040602050305030304" pitchFamily="18" charset="0"/>
              </a:rPr>
              <a:t>Value of priority can range from 1-10. Default value of priority is 5.</a:t>
            </a:r>
          </a:p>
          <a:p>
            <a:pPr algn="just"/>
            <a:r>
              <a:rPr lang="en-US" sz="2400" dirty="0">
                <a:latin typeface="Book Antiqua" panose="02040602050305030304" pitchFamily="18" charset="0"/>
              </a:rPr>
              <a:t>Maximum priority of thread is 10 and minimum priority is 1.</a:t>
            </a:r>
          </a:p>
          <a:p>
            <a:pPr algn="just"/>
            <a:r>
              <a:rPr lang="en-US" sz="2400" dirty="0">
                <a:latin typeface="Book Antiqua" panose="02040602050305030304" pitchFamily="18" charset="0"/>
              </a:rPr>
              <a:t>High priority threads can get more chances of execution from JVM. However, exact behavior depends upon JVM.</a:t>
            </a:r>
          </a:p>
          <a:p>
            <a:pPr marL="0" indent="0" algn="just">
              <a:buNone/>
            </a:pPr>
            <a:r>
              <a:rPr lang="en-US" sz="2400" i="1" dirty="0">
                <a:latin typeface="Book Antiqua" panose="02040602050305030304" pitchFamily="18" charset="0"/>
              </a:rPr>
              <a:t>Example</a:t>
            </a:r>
          </a:p>
          <a:p>
            <a:pPr marL="0" indent="0" algn="just">
              <a:buNone/>
            </a:pPr>
            <a:endParaRPr lang="en-US" sz="2400" dirty="0">
              <a:latin typeface="Book Antiqua" panose="02040602050305030304" pitchFamily="18" charset="0"/>
            </a:endParaRPr>
          </a:p>
        </p:txBody>
      </p:sp>
      <p:graphicFrame>
        <p:nvGraphicFramePr>
          <p:cNvPr id="4" name="Object 3"/>
          <p:cNvGraphicFramePr>
            <a:graphicFrameLocks noChangeAspect="1"/>
          </p:cNvGraphicFramePr>
          <p:nvPr>
            <p:extLst>
              <p:ext uri="{D42A27DB-BD31-4B8C-83A1-F6EECF244321}">
                <p14:modId xmlns:p14="http://schemas.microsoft.com/office/powerpoint/2010/main" val="454529756"/>
              </p:ext>
            </p:extLst>
          </p:nvPr>
        </p:nvGraphicFramePr>
        <p:xfrm>
          <a:off x="1676400" y="5622925"/>
          <a:ext cx="1587500" cy="685800"/>
        </p:xfrm>
        <a:graphic>
          <a:graphicData uri="http://schemas.openxmlformats.org/presentationml/2006/ole">
            <mc:AlternateContent xmlns:mc="http://schemas.openxmlformats.org/markup-compatibility/2006">
              <mc:Choice xmlns:v="urn:schemas-microsoft-com:vml" Requires="v">
                <p:oleObj name="Packager Shell Object" showAsIcon="1" r:id="rId2" imgW="1587960" imgH="685800" progId="Package">
                  <p:embed/>
                </p:oleObj>
              </mc:Choice>
              <mc:Fallback>
                <p:oleObj name="Packager Shell Object" showAsIcon="1" r:id="rId2" imgW="1587960" imgH="685800" progId="Package">
                  <p:embed/>
                  <p:pic>
                    <p:nvPicPr>
                      <p:cNvPr id="0" name="Picture 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5622925"/>
                        <a:ext cx="1587500"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94448549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Book Antiqua" panose="02040602050305030304" pitchFamily="18" charset="0"/>
              </a:rPr>
              <a:t>Thread Synchronization</a:t>
            </a:r>
          </a:p>
        </p:txBody>
      </p:sp>
      <p:sp>
        <p:nvSpPr>
          <p:cNvPr id="3" name="Content Placeholder 2"/>
          <p:cNvSpPr>
            <a:spLocks noGrp="1"/>
          </p:cNvSpPr>
          <p:nvPr>
            <p:ph idx="1"/>
          </p:nvPr>
        </p:nvSpPr>
        <p:spPr/>
        <p:txBody>
          <a:bodyPr>
            <a:normAutofit/>
          </a:bodyPr>
          <a:lstStyle/>
          <a:p>
            <a:pPr algn="just"/>
            <a:r>
              <a:rPr lang="en-US" sz="2400" dirty="0">
                <a:latin typeface="Book Antiqua" panose="02040602050305030304" pitchFamily="18" charset="0"/>
              </a:rPr>
              <a:t>Synchronization means only one thread must be able to use shared resource at a time.</a:t>
            </a:r>
          </a:p>
          <a:p>
            <a:pPr algn="just"/>
            <a:r>
              <a:rPr lang="en-US" sz="2400" dirty="0">
                <a:latin typeface="Book Antiqua" panose="02040602050305030304" pitchFamily="18" charset="0"/>
              </a:rPr>
              <a:t>If threads are not synchronized properly, it may lead to problem of race condition.</a:t>
            </a:r>
          </a:p>
          <a:p>
            <a:pPr algn="just"/>
            <a:r>
              <a:rPr lang="en-US" sz="2400" dirty="0">
                <a:latin typeface="Book Antiqua" panose="02040602050305030304" pitchFamily="18" charset="0"/>
              </a:rPr>
              <a:t>Synchronized keyword is used in java for synchronizing threads.</a:t>
            </a:r>
          </a:p>
          <a:p>
            <a:pPr marL="0" indent="0" algn="just">
              <a:buNone/>
            </a:pPr>
            <a:r>
              <a:rPr lang="en-US" sz="2400" i="1" dirty="0">
                <a:latin typeface="Book Antiqua" panose="02040602050305030304" pitchFamily="18" charset="0"/>
              </a:rPr>
              <a:t>Example</a:t>
            </a:r>
          </a:p>
          <a:p>
            <a:pPr marL="0" indent="0" algn="just">
              <a:buNone/>
            </a:pPr>
            <a:endParaRPr lang="en-US" sz="2400" dirty="0">
              <a:latin typeface="Book Antiqua" panose="02040602050305030304" pitchFamily="18" charset="0"/>
            </a:endParaRPr>
          </a:p>
        </p:txBody>
      </p:sp>
      <p:graphicFrame>
        <p:nvGraphicFramePr>
          <p:cNvPr id="4" name="Object 3"/>
          <p:cNvGraphicFramePr>
            <a:graphicFrameLocks noChangeAspect="1"/>
          </p:cNvGraphicFramePr>
          <p:nvPr>
            <p:extLst>
              <p:ext uri="{D42A27DB-BD31-4B8C-83A1-F6EECF244321}">
                <p14:modId xmlns:p14="http://schemas.microsoft.com/office/powerpoint/2010/main" val="4132794703"/>
              </p:ext>
            </p:extLst>
          </p:nvPr>
        </p:nvGraphicFramePr>
        <p:xfrm>
          <a:off x="990600" y="4419600"/>
          <a:ext cx="1041400" cy="685800"/>
        </p:xfrm>
        <a:graphic>
          <a:graphicData uri="http://schemas.openxmlformats.org/presentationml/2006/ole">
            <mc:AlternateContent xmlns:mc="http://schemas.openxmlformats.org/markup-compatibility/2006">
              <mc:Choice xmlns:v="urn:schemas-microsoft-com:vml" Requires="v">
                <p:oleObj name="Packager Shell Object" showAsIcon="1" r:id="rId2" imgW="1040760" imgH="685800" progId="Package">
                  <p:embed/>
                </p:oleObj>
              </mc:Choice>
              <mc:Fallback>
                <p:oleObj name="Packager Shell Object" showAsIcon="1" r:id="rId2" imgW="1040760" imgH="685800" progId="Package">
                  <p:embed/>
                  <p:pic>
                    <p:nvPicPr>
                      <p:cNvPr id="0" name="Picture 2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4419600"/>
                        <a:ext cx="1041400"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87119429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Book Antiqua" panose="02040602050305030304" pitchFamily="18" charset="0"/>
              </a:rPr>
              <a:t>Inter Thread Communication</a:t>
            </a:r>
          </a:p>
        </p:txBody>
      </p:sp>
      <p:sp>
        <p:nvSpPr>
          <p:cNvPr id="3" name="Content Placeholder 2"/>
          <p:cNvSpPr>
            <a:spLocks noGrp="1"/>
          </p:cNvSpPr>
          <p:nvPr>
            <p:ph idx="1"/>
          </p:nvPr>
        </p:nvSpPr>
        <p:spPr/>
        <p:txBody>
          <a:bodyPr>
            <a:normAutofit lnSpcReduction="10000"/>
          </a:bodyPr>
          <a:lstStyle/>
          <a:p>
            <a:pPr algn="just"/>
            <a:r>
              <a:rPr lang="en-US" sz="2400" dirty="0">
                <a:latin typeface="Book Antiqua" panose="02040602050305030304" pitchFamily="18" charset="0"/>
              </a:rPr>
              <a:t>Interthread communication is about synchronized threads to communicate with each other.</a:t>
            </a:r>
          </a:p>
          <a:p>
            <a:pPr algn="just"/>
            <a:r>
              <a:rPr lang="en-US" sz="2400" dirty="0">
                <a:latin typeface="Book Antiqua" panose="02040602050305030304" pitchFamily="18" charset="0"/>
              </a:rPr>
              <a:t>It is the mechanism in which a thread is paused in its critical section and another thread is allowed to run in the same section. It implemented by following three methods</a:t>
            </a:r>
          </a:p>
          <a:p>
            <a:pPr lvl="1" algn="just"/>
            <a:r>
              <a:rPr lang="en-US" sz="2200" dirty="0">
                <a:latin typeface="Book Antiqua" panose="02040602050305030304" pitchFamily="18" charset="0"/>
              </a:rPr>
              <a:t>wait(): It causes thread to wait until another thread calls notify() or </a:t>
            </a:r>
            <a:r>
              <a:rPr lang="en-US" sz="2200" dirty="0" err="1">
                <a:latin typeface="Book Antiqua" panose="02040602050305030304" pitchFamily="18" charset="0"/>
              </a:rPr>
              <a:t>notifyAll</a:t>
            </a:r>
            <a:r>
              <a:rPr lang="en-US" sz="2200" dirty="0">
                <a:latin typeface="Book Antiqua" panose="02040602050305030304" pitchFamily="18" charset="0"/>
              </a:rPr>
              <a:t>() method.</a:t>
            </a:r>
          </a:p>
          <a:p>
            <a:pPr lvl="1" algn="just"/>
            <a:r>
              <a:rPr lang="en-US" sz="2200" dirty="0">
                <a:latin typeface="Book Antiqua" panose="02040602050305030304" pitchFamily="18" charset="0"/>
              </a:rPr>
              <a:t>notify(): It wakes up single thread that is sleeping its monitor.</a:t>
            </a:r>
          </a:p>
          <a:p>
            <a:pPr lvl="1" algn="just"/>
            <a:r>
              <a:rPr lang="en-US" sz="2200" dirty="0" err="1">
                <a:latin typeface="Book Antiqua" panose="02040602050305030304" pitchFamily="18" charset="0"/>
              </a:rPr>
              <a:t>notifyAll</a:t>
            </a:r>
            <a:r>
              <a:rPr lang="en-US" sz="2200" dirty="0">
                <a:latin typeface="Book Antiqua" panose="02040602050305030304" pitchFamily="18" charset="0"/>
              </a:rPr>
              <a:t>(): It wakes up all threads that is sleeping its monitor.</a:t>
            </a:r>
          </a:p>
          <a:p>
            <a:pPr marL="0" indent="0" algn="just">
              <a:buNone/>
            </a:pPr>
            <a:endParaRPr lang="en-US" sz="2400" dirty="0">
              <a:latin typeface="Book Antiqua" panose="02040602050305030304" pitchFamily="18" charset="0"/>
            </a:endParaRPr>
          </a:p>
          <a:p>
            <a:pPr marL="0" indent="0" algn="just">
              <a:buNone/>
            </a:pPr>
            <a:endParaRPr lang="en-US" sz="2400" dirty="0">
              <a:latin typeface="Book Antiqua" panose="02040602050305030304" pitchFamily="18" charset="0"/>
            </a:endParaRPr>
          </a:p>
        </p:txBody>
      </p:sp>
    </p:spTree>
    <p:extLst>
      <p:ext uri="{BB962C8B-B14F-4D97-AF65-F5344CB8AC3E}">
        <p14:creationId xmlns:p14="http://schemas.microsoft.com/office/powerpoint/2010/main" val="341478258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Book Antiqua" pitchFamily="18" charset="0"/>
              </a:rPr>
              <a:t>File Handling</a:t>
            </a:r>
          </a:p>
        </p:txBody>
      </p:sp>
      <p:sp>
        <p:nvSpPr>
          <p:cNvPr id="3" name="Content Placeholder 2"/>
          <p:cNvSpPr>
            <a:spLocks noGrp="1"/>
          </p:cNvSpPr>
          <p:nvPr>
            <p:ph idx="1"/>
          </p:nvPr>
        </p:nvSpPr>
        <p:spPr>
          <a:xfrm>
            <a:off x="457200" y="1295400"/>
            <a:ext cx="8229600" cy="5181600"/>
          </a:xfrm>
        </p:spPr>
        <p:txBody>
          <a:bodyPr>
            <a:normAutofit/>
          </a:bodyPr>
          <a:lstStyle/>
          <a:p>
            <a:pPr algn="just"/>
            <a:r>
              <a:rPr lang="en-US" sz="2400" dirty="0">
                <a:latin typeface="Book Antiqua" pitchFamily="18" charset="0"/>
              </a:rPr>
              <a:t>Java uses the concept of stream to make I/O operation fast. The java.io package contains all the classes required for input and output operations. A stream is a sequence of data. In Java a stream is composed of bytes. In java, 3 streams are created for us automatically. All these streams are attached with console.</a:t>
            </a:r>
          </a:p>
          <a:p>
            <a:pPr lvl="1" algn="just"/>
            <a:r>
              <a:rPr lang="en-US" sz="2200" b="1" dirty="0" err="1">
                <a:latin typeface="Book Antiqua" pitchFamily="18" charset="0"/>
              </a:rPr>
              <a:t>System.out</a:t>
            </a:r>
            <a:r>
              <a:rPr lang="en-US" sz="2200" b="1" dirty="0">
                <a:latin typeface="Book Antiqua" pitchFamily="18" charset="0"/>
              </a:rPr>
              <a:t>: </a:t>
            </a:r>
            <a:r>
              <a:rPr lang="en-US" sz="2200" dirty="0">
                <a:latin typeface="Book Antiqua" pitchFamily="18" charset="0"/>
              </a:rPr>
              <a:t>standard output stream</a:t>
            </a:r>
          </a:p>
          <a:p>
            <a:pPr lvl="1" algn="just"/>
            <a:r>
              <a:rPr lang="en-US" sz="2200" b="1" dirty="0" err="1">
                <a:latin typeface="Book Antiqua" pitchFamily="18" charset="0"/>
              </a:rPr>
              <a:t>System.in</a:t>
            </a:r>
            <a:r>
              <a:rPr lang="en-US" sz="2200" b="1" dirty="0">
                <a:latin typeface="Book Antiqua" pitchFamily="18" charset="0"/>
              </a:rPr>
              <a:t>: </a:t>
            </a:r>
            <a:r>
              <a:rPr lang="en-US" sz="2200" dirty="0">
                <a:latin typeface="Book Antiqua" pitchFamily="18" charset="0"/>
              </a:rPr>
              <a:t>standard input stream</a:t>
            </a:r>
          </a:p>
          <a:p>
            <a:pPr lvl="1" algn="just"/>
            <a:r>
              <a:rPr lang="en-US" sz="2200" b="1" dirty="0">
                <a:latin typeface="Book Antiqua" pitchFamily="18" charset="0"/>
              </a:rPr>
              <a:t>System.err: </a:t>
            </a:r>
            <a:r>
              <a:rPr lang="en-US" sz="2200" dirty="0">
                <a:latin typeface="Book Antiqua" pitchFamily="18" charset="0"/>
              </a:rPr>
              <a:t>standard error stream</a:t>
            </a:r>
          </a:p>
          <a:p>
            <a:pPr algn="just">
              <a:buNone/>
            </a:pPr>
            <a:endParaRPr lang="en-US" sz="2200" b="1" i="1" dirty="0">
              <a:latin typeface="Book Antiqua" pitchFamily="18" charset="0"/>
            </a:endParaRPr>
          </a:p>
        </p:txBody>
      </p:sp>
      <p:pic>
        <p:nvPicPr>
          <p:cNvPr id="61443" name="Picture 3"/>
          <p:cNvPicPr>
            <a:picLocks noChangeAspect="1" noChangeArrowheads="1"/>
          </p:cNvPicPr>
          <p:nvPr/>
        </p:nvPicPr>
        <p:blipFill>
          <a:blip r:embed="rId2"/>
          <a:srcRect/>
          <a:stretch>
            <a:fillRect/>
          </a:stretch>
        </p:blipFill>
        <p:spPr bwMode="auto">
          <a:xfrm>
            <a:off x="1371600" y="4953000"/>
            <a:ext cx="5476875" cy="1466850"/>
          </a:xfrm>
          <a:prstGeom prst="rect">
            <a:avLst/>
          </a:prstGeom>
          <a:noFill/>
          <a:ln w="9525">
            <a:noFill/>
            <a:miter lim="800000"/>
            <a:headEnd/>
            <a:tailEnd/>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Book Antiqua" pitchFamily="18" charset="0"/>
              </a:rPr>
              <a:t>File Handling</a:t>
            </a:r>
          </a:p>
        </p:txBody>
      </p:sp>
      <p:sp>
        <p:nvSpPr>
          <p:cNvPr id="3" name="Content Placeholder 2"/>
          <p:cNvSpPr>
            <a:spLocks noGrp="1"/>
          </p:cNvSpPr>
          <p:nvPr>
            <p:ph idx="1"/>
          </p:nvPr>
        </p:nvSpPr>
        <p:spPr>
          <a:xfrm>
            <a:off x="457200" y="1295400"/>
            <a:ext cx="8229600" cy="5181600"/>
          </a:xfrm>
        </p:spPr>
        <p:txBody>
          <a:bodyPr>
            <a:normAutofit/>
          </a:bodyPr>
          <a:lstStyle/>
          <a:p>
            <a:pPr algn="just">
              <a:buNone/>
            </a:pPr>
            <a:r>
              <a:rPr lang="en-US" sz="2400" b="1" u="sng" dirty="0">
                <a:latin typeface="Book Antiqua" pitchFamily="18" charset="0"/>
              </a:rPr>
              <a:t>Byte Stream Classes</a:t>
            </a:r>
            <a:endParaRPr lang="en-US" sz="2400" u="sng" dirty="0">
              <a:latin typeface="Book Antiqua" pitchFamily="18" charset="0"/>
            </a:endParaRPr>
          </a:p>
          <a:p>
            <a:pPr algn="just"/>
            <a:r>
              <a:rPr lang="en-US" sz="2400" dirty="0">
                <a:latin typeface="Book Antiqua" pitchFamily="18" charset="0"/>
              </a:rPr>
              <a:t>Java byte streams are used to perform input and output of 8-bit bytes. Though there are many classes related to byte streams but the most frequently used classes are, </a:t>
            </a:r>
            <a:r>
              <a:rPr lang="en-US" sz="2400" i="1" dirty="0" err="1">
                <a:latin typeface="Book Antiqua" pitchFamily="18" charset="0"/>
              </a:rPr>
              <a:t>FileInputStream</a:t>
            </a:r>
            <a:r>
              <a:rPr lang="en-US" sz="2400" dirty="0">
                <a:latin typeface="Book Antiqua" pitchFamily="18" charset="0"/>
              </a:rPr>
              <a:t> and </a:t>
            </a:r>
            <a:r>
              <a:rPr lang="en-US" sz="2400" i="1" dirty="0" err="1">
                <a:latin typeface="Book Antiqua" pitchFamily="18" charset="0"/>
              </a:rPr>
              <a:t>FileOutputStream</a:t>
            </a:r>
            <a:r>
              <a:rPr lang="en-US" sz="2400" dirty="0">
                <a:latin typeface="Book Antiqua" pitchFamily="18" charset="0"/>
              </a:rPr>
              <a:t>. </a:t>
            </a:r>
          </a:p>
          <a:p>
            <a:pPr algn="just"/>
            <a:endParaRPr lang="en-US" sz="2400" b="1" i="1" dirty="0">
              <a:latin typeface="Book Antiqua" pitchFamily="18" charset="0"/>
            </a:endParaRPr>
          </a:p>
          <a:p>
            <a:pPr algn="just">
              <a:buNone/>
            </a:pPr>
            <a:r>
              <a:rPr lang="en-US" sz="2400" b="1" i="1" dirty="0">
                <a:latin typeface="Book Antiqua" pitchFamily="18" charset="0"/>
              </a:rPr>
              <a:t>Example</a:t>
            </a:r>
          </a:p>
          <a:p>
            <a:pPr algn="just">
              <a:buNone/>
            </a:pPr>
            <a:endParaRPr lang="en-US" sz="2200" b="1" i="1" dirty="0">
              <a:latin typeface="Book Antiqua" pitchFamily="18" charset="0"/>
            </a:endParaRPr>
          </a:p>
        </p:txBody>
      </p:sp>
      <p:graphicFrame>
        <p:nvGraphicFramePr>
          <p:cNvPr id="5" name="Object 4"/>
          <p:cNvGraphicFramePr>
            <a:graphicFrameLocks noChangeAspect="1"/>
          </p:cNvGraphicFramePr>
          <p:nvPr>
            <p:extLst>
              <p:ext uri="{D42A27DB-BD31-4B8C-83A1-F6EECF244321}">
                <p14:modId xmlns:p14="http://schemas.microsoft.com/office/powerpoint/2010/main" val="2442642549"/>
              </p:ext>
            </p:extLst>
          </p:nvPr>
        </p:nvGraphicFramePr>
        <p:xfrm>
          <a:off x="1524000" y="4114800"/>
          <a:ext cx="1166813" cy="685800"/>
        </p:xfrm>
        <a:graphic>
          <a:graphicData uri="http://schemas.openxmlformats.org/presentationml/2006/ole">
            <mc:AlternateContent xmlns:mc="http://schemas.openxmlformats.org/markup-compatibility/2006">
              <mc:Choice xmlns:v="urn:schemas-microsoft-com:vml" Requires="v">
                <p:oleObj name="Packager Shell Object" showAsIcon="1" r:id="rId2" imgW="1167480" imgH="685800" progId="Package">
                  <p:embed/>
                </p:oleObj>
              </mc:Choice>
              <mc:Fallback>
                <p:oleObj name="Packager Shell Object" showAsIcon="1" r:id="rId2" imgW="1167480" imgH="685800" progId="Package">
                  <p:embed/>
                  <p:pic>
                    <p:nvPicPr>
                      <p:cNvPr id="0" name="Picture 22"/>
                      <p:cNvPicPr>
                        <a:picLocks noChangeAspect="1" noChangeArrowheads="1"/>
                      </p:cNvPicPr>
                      <p:nvPr/>
                    </p:nvPicPr>
                    <p:blipFill>
                      <a:blip r:embed="rId3"/>
                      <a:srcRect/>
                      <a:stretch>
                        <a:fillRect/>
                      </a:stretch>
                    </p:blipFill>
                    <p:spPr bwMode="auto">
                      <a:xfrm>
                        <a:off x="1524000" y="4114800"/>
                        <a:ext cx="1166813"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Book Antiqua" pitchFamily="18" charset="0"/>
              </a:rPr>
              <a:t>File Handling</a:t>
            </a:r>
          </a:p>
        </p:txBody>
      </p:sp>
      <p:sp>
        <p:nvSpPr>
          <p:cNvPr id="3" name="Content Placeholder 2"/>
          <p:cNvSpPr>
            <a:spLocks noGrp="1"/>
          </p:cNvSpPr>
          <p:nvPr>
            <p:ph idx="1"/>
          </p:nvPr>
        </p:nvSpPr>
        <p:spPr>
          <a:xfrm>
            <a:off x="457200" y="1295400"/>
            <a:ext cx="8229600" cy="5181600"/>
          </a:xfrm>
        </p:spPr>
        <p:txBody>
          <a:bodyPr>
            <a:normAutofit/>
          </a:bodyPr>
          <a:lstStyle/>
          <a:p>
            <a:pPr algn="just">
              <a:buNone/>
            </a:pPr>
            <a:r>
              <a:rPr lang="en-US" sz="2400" b="1" dirty="0">
                <a:latin typeface="Book Antiqua" pitchFamily="18" charset="0"/>
              </a:rPr>
              <a:t>Character Stream Classes</a:t>
            </a:r>
            <a:endParaRPr lang="en-US" sz="2400" dirty="0">
              <a:latin typeface="Book Antiqua" pitchFamily="18" charset="0"/>
            </a:endParaRPr>
          </a:p>
          <a:p>
            <a:pPr algn="just"/>
            <a:r>
              <a:rPr lang="en-US" sz="2400" dirty="0">
                <a:latin typeface="Book Antiqua" pitchFamily="18" charset="0"/>
              </a:rPr>
              <a:t>Java </a:t>
            </a:r>
            <a:r>
              <a:rPr lang="en-US" sz="2400" b="1" dirty="0">
                <a:latin typeface="Book Antiqua" pitchFamily="18" charset="0"/>
              </a:rPr>
              <a:t>Character </a:t>
            </a:r>
            <a:r>
              <a:rPr lang="en-US" sz="2400" dirty="0">
                <a:latin typeface="Book Antiqua" pitchFamily="18" charset="0"/>
              </a:rPr>
              <a:t>streams are used to perform input and output for 16-bit Unicode. Though there are many classes related to character streams but the most frequently used classes are, </a:t>
            </a:r>
            <a:r>
              <a:rPr lang="en-US" sz="2400" b="1" dirty="0" err="1">
                <a:latin typeface="Book Antiqua" pitchFamily="18" charset="0"/>
              </a:rPr>
              <a:t>FileReader</a:t>
            </a:r>
            <a:r>
              <a:rPr lang="en-US" sz="2400" b="1" dirty="0">
                <a:latin typeface="Book Antiqua" pitchFamily="18" charset="0"/>
              </a:rPr>
              <a:t> </a:t>
            </a:r>
            <a:r>
              <a:rPr lang="en-US" sz="2400" dirty="0">
                <a:latin typeface="Book Antiqua" pitchFamily="18" charset="0"/>
              </a:rPr>
              <a:t>and </a:t>
            </a:r>
            <a:r>
              <a:rPr lang="en-US" sz="2400" b="1" dirty="0" err="1">
                <a:latin typeface="Book Antiqua" pitchFamily="18" charset="0"/>
              </a:rPr>
              <a:t>FileWriter</a:t>
            </a:r>
            <a:r>
              <a:rPr lang="en-US" sz="2400" b="1" dirty="0">
                <a:latin typeface="Book Antiqua" pitchFamily="18" charset="0"/>
              </a:rPr>
              <a:t>.</a:t>
            </a:r>
            <a:r>
              <a:rPr lang="en-US" sz="2400" dirty="0">
                <a:latin typeface="Book Antiqua" pitchFamily="18" charset="0"/>
              </a:rPr>
              <a:t> </a:t>
            </a:r>
          </a:p>
          <a:p>
            <a:pPr algn="just">
              <a:buNone/>
            </a:pPr>
            <a:endParaRPr lang="en-US" sz="2400" b="1" i="1" dirty="0">
              <a:latin typeface="Book Antiqua" pitchFamily="18" charset="0"/>
            </a:endParaRPr>
          </a:p>
          <a:p>
            <a:pPr algn="just">
              <a:buNone/>
            </a:pPr>
            <a:r>
              <a:rPr lang="en-US" sz="2400" b="1" i="1" dirty="0">
                <a:latin typeface="Book Antiqua" pitchFamily="18" charset="0"/>
              </a:rPr>
              <a:t>Example</a:t>
            </a:r>
          </a:p>
          <a:p>
            <a:pPr algn="just">
              <a:buNone/>
            </a:pPr>
            <a:endParaRPr lang="en-US" sz="2200" b="1" i="1" dirty="0">
              <a:latin typeface="Book Antiqua" pitchFamily="18" charset="0"/>
            </a:endParaRPr>
          </a:p>
        </p:txBody>
      </p:sp>
      <p:graphicFrame>
        <p:nvGraphicFramePr>
          <p:cNvPr id="6" name="Object 5"/>
          <p:cNvGraphicFramePr>
            <a:graphicFrameLocks noChangeAspect="1"/>
          </p:cNvGraphicFramePr>
          <p:nvPr>
            <p:extLst>
              <p:ext uri="{D42A27DB-BD31-4B8C-83A1-F6EECF244321}">
                <p14:modId xmlns:p14="http://schemas.microsoft.com/office/powerpoint/2010/main" val="2641112298"/>
              </p:ext>
            </p:extLst>
          </p:nvPr>
        </p:nvGraphicFramePr>
        <p:xfrm>
          <a:off x="1447800" y="4191000"/>
          <a:ext cx="1535113" cy="685800"/>
        </p:xfrm>
        <a:graphic>
          <a:graphicData uri="http://schemas.openxmlformats.org/presentationml/2006/ole">
            <mc:AlternateContent xmlns:mc="http://schemas.openxmlformats.org/markup-compatibility/2006">
              <mc:Choice xmlns:v="urn:schemas-microsoft-com:vml" Requires="v">
                <p:oleObj name="Packager Shell Object" showAsIcon="1" r:id="rId2" imgW="1535760" imgH="685800" progId="Package">
                  <p:embed/>
                </p:oleObj>
              </mc:Choice>
              <mc:Fallback>
                <p:oleObj name="Packager Shell Object" showAsIcon="1" r:id="rId2" imgW="1535760" imgH="685800" progId="Package">
                  <p:embed/>
                  <p:pic>
                    <p:nvPicPr>
                      <p:cNvPr id="0" name="Picture 2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4191000"/>
                        <a:ext cx="1535113"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Book Antiqua" pitchFamily="18" charset="0"/>
              </a:rPr>
              <a:t>File Handling</a:t>
            </a:r>
          </a:p>
        </p:txBody>
      </p:sp>
      <p:sp>
        <p:nvSpPr>
          <p:cNvPr id="3" name="Content Placeholder 2"/>
          <p:cNvSpPr>
            <a:spLocks noGrp="1"/>
          </p:cNvSpPr>
          <p:nvPr>
            <p:ph idx="1"/>
          </p:nvPr>
        </p:nvSpPr>
        <p:spPr>
          <a:xfrm>
            <a:off x="457200" y="1295400"/>
            <a:ext cx="8229600" cy="5181600"/>
          </a:xfrm>
        </p:spPr>
        <p:txBody>
          <a:bodyPr>
            <a:normAutofit/>
          </a:bodyPr>
          <a:lstStyle/>
          <a:p>
            <a:pPr algn="just">
              <a:buNone/>
            </a:pPr>
            <a:r>
              <a:rPr lang="en-US" sz="2400" b="1" dirty="0">
                <a:latin typeface="Book Antiqua" pitchFamily="18" charset="0"/>
              </a:rPr>
              <a:t>Random File Access</a:t>
            </a:r>
          </a:p>
          <a:p>
            <a:pPr algn="just"/>
            <a:r>
              <a:rPr lang="en-US" sz="2400" dirty="0">
                <a:latin typeface="Book Antiqua" pitchFamily="18" charset="0"/>
              </a:rPr>
              <a:t>RandomAccessFile class in java.IO API allows us to move back and forth in the file and we can read or write content in any required place of file.</a:t>
            </a:r>
          </a:p>
          <a:p>
            <a:pPr algn="just"/>
            <a:r>
              <a:rPr lang="en-US" sz="2400" dirty="0">
                <a:latin typeface="Book Antiqua" pitchFamily="18" charset="0"/>
              </a:rPr>
              <a:t>Before using RandomAccessFile class, we must instantiate it as below:</a:t>
            </a:r>
          </a:p>
          <a:p>
            <a:pPr marL="400050" lvl="1" indent="0" algn="just">
              <a:buNone/>
            </a:pPr>
            <a:r>
              <a:rPr lang="en-US" sz="2000" i="1" dirty="0">
                <a:latin typeface="Book Antiqua" pitchFamily="18" charset="0"/>
              </a:rPr>
              <a:t>RandomAccessFile file=new RandomAccessFile(file-</a:t>
            </a:r>
            <a:r>
              <a:rPr lang="en-US" sz="2000" i="1" dirty="0" err="1">
                <a:latin typeface="Book Antiqua" pitchFamily="18" charset="0"/>
              </a:rPr>
              <a:t>name,mode</a:t>
            </a:r>
            <a:r>
              <a:rPr lang="en-US" sz="2000" i="1" dirty="0">
                <a:latin typeface="Book Antiqua" pitchFamily="18" charset="0"/>
              </a:rPr>
              <a:t>)</a:t>
            </a:r>
          </a:p>
          <a:p>
            <a:pPr algn="just"/>
            <a:r>
              <a:rPr lang="en-US" sz="2400" dirty="0">
                <a:latin typeface="Book Antiqua" pitchFamily="18" charset="0"/>
              </a:rPr>
              <a:t>Once the class is instantiate we can move to the required location by calling seek() method and we can find the value of current position by calling </a:t>
            </a:r>
            <a:r>
              <a:rPr lang="en-US" sz="2400" dirty="0" err="1">
                <a:latin typeface="Book Antiqua" pitchFamily="18" charset="0"/>
              </a:rPr>
              <a:t>getPointer</a:t>
            </a:r>
            <a:r>
              <a:rPr lang="en-US" sz="2400" dirty="0">
                <a:latin typeface="Book Antiqua" pitchFamily="18" charset="0"/>
              </a:rPr>
              <a:t>() method.</a:t>
            </a:r>
          </a:p>
          <a:p>
            <a:pPr marL="0" indent="0" algn="just">
              <a:buNone/>
            </a:pPr>
            <a:r>
              <a:rPr lang="en-US" sz="2400" b="1" i="1" u="sng" dirty="0">
                <a:latin typeface="Book Antiqua" pitchFamily="18" charset="0"/>
              </a:rPr>
              <a:t>Example</a:t>
            </a:r>
          </a:p>
          <a:p>
            <a:pPr algn="just"/>
            <a:endParaRPr lang="en-US" sz="2400" dirty="0">
              <a:latin typeface="Book Antiqua" pitchFamily="18" charset="0"/>
            </a:endParaRPr>
          </a:p>
          <a:p>
            <a:pPr algn="just">
              <a:buNone/>
            </a:pPr>
            <a:endParaRPr lang="en-US" sz="2200" dirty="0">
              <a:latin typeface="Book Antiqua" pitchFamily="18" charset="0"/>
            </a:endParaRPr>
          </a:p>
        </p:txBody>
      </p:sp>
      <p:graphicFrame>
        <p:nvGraphicFramePr>
          <p:cNvPr id="4" name="Object 3"/>
          <p:cNvGraphicFramePr>
            <a:graphicFrameLocks noChangeAspect="1"/>
          </p:cNvGraphicFramePr>
          <p:nvPr>
            <p:extLst>
              <p:ext uri="{D42A27DB-BD31-4B8C-83A1-F6EECF244321}">
                <p14:modId xmlns:p14="http://schemas.microsoft.com/office/powerpoint/2010/main" val="1794641493"/>
              </p:ext>
            </p:extLst>
          </p:nvPr>
        </p:nvGraphicFramePr>
        <p:xfrm>
          <a:off x="1524000" y="5638800"/>
          <a:ext cx="1231900" cy="685800"/>
        </p:xfrm>
        <a:graphic>
          <a:graphicData uri="http://schemas.openxmlformats.org/presentationml/2006/ole">
            <mc:AlternateContent xmlns:mc="http://schemas.openxmlformats.org/markup-compatibility/2006">
              <mc:Choice xmlns:v="urn:schemas-microsoft-com:vml" Requires="v">
                <p:oleObj name="Packager Shell Object" showAsIcon="1" r:id="rId2" imgW="1232280" imgH="685800" progId="Package">
                  <p:embed/>
                </p:oleObj>
              </mc:Choice>
              <mc:Fallback>
                <p:oleObj name="Packager Shell Object" showAsIcon="1" r:id="rId2" imgW="1232280" imgH="685800" progId="Package">
                  <p:embed/>
                  <p:pic>
                    <p:nvPicPr>
                      <p:cNvPr id="0" name="Picture 5"/>
                      <p:cNvPicPr>
                        <a:picLocks noChangeAspect="1" noChangeArrowheads="1"/>
                      </p:cNvPicPr>
                      <p:nvPr/>
                    </p:nvPicPr>
                    <p:blipFill>
                      <a:blip r:embed="rId3"/>
                      <a:srcRect/>
                      <a:stretch>
                        <a:fillRect/>
                      </a:stretch>
                    </p:blipFill>
                    <p:spPr bwMode="auto">
                      <a:xfrm>
                        <a:off x="1524000" y="5638800"/>
                        <a:ext cx="1231900"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987323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Cambria" pitchFamily="18" charset="0"/>
              </a:rPr>
              <a:t>Path and Classpath Variable</a:t>
            </a:r>
          </a:p>
        </p:txBody>
      </p:sp>
      <p:sp>
        <p:nvSpPr>
          <p:cNvPr id="27" name="Content Placeholder 26"/>
          <p:cNvSpPr>
            <a:spLocks noGrp="1"/>
          </p:cNvSpPr>
          <p:nvPr>
            <p:ph idx="1"/>
          </p:nvPr>
        </p:nvSpPr>
        <p:spPr>
          <a:xfrm>
            <a:off x="457200" y="1600200"/>
            <a:ext cx="8458200" cy="4525963"/>
          </a:xfrm>
        </p:spPr>
        <p:txBody>
          <a:bodyPr>
            <a:normAutofit/>
          </a:bodyPr>
          <a:lstStyle/>
          <a:p>
            <a:pPr algn="just"/>
            <a:r>
              <a:rPr lang="en-US" sz="2400" dirty="0">
                <a:latin typeface="Book Antiqua" pitchFamily="18" charset="0"/>
              </a:rPr>
              <a:t>PATH is an environment variable that tells java virtual machine where to look for tools, such as javac.exe, java.exe, javadoc.exe etc. </a:t>
            </a:r>
          </a:p>
          <a:p>
            <a:pPr algn="just">
              <a:buNone/>
            </a:pPr>
            <a:endParaRPr lang="en-US" sz="2400" dirty="0">
              <a:latin typeface="Book Antiqua" pitchFamily="18" charset="0"/>
            </a:endParaRPr>
          </a:p>
          <a:p>
            <a:pPr algn="just"/>
            <a:r>
              <a:rPr lang="en-US" sz="2400" b="1" dirty="0">
                <a:latin typeface="Book Antiqua" pitchFamily="18" charset="0"/>
              </a:rPr>
              <a:t>CLASSPATH</a:t>
            </a:r>
            <a:r>
              <a:rPr lang="en-US" sz="2400" dirty="0">
                <a:latin typeface="Book Antiqua" pitchFamily="18" charset="0"/>
              </a:rPr>
              <a:t> is a parameter that tells the class loader where to look for user-defined classes and packages.</a:t>
            </a:r>
            <a:endParaRPr lang="en-US" sz="2400" i="1" dirty="0">
              <a:latin typeface="Book Antiqua" pitchFamily="18" charset="0"/>
            </a:endParaRPr>
          </a:p>
        </p:txBody>
      </p:sp>
      <p:graphicFrame>
        <p:nvGraphicFramePr>
          <p:cNvPr id="5" name="Object 4"/>
          <p:cNvGraphicFramePr>
            <a:graphicFrameLocks noChangeAspect="1"/>
          </p:cNvGraphicFramePr>
          <p:nvPr/>
        </p:nvGraphicFramePr>
        <p:xfrm>
          <a:off x="2743200" y="3338513"/>
          <a:ext cx="3657600" cy="180975"/>
        </p:xfrm>
        <a:graphic>
          <a:graphicData uri="http://schemas.openxmlformats.org/presentationml/2006/ole">
            <mc:AlternateContent xmlns:mc="http://schemas.openxmlformats.org/markup-compatibility/2006">
              <mc:Choice xmlns:v="urn:schemas-microsoft-com:vml" Requires="v">
                <p:oleObj name="Wordpad Document" r:id="rId2" imgW="3657600" imgH="180975" progId="WordPad.Document.1">
                  <p:embed/>
                </p:oleObj>
              </mc:Choice>
              <mc:Fallback>
                <p:oleObj name="Wordpad Document" r:id="rId2" imgW="3657600" imgH="180975" progId="WordPad.Document.1">
                  <p:embed/>
                  <p:pic>
                    <p:nvPicPr>
                      <p:cNvPr id="0" name="Picture 2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200" y="3338513"/>
                        <a:ext cx="3657600" cy="180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Book Antiqua" pitchFamily="18" charset="0"/>
              </a:rPr>
              <a:t>File Handling</a:t>
            </a:r>
          </a:p>
        </p:txBody>
      </p:sp>
      <p:sp>
        <p:nvSpPr>
          <p:cNvPr id="3" name="Content Placeholder 2"/>
          <p:cNvSpPr>
            <a:spLocks noGrp="1"/>
          </p:cNvSpPr>
          <p:nvPr>
            <p:ph idx="1"/>
          </p:nvPr>
        </p:nvSpPr>
        <p:spPr>
          <a:xfrm>
            <a:off x="457200" y="1295400"/>
            <a:ext cx="8229600" cy="5181600"/>
          </a:xfrm>
        </p:spPr>
        <p:txBody>
          <a:bodyPr>
            <a:normAutofit/>
          </a:bodyPr>
          <a:lstStyle/>
          <a:p>
            <a:pPr algn="just">
              <a:buNone/>
            </a:pPr>
            <a:r>
              <a:rPr lang="en-US" sz="2400" b="1" dirty="0">
                <a:latin typeface="Book Antiqua" pitchFamily="18" charset="0"/>
              </a:rPr>
              <a:t>Reading and Writing Objects</a:t>
            </a:r>
          </a:p>
          <a:p>
            <a:pPr algn="just" eaLnBrk="0" fontAlgn="base" hangingPunct="0">
              <a:spcBef>
                <a:spcPct val="0"/>
              </a:spcBef>
              <a:spcAft>
                <a:spcPct val="0"/>
              </a:spcAft>
            </a:pPr>
            <a:r>
              <a:rPr lang="en-US" sz="2400" dirty="0">
                <a:solidFill>
                  <a:srgbClr val="212529"/>
                </a:solidFill>
                <a:latin typeface="Book Antiqua" panose="02040602050305030304" pitchFamily="18" charset="0"/>
              </a:rPr>
              <a:t>Java object Serialization is an API that allows us to serialize Java objects. Serialization is a process to convert objects into a writable byte stream. Once converted into a byte-stream, these objects can be written to a file. The reverse process of this is called de-serialization.</a:t>
            </a:r>
            <a:endParaRPr lang="en-US" sz="2400" dirty="0">
              <a:latin typeface="Book Antiqua" panose="02040602050305030304" pitchFamily="18" charset="0"/>
            </a:endParaRPr>
          </a:p>
          <a:p>
            <a:pPr algn="just" eaLnBrk="0" fontAlgn="base" hangingPunct="0">
              <a:spcBef>
                <a:spcPct val="0"/>
              </a:spcBef>
              <a:spcAft>
                <a:spcPct val="0"/>
              </a:spcAft>
            </a:pPr>
            <a:r>
              <a:rPr lang="en-US" sz="2400" dirty="0">
                <a:solidFill>
                  <a:srgbClr val="212529"/>
                </a:solidFill>
                <a:latin typeface="Book Antiqua" panose="02040602050305030304" pitchFamily="18" charset="0"/>
              </a:rPr>
              <a:t>A Java object is Serializable if its class implement the </a:t>
            </a:r>
            <a:r>
              <a:rPr lang="en-US" sz="2400" dirty="0" err="1">
                <a:solidFill>
                  <a:srgbClr val="212529"/>
                </a:solidFill>
                <a:latin typeface="Book Antiqua" panose="02040602050305030304" pitchFamily="18" charset="0"/>
              </a:rPr>
              <a:t>java.io.Serializable</a:t>
            </a:r>
            <a:r>
              <a:rPr lang="en-US" sz="2400" dirty="0">
                <a:solidFill>
                  <a:srgbClr val="212529"/>
                </a:solidFill>
                <a:latin typeface="Book Antiqua" panose="02040602050305030304" pitchFamily="18" charset="0"/>
              </a:rPr>
              <a:t> interface.</a:t>
            </a:r>
          </a:p>
          <a:p>
            <a:pPr algn="just" eaLnBrk="0" fontAlgn="base" hangingPunct="0">
              <a:spcBef>
                <a:spcPct val="0"/>
              </a:spcBef>
              <a:spcAft>
                <a:spcPct val="0"/>
              </a:spcAft>
            </a:pPr>
            <a:r>
              <a:rPr lang="en-US" sz="2400" dirty="0" err="1">
                <a:latin typeface="Book Antiqua" panose="02040602050305030304" pitchFamily="18" charset="0"/>
              </a:rPr>
              <a:t>ObjectInputStream</a:t>
            </a:r>
            <a:r>
              <a:rPr lang="en-US" sz="2400" dirty="0">
                <a:latin typeface="Book Antiqua" panose="02040602050305030304" pitchFamily="18" charset="0"/>
              </a:rPr>
              <a:t> and </a:t>
            </a:r>
            <a:r>
              <a:rPr lang="en-US" sz="2400" dirty="0" err="1">
                <a:latin typeface="Book Antiqua" panose="02040602050305030304" pitchFamily="18" charset="0"/>
              </a:rPr>
              <a:t>ObjectOutputStream</a:t>
            </a:r>
            <a:r>
              <a:rPr lang="en-US" sz="2400" dirty="0">
                <a:latin typeface="Book Antiqua" panose="02040602050305030304" pitchFamily="18" charset="0"/>
              </a:rPr>
              <a:t> classes are used to read/write java objects</a:t>
            </a:r>
          </a:p>
          <a:p>
            <a:pPr marL="0" indent="0" algn="just" eaLnBrk="0" fontAlgn="base" hangingPunct="0">
              <a:spcBef>
                <a:spcPct val="0"/>
              </a:spcBef>
              <a:spcAft>
                <a:spcPct val="0"/>
              </a:spcAft>
              <a:buNone/>
            </a:pPr>
            <a:r>
              <a:rPr lang="en-US" sz="2400" b="1" i="1" u="sng" dirty="0">
                <a:latin typeface="Book Antiqua" panose="02040602050305030304" pitchFamily="18" charset="0"/>
              </a:rPr>
              <a:t>Example</a:t>
            </a:r>
          </a:p>
          <a:p>
            <a:pPr algn="just">
              <a:buNone/>
            </a:pPr>
            <a:endParaRPr lang="en-US" sz="2200" dirty="0">
              <a:latin typeface="Book Antiqua" pitchFamily="18" charset="0"/>
            </a:endParaRPr>
          </a:p>
        </p:txBody>
      </p:sp>
      <p:graphicFrame>
        <p:nvGraphicFramePr>
          <p:cNvPr id="4" name="Object 3"/>
          <p:cNvGraphicFramePr>
            <a:graphicFrameLocks noChangeAspect="1"/>
          </p:cNvGraphicFramePr>
          <p:nvPr>
            <p:extLst>
              <p:ext uri="{D42A27DB-BD31-4B8C-83A1-F6EECF244321}">
                <p14:modId xmlns:p14="http://schemas.microsoft.com/office/powerpoint/2010/main" val="1241511473"/>
              </p:ext>
            </p:extLst>
          </p:nvPr>
        </p:nvGraphicFramePr>
        <p:xfrm>
          <a:off x="1219200" y="5410200"/>
          <a:ext cx="1231900" cy="685800"/>
        </p:xfrm>
        <a:graphic>
          <a:graphicData uri="http://schemas.openxmlformats.org/presentationml/2006/ole">
            <mc:AlternateContent xmlns:mc="http://schemas.openxmlformats.org/markup-compatibility/2006">
              <mc:Choice xmlns:v="urn:schemas-microsoft-com:vml" Requires="v">
                <p:oleObj name="Packager Shell Object" showAsIcon="1" r:id="rId2" imgW="1232280" imgH="685800" progId="Package">
                  <p:embed/>
                </p:oleObj>
              </mc:Choice>
              <mc:Fallback>
                <p:oleObj name="Packager Shell Object" showAsIcon="1" r:id="rId2" imgW="1232280" imgH="685800" progId="Package">
                  <p:embed/>
                  <p:pic>
                    <p:nvPicPr>
                      <p:cNvPr id="0" name="Picture 5"/>
                      <p:cNvPicPr>
                        <a:picLocks noChangeAspect="1" noChangeArrowheads="1"/>
                      </p:cNvPicPr>
                      <p:nvPr/>
                    </p:nvPicPr>
                    <p:blipFill>
                      <a:blip r:embed="rId3"/>
                      <a:srcRect/>
                      <a:stretch>
                        <a:fillRect/>
                      </a:stretch>
                    </p:blipFill>
                    <p:spPr bwMode="auto">
                      <a:xfrm>
                        <a:off x="1219200" y="5410200"/>
                        <a:ext cx="1231900"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6817715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Cambria" pitchFamily="18" charset="0"/>
              </a:rPr>
              <a:t>Arrays in Java</a:t>
            </a:r>
          </a:p>
        </p:txBody>
      </p:sp>
      <p:sp>
        <p:nvSpPr>
          <p:cNvPr id="27" name="Content Placeholder 26"/>
          <p:cNvSpPr>
            <a:spLocks noGrp="1"/>
          </p:cNvSpPr>
          <p:nvPr>
            <p:ph idx="1"/>
          </p:nvPr>
        </p:nvSpPr>
        <p:spPr>
          <a:xfrm>
            <a:off x="457200" y="1371600"/>
            <a:ext cx="8458200" cy="5105400"/>
          </a:xfrm>
        </p:spPr>
        <p:txBody>
          <a:bodyPr>
            <a:normAutofit/>
          </a:bodyPr>
          <a:lstStyle/>
          <a:p>
            <a:pPr algn="just">
              <a:buNone/>
            </a:pPr>
            <a:r>
              <a:rPr lang="en-US" sz="2400" b="1" u="sng" dirty="0">
                <a:latin typeface="Book Antiqua" pitchFamily="18" charset="0"/>
              </a:rPr>
              <a:t>Creating Arrays</a:t>
            </a:r>
          </a:p>
          <a:p>
            <a:pPr algn="just">
              <a:buNone/>
            </a:pPr>
            <a:r>
              <a:rPr lang="en-US" sz="2400" b="1" i="1" dirty="0">
                <a:latin typeface="Book Antiqua" pitchFamily="18" charset="0"/>
              </a:rPr>
              <a:t>Syntax</a:t>
            </a:r>
          </a:p>
          <a:p>
            <a:pPr algn="just">
              <a:buNone/>
            </a:pPr>
            <a:r>
              <a:rPr lang="en-US" sz="2400" b="1" dirty="0">
                <a:latin typeface="Book Antiqua" pitchFamily="18" charset="0"/>
              </a:rPr>
              <a:t>	</a:t>
            </a:r>
            <a:r>
              <a:rPr lang="en-US" sz="2400" i="1" dirty="0">
                <a:latin typeface="Book Antiqua" pitchFamily="18" charset="0"/>
              </a:rPr>
              <a:t>data-type a[]=new data-type[size]</a:t>
            </a:r>
          </a:p>
          <a:p>
            <a:pPr algn="just">
              <a:buNone/>
            </a:pPr>
            <a:r>
              <a:rPr lang="en-US" sz="2400" i="1" dirty="0">
                <a:latin typeface="Book Antiqua" pitchFamily="18" charset="0"/>
              </a:rPr>
              <a:t>	 data-type a[][]=new data-type[row][</a:t>
            </a:r>
            <a:r>
              <a:rPr lang="en-US" sz="2400" i="1" dirty="0" err="1">
                <a:latin typeface="Book Antiqua" pitchFamily="18" charset="0"/>
              </a:rPr>
              <a:t>col</a:t>
            </a:r>
            <a:r>
              <a:rPr lang="en-US" sz="2400" i="1" dirty="0">
                <a:latin typeface="Book Antiqua" pitchFamily="18" charset="0"/>
              </a:rPr>
              <a:t>]</a:t>
            </a:r>
          </a:p>
          <a:p>
            <a:pPr algn="just">
              <a:buNone/>
            </a:pPr>
            <a:r>
              <a:rPr lang="en-US" sz="2400" b="1" i="1" dirty="0">
                <a:latin typeface="Book Antiqua" pitchFamily="18" charset="0"/>
              </a:rPr>
              <a:t>Example</a:t>
            </a:r>
          </a:p>
          <a:p>
            <a:pPr algn="just">
              <a:buNone/>
            </a:pPr>
            <a:r>
              <a:rPr lang="en-US" sz="2400" i="1" dirty="0">
                <a:latin typeface="Book Antiqua" pitchFamily="18" charset="0"/>
              </a:rPr>
              <a:t>	</a:t>
            </a:r>
            <a:r>
              <a:rPr lang="en-US" sz="2400" i="1" dirty="0" err="1">
                <a:latin typeface="Book Antiqua" pitchFamily="18" charset="0"/>
              </a:rPr>
              <a:t>int</a:t>
            </a:r>
            <a:r>
              <a:rPr lang="en-US" sz="2400" i="1" dirty="0">
                <a:latin typeface="Book Antiqua" pitchFamily="18" charset="0"/>
              </a:rPr>
              <a:t> a[]=new </a:t>
            </a:r>
            <a:r>
              <a:rPr lang="en-US" sz="2400" i="1" dirty="0" err="1">
                <a:latin typeface="Book Antiqua" pitchFamily="18" charset="0"/>
              </a:rPr>
              <a:t>int</a:t>
            </a:r>
            <a:r>
              <a:rPr lang="en-US" sz="2400" i="1" dirty="0">
                <a:latin typeface="Book Antiqua" pitchFamily="18" charset="0"/>
              </a:rPr>
              <a:t>[5]	   	</a:t>
            </a:r>
            <a:r>
              <a:rPr lang="en-US" sz="2400" i="1" dirty="0" err="1">
                <a:latin typeface="Book Antiqua" pitchFamily="18" charset="0"/>
              </a:rPr>
              <a:t>int</a:t>
            </a:r>
            <a:r>
              <a:rPr lang="en-US" sz="2400" i="1" dirty="0">
                <a:latin typeface="Book Antiqua" pitchFamily="18" charset="0"/>
              </a:rPr>
              <a:t> m[][]=new </a:t>
            </a:r>
            <a:r>
              <a:rPr lang="en-US" sz="2400" i="1" dirty="0" err="1">
                <a:latin typeface="Book Antiqua" pitchFamily="18" charset="0"/>
              </a:rPr>
              <a:t>int</a:t>
            </a:r>
            <a:r>
              <a:rPr lang="en-US" sz="2400" i="1" dirty="0">
                <a:latin typeface="Book Antiqua" pitchFamily="18" charset="0"/>
              </a:rPr>
              <a:t>[3][3]	</a:t>
            </a:r>
          </a:p>
          <a:p>
            <a:pPr algn="just">
              <a:buNone/>
            </a:pPr>
            <a:r>
              <a:rPr lang="en-US" sz="2400" b="1" u="sng" dirty="0">
                <a:latin typeface="Book Antiqua" pitchFamily="18" charset="0"/>
              </a:rPr>
              <a:t>Accessing Arrays</a:t>
            </a:r>
          </a:p>
          <a:p>
            <a:pPr algn="just"/>
            <a:r>
              <a:rPr lang="en-US" sz="2400" dirty="0">
                <a:latin typeface="Book Antiqua" pitchFamily="18" charset="0"/>
              </a:rPr>
              <a:t>Use index</a:t>
            </a:r>
          </a:p>
          <a:p>
            <a:pPr algn="just"/>
            <a:r>
              <a:rPr lang="en-US" sz="2400" dirty="0">
                <a:latin typeface="Book Antiqua" pitchFamily="18" charset="0"/>
              </a:rPr>
              <a:t>Similar to accessing arrays in C and C++</a:t>
            </a:r>
          </a:p>
          <a:p>
            <a:pPr algn="just">
              <a:buNone/>
            </a:pPr>
            <a:r>
              <a:rPr lang="en-US" sz="2400" b="1" u="sng" dirty="0">
                <a:latin typeface="Book Antiqua" pitchFamily="18" charset="0"/>
              </a:rPr>
              <a:t>Example Program</a:t>
            </a:r>
          </a:p>
          <a:p>
            <a:pPr algn="just">
              <a:buNone/>
            </a:pPr>
            <a:endParaRPr lang="en-US" sz="2400" b="1" u="sng" dirty="0">
              <a:latin typeface="Book Antiqua" pitchFamily="18" charset="0"/>
            </a:endParaRPr>
          </a:p>
          <a:p>
            <a:pPr algn="just">
              <a:buNone/>
            </a:pPr>
            <a:endParaRPr lang="en-US" sz="2400" b="1" u="sng" dirty="0">
              <a:latin typeface="Book Antiqua" pitchFamily="18" charset="0"/>
            </a:endParaRPr>
          </a:p>
        </p:txBody>
      </p:sp>
      <p:graphicFrame>
        <p:nvGraphicFramePr>
          <p:cNvPr id="5" name="Object 4"/>
          <p:cNvGraphicFramePr>
            <a:graphicFrameLocks noChangeAspect="1"/>
          </p:cNvGraphicFramePr>
          <p:nvPr/>
        </p:nvGraphicFramePr>
        <p:xfrm>
          <a:off x="2743200" y="3338513"/>
          <a:ext cx="3657600" cy="180975"/>
        </p:xfrm>
        <a:graphic>
          <a:graphicData uri="http://schemas.openxmlformats.org/presentationml/2006/ole">
            <mc:AlternateContent xmlns:mc="http://schemas.openxmlformats.org/markup-compatibility/2006">
              <mc:Choice xmlns:v="urn:schemas-microsoft-com:vml" Requires="v">
                <p:oleObj name="Wordpad Document" r:id="rId2" imgW="3657600" imgH="180975" progId="WordPad.Document.1">
                  <p:embed/>
                </p:oleObj>
              </mc:Choice>
              <mc:Fallback>
                <p:oleObj name="Wordpad Document" r:id="rId2" imgW="3657600" imgH="180975" progId="WordPad.Document.1">
                  <p:embed/>
                  <p:pic>
                    <p:nvPicPr>
                      <p:cNvPr id="0" name="Picture 4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200" y="3338513"/>
                        <a:ext cx="3657600" cy="180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67287406"/>
              </p:ext>
            </p:extLst>
          </p:nvPr>
        </p:nvGraphicFramePr>
        <p:xfrm>
          <a:off x="1485900" y="5943600"/>
          <a:ext cx="1181100" cy="685800"/>
        </p:xfrm>
        <a:graphic>
          <a:graphicData uri="http://schemas.openxmlformats.org/presentationml/2006/ole">
            <mc:AlternateContent xmlns:mc="http://schemas.openxmlformats.org/markup-compatibility/2006">
              <mc:Choice xmlns:v="urn:schemas-microsoft-com:vml" Requires="v">
                <p:oleObj name="Packager Shell Object" showAsIcon="1" r:id="rId4" imgW="1184760" imgH="682560" progId="Package">
                  <p:embed/>
                </p:oleObj>
              </mc:Choice>
              <mc:Fallback>
                <p:oleObj name="Packager Shell Object" showAsIcon="1" r:id="rId4" imgW="1184760" imgH="682560" progId="Package">
                  <p:embed/>
                  <p:pic>
                    <p:nvPicPr>
                      <p:cNvPr id="0" name="Picture 41"/>
                      <p:cNvPicPr>
                        <a:picLocks noChangeAspect="1" noChangeArrowheads="1"/>
                      </p:cNvPicPr>
                      <p:nvPr/>
                    </p:nvPicPr>
                    <p:blipFill>
                      <a:blip r:embed="rId5"/>
                      <a:srcRect/>
                      <a:stretch>
                        <a:fillRect/>
                      </a:stretch>
                    </p:blipFill>
                    <p:spPr bwMode="auto">
                      <a:xfrm>
                        <a:off x="1485900" y="5943600"/>
                        <a:ext cx="1181100"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Cambria" pitchFamily="18" charset="0"/>
              </a:rPr>
              <a:t>Arrays in Java</a:t>
            </a:r>
          </a:p>
        </p:txBody>
      </p:sp>
      <p:sp>
        <p:nvSpPr>
          <p:cNvPr id="27" name="Content Placeholder 26"/>
          <p:cNvSpPr>
            <a:spLocks noGrp="1"/>
          </p:cNvSpPr>
          <p:nvPr>
            <p:ph idx="1"/>
          </p:nvPr>
        </p:nvSpPr>
        <p:spPr>
          <a:xfrm>
            <a:off x="457200" y="1371600"/>
            <a:ext cx="8458200" cy="5105400"/>
          </a:xfrm>
        </p:spPr>
        <p:txBody>
          <a:bodyPr>
            <a:normAutofit/>
          </a:bodyPr>
          <a:lstStyle/>
          <a:p>
            <a:pPr algn="just">
              <a:buNone/>
            </a:pPr>
            <a:r>
              <a:rPr lang="en-US" sz="2400" b="1" u="sng" dirty="0">
                <a:latin typeface="Book Antiqua" pitchFamily="18" charset="0"/>
              </a:rPr>
              <a:t>Methods of Array Class</a:t>
            </a:r>
          </a:p>
          <a:p>
            <a:pPr lvl="1" algn="just">
              <a:buFont typeface="Wingdings" pitchFamily="2" charset="2"/>
              <a:buChar char="ü"/>
            </a:pPr>
            <a:r>
              <a:rPr lang="en-US" sz="2200" dirty="0" err="1">
                <a:latin typeface="Book Antiqua" pitchFamily="18" charset="0"/>
              </a:rPr>
              <a:t>binarySearch</a:t>
            </a:r>
            <a:endParaRPr lang="en-US" sz="2200" dirty="0">
              <a:latin typeface="Book Antiqua" pitchFamily="18" charset="0"/>
            </a:endParaRPr>
          </a:p>
          <a:p>
            <a:pPr lvl="1" algn="just">
              <a:buFont typeface="Wingdings" pitchFamily="2" charset="2"/>
              <a:buChar char="ü"/>
            </a:pPr>
            <a:r>
              <a:rPr lang="en-US" sz="2200" dirty="0">
                <a:latin typeface="Book Antiqua" pitchFamily="18" charset="0"/>
              </a:rPr>
              <a:t>fill</a:t>
            </a:r>
          </a:p>
          <a:p>
            <a:pPr lvl="1" algn="just">
              <a:buFont typeface="Wingdings" pitchFamily="2" charset="2"/>
              <a:buChar char="ü"/>
            </a:pPr>
            <a:r>
              <a:rPr lang="en-US" sz="2200" dirty="0">
                <a:latin typeface="Book Antiqua" pitchFamily="18" charset="0"/>
              </a:rPr>
              <a:t>sort</a:t>
            </a:r>
          </a:p>
          <a:p>
            <a:pPr lvl="1" algn="just">
              <a:buFont typeface="Wingdings" pitchFamily="2" charset="2"/>
              <a:buChar char="ü"/>
            </a:pPr>
            <a:r>
              <a:rPr lang="en-US" sz="2200" dirty="0">
                <a:latin typeface="Book Antiqua" pitchFamily="18" charset="0"/>
              </a:rPr>
              <a:t>equals</a:t>
            </a:r>
          </a:p>
          <a:p>
            <a:pPr lvl="1" algn="just">
              <a:buFont typeface="Wingdings" pitchFamily="2" charset="2"/>
              <a:buChar char="ü"/>
            </a:pPr>
            <a:r>
              <a:rPr lang="en-US" sz="2200" dirty="0" err="1">
                <a:latin typeface="Book Antiqua" pitchFamily="18" charset="0"/>
              </a:rPr>
              <a:t>arrayCopy</a:t>
            </a:r>
            <a:r>
              <a:rPr lang="en-US" sz="2200" dirty="0">
                <a:latin typeface="Book Antiqua" pitchFamily="18" charset="0"/>
              </a:rPr>
              <a:t> so on</a:t>
            </a:r>
          </a:p>
          <a:p>
            <a:pPr algn="just">
              <a:buNone/>
            </a:pPr>
            <a:endParaRPr lang="en-US" sz="2400" b="1" u="sng" dirty="0">
              <a:latin typeface="Book Antiqua" pitchFamily="18" charset="0"/>
            </a:endParaRPr>
          </a:p>
          <a:p>
            <a:pPr algn="just">
              <a:buNone/>
            </a:pPr>
            <a:r>
              <a:rPr lang="en-US" sz="2400" b="1" u="sng" dirty="0">
                <a:latin typeface="Book Antiqua" pitchFamily="18" charset="0"/>
              </a:rPr>
              <a:t>Example</a:t>
            </a:r>
          </a:p>
          <a:p>
            <a:pPr algn="just">
              <a:buNone/>
            </a:pPr>
            <a:endParaRPr lang="en-US" sz="2400" b="1" u="sng" dirty="0">
              <a:latin typeface="Book Antiqua" pitchFamily="18" charset="0"/>
            </a:endParaRPr>
          </a:p>
        </p:txBody>
      </p:sp>
      <p:graphicFrame>
        <p:nvGraphicFramePr>
          <p:cNvPr id="5" name="Object 4"/>
          <p:cNvGraphicFramePr>
            <a:graphicFrameLocks noChangeAspect="1"/>
          </p:cNvGraphicFramePr>
          <p:nvPr/>
        </p:nvGraphicFramePr>
        <p:xfrm>
          <a:off x="2743200" y="3338513"/>
          <a:ext cx="3657600" cy="180975"/>
        </p:xfrm>
        <a:graphic>
          <a:graphicData uri="http://schemas.openxmlformats.org/presentationml/2006/ole">
            <mc:AlternateContent xmlns:mc="http://schemas.openxmlformats.org/markup-compatibility/2006">
              <mc:Choice xmlns:v="urn:schemas-microsoft-com:vml" Requires="v">
                <p:oleObj name="Wordpad Document" r:id="rId2" imgW="3657600" imgH="180975" progId="WordPad.Document.1">
                  <p:embed/>
                </p:oleObj>
              </mc:Choice>
              <mc:Fallback>
                <p:oleObj name="Wordpad Document" r:id="rId2" imgW="3657600" imgH="180975" progId="WordPad.Document.1">
                  <p:embed/>
                  <p:pic>
                    <p:nvPicPr>
                      <p:cNvPr id="0" name="Picture 4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200" y="3338513"/>
                        <a:ext cx="3657600" cy="180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4268951"/>
              </p:ext>
            </p:extLst>
          </p:nvPr>
        </p:nvGraphicFramePr>
        <p:xfrm>
          <a:off x="852487" y="4800600"/>
          <a:ext cx="1585913" cy="685800"/>
        </p:xfrm>
        <a:graphic>
          <a:graphicData uri="http://schemas.openxmlformats.org/presentationml/2006/ole">
            <mc:AlternateContent xmlns:mc="http://schemas.openxmlformats.org/markup-compatibility/2006">
              <mc:Choice xmlns:v="urn:schemas-microsoft-com:vml" Requires="v">
                <p:oleObj name="Packager Shell Object" showAsIcon="1" r:id="rId4" imgW="1596960" imgH="682560" progId="Package">
                  <p:embed/>
                </p:oleObj>
              </mc:Choice>
              <mc:Fallback>
                <p:oleObj name="Packager Shell Object" showAsIcon="1" r:id="rId4" imgW="1596960" imgH="682560" progId="Package">
                  <p:embed/>
                  <p:pic>
                    <p:nvPicPr>
                      <p:cNvPr id="0" name="Picture 42"/>
                      <p:cNvPicPr>
                        <a:picLocks noChangeAspect="1" noChangeArrowheads="1"/>
                      </p:cNvPicPr>
                      <p:nvPr/>
                    </p:nvPicPr>
                    <p:blipFill>
                      <a:blip r:embed="rId5"/>
                      <a:srcRect/>
                      <a:stretch>
                        <a:fillRect/>
                      </a:stretch>
                    </p:blipFill>
                    <p:spPr bwMode="auto">
                      <a:xfrm>
                        <a:off x="852487" y="4800600"/>
                        <a:ext cx="1585913"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Cambria" pitchFamily="18" charset="0"/>
              </a:rPr>
              <a:t>Reading From keyboard</a:t>
            </a:r>
          </a:p>
        </p:txBody>
      </p:sp>
      <p:sp>
        <p:nvSpPr>
          <p:cNvPr id="27" name="Content Placeholder 26"/>
          <p:cNvSpPr>
            <a:spLocks noGrp="1"/>
          </p:cNvSpPr>
          <p:nvPr>
            <p:ph idx="1"/>
          </p:nvPr>
        </p:nvSpPr>
        <p:spPr>
          <a:xfrm>
            <a:off x="457200" y="1600200"/>
            <a:ext cx="8458200" cy="4525963"/>
          </a:xfrm>
        </p:spPr>
        <p:txBody>
          <a:bodyPr>
            <a:normAutofit/>
          </a:bodyPr>
          <a:lstStyle/>
          <a:p>
            <a:pPr algn="just"/>
            <a:r>
              <a:rPr lang="en-US" sz="2400" dirty="0">
                <a:latin typeface="Book Antiqua" pitchFamily="18" charset="0"/>
              </a:rPr>
              <a:t>Use object of Scanner class</a:t>
            </a:r>
          </a:p>
          <a:p>
            <a:pPr algn="just">
              <a:buNone/>
            </a:pPr>
            <a:r>
              <a:rPr lang="en-US" sz="2400" dirty="0">
                <a:latin typeface="Book Antiqua" pitchFamily="18" charset="0"/>
              </a:rPr>
              <a:t>	</a:t>
            </a:r>
            <a:r>
              <a:rPr lang="en-US" sz="2400" i="1" dirty="0">
                <a:latin typeface="Book Antiqua" pitchFamily="18" charset="0"/>
              </a:rPr>
              <a:t>Scanner sc=new Scanner(</a:t>
            </a:r>
            <a:r>
              <a:rPr lang="en-US" sz="2400" i="1" dirty="0" err="1">
                <a:latin typeface="Book Antiqua" pitchFamily="18" charset="0"/>
              </a:rPr>
              <a:t>System.in</a:t>
            </a:r>
            <a:r>
              <a:rPr lang="en-US" sz="2400" i="1" dirty="0">
                <a:latin typeface="Book Antiqua" pitchFamily="18" charset="0"/>
              </a:rPr>
              <a:t>)</a:t>
            </a:r>
          </a:p>
          <a:p>
            <a:pPr algn="just"/>
            <a:r>
              <a:rPr lang="en-US" sz="2400" dirty="0">
                <a:latin typeface="Book Antiqua" pitchFamily="18" charset="0"/>
              </a:rPr>
              <a:t>Methods of Scanner class</a:t>
            </a:r>
          </a:p>
          <a:p>
            <a:pPr lvl="1" algn="just">
              <a:buNone/>
            </a:pPr>
            <a:r>
              <a:rPr lang="en-US" sz="2000" dirty="0">
                <a:latin typeface="Book Antiqua" pitchFamily="18" charset="0"/>
              </a:rPr>
              <a:t>next</a:t>
            </a:r>
          </a:p>
          <a:p>
            <a:pPr lvl="1" algn="just">
              <a:buNone/>
            </a:pPr>
            <a:r>
              <a:rPr lang="en-US" sz="2000" dirty="0" err="1">
                <a:latin typeface="Book Antiqua" pitchFamily="18" charset="0"/>
              </a:rPr>
              <a:t>nextInt</a:t>
            </a:r>
            <a:endParaRPr lang="en-US" sz="2000" dirty="0">
              <a:latin typeface="Book Antiqua" pitchFamily="18" charset="0"/>
            </a:endParaRPr>
          </a:p>
          <a:p>
            <a:pPr lvl="1" algn="just">
              <a:buNone/>
            </a:pPr>
            <a:r>
              <a:rPr lang="en-US" sz="2000" dirty="0" err="1">
                <a:latin typeface="Book Antiqua" pitchFamily="18" charset="0"/>
              </a:rPr>
              <a:t>nextFloat</a:t>
            </a:r>
            <a:endParaRPr lang="en-US" sz="2000" dirty="0">
              <a:latin typeface="Book Antiqua" pitchFamily="18" charset="0"/>
            </a:endParaRPr>
          </a:p>
          <a:p>
            <a:pPr lvl="1" algn="just">
              <a:buNone/>
            </a:pPr>
            <a:r>
              <a:rPr lang="en-US" sz="2000" dirty="0" err="1">
                <a:latin typeface="Book Antiqua" pitchFamily="18" charset="0"/>
              </a:rPr>
              <a:t>nextChar</a:t>
            </a:r>
            <a:endParaRPr lang="en-US" sz="2000" dirty="0">
              <a:latin typeface="Book Antiqua" pitchFamily="18" charset="0"/>
            </a:endParaRPr>
          </a:p>
          <a:p>
            <a:pPr lvl="1" algn="just">
              <a:buNone/>
            </a:pPr>
            <a:r>
              <a:rPr lang="en-US" sz="2000" dirty="0" err="1">
                <a:latin typeface="Book Antiqua" pitchFamily="18" charset="0"/>
              </a:rPr>
              <a:t>nextLine</a:t>
            </a:r>
            <a:r>
              <a:rPr lang="en-US" sz="2000" dirty="0">
                <a:latin typeface="Book Antiqua" pitchFamily="18" charset="0"/>
              </a:rPr>
              <a:t> so on</a:t>
            </a:r>
          </a:p>
          <a:p>
            <a:pPr algn="just">
              <a:buNone/>
            </a:pPr>
            <a:r>
              <a:rPr lang="en-US" sz="2400" dirty="0">
                <a:latin typeface="Book Antiqua" pitchFamily="18" charset="0"/>
              </a:rPr>
              <a:t>Example</a:t>
            </a:r>
          </a:p>
          <a:p>
            <a:pPr algn="just">
              <a:buNone/>
            </a:pPr>
            <a:endParaRPr lang="en-US" sz="2400" dirty="0">
              <a:latin typeface="Book Antiqua" pitchFamily="18" charset="0"/>
            </a:endParaRPr>
          </a:p>
        </p:txBody>
      </p:sp>
      <p:graphicFrame>
        <p:nvGraphicFramePr>
          <p:cNvPr id="5" name="Object 4"/>
          <p:cNvGraphicFramePr>
            <a:graphicFrameLocks noChangeAspect="1"/>
          </p:cNvGraphicFramePr>
          <p:nvPr/>
        </p:nvGraphicFramePr>
        <p:xfrm>
          <a:off x="2743200" y="3338513"/>
          <a:ext cx="3657600" cy="180975"/>
        </p:xfrm>
        <a:graphic>
          <a:graphicData uri="http://schemas.openxmlformats.org/presentationml/2006/ole">
            <mc:AlternateContent xmlns:mc="http://schemas.openxmlformats.org/markup-compatibility/2006">
              <mc:Choice xmlns:v="urn:schemas-microsoft-com:vml" Requires="v">
                <p:oleObj name="Wordpad Document" r:id="rId2" imgW="3657600" imgH="180975" progId="WordPad.Document.1">
                  <p:embed/>
                </p:oleObj>
              </mc:Choice>
              <mc:Fallback>
                <p:oleObj name="Wordpad Document" r:id="rId2" imgW="3657600" imgH="180975" progId="WordPad.Document.1">
                  <p:embed/>
                  <p:pic>
                    <p:nvPicPr>
                      <p:cNvPr id="0" name="Picture 4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200" y="3338513"/>
                        <a:ext cx="3657600" cy="180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3356942808"/>
              </p:ext>
            </p:extLst>
          </p:nvPr>
        </p:nvGraphicFramePr>
        <p:xfrm>
          <a:off x="914400" y="5257800"/>
          <a:ext cx="1560513" cy="685800"/>
        </p:xfrm>
        <a:graphic>
          <a:graphicData uri="http://schemas.openxmlformats.org/presentationml/2006/ole">
            <mc:AlternateContent xmlns:mc="http://schemas.openxmlformats.org/markup-compatibility/2006">
              <mc:Choice xmlns:v="urn:schemas-microsoft-com:vml" Requires="v">
                <p:oleObj name="Packager Shell Object" showAsIcon="1" r:id="rId4" imgW="1571400" imgH="682560" progId="Package">
                  <p:embed/>
                </p:oleObj>
              </mc:Choice>
              <mc:Fallback>
                <p:oleObj name="Packager Shell Object" showAsIcon="1" r:id="rId4" imgW="1571400" imgH="682560" progId="Package">
                  <p:embed/>
                  <p:pic>
                    <p:nvPicPr>
                      <p:cNvPr id="0" name="Picture 41"/>
                      <p:cNvPicPr>
                        <a:picLocks noChangeAspect="1" noChangeArrowheads="1"/>
                      </p:cNvPicPr>
                      <p:nvPr/>
                    </p:nvPicPr>
                    <p:blipFill>
                      <a:blip r:embed="rId5"/>
                      <a:srcRect/>
                      <a:stretch>
                        <a:fillRect/>
                      </a:stretch>
                    </p:blipFill>
                    <p:spPr bwMode="auto">
                      <a:xfrm>
                        <a:off x="914400" y="5257800"/>
                        <a:ext cx="1560513"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Cambria" pitchFamily="18" charset="0"/>
              </a:rPr>
              <a:t>Class and Object</a:t>
            </a:r>
          </a:p>
        </p:txBody>
      </p:sp>
      <p:sp>
        <p:nvSpPr>
          <p:cNvPr id="27" name="Content Placeholder 26"/>
          <p:cNvSpPr>
            <a:spLocks noGrp="1"/>
          </p:cNvSpPr>
          <p:nvPr>
            <p:ph idx="1"/>
          </p:nvPr>
        </p:nvSpPr>
        <p:spPr>
          <a:xfrm>
            <a:off x="457200" y="1600200"/>
            <a:ext cx="8458200" cy="4525963"/>
          </a:xfrm>
        </p:spPr>
        <p:txBody>
          <a:bodyPr>
            <a:normAutofit/>
          </a:bodyPr>
          <a:lstStyle/>
          <a:p>
            <a:pPr algn="just"/>
            <a:r>
              <a:rPr lang="en-US" sz="2400" dirty="0">
                <a:latin typeface="Book Antiqua" pitchFamily="18" charset="0"/>
              </a:rPr>
              <a:t>Class is user defined type. It is used to create template for objects. </a:t>
            </a:r>
          </a:p>
          <a:p>
            <a:pPr algn="just"/>
            <a:r>
              <a:rPr lang="en-US" sz="2400" dirty="0">
                <a:latin typeface="Book Antiqua" pitchFamily="18" charset="0"/>
              </a:rPr>
              <a:t>Class is collection of similar objects</a:t>
            </a:r>
          </a:p>
          <a:p>
            <a:pPr algn="just"/>
            <a:r>
              <a:rPr lang="en-US" sz="2400" dirty="0">
                <a:latin typeface="Book Antiqua" pitchFamily="18" charset="0"/>
              </a:rPr>
              <a:t>Class contains member variables and methods </a:t>
            </a:r>
          </a:p>
          <a:p>
            <a:pPr algn="just">
              <a:buNone/>
            </a:pPr>
            <a:r>
              <a:rPr lang="en-US" sz="2400" b="1" u="sng" dirty="0">
                <a:latin typeface="Book Antiqua" pitchFamily="18" charset="0"/>
              </a:rPr>
              <a:t>Declaring Class</a:t>
            </a:r>
          </a:p>
          <a:p>
            <a:pPr algn="just">
              <a:buNone/>
            </a:pPr>
            <a:r>
              <a:rPr lang="en-US" sz="2400" i="1" u="sng" dirty="0">
                <a:latin typeface="Book Antiqua" pitchFamily="18" charset="0"/>
              </a:rPr>
              <a:t>Syntax</a:t>
            </a:r>
          </a:p>
          <a:p>
            <a:pPr>
              <a:buNone/>
            </a:pPr>
            <a:r>
              <a:rPr lang="en-US" sz="2400" i="1" dirty="0">
                <a:latin typeface="Book Antiqua" pitchFamily="18" charset="0"/>
              </a:rPr>
              <a:t>[Access][Modifiers] class </a:t>
            </a:r>
            <a:r>
              <a:rPr lang="en-US" sz="2400" i="1" dirty="0" err="1">
                <a:latin typeface="Book Antiqua" pitchFamily="18" charset="0"/>
              </a:rPr>
              <a:t>className</a:t>
            </a:r>
            <a:r>
              <a:rPr lang="en-US" sz="2400" i="1" dirty="0">
                <a:latin typeface="Book Antiqua" pitchFamily="18" charset="0"/>
              </a:rPr>
              <a:t> [extends </a:t>
            </a:r>
            <a:r>
              <a:rPr lang="en-US" sz="2400" i="1" dirty="0" err="1">
                <a:latin typeface="Book Antiqua" pitchFamily="18" charset="0"/>
              </a:rPr>
              <a:t>superClass</a:t>
            </a:r>
            <a:r>
              <a:rPr lang="en-US" sz="2400" i="1" dirty="0">
                <a:latin typeface="Book Antiqua" pitchFamily="18" charset="0"/>
              </a:rPr>
              <a:t>] [implements interface1, interface2……]</a:t>
            </a:r>
          </a:p>
          <a:p>
            <a:pPr>
              <a:buNone/>
            </a:pPr>
            <a:r>
              <a:rPr lang="en-US" sz="2400" i="1" dirty="0">
                <a:latin typeface="Book Antiqua" pitchFamily="18" charset="0"/>
              </a:rPr>
              <a:t>{ 		//body 	}</a:t>
            </a:r>
          </a:p>
          <a:p>
            <a:pPr algn="just">
              <a:buNone/>
            </a:pPr>
            <a:endParaRPr lang="en-US" sz="2400" dirty="0">
              <a:latin typeface="Book Antiqua" pitchFamily="18" charset="0"/>
            </a:endParaRPr>
          </a:p>
        </p:txBody>
      </p:sp>
      <p:graphicFrame>
        <p:nvGraphicFramePr>
          <p:cNvPr id="5" name="Object 4"/>
          <p:cNvGraphicFramePr>
            <a:graphicFrameLocks noChangeAspect="1"/>
          </p:cNvGraphicFramePr>
          <p:nvPr/>
        </p:nvGraphicFramePr>
        <p:xfrm>
          <a:off x="2743200" y="3338513"/>
          <a:ext cx="3657600" cy="180975"/>
        </p:xfrm>
        <a:graphic>
          <a:graphicData uri="http://schemas.openxmlformats.org/presentationml/2006/ole">
            <mc:AlternateContent xmlns:mc="http://schemas.openxmlformats.org/markup-compatibility/2006">
              <mc:Choice xmlns:v="urn:schemas-microsoft-com:vml" Requires="v">
                <p:oleObj name="Wordpad Document" r:id="rId2" imgW="3657600" imgH="180975" progId="WordPad.Document.1">
                  <p:embed/>
                </p:oleObj>
              </mc:Choice>
              <mc:Fallback>
                <p:oleObj name="Wordpad Document" r:id="rId2" imgW="3657600" imgH="180975" progId="WordPad.Document.1">
                  <p:embed/>
                  <p:pic>
                    <p:nvPicPr>
                      <p:cNvPr id="0" name="Picture 2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200" y="3338513"/>
                        <a:ext cx="3657600" cy="180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9823</TotalTime>
  <Words>2368</Words>
  <Application>Microsoft Office PowerPoint</Application>
  <PresentationFormat>On-screen Show (4:3)</PresentationFormat>
  <Paragraphs>349</Paragraphs>
  <Slides>50</Slides>
  <Notes>1</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2</vt:i4>
      </vt:variant>
      <vt:variant>
        <vt:lpstr>Slide Titles</vt:lpstr>
      </vt:variant>
      <vt:variant>
        <vt:i4>50</vt:i4>
      </vt:variant>
    </vt:vector>
  </HeadingPairs>
  <TitlesOfParts>
    <vt:vector size="58" baseType="lpstr">
      <vt:lpstr>Arial</vt:lpstr>
      <vt:lpstr>Book Antiqua</vt:lpstr>
      <vt:lpstr>Calibri</vt:lpstr>
      <vt:lpstr>Cambria</vt:lpstr>
      <vt:lpstr>Wingdings</vt:lpstr>
      <vt:lpstr>Office Theme</vt:lpstr>
      <vt:lpstr>Wordpad Document</vt:lpstr>
      <vt:lpstr>Packager Shell Object</vt:lpstr>
      <vt:lpstr>PowerPoint Presentation</vt:lpstr>
      <vt:lpstr>Java Architecture</vt:lpstr>
      <vt:lpstr>Advantages of Java</vt:lpstr>
      <vt:lpstr>Compiling and Running Java Programs</vt:lpstr>
      <vt:lpstr>Path and Classpath Variable</vt:lpstr>
      <vt:lpstr>Arrays in Java</vt:lpstr>
      <vt:lpstr>Arrays in Java</vt:lpstr>
      <vt:lpstr>Reading From keyboard</vt:lpstr>
      <vt:lpstr>Class and Object</vt:lpstr>
      <vt:lpstr>Class and Object</vt:lpstr>
      <vt:lpstr>Class and Object</vt:lpstr>
      <vt:lpstr>Method Overloading</vt:lpstr>
      <vt:lpstr>Constructors</vt:lpstr>
      <vt:lpstr>This Keyword</vt:lpstr>
      <vt:lpstr>Static Data Members and Member Function</vt:lpstr>
      <vt:lpstr>Access Modifiers</vt:lpstr>
      <vt:lpstr>Inheritance</vt:lpstr>
      <vt:lpstr>Inheritance</vt:lpstr>
      <vt:lpstr>Method Overriding</vt:lpstr>
      <vt:lpstr>Dynamic Method Dispatch</vt:lpstr>
      <vt:lpstr>Final Modifier</vt:lpstr>
      <vt:lpstr>Interfaces</vt:lpstr>
      <vt:lpstr>Interfaces</vt:lpstr>
      <vt:lpstr>Abstract Classes and Methods</vt:lpstr>
      <vt:lpstr>Abstract Classes and Methods</vt:lpstr>
      <vt:lpstr>Packages</vt:lpstr>
      <vt:lpstr>Packages</vt:lpstr>
      <vt:lpstr>Packages</vt:lpstr>
      <vt:lpstr>Exception Handling</vt:lpstr>
      <vt:lpstr>Exception Handling</vt:lpstr>
      <vt:lpstr>Exception Handling</vt:lpstr>
      <vt:lpstr>Exception Handling</vt:lpstr>
      <vt:lpstr>Exception Handling</vt:lpstr>
      <vt:lpstr>Exception Handling</vt:lpstr>
      <vt:lpstr>Exception Handling</vt:lpstr>
      <vt:lpstr>Exception Handling</vt:lpstr>
      <vt:lpstr>Exception Handling</vt:lpstr>
      <vt:lpstr>Multithreading</vt:lpstr>
      <vt:lpstr>Multithreading</vt:lpstr>
      <vt:lpstr>Multithreading</vt:lpstr>
      <vt:lpstr>Multithreading</vt:lpstr>
      <vt:lpstr>Multithreading</vt:lpstr>
      <vt:lpstr>Thread Priorities</vt:lpstr>
      <vt:lpstr>Thread Synchronization</vt:lpstr>
      <vt:lpstr>Inter Thread Communication</vt:lpstr>
      <vt:lpstr>File Handling</vt:lpstr>
      <vt:lpstr>File Handling</vt:lpstr>
      <vt:lpstr>File Handling</vt:lpstr>
      <vt:lpstr>File Handling</vt:lpstr>
      <vt:lpstr>File Handling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Saroj Singh</cp:lastModifiedBy>
  <cp:revision>173</cp:revision>
  <dcterms:created xsi:type="dcterms:W3CDTF">2018-02-05T16:48:52Z</dcterms:created>
  <dcterms:modified xsi:type="dcterms:W3CDTF">2024-05-25T23:48:44Z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2024-05-25T23:48:36Z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ff3c12ac-1aa8-4664-b0aa-24bf58a5de05</vt:lpwstr>
  </property>
  <property fmtid="{D5CDD505-2E9C-101B-9397-08002B2CF9AE}" pid="7" name="MSIP_Label_defa4170-0d19-0005-0004-bc88714345d2_ActionId">
    <vt:lpwstr>d0f2ffcc-4289-4ced-b17c-6c870e960768</vt:lpwstr>
  </property>
  <property fmtid="{D5CDD505-2E9C-101B-9397-08002B2CF9AE}" pid="8" name="MSIP_Label_defa4170-0d19-0005-0004-bc88714345d2_ContentBits">
    <vt:lpwstr>0</vt:lpwstr>
  </property>
</Properties>
</file>