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7" r:id="rId11"/>
    <p:sldId id="2146847058" r:id="rId12"/>
    <p:sldId id="267" r:id="rId13"/>
    <p:sldId id="268" r:id="rId14"/>
    <p:sldId id="2146847055" r:id="rId15"/>
    <p:sldId id="269" r:id="rId16"/>
    <p:sldId id="25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rishan jakhar" initials="kj" lastIdx="1" clrIdx="0">
    <p:extLst>
      <p:ext uri="{19B8F6BF-5375-455C-9EA6-DF929625EA0E}">
        <p15:presenceInfo xmlns:p15="http://schemas.microsoft.com/office/powerpoint/2012/main" userId="d348d801ac6f760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2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codewith.mu/en/tutorials/" TargetMode="External"/><Relationship Id="rId7" Type="http://schemas.openxmlformats.org/officeDocument/2006/relationships/hyperlink" Target="https://www.i-tecnico.pt/windows-11-24h2-se-nao-tiver-espaco-no-disco-nao-vai-ser-actualizado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ebp"/><Relationship Id="rId5" Type="http://schemas.openxmlformats.org/officeDocument/2006/relationships/hyperlink" Target="https://en.wikipedia.org/wiki/Project_Jupyter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code.makery.ch/library/html-css/part1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uk.wikipedia.org/wiki/Pandas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 using Machine Learning algorithms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66982" y="4111977"/>
            <a:ext cx="7618867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Krishan Jakhar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Bikaner Technical University, Bikaner</a:t>
            </a:r>
          </a:p>
          <a:p>
            <a:pPr lvl="1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Electronics and Communication Engineering Department</a:t>
            </a:r>
            <a:endParaRPr lang="en-US" b="1" dirty="0"/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Highlight any challenges encountered during the implementation and potential improvements. 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Discuss potential enhancements and expansions for the system.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825" y="1884030"/>
            <a:ext cx="11019020" cy="497396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656920"/>
            <a:ext cx="11029615" cy="4585750"/>
          </a:xfrm>
        </p:spPr>
        <p:txBody>
          <a:bodyPr>
            <a:normAutofit/>
          </a:bodyPr>
          <a:lstStyle/>
          <a:p>
            <a:r>
              <a:rPr lang="en-US" sz="2000" dirty="0"/>
              <a:t>Many organizations need to predict whether an employee earns more than ₹50K or not for HR and compensation analysis.</a:t>
            </a:r>
          </a:p>
          <a:p>
            <a:r>
              <a:rPr lang="en-US" sz="2000" dirty="0"/>
              <a:t>This project uses machine learning to classify categories ( &lt;=50k or &gt;50k ) based on employee attributes.</a:t>
            </a:r>
          </a:p>
          <a:p>
            <a:r>
              <a:rPr lang="en-US" sz="2000" dirty="0"/>
              <a:t>Features include age, gender, education, occupation, work hours, capital gain/loss, and native country.</a:t>
            </a:r>
          </a:p>
          <a:p>
            <a:r>
              <a:rPr lang="en-US" sz="2000" dirty="0"/>
              <a:t>The model is trained on real-world data and integrated into an interactive </a:t>
            </a:r>
            <a:r>
              <a:rPr lang="en-US" sz="2000" dirty="0" err="1"/>
              <a:t>streamlit</a:t>
            </a:r>
            <a:r>
              <a:rPr lang="en-US" sz="2000" dirty="0"/>
              <a:t> web application</a:t>
            </a:r>
          </a:p>
          <a:p>
            <a:r>
              <a:rPr lang="en-US" sz="2000" dirty="0"/>
              <a:t>User can input data manually and automated salary class predictions.</a:t>
            </a:r>
          </a:p>
          <a:p>
            <a:endParaRPr lang="en-US" sz="2800" dirty="0"/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112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This section outlines the overall methodology, tools, and environment used to build and deploy the salary classification model.</a:t>
            </a:r>
          </a:p>
          <a:p>
            <a:r>
              <a:rPr lang="en-US" b="1" dirty="0"/>
              <a:t>✅ 1. System Requirements</a:t>
            </a:r>
          </a:p>
          <a:p>
            <a:r>
              <a:rPr lang="en-US" b="1" dirty="0"/>
              <a:t>Hardware:</a:t>
            </a:r>
            <a:endParaRPr lang="en-US" dirty="0"/>
          </a:p>
          <a:p>
            <a:pPr lvl="1"/>
            <a:r>
              <a:rPr lang="en-US" dirty="0"/>
              <a:t>Processor: Intel i5 or higher</a:t>
            </a:r>
          </a:p>
          <a:p>
            <a:pPr lvl="1"/>
            <a:r>
              <a:rPr lang="en-US" dirty="0"/>
              <a:t>RAM: Minimum 8 GB</a:t>
            </a:r>
          </a:p>
          <a:p>
            <a:pPr lvl="1"/>
            <a:r>
              <a:rPr lang="en-US" dirty="0"/>
              <a:t>Storage: 1 GB free space</a:t>
            </a:r>
          </a:p>
          <a:p>
            <a:r>
              <a:rPr lang="en-US" b="1" dirty="0"/>
              <a:t>Software:</a:t>
            </a:r>
            <a:endParaRPr lang="en-US" dirty="0"/>
          </a:p>
          <a:p>
            <a:pPr lvl="1"/>
            <a:r>
              <a:rPr lang="en-US" dirty="0"/>
              <a:t>OS: Windows 10 / Linux / macOS</a:t>
            </a:r>
          </a:p>
          <a:p>
            <a:pPr lvl="1"/>
            <a:r>
              <a:rPr lang="en-US" dirty="0"/>
              <a:t>Python 3.8 or higher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 / VS Code / Any IDE</a:t>
            </a:r>
          </a:p>
          <a:p>
            <a:pPr lvl="1"/>
            <a:r>
              <a:rPr lang="en-US" dirty="0"/>
              <a:t>Web browser for running the </a:t>
            </a:r>
            <a:r>
              <a:rPr lang="en-US" dirty="0" err="1"/>
              <a:t>Streamlit</a:t>
            </a:r>
            <a:r>
              <a:rPr lang="en-US" dirty="0"/>
              <a:t> app</a:t>
            </a:r>
          </a:p>
          <a:p>
            <a:pPr marL="0" indent="0">
              <a:buNone/>
            </a:pPr>
            <a:endParaRPr lang="en-IN" sz="2800" b="1" dirty="0">
              <a:solidFill>
                <a:srgbClr val="0F0F0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8D2190-787B-44F8-7BC0-4DC1D2269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81536" y="2639666"/>
            <a:ext cx="1796651" cy="11529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90D70A-8AFB-99D8-09B5-BB69F0F86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25022" y="2718731"/>
            <a:ext cx="951920" cy="9948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F66EB3-075C-AF9B-B188-C94457B58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8379861" y="4119708"/>
            <a:ext cx="1977052" cy="9838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A83DE6-2346-FD1D-DCC2-84587726A8A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5137948" y="3429000"/>
            <a:ext cx="2619446" cy="130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416A5-4734-99D8-3F65-998440D2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1638-D437-9505-4EAE-A23B6CCCD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✅ 2. Libraries Required</a:t>
            </a:r>
          </a:p>
          <a:p>
            <a:r>
              <a:rPr lang="en-US" dirty="0"/>
              <a:t>The following Python libraries were used for data preprocessing, model training, and deployment:</a:t>
            </a:r>
          </a:p>
          <a:p>
            <a:r>
              <a:rPr lang="en-US" b="1" dirty="0"/>
              <a:t>Pandas</a:t>
            </a:r>
            <a:r>
              <a:rPr lang="en-US" dirty="0"/>
              <a:t> – for data manipulation and analysis</a:t>
            </a:r>
          </a:p>
          <a:p>
            <a:r>
              <a:rPr lang="en-US" b="1" dirty="0"/>
              <a:t>NumPy</a:t>
            </a:r>
            <a:r>
              <a:rPr lang="en-US" dirty="0"/>
              <a:t> – for numerical operations</a:t>
            </a:r>
          </a:p>
          <a:p>
            <a:r>
              <a:rPr lang="en-US" b="1" dirty="0"/>
              <a:t>Scikit-learn</a:t>
            </a:r>
            <a:r>
              <a:rPr lang="en-US" dirty="0"/>
              <a:t> – for preprocessing, model building, and evaluation</a:t>
            </a:r>
          </a:p>
          <a:p>
            <a:r>
              <a:rPr lang="en-US" b="1" dirty="0" err="1"/>
              <a:t>Joblib</a:t>
            </a:r>
            <a:r>
              <a:rPr lang="en-US" dirty="0"/>
              <a:t> – for saving/loading the model and encoders</a:t>
            </a:r>
          </a:p>
          <a:p>
            <a:r>
              <a:rPr lang="en-US" b="1" dirty="0"/>
              <a:t>Matplotlib / Seaborn</a:t>
            </a:r>
            <a:r>
              <a:rPr lang="en-US" dirty="0"/>
              <a:t> – for data visualization (optional, during EDA)</a:t>
            </a:r>
          </a:p>
          <a:p>
            <a:r>
              <a:rPr lang="en-US" b="1" dirty="0" err="1"/>
              <a:t>Streamlit</a:t>
            </a:r>
            <a:r>
              <a:rPr lang="en-US" dirty="0"/>
              <a:t> – for building the interactive web app</a:t>
            </a:r>
          </a:p>
          <a:p>
            <a:r>
              <a:rPr lang="en-US" b="1" dirty="0"/>
              <a:t>OS / Pickle</a:t>
            </a:r>
            <a:r>
              <a:rPr lang="en-US" dirty="0"/>
              <a:t> – for file handling and object serialization (optional)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042DAB-AAEB-EC30-744F-637B3F2E8D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630457" y="2841099"/>
            <a:ext cx="1297726" cy="52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539C1D-68E8-5375-BB7A-DB6DA583A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302" y="2640894"/>
            <a:ext cx="1222513" cy="6591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D42F92-3725-C125-5B37-E89D210F4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0457" y="3368841"/>
            <a:ext cx="1370849" cy="6138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33F4F6-F627-6436-070D-B24FF27B23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9756" y="3453040"/>
            <a:ext cx="855603" cy="7897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15695A-FCFD-F915-843A-57DF3E46C1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41533" y="4052228"/>
            <a:ext cx="1400175" cy="819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A8BE0CD-3C4C-0F53-A420-F52D4408D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36526" y="4424922"/>
            <a:ext cx="872289" cy="8722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9BC6FE-1CB6-76B8-0E94-E1080D340E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51654" y="4940952"/>
            <a:ext cx="765760" cy="918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0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6521939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Problem Understanding</a:t>
            </a:r>
          </a:p>
          <a:p>
            <a:pPr marL="0" indent="0">
              <a:buNone/>
            </a:pPr>
            <a:r>
              <a:rPr lang="en-US" sz="1800" b="1" dirty="0"/>
              <a:t>	-  Define the goal: predict whether an employee earns &gt;50k or &lt;=50k.</a:t>
            </a:r>
          </a:p>
          <a:p>
            <a:pPr marL="0" indent="0">
              <a:buNone/>
            </a:pPr>
            <a:r>
              <a:rPr lang="en-US" sz="1800" b="1" dirty="0"/>
              <a:t>     	-  Understand the features (age, education, occupation, etc.) and target variable.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Collection</a:t>
            </a:r>
          </a:p>
          <a:p>
            <a:pPr marL="0" indent="0">
              <a:buNone/>
            </a:pPr>
            <a:r>
              <a:rPr lang="en-US" sz="1800" b="1" dirty="0"/>
              <a:t>     	-  Use the UCI Adult dataset (adult.csv) as the primary data source.</a:t>
            </a:r>
          </a:p>
          <a:p>
            <a:pPr marL="0" indent="0">
              <a:buNone/>
            </a:pPr>
            <a:r>
              <a:rPr lang="en-US" sz="1800" b="1" dirty="0"/>
              <a:t>     	-  Load the data using pandas and inspect for missing values, duplicates, and data types.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Data Preprocessing</a:t>
            </a:r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Handle missing or unknown values (e.g., replace ? With </a:t>
            </a:r>
            <a:r>
              <a:rPr lang="en-US" sz="1800" b="1" dirty="0" err="1"/>
              <a:t>NaN</a:t>
            </a:r>
            <a:r>
              <a:rPr lang="en-US" sz="1800" b="1" dirty="0"/>
              <a:t> and drop or impute)..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Encode categorical columns using </a:t>
            </a:r>
            <a:r>
              <a:rPr lang="en-US" sz="1800" b="1" dirty="0" err="1"/>
              <a:t>LabelEncoder</a:t>
            </a:r>
            <a:r>
              <a:rPr lang="en-US" sz="1800" b="1" dirty="0"/>
              <a:t> or </a:t>
            </a:r>
            <a:r>
              <a:rPr lang="en-US" sz="1800" b="1" dirty="0" err="1"/>
              <a:t>OneHotEncode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Scale numerical columns using </a:t>
            </a:r>
            <a:r>
              <a:rPr lang="en-US" sz="1800" b="1" dirty="0" err="1"/>
              <a:t>StandardScalar</a:t>
            </a:r>
            <a:r>
              <a:rPr lang="en-US" sz="1800" b="1" dirty="0"/>
              <a:t>.</a:t>
            </a:r>
          </a:p>
          <a:p>
            <a:pPr marL="0" indent="0">
              <a:buNone/>
            </a:pPr>
            <a:r>
              <a:rPr lang="en-US" sz="2000" b="1" dirty="0"/>
              <a:t> 	-  </a:t>
            </a:r>
            <a:r>
              <a:rPr lang="en-US" sz="1800" b="1" dirty="0"/>
              <a:t>Split the dataset into training and testing sets (</a:t>
            </a:r>
            <a:r>
              <a:rPr lang="en-US" sz="1800" b="1" dirty="0" err="1"/>
              <a:t>e.g</a:t>
            </a:r>
            <a:r>
              <a:rPr lang="en-US" sz="1800" b="1" dirty="0"/>
              <a:t>, 80/20 split).</a:t>
            </a:r>
          </a:p>
          <a:p>
            <a:pPr marL="0" indent="0">
              <a:buNone/>
            </a:pPr>
            <a:endParaRPr lang="en-US" sz="1800" b="1" dirty="0"/>
          </a:p>
          <a:p>
            <a:endParaRPr lang="en-US" sz="2800" b="1" dirty="0"/>
          </a:p>
          <a:p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9034-89CB-7AF6-C024-C84C829AE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60018"/>
            <a:ext cx="11029615" cy="716953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Model Building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  <a:r>
              <a:rPr lang="en-US" sz="2400" b="1" dirty="0"/>
              <a:t>    </a:t>
            </a:r>
            <a:r>
              <a:rPr lang="en-US" sz="2000" b="1" dirty="0"/>
              <a:t>-  </a:t>
            </a:r>
            <a:r>
              <a:rPr lang="en-US" sz="1800" b="1" dirty="0"/>
              <a:t>Train different classification models such as:</a:t>
            </a:r>
          </a:p>
          <a:p>
            <a:pPr marL="0" indent="0">
              <a:buNone/>
            </a:pPr>
            <a:r>
              <a:rPr lang="en-US" sz="1800" b="1" dirty="0"/>
              <a:t>             -  Random Forest Classifier, Logistic Regression, Support Vector Machine , </a:t>
            </a:r>
            <a:r>
              <a:rPr lang="en-US" sz="1800" b="1" dirty="0" err="1"/>
              <a:t>etc</a:t>
            </a: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       -  Evaluate using metrics: Accuracy, precision, Recall, F1-Score</a:t>
            </a:r>
          </a:p>
          <a:p>
            <a:pPr marL="0" indent="0">
              <a:buNone/>
            </a:pPr>
            <a:r>
              <a:rPr lang="en-US" sz="1800" b="1" dirty="0"/>
              <a:t>	- Choose the best-performing model.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Model Saving</a:t>
            </a:r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Save the trained model using </a:t>
            </a:r>
            <a:r>
              <a:rPr lang="en-US" sz="1800" b="1" dirty="0" err="1"/>
              <a:t>joblib</a:t>
            </a:r>
            <a:r>
              <a:rPr lang="en-US" sz="1800" b="1" dirty="0"/>
              <a:t> or pickle.</a:t>
            </a:r>
          </a:p>
          <a:p>
            <a:pPr marL="0" indent="0">
              <a:buNone/>
            </a:pPr>
            <a:r>
              <a:rPr lang="en-US" sz="2000" b="1" dirty="0"/>
              <a:t>       -  </a:t>
            </a:r>
            <a:r>
              <a:rPr lang="en-US" sz="1800" b="1" dirty="0"/>
              <a:t>Also save the encoders and scaler used during preprocessing.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Web Application with </a:t>
            </a:r>
            <a:r>
              <a:rPr lang="en-US" sz="2000" b="1" dirty="0" err="1"/>
              <a:t>streamlit</a:t>
            </a: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	-  </a:t>
            </a:r>
            <a:r>
              <a:rPr lang="en-US" sz="1800" b="1" dirty="0"/>
              <a:t>Build a user interface using </a:t>
            </a:r>
            <a:r>
              <a:rPr lang="en-US" sz="1800" b="1" dirty="0" err="1"/>
              <a:t>Streamlit</a:t>
            </a:r>
            <a:r>
              <a:rPr lang="en-US" sz="1800" b="1" dirty="0"/>
              <a:t> to:</a:t>
            </a:r>
          </a:p>
          <a:p>
            <a:pPr marL="0" indent="0">
              <a:buNone/>
            </a:pPr>
            <a:r>
              <a:rPr lang="en-US" sz="1800" b="1" dirty="0"/>
              <a:t>		- collect user inputs via sliders, dropdowns, etc.</a:t>
            </a:r>
          </a:p>
          <a:p>
            <a:pPr marL="0" indent="0">
              <a:buNone/>
            </a:pPr>
            <a:r>
              <a:rPr lang="en-US" sz="1800" b="1" dirty="0"/>
              <a:t>		-preprocess the input using saved encoders and scaler.</a:t>
            </a:r>
          </a:p>
          <a:p>
            <a:pPr marL="0" indent="0">
              <a:buNone/>
            </a:pPr>
            <a:r>
              <a:rPr lang="en-US" sz="1800" b="1" dirty="0"/>
              <a:t>		-predict and display the salary class.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95E-B3E6-2CFA-B886-DFFC858C0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639392"/>
            <a:ext cx="11029615" cy="3332533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Testing and Debugging</a:t>
            </a:r>
          </a:p>
          <a:p>
            <a:pPr marL="0" indent="0">
              <a:buNone/>
            </a:pPr>
            <a:r>
              <a:rPr lang="en-US" sz="1800" b="1" dirty="0"/>
              <a:t>	- Test the app thoroughly with different inputs.</a:t>
            </a:r>
            <a:endParaRPr lang="en-US" sz="1600" b="1" dirty="0"/>
          </a:p>
          <a:p>
            <a:pPr marL="0" indent="0">
              <a:buNone/>
            </a:pPr>
            <a:r>
              <a:rPr lang="en-US" sz="1800" b="1" dirty="0"/>
              <a:t>       - Handle errors like missing columns or invalid types.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800" b="1" dirty="0"/>
              <a:t>Deployment</a:t>
            </a:r>
          </a:p>
          <a:p>
            <a:pPr marL="0" indent="0">
              <a:buNone/>
            </a:pPr>
            <a:r>
              <a:rPr lang="en-US" sz="1800" b="1" dirty="0"/>
              <a:t>	- Deploy the </a:t>
            </a:r>
            <a:r>
              <a:rPr lang="en-US" sz="1800" b="1" dirty="0" err="1"/>
              <a:t>Streamlit</a:t>
            </a:r>
            <a:r>
              <a:rPr lang="en-US" sz="1800" b="1" dirty="0"/>
              <a:t> app on platforms like </a:t>
            </a:r>
            <a:r>
              <a:rPr lang="en-US" sz="1800" b="1" dirty="0" err="1"/>
              <a:t>Streamlit</a:t>
            </a:r>
            <a:r>
              <a:rPr lang="en-US" sz="1800" b="1" dirty="0"/>
              <a:t> Cloud, Heroku, or Hugging Face Spaces.</a:t>
            </a:r>
            <a:endParaRPr lang="en-US" sz="1600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387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808403-4C13-9F26-2A22-18BC1631F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533" y="1401652"/>
            <a:ext cx="3487343" cy="35897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5542DB-F001-14B8-3843-C0E7E47D8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082" y="1161906"/>
            <a:ext cx="2769174" cy="23633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F83D46-B652-FE77-120F-B48A40D4F8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1374" y="3755260"/>
            <a:ext cx="6950767" cy="228966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0FCE8D-46E6-37E3-435B-9F34D7D5A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24554" y="1232452"/>
            <a:ext cx="3605756" cy="2526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114</TotalTime>
  <Words>686</Words>
  <Application>Microsoft Office PowerPoint</Application>
  <PresentationFormat>Widescreen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Machine Learning algorithms</vt:lpstr>
      <vt:lpstr>OUTLINE</vt:lpstr>
      <vt:lpstr>Problem Statement</vt:lpstr>
      <vt:lpstr>System  Approach</vt:lpstr>
      <vt:lpstr>System  Approach</vt:lpstr>
      <vt:lpstr>Algorithm &amp; Deployment</vt:lpstr>
      <vt:lpstr>PowerPoint Presentation</vt:lpstr>
      <vt:lpstr>PowerPoint Presentation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krishan jakhar</cp:lastModifiedBy>
  <cp:revision>47</cp:revision>
  <dcterms:created xsi:type="dcterms:W3CDTF">2021-05-26T16:50:10Z</dcterms:created>
  <dcterms:modified xsi:type="dcterms:W3CDTF">2025-07-19T03:17:11Z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