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0"/>
  </p:notes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31" autoAdjust="0"/>
  </p:normalViewPr>
  <p:slideViewPr>
    <p:cSldViewPr>
      <p:cViewPr>
        <p:scale>
          <a:sx n="71" d="100"/>
          <a:sy n="71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C238C-88CE-42EA-A725-15055AFB45B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485E5E-68E7-45FB-9868-435C72663D90}">
      <dgm:prSet phldrT="[Text]"/>
      <dgm:spPr/>
      <dgm:t>
        <a:bodyPr/>
        <a:lstStyle/>
        <a:p>
          <a:r>
            <a:rPr lang="en-US" b="1" i="0" dirty="0" smtClean="0"/>
            <a:t>Associate</a:t>
          </a:r>
          <a:r>
            <a:rPr lang="bg-BG" b="1" i="0" dirty="0" smtClean="0"/>
            <a:t>(</a:t>
          </a:r>
          <a:r>
            <a:rPr lang="en-US" b="1" i="0" dirty="0" smtClean="0"/>
            <a:t>OCA)</a:t>
          </a:r>
          <a:endParaRPr lang="en-US" dirty="0"/>
        </a:p>
      </dgm:t>
    </dgm:pt>
    <dgm:pt modelId="{7710C913-4CD8-42F6-B682-FB26FF119685}" type="parTrans" cxnId="{49215DD9-022C-432D-BADC-B8FAAC4A1A20}">
      <dgm:prSet/>
      <dgm:spPr/>
      <dgm:t>
        <a:bodyPr/>
        <a:lstStyle/>
        <a:p>
          <a:endParaRPr lang="en-US"/>
        </a:p>
      </dgm:t>
    </dgm:pt>
    <dgm:pt modelId="{56487EB9-8EF6-4F8F-A496-4DCB61556F49}" type="sibTrans" cxnId="{49215DD9-022C-432D-BADC-B8FAAC4A1A20}">
      <dgm:prSet/>
      <dgm:spPr/>
      <dgm:t>
        <a:bodyPr/>
        <a:lstStyle/>
        <a:p>
          <a:endParaRPr lang="en-US"/>
        </a:p>
      </dgm:t>
    </dgm:pt>
    <dgm:pt modelId="{08ADE659-E86A-4D18-A199-B71FD3D1121A}">
      <dgm:prSet phldrT="[Text]"/>
      <dgm:spPr/>
      <dgm:t>
        <a:bodyPr/>
        <a:lstStyle/>
        <a:p>
          <a:r>
            <a:rPr lang="en-US" b="1" i="0" dirty="0" smtClean="0"/>
            <a:t>Oracle Certified Associate, Java SE 8 Programmer</a:t>
          </a:r>
          <a:endParaRPr lang="en-US" dirty="0"/>
        </a:p>
      </dgm:t>
    </dgm:pt>
    <dgm:pt modelId="{C5800716-E29F-479B-8DCB-5265D9E6D5A8}" type="parTrans" cxnId="{0B1C6266-C6FE-468F-834C-289006BEAADF}">
      <dgm:prSet/>
      <dgm:spPr/>
      <dgm:t>
        <a:bodyPr/>
        <a:lstStyle/>
        <a:p>
          <a:endParaRPr lang="en-US"/>
        </a:p>
      </dgm:t>
    </dgm:pt>
    <dgm:pt modelId="{47FFF7C9-B872-474B-8BDC-1DFD1B8E39A6}" type="sibTrans" cxnId="{0B1C6266-C6FE-468F-834C-289006BEAADF}">
      <dgm:prSet/>
      <dgm:spPr/>
      <dgm:t>
        <a:bodyPr/>
        <a:lstStyle/>
        <a:p>
          <a:endParaRPr lang="en-US"/>
        </a:p>
      </dgm:t>
    </dgm:pt>
    <dgm:pt modelId="{7ADCF7C3-D89D-4C9E-853A-F0503A4DB7CC}">
      <dgm:prSet phldrT="[Text]"/>
      <dgm:spPr/>
      <dgm:t>
        <a:bodyPr/>
        <a:lstStyle/>
        <a:p>
          <a:r>
            <a:rPr lang="en-US" b="1" i="0" dirty="0" smtClean="0"/>
            <a:t>Oracle Certified Associate, Java SE 7 Programmer</a:t>
          </a:r>
          <a:endParaRPr lang="en-US" dirty="0"/>
        </a:p>
      </dgm:t>
    </dgm:pt>
    <dgm:pt modelId="{D7DC087A-84C9-4237-ADD7-90A96323A010}" type="parTrans" cxnId="{2DFA8696-1429-49B6-A3DD-88D7A38EBBFE}">
      <dgm:prSet/>
      <dgm:spPr/>
      <dgm:t>
        <a:bodyPr/>
        <a:lstStyle/>
        <a:p>
          <a:endParaRPr lang="en-US"/>
        </a:p>
      </dgm:t>
    </dgm:pt>
    <dgm:pt modelId="{1952CDD5-01A4-4CCA-A069-2F49A6D21DE1}" type="sibTrans" cxnId="{2DFA8696-1429-49B6-A3DD-88D7A38EBBFE}">
      <dgm:prSet/>
      <dgm:spPr/>
      <dgm:t>
        <a:bodyPr/>
        <a:lstStyle/>
        <a:p>
          <a:endParaRPr lang="en-US"/>
        </a:p>
      </dgm:t>
    </dgm:pt>
    <dgm:pt modelId="{0B39A654-88A5-409E-9167-664236603FAD}">
      <dgm:prSet phldrT="[Text]"/>
      <dgm:spPr/>
      <dgm:t>
        <a:bodyPr/>
        <a:lstStyle/>
        <a:p>
          <a:r>
            <a:rPr lang="en-US" b="1" i="0" dirty="0" smtClean="0"/>
            <a:t>Professional(OCP)</a:t>
          </a:r>
          <a:endParaRPr lang="en-US" dirty="0"/>
        </a:p>
      </dgm:t>
    </dgm:pt>
    <dgm:pt modelId="{6C2E7F7C-9F22-4C3C-8A95-0EAC2B718D2D}" type="parTrans" cxnId="{43680DAF-C9EF-48B9-A3AF-E0BCA8B5AEAA}">
      <dgm:prSet/>
      <dgm:spPr/>
      <dgm:t>
        <a:bodyPr/>
        <a:lstStyle/>
        <a:p>
          <a:endParaRPr lang="en-US"/>
        </a:p>
      </dgm:t>
    </dgm:pt>
    <dgm:pt modelId="{7105B94B-8A7E-4006-82AA-C196FC4D8273}" type="sibTrans" cxnId="{43680DAF-C9EF-48B9-A3AF-E0BCA8B5AEAA}">
      <dgm:prSet/>
      <dgm:spPr/>
      <dgm:t>
        <a:bodyPr/>
        <a:lstStyle/>
        <a:p>
          <a:endParaRPr lang="en-US"/>
        </a:p>
      </dgm:t>
    </dgm:pt>
    <dgm:pt modelId="{69EC8EAB-D1B5-48A0-90C2-8B1AFE0225DF}">
      <dgm:prSet phldrT="[Text]"/>
      <dgm:spPr/>
      <dgm:t>
        <a:bodyPr/>
        <a:lstStyle/>
        <a:p>
          <a:r>
            <a:rPr lang="en-US" b="1" i="0" dirty="0" smtClean="0"/>
            <a:t>Oracle Certified Professional, Java SE 8 Programmer</a:t>
          </a:r>
          <a:endParaRPr lang="en-US" dirty="0"/>
        </a:p>
      </dgm:t>
    </dgm:pt>
    <dgm:pt modelId="{3660AA42-AECE-42A5-BF78-611FADAF1A73}" type="parTrans" cxnId="{8843B7EA-BB71-4AE2-81D6-1EE48EFE487B}">
      <dgm:prSet/>
      <dgm:spPr/>
      <dgm:t>
        <a:bodyPr/>
        <a:lstStyle/>
        <a:p>
          <a:endParaRPr lang="en-US"/>
        </a:p>
      </dgm:t>
    </dgm:pt>
    <dgm:pt modelId="{B96A8266-A3FE-43AB-A41E-14DEC048246C}" type="sibTrans" cxnId="{8843B7EA-BB71-4AE2-81D6-1EE48EFE487B}">
      <dgm:prSet/>
      <dgm:spPr/>
      <dgm:t>
        <a:bodyPr/>
        <a:lstStyle/>
        <a:p>
          <a:endParaRPr lang="en-US"/>
        </a:p>
      </dgm:t>
    </dgm:pt>
    <dgm:pt modelId="{4A45AB48-39AE-4670-9788-5149338E8D8E}">
      <dgm:prSet phldrT="[Text]"/>
      <dgm:spPr/>
      <dgm:t>
        <a:bodyPr/>
        <a:lstStyle/>
        <a:p>
          <a:r>
            <a:rPr lang="en-US" b="1" i="0" dirty="0" smtClean="0"/>
            <a:t>Oracle Certified Professional, Java SE 7 Programmer</a:t>
          </a:r>
          <a:endParaRPr lang="en-US" dirty="0"/>
        </a:p>
      </dgm:t>
    </dgm:pt>
    <dgm:pt modelId="{397B0E8A-041E-4F97-A2E4-AF6445E1540B}" type="parTrans" cxnId="{6548B1FA-DF66-4606-90D8-087EDFAA23F7}">
      <dgm:prSet/>
      <dgm:spPr/>
      <dgm:t>
        <a:bodyPr/>
        <a:lstStyle/>
        <a:p>
          <a:endParaRPr lang="en-US"/>
        </a:p>
      </dgm:t>
    </dgm:pt>
    <dgm:pt modelId="{A599A51F-D986-4D2E-9977-7E40CA43C7F9}" type="sibTrans" cxnId="{6548B1FA-DF66-4606-90D8-087EDFAA23F7}">
      <dgm:prSet/>
      <dgm:spPr/>
      <dgm:t>
        <a:bodyPr/>
        <a:lstStyle/>
        <a:p>
          <a:endParaRPr lang="en-US"/>
        </a:p>
      </dgm:t>
    </dgm:pt>
    <dgm:pt modelId="{385C413A-36C6-462F-925B-915BC3E3BC44}">
      <dgm:prSet phldrT="[Text]"/>
      <dgm:spPr/>
      <dgm:t>
        <a:bodyPr/>
        <a:lstStyle/>
        <a:p>
          <a:r>
            <a:rPr lang="en-US" dirty="0" smtClean="0"/>
            <a:t>Master(OCM)</a:t>
          </a:r>
          <a:endParaRPr lang="en-US" dirty="0"/>
        </a:p>
      </dgm:t>
    </dgm:pt>
    <dgm:pt modelId="{58D362ED-E183-4698-84D0-92A90D6283E8}" type="parTrans" cxnId="{455375CC-3411-421C-BF8D-4441A62C5FAB}">
      <dgm:prSet/>
      <dgm:spPr/>
      <dgm:t>
        <a:bodyPr/>
        <a:lstStyle/>
        <a:p>
          <a:endParaRPr lang="en-US"/>
        </a:p>
      </dgm:t>
    </dgm:pt>
    <dgm:pt modelId="{8B3B9631-97B4-49BF-94DE-02FACED150A2}" type="sibTrans" cxnId="{455375CC-3411-421C-BF8D-4441A62C5FAB}">
      <dgm:prSet/>
      <dgm:spPr/>
      <dgm:t>
        <a:bodyPr/>
        <a:lstStyle/>
        <a:p>
          <a:endParaRPr lang="en-US"/>
        </a:p>
      </dgm:t>
    </dgm:pt>
    <dgm:pt modelId="{A2FFD8E8-7094-44A8-9320-73190679F547}">
      <dgm:prSet phldrT="[Text]"/>
      <dgm:spPr/>
      <dgm:t>
        <a:bodyPr/>
        <a:lstStyle/>
        <a:p>
          <a:r>
            <a:rPr lang="en-US" b="1" i="0" dirty="0" smtClean="0"/>
            <a:t>Oracle Certified Master, Java SE </a:t>
          </a:r>
          <a:r>
            <a:rPr lang="bg-BG" b="1" i="0" dirty="0" smtClean="0"/>
            <a:t>6</a:t>
          </a:r>
          <a:r>
            <a:rPr lang="en-US" b="1" i="0" dirty="0" smtClean="0"/>
            <a:t> Programmer</a:t>
          </a:r>
          <a:endParaRPr lang="en-US" dirty="0"/>
        </a:p>
      </dgm:t>
    </dgm:pt>
    <dgm:pt modelId="{2F980F30-A963-46F1-8C39-2E2BDEC6495C}" type="parTrans" cxnId="{C33B8B95-2FDF-45B6-A7EE-2481FDF25300}">
      <dgm:prSet/>
      <dgm:spPr/>
      <dgm:t>
        <a:bodyPr/>
        <a:lstStyle/>
        <a:p>
          <a:endParaRPr lang="en-US"/>
        </a:p>
      </dgm:t>
    </dgm:pt>
    <dgm:pt modelId="{B68909EB-E6AD-49C6-A70F-9890AC300937}" type="sibTrans" cxnId="{C33B8B95-2FDF-45B6-A7EE-2481FDF25300}">
      <dgm:prSet/>
      <dgm:spPr/>
      <dgm:t>
        <a:bodyPr/>
        <a:lstStyle/>
        <a:p>
          <a:endParaRPr lang="en-US"/>
        </a:p>
      </dgm:t>
    </dgm:pt>
    <dgm:pt modelId="{FFDC70F6-5385-44D8-84A9-8579F5A23041}" type="pres">
      <dgm:prSet presAssocID="{572C238C-88CE-42EA-A725-15055AFB45B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D960A6-05D2-459B-8F06-B0964ACEA8D8}" type="pres">
      <dgm:prSet presAssocID="{385C413A-36C6-462F-925B-915BC3E3BC44}" presName="boxAndChildren" presStyleCnt="0"/>
      <dgm:spPr/>
    </dgm:pt>
    <dgm:pt modelId="{AC6B9C86-C38C-477C-A6F2-676FBAE9B29D}" type="pres">
      <dgm:prSet presAssocID="{385C413A-36C6-462F-925B-915BC3E3BC44}" presName="parentTextBox" presStyleLbl="node1" presStyleIdx="0" presStyleCnt="3"/>
      <dgm:spPr/>
      <dgm:t>
        <a:bodyPr/>
        <a:lstStyle/>
        <a:p>
          <a:endParaRPr lang="en-US"/>
        </a:p>
      </dgm:t>
    </dgm:pt>
    <dgm:pt modelId="{B1775CB2-F17A-4957-9B26-0D2598789C5A}" type="pres">
      <dgm:prSet presAssocID="{385C413A-36C6-462F-925B-915BC3E3BC44}" presName="entireBox" presStyleLbl="node1" presStyleIdx="0" presStyleCnt="3"/>
      <dgm:spPr/>
      <dgm:t>
        <a:bodyPr/>
        <a:lstStyle/>
        <a:p>
          <a:endParaRPr lang="en-US"/>
        </a:p>
      </dgm:t>
    </dgm:pt>
    <dgm:pt modelId="{0FEC29DB-99C5-481A-8F51-3FCB255659F2}" type="pres">
      <dgm:prSet presAssocID="{385C413A-36C6-462F-925B-915BC3E3BC44}" presName="descendantBox" presStyleCnt="0"/>
      <dgm:spPr/>
    </dgm:pt>
    <dgm:pt modelId="{1F9CFF2D-682E-4FBB-9514-ACA6AC655E95}" type="pres">
      <dgm:prSet presAssocID="{A2FFD8E8-7094-44A8-9320-73190679F547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41AEF1-4EA7-490B-B6D8-5DDADE4E1602}" type="pres">
      <dgm:prSet presAssocID="{7105B94B-8A7E-4006-82AA-C196FC4D8273}" presName="sp" presStyleCnt="0"/>
      <dgm:spPr/>
    </dgm:pt>
    <dgm:pt modelId="{8727FFCF-9C91-4CDC-AAE2-36AF1C962868}" type="pres">
      <dgm:prSet presAssocID="{0B39A654-88A5-409E-9167-664236603FAD}" presName="arrowAndChildren" presStyleCnt="0"/>
      <dgm:spPr/>
    </dgm:pt>
    <dgm:pt modelId="{37E25BAC-2B48-47A1-9227-40AFBF52651B}" type="pres">
      <dgm:prSet presAssocID="{0B39A654-88A5-409E-9167-664236603FAD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CEFCF6FC-3868-4274-9121-E3F58193D11F}" type="pres">
      <dgm:prSet presAssocID="{0B39A654-88A5-409E-9167-664236603FAD}" presName="arrow" presStyleLbl="node1" presStyleIdx="1" presStyleCnt="3"/>
      <dgm:spPr/>
      <dgm:t>
        <a:bodyPr/>
        <a:lstStyle/>
        <a:p>
          <a:endParaRPr lang="en-US"/>
        </a:p>
      </dgm:t>
    </dgm:pt>
    <dgm:pt modelId="{8D1328C2-13CE-46D8-A3D1-8660ABEE947E}" type="pres">
      <dgm:prSet presAssocID="{0B39A654-88A5-409E-9167-664236603FAD}" presName="descendantArrow" presStyleCnt="0"/>
      <dgm:spPr/>
    </dgm:pt>
    <dgm:pt modelId="{BD908C77-C37D-443A-8235-30A9F5113DE4}" type="pres">
      <dgm:prSet presAssocID="{69EC8EAB-D1B5-48A0-90C2-8B1AFE0225DF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B6ADC-BC2B-46D3-976A-6FDB69268ADC}" type="pres">
      <dgm:prSet presAssocID="{4A45AB48-39AE-4670-9788-5149338E8D8E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3DF3BE-8D87-4AB5-B547-F4C777C6B7D1}" type="pres">
      <dgm:prSet presAssocID="{56487EB9-8EF6-4F8F-A496-4DCB61556F49}" presName="sp" presStyleCnt="0"/>
      <dgm:spPr/>
    </dgm:pt>
    <dgm:pt modelId="{F28F6675-EA05-4440-A762-94D55F8310FB}" type="pres">
      <dgm:prSet presAssocID="{DD485E5E-68E7-45FB-9868-435C72663D90}" presName="arrowAndChildren" presStyleCnt="0"/>
      <dgm:spPr/>
    </dgm:pt>
    <dgm:pt modelId="{80247C3E-ECBB-4676-92B3-83FECD917BC2}" type="pres">
      <dgm:prSet presAssocID="{DD485E5E-68E7-45FB-9868-435C72663D90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DF294692-9F0D-42D6-BD2B-750AE1A431A2}" type="pres">
      <dgm:prSet presAssocID="{DD485E5E-68E7-45FB-9868-435C72663D90}" presName="arrow" presStyleLbl="node1" presStyleIdx="2" presStyleCnt="3"/>
      <dgm:spPr/>
      <dgm:t>
        <a:bodyPr/>
        <a:lstStyle/>
        <a:p>
          <a:endParaRPr lang="en-US"/>
        </a:p>
      </dgm:t>
    </dgm:pt>
    <dgm:pt modelId="{4AC2BD78-8A60-4F68-837A-AA91B62A6555}" type="pres">
      <dgm:prSet presAssocID="{DD485E5E-68E7-45FB-9868-435C72663D90}" presName="descendantArrow" presStyleCnt="0"/>
      <dgm:spPr/>
    </dgm:pt>
    <dgm:pt modelId="{972B8C4B-279C-4B9E-AFB2-86606F58EA65}" type="pres">
      <dgm:prSet presAssocID="{08ADE659-E86A-4D18-A199-B71FD3D1121A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CA068-187A-4B40-B91E-427A1D32A7B8}" type="pres">
      <dgm:prSet presAssocID="{7ADCF7C3-D89D-4C9E-853A-F0503A4DB7CC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FA8696-1429-49B6-A3DD-88D7A38EBBFE}" srcId="{DD485E5E-68E7-45FB-9868-435C72663D90}" destId="{7ADCF7C3-D89D-4C9E-853A-F0503A4DB7CC}" srcOrd="1" destOrd="0" parTransId="{D7DC087A-84C9-4237-ADD7-90A96323A010}" sibTransId="{1952CDD5-01A4-4CCA-A069-2F49A6D21DE1}"/>
    <dgm:cxn modelId="{455375CC-3411-421C-BF8D-4441A62C5FAB}" srcId="{572C238C-88CE-42EA-A725-15055AFB45B6}" destId="{385C413A-36C6-462F-925B-915BC3E3BC44}" srcOrd="2" destOrd="0" parTransId="{58D362ED-E183-4698-84D0-92A90D6283E8}" sibTransId="{8B3B9631-97B4-49BF-94DE-02FACED150A2}"/>
    <dgm:cxn modelId="{49215DD9-022C-432D-BADC-B8FAAC4A1A20}" srcId="{572C238C-88CE-42EA-A725-15055AFB45B6}" destId="{DD485E5E-68E7-45FB-9868-435C72663D90}" srcOrd="0" destOrd="0" parTransId="{7710C913-4CD8-42F6-B682-FB26FF119685}" sibTransId="{56487EB9-8EF6-4F8F-A496-4DCB61556F49}"/>
    <dgm:cxn modelId="{C33B8B95-2FDF-45B6-A7EE-2481FDF25300}" srcId="{385C413A-36C6-462F-925B-915BC3E3BC44}" destId="{A2FFD8E8-7094-44A8-9320-73190679F547}" srcOrd="0" destOrd="0" parTransId="{2F980F30-A963-46F1-8C39-2E2BDEC6495C}" sibTransId="{B68909EB-E6AD-49C6-A70F-9890AC300937}"/>
    <dgm:cxn modelId="{9A493012-6B1A-4D60-B7E3-7B1F744A74E4}" type="presOf" srcId="{69EC8EAB-D1B5-48A0-90C2-8B1AFE0225DF}" destId="{BD908C77-C37D-443A-8235-30A9F5113DE4}" srcOrd="0" destOrd="0" presId="urn:microsoft.com/office/officeart/2005/8/layout/process4"/>
    <dgm:cxn modelId="{0B1C6266-C6FE-468F-834C-289006BEAADF}" srcId="{DD485E5E-68E7-45FB-9868-435C72663D90}" destId="{08ADE659-E86A-4D18-A199-B71FD3D1121A}" srcOrd="0" destOrd="0" parTransId="{C5800716-E29F-479B-8DCB-5265D9E6D5A8}" sibTransId="{47FFF7C9-B872-474B-8BDC-1DFD1B8E39A6}"/>
    <dgm:cxn modelId="{158B879D-AA69-4DEB-9506-51783C4CD01E}" type="presOf" srcId="{A2FFD8E8-7094-44A8-9320-73190679F547}" destId="{1F9CFF2D-682E-4FBB-9514-ACA6AC655E95}" srcOrd="0" destOrd="0" presId="urn:microsoft.com/office/officeart/2005/8/layout/process4"/>
    <dgm:cxn modelId="{28E74849-0031-430E-AA99-FA906D6AF4E2}" type="presOf" srcId="{385C413A-36C6-462F-925B-915BC3E3BC44}" destId="{AC6B9C86-C38C-477C-A6F2-676FBAE9B29D}" srcOrd="0" destOrd="0" presId="urn:microsoft.com/office/officeart/2005/8/layout/process4"/>
    <dgm:cxn modelId="{D3EF3B5D-23B0-4768-8081-37B9AF2257BB}" type="presOf" srcId="{DD485E5E-68E7-45FB-9868-435C72663D90}" destId="{DF294692-9F0D-42D6-BD2B-750AE1A431A2}" srcOrd="1" destOrd="0" presId="urn:microsoft.com/office/officeart/2005/8/layout/process4"/>
    <dgm:cxn modelId="{5DBB6F96-3E6D-40E3-8A54-4374A94A5FAF}" type="presOf" srcId="{08ADE659-E86A-4D18-A199-B71FD3D1121A}" destId="{972B8C4B-279C-4B9E-AFB2-86606F58EA65}" srcOrd="0" destOrd="0" presId="urn:microsoft.com/office/officeart/2005/8/layout/process4"/>
    <dgm:cxn modelId="{D03D884E-CB3D-4C7A-9F71-6058B96F3835}" type="presOf" srcId="{7ADCF7C3-D89D-4C9E-853A-F0503A4DB7CC}" destId="{0ADCA068-187A-4B40-B91E-427A1D32A7B8}" srcOrd="0" destOrd="0" presId="urn:microsoft.com/office/officeart/2005/8/layout/process4"/>
    <dgm:cxn modelId="{6548B1FA-DF66-4606-90D8-087EDFAA23F7}" srcId="{0B39A654-88A5-409E-9167-664236603FAD}" destId="{4A45AB48-39AE-4670-9788-5149338E8D8E}" srcOrd="1" destOrd="0" parTransId="{397B0E8A-041E-4F97-A2E4-AF6445E1540B}" sibTransId="{A599A51F-D986-4D2E-9977-7E40CA43C7F9}"/>
    <dgm:cxn modelId="{691674EF-F2BC-4098-9E4C-59704C9508D6}" type="presOf" srcId="{572C238C-88CE-42EA-A725-15055AFB45B6}" destId="{FFDC70F6-5385-44D8-84A9-8579F5A23041}" srcOrd="0" destOrd="0" presId="urn:microsoft.com/office/officeart/2005/8/layout/process4"/>
    <dgm:cxn modelId="{06916933-667F-4337-8435-20A1A3C3B9E6}" type="presOf" srcId="{385C413A-36C6-462F-925B-915BC3E3BC44}" destId="{B1775CB2-F17A-4957-9B26-0D2598789C5A}" srcOrd="1" destOrd="0" presId="urn:microsoft.com/office/officeart/2005/8/layout/process4"/>
    <dgm:cxn modelId="{43680DAF-C9EF-48B9-A3AF-E0BCA8B5AEAA}" srcId="{572C238C-88CE-42EA-A725-15055AFB45B6}" destId="{0B39A654-88A5-409E-9167-664236603FAD}" srcOrd="1" destOrd="0" parTransId="{6C2E7F7C-9F22-4C3C-8A95-0EAC2B718D2D}" sibTransId="{7105B94B-8A7E-4006-82AA-C196FC4D8273}"/>
    <dgm:cxn modelId="{C108F082-1BF7-43EB-8983-83D08BE3D4AA}" type="presOf" srcId="{4A45AB48-39AE-4670-9788-5149338E8D8E}" destId="{B51B6ADC-BC2B-46D3-976A-6FDB69268ADC}" srcOrd="0" destOrd="0" presId="urn:microsoft.com/office/officeart/2005/8/layout/process4"/>
    <dgm:cxn modelId="{8843B7EA-BB71-4AE2-81D6-1EE48EFE487B}" srcId="{0B39A654-88A5-409E-9167-664236603FAD}" destId="{69EC8EAB-D1B5-48A0-90C2-8B1AFE0225DF}" srcOrd="0" destOrd="0" parTransId="{3660AA42-AECE-42A5-BF78-611FADAF1A73}" sibTransId="{B96A8266-A3FE-43AB-A41E-14DEC048246C}"/>
    <dgm:cxn modelId="{56D2721D-A59A-4622-9B9E-A1CEA0896472}" type="presOf" srcId="{DD485E5E-68E7-45FB-9868-435C72663D90}" destId="{80247C3E-ECBB-4676-92B3-83FECD917BC2}" srcOrd="0" destOrd="0" presId="urn:microsoft.com/office/officeart/2005/8/layout/process4"/>
    <dgm:cxn modelId="{58414EFD-2C05-45F4-90CD-2FCBF6A72E0E}" type="presOf" srcId="{0B39A654-88A5-409E-9167-664236603FAD}" destId="{CEFCF6FC-3868-4274-9121-E3F58193D11F}" srcOrd="1" destOrd="0" presId="urn:microsoft.com/office/officeart/2005/8/layout/process4"/>
    <dgm:cxn modelId="{D1711D49-FFCE-49AF-810F-CE7902C6354E}" type="presOf" srcId="{0B39A654-88A5-409E-9167-664236603FAD}" destId="{37E25BAC-2B48-47A1-9227-40AFBF52651B}" srcOrd="0" destOrd="0" presId="urn:microsoft.com/office/officeart/2005/8/layout/process4"/>
    <dgm:cxn modelId="{09545BD8-06D0-464E-A11F-9A91FA6C06BF}" type="presParOf" srcId="{FFDC70F6-5385-44D8-84A9-8579F5A23041}" destId="{F7D960A6-05D2-459B-8F06-B0964ACEA8D8}" srcOrd="0" destOrd="0" presId="urn:microsoft.com/office/officeart/2005/8/layout/process4"/>
    <dgm:cxn modelId="{2D581A37-5BFE-4628-96DA-7E0C99186415}" type="presParOf" srcId="{F7D960A6-05D2-459B-8F06-B0964ACEA8D8}" destId="{AC6B9C86-C38C-477C-A6F2-676FBAE9B29D}" srcOrd="0" destOrd="0" presId="urn:microsoft.com/office/officeart/2005/8/layout/process4"/>
    <dgm:cxn modelId="{059A92C9-9CAE-4D6B-863E-8AB34BD28548}" type="presParOf" srcId="{F7D960A6-05D2-459B-8F06-B0964ACEA8D8}" destId="{B1775CB2-F17A-4957-9B26-0D2598789C5A}" srcOrd="1" destOrd="0" presId="urn:microsoft.com/office/officeart/2005/8/layout/process4"/>
    <dgm:cxn modelId="{4FF46D83-5BAD-44C4-BF82-5C9E68CC3EBB}" type="presParOf" srcId="{F7D960A6-05D2-459B-8F06-B0964ACEA8D8}" destId="{0FEC29DB-99C5-481A-8F51-3FCB255659F2}" srcOrd="2" destOrd="0" presId="urn:microsoft.com/office/officeart/2005/8/layout/process4"/>
    <dgm:cxn modelId="{7973BD0D-2B41-4532-8589-97D09F4D0087}" type="presParOf" srcId="{0FEC29DB-99C5-481A-8F51-3FCB255659F2}" destId="{1F9CFF2D-682E-4FBB-9514-ACA6AC655E95}" srcOrd="0" destOrd="0" presId="urn:microsoft.com/office/officeart/2005/8/layout/process4"/>
    <dgm:cxn modelId="{78543D13-E56B-40DB-B1D1-DF91815298F2}" type="presParOf" srcId="{FFDC70F6-5385-44D8-84A9-8579F5A23041}" destId="{8441AEF1-4EA7-490B-B6D8-5DDADE4E1602}" srcOrd="1" destOrd="0" presId="urn:microsoft.com/office/officeart/2005/8/layout/process4"/>
    <dgm:cxn modelId="{211DC637-9F04-43FD-9D55-47E59427828C}" type="presParOf" srcId="{FFDC70F6-5385-44D8-84A9-8579F5A23041}" destId="{8727FFCF-9C91-4CDC-AAE2-36AF1C962868}" srcOrd="2" destOrd="0" presId="urn:microsoft.com/office/officeart/2005/8/layout/process4"/>
    <dgm:cxn modelId="{40FEC054-5D32-49B4-801D-B8AC0E0E76C5}" type="presParOf" srcId="{8727FFCF-9C91-4CDC-AAE2-36AF1C962868}" destId="{37E25BAC-2B48-47A1-9227-40AFBF52651B}" srcOrd="0" destOrd="0" presId="urn:microsoft.com/office/officeart/2005/8/layout/process4"/>
    <dgm:cxn modelId="{B72CAD08-AABB-4636-95D2-D2612799916D}" type="presParOf" srcId="{8727FFCF-9C91-4CDC-AAE2-36AF1C962868}" destId="{CEFCF6FC-3868-4274-9121-E3F58193D11F}" srcOrd="1" destOrd="0" presId="urn:microsoft.com/office/officeart/2005/8/layout/process4"/>
    <dgm:cxn modelId="{FE187190-F075-48B3-93D9-284C20233944}" type="presParOf" srcId="{8727FFCF-9C91-4CDC-AAE2-36AF1C962868}" destId="{8D1328C2-13CE-46D8-A3D1-8660ABEE947E}" srcOrd="2" destOrd="0" presId="urn:microsoft.com/office/officeart/2005/8/layout/process4"/>
    <dgm:cxn modelId="{13268741-7324-4377-AEAB-62AA9AF9237C}" type="presParOf" srcId="{8D1328C2-13CE-46D8-A3D1-8660ABEE947E}" destId="{BD908C77-C37D-443A-8235-30A9F5113DE4}" srcOrd="0" destOrd="0" presId="urn:microsoft.com/office/officeart/2005/8/layout/process4"/>
    <dgm:cxn modelId="{17BB4BC5-F45E-4E0F-9662-EDFC508FB888}" type="presParOf" srcId="{8D1328C2-13CE-46D8-A3D1-8660ABEE947E}" destId="{B51B6ADC-BC2B-46D3-976A-6FDB69268ADC}" srcOrd="1" destOrd="0" presId="urn:microsoft.com/office/officeart/2005/8/layout/process4"/>
    <dgm:cxn modelId="{155EAA50-B52B-47C4-BA30-F114F8BDC09F}" type="presParOf" srcId="{FFDC70F6-5385-44D8-84A9-8579F5A23041}" destId="{C93DF3BE-8D87-4AB5-B547-F4C777C6B7D1}" srcOrd="3" destOrd="0" presId="urn:microsoft.com/office/officeart/2005/8/layout/process4"/>
    <dgm:cxn modelId="{DA153467-9537-46FC-A7EE-9F8D405B87C2}" type="presParOf" srcId="{FFDC70F6-5385-44D8-84A9-8579F5A23041}" destId="{F28F6675-EA05-4440-A762-94D55F8310FB}" srcOrd="4" destOrd="0" presId="urn:microsoft.com/office/officeart/2005/8/layout/process4"/>
    <dgm:cxn modelId="{1E21C8FE-E1BC-43F8-A4EF-82E6BDEE2912}" type="presParOf" srcId="{F28F6675-EA05-4440-A762-94D55F8310FB}" destId="{80247C3E-ECBB-4676-92B3-83FECD917BC2}" srcOrd="0" destOrd="0" presId="urn:microsoft.com/office/officeart/2005/8/layout/process4"/>
    <dgm:cxn modelId="{F80C0ADC-336E-43CA-AAB3-EAB53B4CB230}" type="presParOf" srcId="{F28F6675-EA05-4440-A762-94D55F8310FB}" destId="{DF294692-9F0D-42D6-BD2B-750AE1A431A2}" srcOrd="1" destOrd="0" presId="urn:microsoft.com/office/officeart/2005/8/layout/process4"/>
    <dgm:cxn modelId="{55B28CCA-AEAF-4073-8EFF-4EDE8961B59B}" type="presParOf" srcId="{F28F6675-EA05-4440-A762-94D55F8310FB}" destId="{4AC2BD78-8A60-4F68-837A-AA91B62A6555}" srcOrd="2" destOrd="0" presId="urn:microsoft.com/office/officeart/2005/8/layout/process4"/>
    <dgm:cxn modelId="{10756F1C-30FC-4BF6-8BC4-EEED7DDB21C7}" type="presParOf" srcId="{4AC2BD78-8A60-4F68-837A-AA91B62A6555}" destId="{972B8C4B-279C-4B9E-AFB2-86606F58EA65}" srcOrd="0" destOrd="0" presId="urn:microsoft.com/office/officeart/2005/8/layout/process4"/>
    <dgm:cxn modelId="{175EA042-9336-49D2-9D95-CFF80B8D1C76}" type="presParOf" srcId="{4AC2BD78-8A60-4F68-837A-AA91B62A6555}" destId="{0ADCA068-187A-4B40-B91E-427A1D32A7B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75CB2-F17A-4957-9B26-0D2598789C5A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Master(OCM)</a:t>
          </a:r>
          <a:endParaRPr lang="en-US" sz="1800" kern="1200" dirty="0"/>
        </a:p>
      </dsp:txBody>
      <dsp:txXfrm>
        <a:off x="0" y="3059187"/>
        <a:ext cx="6096000" cy="542210"/>
      </dsp:txXfrm>
    </dsp:sp>
    <dsp:sp modelId="{1F9CFF2D-682E-4FBB-9514-ACA6AC655E95}">
      <dsp:nvSpPr>
        <dsp:cNvPr id="0" name=""/>
        <dsp:cNvSpPr/>
      </dsp:nvSpPr>
      <dsp:spPr>
        <a:xfrm>
          <a:off x="0" y="3581316"/>
          <a:ext cx="6096000" cy="461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/>
            <a:t>Oracle Certified Master, Java SE </a:t>
          </a:r>
          <a:r>
            <a:rPr lang="bg-BG" sz="1500" b="1" i="0" kern="1200" dirty="0" smtClean="0"/>
            <a:t>6</a:t>
          </a:r>
          <a:r>
            <a:rPr lang="en-US" sz="1500" b="1" i="0" kern="1200" dirty="0" smtClean="0"/>
            <a:t> Programmer</a:t>
          </a:r>
          <a:endParaRPr lang="en-US" sz="1500" kern="1200" dirty="0"/>
        </a:p>
      </dsp:txBody>
      <dsp:txXfrm>
        <a:off x="0" y="3581316"/>
        <a:ext cx="6096000" cy="461883"/>
      </dsp:txXfrm>
    </dsp:sp>
    <dsp:sp modelId="{CEFCF6FC-3868-4274-9121-E3F58193D11F}">
      <dsp:nvSpPr>
        <dsp:cNvPr id="0" name=""/>
        <dsp:cNvSpPr/>
      </dsp:nvSpPr>
      <dsp:spPr>
        <a:xfrm rot="10800000">
          <a:off x="0" y="1529953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Professional(OCP)</a:t>
          </a:r>
          <a:endParaRPr lang="en-US" sz="1800" kern="1200" dirty="0"/>
        </a:p>
      </dsp:txBody>
      <dsp:txXfrm rot="-10800000">
        <a:off x="0" y="1529953"/>
        <a:ext cx="6096000" cy="542047"/>
      </dsp:txXfrm>
    </dsp:sp>
    <dsp:sp modelId="{BD908C77-C37D-443A-8235-30A9F5113DE4}">
      <dsp:nvSpPr>
        <dsp:cNvPr id="0" name=""/>
        <dsp:cNvSpPr/>
      </dsp:nvSpPr>
      <dsp:spPr>
        <a:xfrm>
          <a:off x="0" y="2072001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/>
            <a:t>Oracle Certified Professional, Java SE 8 Programmer</a:t>
          </a:r>
          <a:endParaRPr lang="en-US" sz="1500" kern="1200" dirty="0"/>
        </a:p>
      </dsp:txBody>
      <dsp:txXfrm>
        <a:off x="0" y="2072001"/>
        <a:ext cx="3047999" cy="461744"/>
      </dsp:txXfrm>
    </dsp:sp>
    <dsp:sp modelId="{B51B6ADC-BC2B-46D3-976A-6FDB69268ADC}">
      <dsp:nvSpPr>
        <dsp:cNvPr id="0" name=""/>
        <dsp:cNvSpPr/>
      </dsp:nvSpPr>
      <dsp:spPr>
        <a:xfrm>
          <a:off x="3048000" y="2072001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/>
            <a:t>Oracle Certified Professional, Java SE 7 Programmer</a:t>
          </a:r>
          <a:endParaRPr lang="en-US" sz="1500" kern="1200" dirty="0"/>
        </a:p>
      </dsp:txBody>
      <dsp:txXfrm>
        <a:off x="3048000" y="2072001"/>
        <a:ext cx="3047999" cy="461744"/>
      </dsp:txXfrm>
    </dsp:sp>
    <dsp:sp modelId="{DF294692-9F0D-42D6-BD2B-750AE1A431A2}">
      <dsp:nvSpPr>
        <dsp:cNvPr id="0" name=""/>
        <dsp:cNvSpPr/>
      </dsp:nvSpPr>
      <dsp:spPr>
        <a:xfrm rot="10800000">
          <a:off x="0" y="718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Associate</a:t>
          </a:r>
          <a:r>
            <a:rPr lang="bg-BG" sz="1800" b="1" i="0" kern="1200" dirty="0" smtClean="0"/>
            <a:t>(</a:t>
          </a:r>
          <a:r>
            <a:rPr lang="en-US" sz="1800" b="1" i="0" kern="1200" dirty="0" smtClean="0"/>
            <a:t>OCA)</a:t>
          </a:r>
          <a:endParaRPr lang="en-US" sz="1800" kern="1200" dirty="0"/>
        </a:p>
      </dsp:txBody>
      <dsp:txXfrm rot="-10800000">
        <a:off x="0" y="718"/>
        <a:ext cx="6096000" cy="542047"/>
      </dsp:txXfrm>
    </dsp:sp>
    <dsp:sp modelId="{972B8C4B-279C-4B9E-AFB2-86606F58EA65}">
      <dsp:nvSpPr>
        <dsp:cNvPr id="0" name=""/>
        <dsp:cNvSpPr/>
      </dsp:nvSpPr>
      <dsp:spPr>
        <a:xfrm>
          <a:off x="0" y="542766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/>
            <a:t>Oracle Certified Associate, Java SE 8 Programmer</a:t>
          </a:r>
          <a:endParaRPr lang="en-US" sz="1500" kern="1200" dirty="0"/>
        </a:p>
      </dsp:txBody>
      <dsp:txXfrm>
        <a:off x="0" y="542766"/>
        <a:ext cx="3047999" cy="461744"/>
      </dsp:txXfrm>
    </dsp:sp>
    <dsp:sp modelId="{0ADCA068-187A-4B40-B91E-427A1D32A7B8}">
      <dsp:nvSpPr>
        <dsp:cNvPr id="0" name=""/>
        <dsp:cNvSpPr/>
      </dsp:nvSpPr>
      <dsp:spPr>
        <a:xfrm>
          <a:off x="3048000" y="542766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/>
            <a:t>Oracle Certified Associate, Java SE 7 Programmer</a:t>
          </a:r>
          <a:endParaRPr lang="en-US" sz="1500" kern="1200" dirty="0"/>
        </a:p>
      </dsp:txBody>
      <dsp:txXfrm>
        <a:off x="3048000" y="542766"/>
        <a:ext cx="3047999" cy="461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4CD27-52C7-45E0-BD7D-D88A0B6B2047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A5CB6-3000-4615-B79F-8F550D3D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A5CB6-3000-4615-B79F-8F550D3D85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6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https://www.youtube.com/watch?v=ly3QqlES_4w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A5CB6-3000-4615-B79F-8F550D3D85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1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http://www.informit.com/store/oca-java-se-8-programmer-i-1z0-808-complete-video-course-9780134498287</a:t>
            </a:r>
          </a:p>
          <a:p>
            <a:r>
              <a:rPr lang="en-US" dirty="0" smtClean="0"/>
              <a:t>http://www.myexamcloud.com/onlineexam/viewStudyPlan.html?s=KFx2lAszxQI=</a:t>
            </a:r>
          </a:p>
          <a:p>
            <a:r>
              <a:rPr lang="en-US" dirty="0" smtClean="0"/>
              <a:t>http://www.whizlabs.com/oracle-certified-associate-java-se-8-programmer/ocajp8-practice-tests/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A5CB6-3000-4615-B79F-8F550D3D85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 &amp;C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A5CB6-3000-4615-B79F-8F550D3D85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oracle.com/pls/eval-eddap-dcd/ocp_interface.ocp_candidate_login?p_include=Y" TargetMode="External"/><Relationship Id="rId2" Type="http://schemas.openxmlformats.org/officeDocument/2006/relationships/hyperlink" Target="https://www9.pearsonvue.com/testtaker/profile/create/SignUp/ORAC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y3QqlES_4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3276600"/>
            <a:ext cx="6858000" cy="914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How to prepare for the exam </a:t>
            </a:r>
          </a:p>
          <a:p>
            <a:r>
              <a:rPr lang="en-US" b="1" dirty="0" smtClean="0"/>
              <a:t>( or at least how did I :))</a:t>
            </a:r>
            <a:endParaRPr lang="en-US" b="1" dirty="0"/>
          </a:p>
        </p:txBody>
      </p:sp>
      <p:pic>
        <p:nvPicPr>
          <p:cNvPr id="1026" name="Picture 2" descr="C:\Users\Sleeper\Desktop\OCa presentation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15252"/>
            <a:ext cx="3962400" cy="18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781800" y="6248400"/>
            <a:ext cx="2209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/>
              <a:t>Gavrail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Kubatev</a:t>
            </a:r>
            <a:endParaRPr lang="en-US" sz="18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4800" y="6257841"/>
            <a:ext cx="16002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26/5/2016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53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OCA </a:t>
            </a:r>
            <a:r>
              <a:rPr lang="en-US" dirty="0"/>
              <a:t>Java SE 8 Programmer I Certification Guide </a:t>
            </a:r>
            <a:r>
              <a:rPr lang="en-US" dirty="0" smtClean="0"/>
              <a:t>by Mala Gupta</a:t>
            </a:r>
          </a:p>
          <a:p>
            <a:r>
              <a:rPr lang="en-US" dirty="0"/>
              <a:t>OCA/OCP Java SE 7 Programmer I &amp; II Study Guide (Exams 1Z0-803 &amp; 1Z0-804</a:t>
            </a:r>
            <a:r>
              <a:rPr lang="en-US" dirty="0" smtClean="0"/>
              <a:t>) by Kathy Sierra and Bert Bates</a:t>
            </a:r>
            <a:endParaRPr lang="en-US" dirty="0"/>
          </a:p>
          <a:p>
            <a:r>
              <a:rPr lang="en-US" dirty="0"/>
              <a:t>OCA Java SE 8 Programmer I (1Z0-808) Complete Video </a:t>
            </a:r>
            <a:r>
              <a:rPr lang="en-US" dirty="0" smtClean="0"/>
              <a:t>Course</a:t>
            </a:r>
          </a:p>
          <a:p>
            <a:r>
              <a:rPr lang="en-US" dirty="0" err="1" smtClean="0"/>
              <a:t>MyExamCloud</a:t>
            </a:r>
            <a:r>
              <a:rPr lang="en-US" dirty="0" smtClean="0"/>
              <a:t> practice tests</a:t>
            </a:r>
          </a:p>
          <a:p>
            <a:r>
              <a:rPr lang="en-US" dirty="0" err="1" smtClean="0"/>
              <a:t>WhizLabs</a:t>
            </a:r>
            <a:r>
              <a:rPr lang="en-US" dirty="0" smtClean="0"/>
              <a:t> practice tests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Learning/Exam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Be comfortable with distinguishing between compile errors and exceptions</a:t>
            </a:r>
          </a:p>
          <a:p>
            <a:r>
              <a:rPr lang="en-US" dirty="0" smtClean="0"/>
              <a:t>Learn which exceptions are thrown by the programmer and which by the JVM</a:t>
            </a:r>
          </a:p>
          <a:p>
            <a:r>
              <a:rPr lang="en-US" dirty="0" smtClean="0"/>
              <a:t>Learn </a:t>
            </a:r>
            <a:r>
              <a:rPr lang="en-US" b="1" dirty="0" smtClean="0"/>
              <a:t>all</a:t>
            </a:r>
            <a:r>
              <a:rPr lang="en-US" dirty="0" smtClean="0"/>
              <a:t> core classes’ APIs</a:t>
            </a:r>
          </a:p>
          <a:p>
            <a:r>
              <a:rPr lang="en-US" b="1" dirty="0" smtClean="0"/>
              <a:t>Use </a:t>
            </a:r>
            <a:r>
              <a:rPr lang="en-US" b="1" dirty="0"/>
              <a:t>the language specification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Learning/Exam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Read all answers</a:t>
            </a:r>
          </a:p>
          <a:p>
            <a:r>
              <a:rPr lang="en-US" dirty="0" err="1" smtClean="0"/>
              <a:t>Subvocalization</a:t>
            </a:r>
            <a:r>
              <a:rPr lang="en-US" dirty="0" smtClean="0"/>
              <a:t> </a:t>
            </a:r>
            <a:r>
              <a:rPr lang="en-US" dirty="0"/>
              <a:t>while reading code</a:t>
            </a:r>
          </a:p>
          <a:p>
            <a:r>
              <a:rPr lang="en-US" dirty="0"/>
              <a:t>Separate and analyze your mock exam wrong answers</a:t>
            </a:r>
          </a:p>
          <a:p>
            <a:r>
              <a:rPr lang="en-US" dirty="0"/>
              <a:t>Pay attention for “unreachable code”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1140" y="144362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4811" y="32510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89906" y="4648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56650" y="1443621"/>
            <a:ext cx="5410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FF"/>
                </a:solidFill>
                <a:latin typeface="Courier New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a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urier New"/>
              </a:rPr>
              <a:t>5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;</a:t>
            </a:r>
          </a:p>
          <a:p>
            <a:r>
              <a:rPr lang="en-US" b="1" dirty="0" smtClean="0">
                <a:solidFill>
                  <a:srgbClr val="8000FF"/>
                </a:solidFill>
                <a:latin typeface="Courier New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b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urier New"/>
              </a:rPr>
              <a:t>10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;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(;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;){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                               	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urier New"/>
              </a:rPr>
              <a:t>Dreamix</a:t>
            </a:r>
            <a:r>
              <a:rPr lang="en-US" b="1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b="1" dirty="0">
              <a:solidFill>
                <a:srgbClr val="000000"/>
              </a:solidFill>
              <a:effectLst/>
              <a:latin typeface="Courier New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56355" y="3251031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nn-NO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nn-NO" b="1" dirty="0">
                <a:solidFill>
                  <a:srgbClr val="8000FF"/>
                </a:solidFill>
                <a:latin typeface="Courier New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i</a:t>
            </a:r>
            <a:r>
              <a:rPr lang="nn-NO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nn-NO" b="1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nn-NO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nn-NO" b="1" dirty="0">
                <a:solidFill>
                  <a:srgbClr val="FF8000"/>
                </a:solidFill>
                <a:latin typeface="Courier New"/>
              </a:rPr>
              <a:t>10</a:t>
            </a:r>
            <a:r>
              <a:rPr lang="nn-NO" b="1" dirty="0" smtClean="0">
                <a:solidFill>
                  <a:srgbClr val="000080"/>
                </a:solidFill>
                <a:latin typeface="Courier New"/>
              </a:rPr>
              <a:t>;)</a:t>
            </a:r>
          </a:p>
          <a:p>
            <a:r>
              <a:rPr lang="nn-NO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nn-NO" b="1" dirty="0" smtClean="0">
                <a:solidFill>
                  <a:srgbClr val="000000"/>
                </a:solidFill>
                <a:latin typeface="Courier New"/>
              </a:rPr>
              <a:t>  i</a:t>
            </a:r>
            <a:r>
              <a:rPr lang="nn-NO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nn-NO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b="1" dirty="0">
                <a:solidFill>
                  <a:srgbClr val="000080"/>
                </a:solidFill>
                <a:latin typeface="Courier New"/>
              </a:rPr>
              <a:t>++;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b="1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nn-NO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b="1" dirty="0" smtClean="0">
                <a:solidFill>
                  <a:srgbClr val="000000"/>
                </a:solidFill>
                <a:latin typeface="Courier New"/>
              </a:rPr>
              <a:t>  System</a:t>
            </a:r>
            <a:r>
              <a:rPr lang="nn-NO" b="1" dirty="0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nn-NO" b="1" dirty="0" smtClean="0">
                <a:solidFill>
                  <a:srgbClr val="000000"/>
                </a:solidFill>
                <a:latin typeface="Courier New"/>
              </a:rPr>
              <a:t>out</a:t>
            </a:r>
            <a:r>
              <a:rPr lang="nn-NO" b="1" dirty="0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nn-NO" b="1" dirty="0" smtClean="0">
                <a:solidFill>
                  <a:srgbClr val="000000"/>
                </a:solidFill>
                <a:latin typeface="Courier New"/>
              </a:rPr>
              <a:t>println</a:t>
            </a:r>
            <a:r>
              <a:rPr lang="nn-NO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nn-NO" b="1" dirty="0">
                <a:solidFill>
                  <a:srgbClr val="808080"/>
                </a:solidFill>
                <a:latin typeface="Courier New"/>
              </a:rPr>
              <a:t>"Dreamix"</a:t>
            </a:r>
            <a:r>
              <a:rPr lang="nn-NO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b="1" dirty="0">
                <a:solidFill>
                  <a:srgbClr val="000080"/>
                </a:solidFill>
                <a:latin typeface="Courier New"/>
              </a:rPr>
              <a:t>}</a:t>
            </a:r>
            <a:endParaRPr lang="nn-NO" b="1" dirty="0">
              <a:solidFill>
                <a:srgbClr val="000000"/>
              </a:solidFill>
              <a:effectLst/>
              <a:latin typeface="Courier New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52861" y="5105400"/>
            <a:ext cx="594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b="1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b="1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b="1" dirty="0">
                <a:solidFill>
                  <a:srgbClr val="FF8000"/>
                </a:solidFill>
                <a:latin typeface="Courier New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urier New"/>
              </a:rPr>
              <a:t>Dreamix</a:t>
            </a:r>
            <a:r>
              <a:rPr lang="en-US" b="1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))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++;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urier New"/>
              </a:rPr>
              <a:t>Dreamix</a:t>
            </a:r>
            <a:r>
              <a:rPr lang="en-US" b="1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}</a:t>
            </a:r>
            <a:endParaRPr lang="en-US" b="1" dirty="0">
              <a:solidFill>
                <a:srgbClr val="000000"/>
              </a:solidFill>
              <a:effectLst/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273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3165" y="14917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39740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6882" y="1993624"/>
            <a:ext cx="26245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f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urier New"/>
              </a:rPr>
              <a:t>011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8000FF"/>
                </a:solidFill>
                <a:latin typeface="Courier New"/>
              </a:rPr>
              <a:t>float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b="1" dirty="0">
                <a:solidFill>
                  <a:srgbClr val="FF8000"/>
                </a:solidFill>
                <a:latin typeface="Courier New"/>
              </a:rPr>
              <a:t>0x1.1p0f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;</a:t>
            </a:r>
          </a:p>
          <a:p>
            <a:r>
              <a:rPr lang="en-US" b="1" dirty="0" smtClean="0">
                <a:solidFill>
                  <a:srgbClr val="8000FF"/>
                </a:solidFill>
                <a:latin typeface="Courier New"/>
              </a:rPr>
              <a:t>float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g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b="1" dirty="0" smtClean="0">
                <a:solidFill>
                  <a:srgbClr val="FF8000"/>
                </a:solidFill>
                <a:latin typeface="Courier New"/>
              </a:rPr>
              <a:t>0x612f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;</a:t>
            </a:r>
          </a:p>
          <a:p>
            <a:r>
              <a:rPr lang="en-US" b="1" dirty="0" smtClean="0">
                <a:solidFill>
                  <a:srgbClr val="8000FF"/>
                </a:solidFill>
                <a:latin typeface="Courier New"/>
              </a:rPr>
              <a:t>float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b="1" dirty="0">
                <a:solidFill>
                  <a:srgbClr val="FF8000"/>
                </a:solidFill>
                <a:latin typeface="Courier New"/>
              </a:rPr>
              <a:t>01101f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;</a:t>
            </a:r>
          </a:p>
          <a:p>
            <a:r>
              <a:rPr lang="en-US" b="1" dirty="0" smtClean="0">
                <a:solidFill>
                  <a:srgbClr val="8000FF"/>
                </a:solidFill>
                <a:latin typeface="Courier New"/>
              </a:rPr>
              <a:t>float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d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b="1" dirty="0">
                <a:solidFill>
                  <a:srgbClr val="FF8000"/>
                </a:solidFill>
                <a:latin typeface="Courier New"/>
              </a:rPr>
              <a:t>0b101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endParaRPr lang="en-US" b="1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4763" y="4495800"/>
            <a:ext cx="62868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HRISTO</a:t>
            </a:r>
            <a:r>
              <a:rPr lang="en-US" b="1" dirty="0" err="1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b="1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b="1" dirty="0">
                <a:solidFill>
                  <a:srgbClr val="FF8000"/>
                </a:solidFill>
                <a:latin typeface="Courier New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++){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GEORGI</a:t>
            </a:r>
            <a:r>
              <a:rPr lang="en-US" b="1" dirty="0" err="1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urier New"/>
              </a:rPr>
              <a:t>Dreamix</a:t>
            </a:r>
            <a:r>
              <a:rPr lang="en-US" b="1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);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	   if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&gt;</a:t>
            </a:r>
            <a:r>
              <a:rPr lang="en-US" b="1" dirty="0" smtClean="0">
                <a:solidFill>
                  <a:srgbClr val="FF8000"/>
                </a:solidFill>
                <a:latin typeface="Courier New"/>
              </a:rPr>
              <a:t>3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break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HRISTO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en-US" b="1" dirty="0">
              <a:solidFill>
                <a:srgbClr val="000000"/>
              </a:solidFill>
              <a:effectLst/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580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2209800"/>
            <a:ext cx="3897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"</a:t>
            </a:r>
            <a:r>
              <a:rPr lang="en-US" b="1" dirty="0" err="1"/>
              <a:t>String".replace</a:t>
            </a:r>
            <a:r>
              <a:rPr lang="en-US" b="1" dirty="0"/>
              <a:t>('</a:t>
            </a:r>
            <a:r>
              <a:rPr lang="en-US" b="1" dirty="0" err="1"/>
              <a:t>g','g</a:t>
            </a:r>
            <a:r>
              <a:rPr lang="en-US" b="1" dirty="0"/>
              <a:t>')=="</a:t>
            </a:r>
            <a:r>
              <a:rPr lang="en-US" b="1" dirty="0" smtClean="0"/>
              <a:t>String“;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752600"/>
            <a:ext cx="17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6) True or false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73262" y="33100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0" y="3657600"/>
            <a:ext cx="5105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8000FF"/>
                </a:solidFill>
                <a:latin typeface="Courier New"/>
              </a:rPr>
              <a:t>interface</a:t>
            </a:r>
            <a:r>
              <a:rPr lang="en-GB" b="1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GB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en-GB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b="1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urier New"/>
              </a:rPr>
              <a:t> TEST </a:t>
            </a:r>
            <a:r>
              <a:rPr lang="en-GB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b="1" dirty="0">
                <a:solidFill>
                  <a:srgbClr val="FF8000"/>
                </a:solidFill>
                <a:latin typeface="Courier New"/>
              </a:rPr>
              <a:t>5</a:t>
            </a:r>
            <a:r>
              <a:rPr lang="en-GB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GB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b="1" dirty="0">
                <a:solidFill>
                  <a:srgbClr val="000080"/>
                </a:solidFill>
                <a:latin typeface="Courier New"/>
              </a:rPr>
              <a:t>}</a:t>
            </a:r>
            <a:r>
              <a:rPr lang="en-GB" b="1" dirty="0">
                <a:solidFill>
                  <a:srgbClr val="000000"/>
                </a:solidFill>
                <a:latin typeface="Courier New"/>
              </a:rPr>
              <a:t> </a:t>
            </a:r>
            <a:endParaRPr lang="en-GB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b="1" dirty="0" smtClean="0">
                <a:solidFill>
                  <a:srgbClr val="8000FF"/>
                </a:solidFill>
                <a:latin typeface="Courier New"/>
              </a:rPr>
              <a:t>interface</a:t>
            </a:r>
            <a:r>
              <a:rPr lang="en-GB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urier New"/>
              </a:rPr>
              <a:t>B</a:t>
            </a:r>
            <a:r>
              <a:rPr lang="en-GB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en-GB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b="1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urier New"/>
              </a:rPr>
              <a:t> TEST </a:t>
            </a:r>
            <a:r>
              <a:rPr lang="en-GB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b="1" dirty="0">
                <a:solidFill>
                  <a:srgbClr val="FF8000"/>
                </a:solidFill>
                <a:latin typeface="Courier New"/>
              </a:rPr>
              <a:t>5</a:t>
            </a:r>
            <a:r>
              <a:rPr lang="en-GB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GB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b="1" dirty="0">
                <a:solidFill>
                  <a:srgbClr val="000080"/>
                </a:solidFill>
                <a:latin typeface="Courier New"/>
              </a:rPr>
              <a:t>}</a:t>
            </a:r>
            <a:r>
              <a:rPr lang="en-GB" b="1" dirty="0">
                <a:solidFill>
                  <a:srgbClr val="000000"/>
                </a:solidFill>
                <a:latin typeface="Courier New"/>
              </a:rPr>
              <a:t> </a:t>
            </a:r>
            <a:endParaRPr lang="en-GB" b="1" dirty="0" smtClean="0">
              <a:solidFill>
                <a:srgbClr val="000000"/>
              </a:solidFill>
              <a:latin typeface="Courier New"/>
            </a:endParaRPr>
          </a:p>
          <a:p>
            <a:endParaRPr lang="en-GB" b="1" dirty="0" smtClean="0">
              <a:solidFill>
                <a:srgbClr val="8000FF"/>
              </a:solidFill>
              <a:latin typeface="Courier New"/>
            </a:endParaRPr>
          </a:p>
          <a:p>
            <a:r>
              <a:rPr lang="en-GB" b="1" dirty="0" smtClean="0">
                <a:solidFill>
                  <a:srgbClr val="8000FF"/>
                </a:solidFill>
                <a:latin typeface="Courier New"/>
              </a:rPr>
              <a:t>class</a:t>
            </a:r>
            <a:r>
              <a:rPr lang="en-GB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/>
              </a:rPr>
              <a:t>FatherOfAll</a:t>
            </a:r>
            <a:r>
              <a:rPr lang="en-GB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/>
              </a:rPr>
              <a:t>implements</a:t>
            </a:r>
            <a:r>
              <a:rPr lang="en-GB" b="1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GB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GB" b="1" dirty="0">
                <a:solidFill>
                  <a:srgbClr val="000000"/>
                </a:solidFill>
                <a:latin typeface="Courier New"/>
              </a:rPr>
              <a:t>B</a:t>
            </a:r>
            <a:r>
              <a:rPr lang="en-GB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en-GB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GB" b="1" dirty="0" err="1" smtClean="0">
                <a:solidFill>
                  <a:srgbClr val="8000FF"/>
                </a:solidFill>
                <a:latin typeface="Courier New"/>
              </a:rPr>
              <a:t>int</a:t>
            </a:r>
            <a:r>
              <a:rPr lang="en-GB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urier New"/>
              </a:rPr>
              <a:t>a </a:t>
            </a:r>
            <a:r>
              <a:rPr lang="en-GB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GB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b="1" dirty="0">
                <a:solidFill>
                  <a:srgbClr val="FF8000"/>
                </a:solidFill>
                <a:latin typeface="Courier New"/>
              </a:rPr>
              <a:t>5</a:t>
            </a:r>
            <a:r>
              <a:rPr lang="en-GB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GB" b="1" dirty="0">
                <a:solidFill>
                  <a:srgbClr val="000000"/>
                </a:solidFill>
                <a:latin typeface="Courier New"/>
              </a:rPr>
              <a:t> </a:t>
            </a:r>
            <a:endParaRPr lang="en-GB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20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06506" y="24384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/>
              </a:rPr>
              <a:t>LocalDateTime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timer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LocalDateTime</a:t>
            </a:r>
            <a:r>
              <a:rPr lang="en-US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parse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808080"/>
                </a:solidFill>
                <a:latin typeface="Courier New"/>
              </a:rPr>
              <a:t>"2016-01-02"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</a:t>
            </a:r>
            <a:r>
              <a:rPr lang="en-US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out</a:t>
            </a:r>
            <a:r>
              <a:rPr lang="en-US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timer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);</a:t>
            </a:r>
            <a:endParaRPr lang="en-US" b="1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60020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9)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 10) Java </a:t>
            </a:r>
            <a:r>
              <a:rPr lang="en-GB" dirty="0"/>
              <a:t>Exceptions is a mechanism </a:t>
            </a:r>
            <a:r>
              <a:rPr lang="en-GB" dirty="0" smtClean="0"/>
              <a:t>..</a:t>
            </a:r>
          </a:p>
          <a:p>
            <a:pPr marL="514350" indent="-514350">
              <a:buAutoNum type="alphaUcParenR"/>
            </a:pPr>
            <a:r>
              <a:rPr lang="en-GB" i="1" dirty="0" smtClean="0"/>
              <a:t>for </a:t>
            </a:r>
            <a:r>
              <a:rPr lang="en-GB" i="1" dirty="0"/>
              <a:t>dealing with unexpected user inputs</a:t>
            </a:r>
            <a:r>
              <a:rPr lang="en-GB" i="1" dirty="0" smtClean="0"/>
              <a:t>.</a:t>
            </a:r>
          </a:p>
          <a:p>
            <a:pPr marL="514350" indent="-514350">
              <a:buAutoNum type="alphaUcParenR"/>
            </a:pPr>
            <a:r>
              <a:rPr lang="en-GB" i="1" dirty="0"/>
              <a:t>that you can use to determine what to do when something unexpected happens</a:t>
            </a:r>
            <a:r>
              <a:rPr lang="en-GB" i="1" dirty="0" smtClean="0"/>
              <a:t>.</a:t>
            </a:r>
          </a:p>
          <a:p>
            <a:pPr marL="514350" indent="-514350">
              <a:buAutoNum type="alphaUcParenR"/>
            </a:pPr>
            <a:r>
              <a:rPr lang="en-US" i="1" dirty="0"/>
              <a:t>for logging unexpected behavior</a:t>
            </a:r>
            <a:r>
              <a:rPr lang="en-US" i="1" dirty="0" smtClean="0"/>
              <a:t>.</a:t>
            </a:r>
          </a:p>
          <a:p>
            <a:pPr marL="514350" indent="-514350">
              <a:buAutoNum type="alphaUcParenR"/>
            </a:pPr>
            <a:r>
              <a:rPr lang="en-GB" i="1" dirty="0"/>
              <a:t>to ensure that the program runs even if something unexpected happens</a:t>
            </a:r>
            <a:r>
              <a:rPr lang="en-GB" dirty="0" smtClean="0"/>
              <a:t>.</a:t>
            </a:r>
          </a:p>
          <a:p>
            <a:pPr marL="514350" indent="-514350">
              <a:buAutoNum type="alphaUcParenR"/>
            </a:pPr>
            <a:r>
              <a:rPr lang="en-GB" i="1" dirty="0"/>
              <a:t>that the VM uses to exit the program when something unexpected happens.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959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 b="1" dirty="0" smtClean="0"/>
              <a:t>Thank you and Good Luck!</a:t>
            </a:r>
            <a:endParaRPr lang="en-US" b="1" dirty="0"/>
          </a:p>
        </p:txBody>
      </p:sp>
      <p:pic>
        <p:nvPicPr>
          <p:cNvPr id="4098" name="Picture 2" descr="C:\Users\Sleeper\Desktop\OCa presentation\keep-calm-and-select-correct-answ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0"/>
            <a:ext cx="3816350" cy="445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3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Certification </a:t>
            </a:r>
            <a:r>
              <a:rPr lang="en-US" dirty="0"/>
              <a:t>general info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Exam details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Before the Exam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During the Exam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After the Exam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Study resources and Tools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Additional resources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Learning/Exam tips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general info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96416140"/>
              </p:ext>
            </p:extLst>
          </p:nvPr>
        </p:nvGraphicFramePr>
        <p:xfrm>
          <a:off x="16002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27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the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Create your account in the </a:t>
            </a:r>
            <a:r>
              <a:rPr lang="en-US" dirty="0" smtClean="0">
                <a:hlinkClick r:id="rId2"/>
              </a:rPr>
              <a:t>Pearson </a:t>
            </a:r>
            <a:r>
              <a:rPr lang="en-US" dirty="0" err="1" smtClean="0">
                <a:hlinkClick r:id="rId2"/>
              </a:rPr>
              <a:t>Vue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Create your account in the </a:t>
            </a:r>
            <a:r>
              <a:rPr lang="en-US" dirty="0" smtClean="0">
                <a:hlinkClick r:id="rId3"/>
              </a:rPr>
              <a:t>Oracle </a:t>
            </a:r>
            <a:r>
              <a:rPr lang="en-US" dirty="0" err="1" smtClean="0">
                <a:hlinkClick r:id="rId3"/>
              </a:rPr>
              <a:t>CertView</a:t>
            </a:r>
            <a:r>
              <a:rPr lang="en-US" dirty="0" smtClean="0">
                <a:hlinkClick r:id="rId3"/>
              </a:rPr>
              <a:t>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Link/Authenticate the accounts </a:t>
            </a:r>
            <a:r>
              <a:rPr lang="en-US" sz="2000" dirty="0" smtClean="0"/>
              <a:t>(should be done at least 1 hour after account creation)</a:t>
            </a:r>
          </a:p>
          <a:p>
            <a:r>
              <a:rPr lang="en-US" dirty="0"/>
              <a:t>Identify the Test </a:t>
            </a:r>
            <a:r>
              <a:rPr lang="en-US" dirty="0" smtClean="0"/>
              <a:t>center </a:t>
            </a:r>
            <a:r>
              <a:rPr lang="en-US" dirty="0"/>
              <a:t>you want to take the Exam in.</a:t>
            </a:r>
          </a:p>
          <a:p>
            <a:r>
              <a:rPr lang="en-US" dirty="0"/>
              <a:t>Book your Exam</a:t>
            </a:r>
          </a:p>
          <a:p>
            <a:pPr lvl="1"/>
            <a:r>
              <a:rPr lang="en-US" sz="1800" dirty="0" smtClean="0"/>
              <a:t>At least a week earlier</a:t>
            </a:r>
          </a:p>
          <a:p>
            <a:pPr lvl="1"/>
            <a:r>
              <a:rPr lang="en-US" sz="1800" dirty="0" smtClean="0"/>
              <a:t>Two ways of booking </a:t>
            </a:r>
          </a:p>
          <a:p>
            <a:pPr lvl="2"/>
            <a:r>
              <a:rPr lang="en-US" sz="1400" dirty="0" smtClean="0"/>
              <a:t>Via the Pearson </a:t>
            </a:r>
            <a:r>
              <a:rPr lang="en-US" sz="1400" dirty="0" err="1" smtClean="0"/>
              <a:t>Vue</a:t>
            </a:r>
            <a:r>
              <a:rPr lang="en-US" sz="1400" dirty="0" smtClean="0"/>
              <a:t> site( Wednesdays and Thursdays)</a:t>
            </a:r>
          </a:p>
          <a:p>
            <a:pPr lvl="2"/>
            <a:r>
              <a:rPr lang="en-US" sz="1400" dirty="0" smtClean="0"/>
              <a:t>Directly with the test center( Monday, Tuesday and Friday)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5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the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1590754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hlinkClick r:id="rId3"/>
              </a:rPr>
              <a:t>Test center tour</a:t>
            </a:r>
            <a:endParaRPr lang="en-US" dirty="0" smtClean="0"/>
          </a:p>
          <a:p>
            <a:r>
              <a:rPr lang="en-US" dirty="0" smtClean="0"/>
              <a:t>Security is tight , no cheating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Video surveillance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Pc with sub 20 inch display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You cant bring anything inside except for your personal ID(</a:t>
            </a:r>
            <a:r>
              <a:rPr lang="en-US" i="1" dirty="0" smtClean="0">
                <a:sym typeface="Wingdings" panose="05000000000000000000" pitchFamily="2" charset="2"/>
              </a:rPr>
              <a:t>even water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Test center will provide you with pens, laminated sheet for writing and ear plugs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55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</a:t>
            </a:r>
            <a:r>
              <a:rPr lang="en-US" dirty="0" smtClean="0"/>
              <a:t>the </a:t>
            </a:r>
            <a:r>
              <a:rPr lang="en-US" dirty="0"/>
              <a:t>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You </a:t>
            </a:r>
            <a:r>
              <a:rPr lang="en-US" dirty="0">
                <a:sym typeface="Wingdings" panose="05000000000000000000" pitchFamily="2" charset="2"/>
              </a:rPr>
              <a:t>can not pause the exam , once started</a:t>
            </a:r>
          </a:p>
          <a:p>
            <a:r>
              <a:rPr lang="en-US" dirty="0">
                <a:sym typeface="Wingdings" panose="05000000000000000000" pitchFamily="2" charset="2"/>
              </a:rPr>
              <a:t>Exam software is easy to use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exam consists of 77 questions. 12 of them are not graded, </a:t>
            </a:r>
            <a:r>
              <a:rPr lang="en-US" i="1" dirty="0" smtClean="0">
                <a:sym typeface="Wingdings" panose="05000000000000000000" pitchFamily="2" charset="2"/>
              </a:rPr>
              <a:t>you are not aware which ones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2.5 hours, 65 % correct answers required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There are no drag and drop questions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You are told how many correct answers there are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You are able to strike out answers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the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7772400" cy="4572000"/>
          </a:xfrm>
        </p:spPr>
        <p:txBody>
          <a:bodyPr/>
          <a:lstStyle/>
          <a:p>
            <a:r>
              <a:rPr lang="en-US" dirty="0" smtClean="0"/>
              <a:t>Results are available online in your </a:t>
            </a:r>
            <a:r>
              <a:rPr lang="en-US" dirty="0" err="1" smtClean="0"/>
              <a:t>CertView</a:t>
            </a:r>
            <a:r>
              <a:rPr lang="en-US" dirty="0" smtClean="0"/>
              <a:t> account,30 minutes after finishing</a:t>
            </a:r>
          </a:p>
          <a:p>
            <a:r>
              <a:rPr lang="en-US" dirty="0" smtClean="0"/>
              <a:t>Your passing result is not listed on your certificate</a:t>
            </a:r>
          </a:p>
          <a:p>
            <a:r>
              <a:rPr lang="en-US" dirty="0" smtClean="0"/>
              <a:t>Certificate is provided for you to download and print</a:t>
            </a:r>
          </a:p>
          <a:p>
            <a:r>
              <a:rPr lang="en-US" dirty="0" smtClean="0"/>
              <a:t>Your mistakes are listed as “objectives”</a:t>
            </a:r>
          </a:p>
          <a:p>
            <a:pPr lvl="1"/>
            <a:r>
              <a:rPr lang="en-US" dirty="0" smtClean="0"/>
              <a:t>Ex.</a:t>
            </a:r>
            <a:r>
              <a:rPr lang="en-GB" dirty="0"/>
              <a:t> </a:t>
            </a:r>
            <a:r>
              <a:rPr lang="en-GB" i="1" dirty="0" smtClean="0"/>
              <a:t>“Differentiate </a:t>
            </a:r>
            <a:r>
              <a:rPr lang="en-GB" i="1" dirty="0"/>
              <a:t>among checked exceptions, unchecked exceptions, and </a:t>
            </a:r>
            <a:r>
              <a:rPr lang="en-GB" i="1" dirty="0" smtClean="0"/>
              <a:t>Errors”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0072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leeper\Desktop\OCa presentation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426343" cy="64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8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resources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OCA Study guide – </a:t>
            </a:r>
            <a:r>
              <a:rPr lang="en-US" dirty="0" err="1" smtClean="0"/>
              <a:t>Boyarski</a:t>
            </a:r>
            <a:r>
              <a:rPr lang="en-US" dirty="0" smtClean="0"/>
              <a:t> &amp; </a:t>
            </a:r>
            <a:r>
              <a:rPr lang="en-US" dirty="0" err="1" smtClean="0"/>
              <a:t>Selikoff</a:t>
            </a:r>
            <a:endParaRPr lang="en-US" dirty="0" smtClean="0"/>
          </a:p>
          <a:p>
            <a:r>
              <a:rPr lang="en-US" dirty="0" err="1" smtClean="0"/>
              <a:t>Enthuware</a:t>
            </a:r>
            <a:r>
              <a:rPr lang="en-US" dirty="0" smtClean="0"/>
              <a:t> practice exams</a:t>
            </a:r>
          </a:p>
          <a:p>
            <a:r>
              <a:rPr lang="en-US" dirty="0" smtClean="0"/>
              <a:t>Thinking in Java by Bruce </a:t>
            </a:r>
            <a:r>
              <a:rPr lang="en-US" dirty="0" err="1" smtClean="0"/>
              <a:t>Eckel</a:t>
            </a:r>
            <a:endParaRPr lang="en-US" dirty="0" smtClean="0"/>
          </a:p>
          <a:p>
            <a:r>
              <a:rPr lang="en-US" b="1" dirty="0" smtClean="0"/>
              <a:t>Java Language Specs</a:t>
            </a:r>
          </a:p>
          <a:p>
            <a:r>
              <a:rPr lang="en-US" dirty="0" err="1" smtClean="0"/>
              <a:t>codingBat</a:t>
            </a:r>
            <a:endParaRPr lang="en-US" dirty="0" smtClean="0"/>
          </a:p>
          <a:p>
            <a:r>
              <a:rPr lang="en-US" dirty="0" smtClean="0"/>
              <a:t>Notepad(++)</a:t>
            </a:r>
          </a:p>
          <a:p>
            <a:r>
              <a:rPr lang="en-US" dirty="0" smtClean="0"/>
              <a:t>Flashcard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3616</TotalTime>
  <Words>712</Words>
  <Application>Microsoft Office PowerPoint</Application>
  <PresentationFormat>On-screen Show (4:3)</PresentationFormat>
  <Paragraphs>141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PowerPoint Presentation</vt:lpstr>
      <vt:lpstr>PowerPoint Presentation</vt:lpstr>
      <vt:lpstr>Certification general info</vt:lpstr>
      <vt:lpstr>Before the Exam</vt:lpstr>
      <vt:lpstr>During the Exam</vt:lpstr>
      <vt:lpstr>During the Exam</vt:lpstr>
      <vt:lpstr>After the Exam</vt:lpstr>
      <vt:lpstr>PowerPoint Presentation</vt:lpstr>
      <vt:lpstr>Study resources and Tools</vt:lpstr>
      <vt:lpstr>Additional resources</vt:lpstr>
      <vt:lpstr>Learning/Exam tips</vt:lpstr>
      <vt:lpstr>Learning/Exam tips</vt:lpstr>
      <vt:lpstr>Code examples</vt:lpstr>
      <vt:lpstr>Code examples</vt:lpstr>
      <vt:lpstr>Code examples</vt:lpstr>
      <vt:lpstr>Code examples</vt:lpstr>
      <vt:lpstr>Code examples</vt:lpstr>
      <vt:lpstr>Thank you and Good Luck!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Gavrail Kubatev</dc:creator>
  <cp:lastModifiedBy>stoyan</cp:lastModifiedBy>
  <cp:revision>57</cp:revision>
  <dcterms:created xsi:type="dcterms:W3CDTF">2006-08-16T00:00:00Z</dcterms:created>
  <dcterms:modified xsi:type="dcterms:W3CDTF">2016-06-27T11:14:41Z</dcterms:modified>
</cp:coreProperties>
</file>