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07" r:id="rId4"/>
  </p:sldMasterIdLst>
  <p:notesMasterIdLst>
    <p:notesMasterId r:id="rId14"/>
  </p:notesMasterIdLst>
  <p:sldIdLst>
    <p:sldId id="256" r:id="rId5"/>
    <p:sldId id="268" r:id="rId6"/>
    <p:sldId id="262" r:id="rId7"/>
    <p:sldId id="259" r:id="rId8"/>
    <p:sldId id="265" r:id="rId9"/>
    <p:sldId id="269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1AAE4-C9EF-455B-A148-F2F77AC2519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8EFA0-3FCD-44E5-ABDA-3FCCEA245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47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617A6-8BAD-47B1-8E5C-EE7C716FD91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52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87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3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98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850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603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65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424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35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1866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6389541"/>
            <a:ext cx="12189246" cy="467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90000"/>
                  <a:lumOff val="1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89" y="28097"/>
            <a:ext cx="10076771" cy="390897"/>
          </a:xfrm>
          <a:prstGeom prst="rect">
            <a:avLst/>
          </a:prstGeom>
        </p:spPr>
        <p:txBody>
          <a:bodyPr lIns="91406" tIns="45703" rIns="91406" bIns="45703" anchor="ctr"/>
          <a:lstStyle>
            <a:lvl1pPr algn="l">
              <a:defRPr lang="en-US" sz="2133" b="1" kern="1200" spc="0" baseline="0" dirty="0">
                <a:solidFill>
                  <a:schemeClr val="bg1"/>
                </a:solidFill>
                <a:effectLst/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Rectangle 42"/>
          <p:cNvSpPr txBox="1">
            <a:spLocks noChangeArrowheads="1"/>
          </p:cNvSpPr>
          <p:nvPr userDrawn="1"/>
        </p:nvSpPr>
        <p:spPr bwMode="auto">
          <a:xfrm>
            <a:off x="11561292" y="6389541"/>
            <a:ext cx="609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21875" tIns="60937" rIns="121875" bIns="60937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defRPr sz="1400" b="0">
                <a:solidFill>
                  <a:srgbClr val="C0000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fld id="{B6F15528-21DE-4FAA-801E-634DDDAF4B2B}" type="slidenum">
              <a:rPr lang="en-US" sz="1333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lvl="0"/>
              <a:t>‹#›</a:t>
            </a:fld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2283387" y="6540848"/>
            <a:ext cx="8262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defRPr/>
            </a:pPr>
            <a:r>
              <a:rPr lang="en-US" sz="9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2018,</a:t>
            </a:r>
            <a:r>
              <a:rPr lang="en-US" sz="900" baseline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Cognizant Technology Solutions.     All Rights Reserved.</a:t>
            </a:r>
            <a:endParaRPr lang="en-US" sz="1000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0" y="6469598"/>
            <a:ext cx="1043940" cy="316346"/>
          </a:xfrm>
          <a:prstGeom prst="rect">
            <a:avLst/>
          </a:prstGeom>
        </p:spPr>
      </p:pic>
      <p:sp>
        <p:nvSpPr>
          <p:cNvPr id="46" name="Rectangle 45"/>
          <p:cNvSpPr/>
          <p:nvPr userDrawn="1"/>
        </p:nvSpPr>
        <p:spPr>
          <a:xfrm>
            <a:off x="-1" y="0"/>
            <a:ext cx="10333561" cy="485775"/>
          </a:xfrm>
          <a:prstGeom prst="rect">
            <a:avLst/>
          </a:prstGeom>
          <a:solidFill>
            <a:srgbClr val="0079C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50B3CF"/>
              </a:solidFill>
              <a:latin typeface="Arial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037" y="83417"/>
            <a:ext cx="1153529" cy="381552"/>
          </a:xfrm>
          <a:prstGeom prst="rect">
            <a:avLst/>
          </a:prstGeom>
        </p:spPr>
      </p:pic>
      <p:sp>
        <p:nvSpPr>
          <p:cNvPr id="48" name="Rectangle 47"/>
          <p:cNvSpPr/>
          <p:nvPr userDrawn="1"/>
        </p:nvSpPr>
        <p:spPr>
          <a:xfrm flipV="1">
            <a:off x="-1" y="485774"/>
            <a:ext cx="10333561" cy="45719"/>
          </a:xfrm>
          <a:prstGeom prst="rect">
            <a:avLst/>
          </a:prstGeom>
          <a:solidFill>
            <a:srgbClr val="6DB33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5906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2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2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6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41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1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4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1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17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9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bulb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Utility Domain understanding demonstration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474" y="2389977"/>
            <a:ext cx="5052995" cy="126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9266540" y="885889"/>
            <a:ext cx="2329183" cy="2491206"/>
          </a:xfrm>
          <a:prstGeom prst="rect">
            <a:avLst/>
          </a:prstGeom>
          <a:solidFill>
            <a:srgbClr val="A3CC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440613" y="4324119"/>
            <a:ext cx="2047147" cy="2109466"/>
          </a:xfrm>
          <a:prstGeom prst="rect">
            <a:avLst/>
          </a:prstGeom>
          <a:solidFill>
            <a:srgbClr val="A3CC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9598026" y="4324119"/>
            <a:ext cx="2047147" cy="2109466"/>
          </a:xfrm>
          <a:prstGeom prst="rect">
            <a:avLst/>
          </a:prstGeom>
          <a:solidFill>
            <a:srgbClr val="A3CC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283201" y="4324119"/>
            <a:ext cx="2047147" cy="2109466"/>
          </a:xfrm>
          <a:prstGeom prst="rect">
            <a:avLst/>
          </a:prstGeom>
          <a:solidFill>
            <a:srgbClr val="A3CC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About Duke Energy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-189877" y="6027185"/>
            <a:ext cx="11785600" cy="812800"/>
          </a:xfrm>
          <a:prstGeom prst="rect">
            <a:avLst/>
          </a:prstGeom>
          <a:noFill/>
          <a:ln w="9525" cap="flat" cmpd="sng" algn="ctr">
            <a:noFill/>
            <a:prstDash val="solid"/>
            <a:headEnd/>
            <a:tailEnd/>
          </a:ln>
          <a:effectLst/>
        </p:spPr>
        <p:txBody>
          <a:bodyPr wrap="none" lIns="96000" tIns="0" rIns="0" bIns="0" rtlCol="0" anchor="t"/>
          <a:lstStyle/>
          <a:p>
            <a:pPr>
              <a:defRPr/>
            </a:pPr>
            <a:endParaRPr lang="en-US" sz="2400" b="1" kern="0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ysClr val="windowText" lastClr="000000"/>
              </a:solidFill>
              <a:ea typeface="Verdana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06334" y="3430203"/>
            <a:ext cx="5987378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en-US" sz="1467" b="1" kern="0" dirty="0">
                <a:ea typeface="Verdana" panose="020B0604030504040204" pitchFamily="34" charset="0"/>
                <a:cs typeface="Verdana" panose="020B0604030504040204" pitchFamily="34" charset="0"/>
              </a:rPr>
              <a:t>Recent Developments at Duke Energy</a:t>
            </a:r>
          </a:p>
        </p:txBody>
      </p:sp>
      <p:sp>
        <p:nvSpPr>
          <p:cNvPr id="6" name="Rectangle 5"/>
          <p:cNvSpPr/>
          <p:nvPr/>
        </p:nvSpPr>
        <p:spPr>
          <a:xfrm>
            <a:off x="5283201" y="4388102"/>
            <a:ext cx="2047147" cy="140233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28594" indent="-228594" defTabSz="1219170">
              <a:buFont typeface="Arial" panose="020B0604020202020204" pitchFamily="34" charset="0"/>
              <a:buChar char="•"/>
              <a:defRPr/>
            </a:pPr>
            <a:r>
              <a:rPr lang="en-US" sz="1200" b="1" kern="0" dirty="0" smtClean="0">
                <a:solidFill>
                  <a:srgbClr val="141414"/>
                </a:solidFill>
              </a:rPr>
              <a:t>$25 Billion Investments in Grid Modernization</a:t>
            </a:r>
          </a:p>
          <a:p>
            <a:pPr marL="228594" indent="-228594" defTabSz="1219170">
              <a:buFont typeface="Arial" panose="020B0604020202020204" pitchFamily="34" charset="0"/>
              <a:buChar char="•"/>
              <a:defRPr/>
            </a:pPr>
            <a:endParaRPr lang="en-US" sz="1100" kern="0" dirty="0">
              <a:solidFill>
                <a:srgbClr val="141414"/>
              </a:solidFill>
            </a:endParaRPr>
          </a:p>
          <a:p>
            <a:pPr marL="228594" indent="-228594" defTabSz="1219170">
              <a:buFont typeface="Arial" panose="020B0604020202020204" pitchFamily="34" charset="0"/>
              <a:buChar char="•"/>
              <a:defRPr/>
            </a:pPr>
            <a:r>
              <a:rPr lang="en-US" sz="1100" kern="0" dirty="0" smtClean="0">
                <a:solidFill>
                  <a:srgbClr val="141414"/>
                </a:solidFill>
              </a:rPr>
              <a:t>$11 Billion Investments in Clean Generation</a:t>
            </a:r>
          </a:p>
          <a:p>
            <a:pPr marL="228594" indent="-228594" defTabSz="1219170">
              <a:buFont typeface="Arial" panose="020B0604020202020204" pitchFamily="34" charset="0"/>
              <a:buChar char="•"/>
              <a:defRPr/>
            </a:pPr>
            <a:endParaRPr lang="en-US" sz="1100" kern="0" dirty="0">
              <a:solidFill>
                <a:srgbClr val="141414"/>
              </a:solidFill>
            </a:endParaRPr>
          </a:p>
          <a:p>
            <a:pPr marL="228594" indent="-228594" defTabSz="1219170">
              <a:buFont typeface="Arial" panose="020B0604020202020204" pitchFamily="34" charset="0"/>
              <a:buChar char="•"/>
              <a:defRPr/>
            </a:pPr>
            <a:r>
              <a:rPr lang="en-US" sz="1100" kern="0" dirty="0" smtClean="0">
                <a:solidFill>
                  <a:srgbClr val="141414"/>
                </a:solidFill>
              </a:rPr>
              <a:t>Expansion in Natural Gas Infrastructure (15%)</a:t>
            </a:r>
          </a:p>
          <a:p>
            <a:pPr marL="228594" indent="-228594" defTabSz="1219170">
              <a:buFont typeface="Arial" panose="020B0604020202020204" pitchFamily="34" charset="0"/>
              <a:buChar char="•"/>
              <a:defRPr/>
            </a:pPr>
            <a:endParaRPr lang="en-US" sz="1100" kern="0" dirty="0">
              <a:solidFill>
                <a:srgbClr val="141414"/>
              </a:solidFill>
            </a:endParaRPr>
          </a:p>
          <a:p>
            <a:pPr marL="228594" indent="-228594" defTabSz="1219170">
              <a:buFont typeface="Arial" panose="020B0604020202020204" pitchFamily="34" charset="0"/>
              <a:buChar char="•"/>
              <a:defRPr/>
            </a:pPr>
            <a:r>
              <a:rPr lang="en-US" sz="1100" kern="0" dirty="0" smtClean="0">
                <a:solidFill>
                  <a:srgbClr val="141414"/>
                </a:solidFill>
              </a:rPr>
              <a:t>Top quartile CSAT scores</a:t>
            </a:r>
            <a:endParaRPr lang="en-US" sz="1100" kern="0" dirty="0">
              <a:solidFill>
                <a:srgbClr val="141414"/>
              </a:solidFill>
            </a:endParaRPr>
          </a:p>
          <a:p>
            <a:pPr defTabSz="1219170">
              <a:defRPr/>
            </a:pPr>
            <a:endParaRPr lang="en-US" sz="1100" kern="0" dirty="0">
              <a:solidFill>
                <a:srgbClr val="141414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17647" y="4388102"/>
            <a:ext cx="2021295" cy="12572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28594" indent="-228594" defTabSz="1219170">
              <a:buFont typeface="Arial" panose="020B0604020202020204" pitchFamily="34" charset="0"/>
              <a:buChar char="•"/>
              <a:defRPr/>
            </a:pPr>
            <a:r>
              <a:rPr lang="en-US" sz="1100" kern="0" dirty="0" smtClean="0">
                <a:solidFill>
                  <a:srgbClr val="141414"/>
                </a:solidFill>
              </a:rPr>
              <a:t>Power/Forward Carolinas: $16 Billion to be invested in North &amp; South Carolina</a:t>
            </a:r>
          </a:p>
          <a:p>
            <a:pPr marL="228594" indent="-228594" defTabSz="1219170">
              <a:buFont typeface="Arial" panose="020B0604020202020204" pitchFamily="34" charset="0"/>
              <a:buChar char="•"/>
              <a:defRPr/>
            </a:pPr>
            <a:endParaRPr lang="en-US" sz="1100" kern="0" dirty="0" smtClean="0">
              <a:solidFill>
                <a:srgbClr val="141414"/>
              </a:solidFill>
            </a:endParaRPr>
          </a:p>
          <a:p>
            <a:pPr marL="228594" indent="-228594" defTabSz="121917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rgbClr val="141414"/>
                </a:solidFill>
              </a:rPr>
              <a:t>$</a:t>
            </a:r>
            <a:r>
              <a:rPr lang="en-US" sz="1100" kern="0" dirty="0" smtClean="0">
                <a:solidFill>
                  <a:srgbClr val="141414"/>
                </a:solidFill>
              </a:rPr>
              <a:t>1.1 Billion Florida Grid Investments through 2021</a:t>
            </a:r>
          </a:p>
          <a:p>
            <a:pPr marL="228594" indent="-228594" defTabSz="1219170">
              <a:buFont typeface="Arial" panose="020B0604020202020204" pitchFamily="34" charset="0"/>
              <a:buChar char="•"/>
              <a:defRPr/>
            </a:pPr>
            <a:endParaRPr lang="en-US" sz="1100" kern="0" dirty="0" smtClean="0">
              <a:solidFill>
                <a:srgbClr val="141414"/>
              </a:solidFill>
            </a:endParaRPr>
          </a:p>
          <a:p>
            <a:pPr marL="228594" indent="-228594" defTabSz="1219170">
              <a:buFont typeface="Arial" panose="020B0604020202020204" pitchFamily="34" charset="0"/>
              <a:buChar char="•"/>
              <a:defRPr/>
            </a:pPr>
            <a:r>
              <a:rPr lang="en-US" sz="1100" kern="0" dirty="0" smtClean="0">
                <a:solidFill>
                  <a:srgbClr val="141414"/>
                </a:solidFill>
              </a:rPr>
              <a:t>185 MW battery storage projects proposed or in-service</a:t>
            </a:r>
            <a:endParaRPr lang="en-US" sz="1100" kern="0" dirty="0">
              <a:solidFill>
                <a:srgbClr val="141414"/>
              </a:solidFill>
            </a:endParaRPr>
          </a:p>
          <a:p>
            <a:pPr marL="228594" indent="-228594" defTabSz="1219170">
              <a:buFont typeface="Arial" panose="020B0604020202020204" pitchFamily="34" charset="0"/>
              <a:buChar char="•"/>
              <a:defRPr/>
            </a:pPr>
            <a:endParaRPr lang="en-US" sz="1100" kern="0" dirty="0">
              <a:solidFill>
                <a:srgbClr val="141414"/>
              </a:solidFill>
            </a:endParaRPr>
          </a:p>
          <a:p>
            <a:pPr defTabSz="1219170">
              <a:defRPr/>
            </a:pPr>
            <a:endParaRPr lang="en-US" sz="1100" b="1" kern="0" dirty="0">
              <a:solidFill>
                <a:srgbClr val="141414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75749" y="4388102"/>
            <a:ext cx="2079675" cy="126385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28594" indent="-228594" defTabSz="1219170">
              <a:buFont typeface="Arial" panose="020B0604020202020204" pitchFamily="34" charset="0"/>
              <a:buChar char="•"/>
              <a:defRPr/>
            </a:pPr>
            <a:r>
              <a:rPr lang="en-US" sz="1100" kern="0" dirty="0" smtClean="0">
                <a:solidFill>
                  <a:srgbClr val="14141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$4.55-$4.85 2018 EPS guidance range</a:t>
            </a:r>
          </a:p>
          <a:p>
            <a:pPr marL="228594" indent="-228594" defTabSz="1219170">
              <a:buFont typeface="Arial" panose="020B0604020202020204" pitchFamily="34" charset="0"/>
              <a:buChar char="•"/>
              <a:defRPr/>
            </a:pPr>
            <a:endParaRPr lang="en-US" sz="1100" kern="0" dirty="0">
              <a:solidFill>
                <a:srgbClr val="141414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28594" indent="-228594" defTabSz="1219170">
              <a:buFont typeface="Arial" panose="020B0604020202020204" pitchFamily="34" charset="0"/>
              <a:buChar char="•"/>
              <a:defRPr/>
            </a:pPr>
            <a:r>
              <a:rPr lang="en-US" sz="1100" kern="0" dirty="0" smtClean="0">
                <a:solidFill>
                  <a:srgbClr val="14141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8-10% attractive risk adjusted total shareholder returns</a:t>
            </a:r>
          </a:p>
          <a:p>
            <a:pPr marL="228594" indent="-228594" defTabSz="1219170">
              <a:buFont typeface="Arial" panose="020B0604020202020204" pitchFamily="34" charset="0"/>
              <a:buChar char="•"/>
              <a:defRPr/>
            </a:pPr>
            <a:endParaRPr lang="en-US" sz="1100" kern="0" dirty="0">
              <a:solidFill>
                <a:srgbClr val="141414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28594" indent="-228594" defTabSz="1219170">
              <a:buFont typeface="Arial" panose="020B0604020202020204" pitchFamily="34" charset="0"/>
              <a:buChar char="•"/>
              <a:defRPr/>
            </a:pPr>
            <a:r>
              <a:rPr lang="en-US" sz="1100" kern="0" dirty="0" smtClean="0">
                <a:solidFill>
                  <a:srgbClr val="14141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4-6% highly achievable EPS growth through 2022</a:t>
            </a:r>
          </a:p>
          <a:p>
            <a:pPr marL="228594" indent="-228594" defTabSz="1219170">
              <a:buFont typeface="Arial" panose="020B0604020202020204" pitchFamily="34" charset="0"/>
              <a:buChar char="•"/>
              <a:defRPr/>
            </a:pPr>
            <a:endParaRPr lang="en-US" sz="1100" kern="0" dirty="0">
              <a:solidFill>
                <a:srgbClr val="141414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28594" indent="-228594" defTabSz="1219170">
              <a:buFont typeface="Arial" panose="020B0604020202020204" pitchFamily="34" charset="0"/>
              <a:buChar char="•"/>
              <a:defRPr/>
            </a:pPr>
            <a:endParaRPr lang="en-US" sz="1100" b="1" kern="0" dirty="0">
              <a:solidFill>
                <a:srgbClr val="141414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7936" y="1132636"/>
            <a:ext cx="3571012" cy="4488326"/>
            <a:chOff x="304800" y="875278"/>
            <a:chExt cx="3694256" cy="3429000"/>
          </a:xfrm>
        </p:grpSpPr>
        <p:sp>
          <p:nvSpPr>
            <p:cNvPr id="25" name="Rectangle 24"/>
            <p:cNvSpPr/>
            <p:nvPr/>
          </p:nvSpPr>
          <p:spPr>
            <a:xfrm>
              <a:off x="304800" y="875278"/>
              <a:ext cx="1333500" cy="685800"/>
            </a:xfrm>
            <a:prstGeom prst="rect">
              <a:avLst/>
            </a:prstGeom>
            <a:solidFill>
              <a:srgbClr val="76AE72">
                <a:alpha val="31765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sz="1330" kern="0" dirty="0" smtClean="0">
                  <a:solidFill>
                    <a:srgbClr val="141414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$23.56 </a:t>
              </a:r>
              <a:r>
                <a:rPr lang="en-US" sz="1330" kern="0" dirty="0">
                  <a:solidFill>
                    <a:srgbClr val="141414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</a:p>
            <a:p>
              <a:pPr algn="ctr" defTabSz="1219170">
                <a:defRPr/>
              </a:pPr>
              <a:r>
                <a:rPr lang="en-US" sz="1330" kern="0" dirty="0">
                  <a:solidFill>
                    <a:srgbClr val="141414"/>
                  </a:solidFill>
                </a:rPr>
                <a:t>Revenue in FY </a:t>
              </a:r>
              <a:r>
                <a:rPr lang="en-US" sz="1330" kern="0" dirty="0" smtClean="0">
                  <a:solidFill>
                    <a:srgbClr val="141414"/>
                  </a:solidFill>
                </a:rPr>
                <a:t>2017</a:t>
              </a:r>
              <a:endParaRPr lang="en-US" sz="1330" kern="0" dirty="0">
                <a:solidFill>
                  <a:srgbClr val="141414"/>
                </a:solidFill>
              </a:endParaRPr>
            </a:p>
          </p:txBody>
        </p:sp>
        <p:sp>
          <p:nvSpPr>
            <p:cNvPr id="26" name="Right Triangle 16"/>
            <p:cNvSpPr/>
            <p:nvPr/>
          </p:nvSpPr>
          <p:spPr>
            <a:xfrm>
              <a:off x="1632671" y="875279"/>
              <a:ext cx="2366385" cy="1728644"/>
            </a:xfrm>
            <a:custGeom>
              <a:avLst/>
              <a:gdLst>
                <a:gd name="connsiteX0" fmla="*/ 0 w 1562100"/>
                <a:gd name="connsiteY0" fmla="*/ 1143000 h 1143000"/>
                <a:gd name="connsiteX1" fmla="*/ 0 w 1562100"/>
                <a:gd name="connsiteY1" fmla="*/ 0 h 1143000"/>
                <a:gd name="connsiteX2" fmla="*/ 1562100 w 1562100"/>
                <a:gd name="connsiteY2" fmla="*/ 1143000 h 1143000"/>
                <a:gd name="connsiteX3" fmla="*/ 0 w 1562100"/>
                <a:gd name="connsiteY3" fmla="*/ 1143000 h 1143000"/>
                <a:gd name="connsiteX0" fmla="*/ 0 w 1572491"/>
                <a:gd name="connsiteY0" fmla="*/ 685800 h 1143000"/>
                <a:gd name="connsiteX1" fmla="*/ 10391 w 1572491"/>
                <a:gd name="connsiteY1" fmla="*/ 0 h 1143000"/>
                <a:gd name="connsiteX2" fmla="*/ 1572491 w 1572491"/>
                <a:gd name="connsiteY2" fmla="*/ 1143000 h 1143000"/>
                <a:gd name="connsiteX3" fmla="*/ 0 w 1572491"/>
                <a:gd name="connsiteY3" fmla="*/ 685800 h 1143000"/>
                <a:gd name="connsiteX0" fmla="*/ 0 w 2393373"/>
                <a:gd name="connsiteY0" fmla="*/ 685800 h 1693719"/>
                <a:gd name="connsiteX1" fmla="*/ 10391 w 2393373"/>
                <a:gd name="connsiteY1" fmla="*/ 0 h 1693719"/>
                <a:gd name="connsiteX2" fmla="*/ 2393373 w 2393373"/>
                <a:gd name="connsiteY2" fmla="*/ 1693719 h 1693719"/>
                <a:gd name="connsiteX3" fmla="*/ 0 w 2393373"/>
                <a:gd name="connsiteY3" fmla="*/ 685800 h 1693719"/>
                <a:gd name="connsiteX0" fmla="*/ 0 w 2371148"/>
                <a:gd name="connsiteY0" fmla="*/ 685800 h 1728644"/>
                <a:gd name="connsiteX1" fmla="*/ 10391 w 2371148"/>
                <a:gd name="connsiteY1" fmla="*/ 0 h 1728644"/>
                <a:gd name="connsiteX2" fmla="*/ 2371148 w 2371148"/>
                <a:gd name="connsiteY2" fmla="*/ 1728644 h 1728644"/>
                <a:gd name="connsiteX3" fmla="*/ 0 w 2371148"/>
                <a:gd name="connsiteY3" fmla="*/ 685800 h 1728644"/>
                <a:gd name="connsiteX0" fmla="*/ 0 w 2371148"/>
                <a:gd name="connsiteY0" fmla="*/ 685800 h 1728644"/>
                <a:gd name="connsiteX1" fmla="*/ 10391 w 2371148"/>
                <a:gd name="connsiteY1" fmla="*/ 0 h 1728644"/>
                <a:gd name="connsiteX2" fmla="*/ 2371148 w 2371148"/>
                <a:gd name="connsiteY2" fmla="*/ 1728644 h 1728644"/>
                <a:gd name="connsiteX3" fmla="*/ 0 w 2371148"/>
                <a:gd name="connsiteY3" fmla="*/ 685800 h 1728644"/>
                <a:gd name="connsiteX0" fmla="*/ 0 w 2366385"/>
                <a:gd name="connsiteY0" fmla="*/ 685800 h 1728644"/>
                <a:gd name="connsiteX1" fmla="*/ 5628 w 2366385"/>
                <a:gd name="connsiteY1" fmla="*/ 0 h 1728644"/>
                <a:gd name="connsiteX2" fmla="*/ 2366385 w 2366385"/>
                <a:gd name="connsiteY2" fmla="*/ 1728644 h 1728644"/>
                <a:gd name="connsiteX3" fmla="*/ 0 w 2366385"/>
                <a:gd name="connsiteY3" fmla="*/ 685800 h 172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6385" h="1728644">
                  <a:moveTo>
                    <a:pt x="0" y="685800"/>
                  </a:moveTo>
                  <a:lnTo>
                    <a:pt x="5628" y="0"/>
                  </a:lnTo>
                  <a:lnTo>
                    <a:pt x="2366385" y="1728644"/>
                  </a:lnTo>
                  <a:cubicBezTo>
                    <a:pt x="1658552" y="1260379"/>
                    <a:pt x="790383" y="1033415"/>
                    <a:pt x="0" y="685800"/>
                  </a:cubicBezTo>
                  <a:close/>
                </a:path>
              </a:pathLst>
            </a:custGeom>
            <a:solidFill>
              <a:srgbClr val="76AE72">
                <a:alpha val="31765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133" kern="0" dirty="0">
                <a:solidFill>
                  <a:sysClr val="window" lastClr="FFFFFF"/>
                </a:solidFill>
              </a:endParaRPr>
            </a:p>
          </p:txBody>
        </p:sp>
        <p:sp>
          <p:nvSpPr>
            <p:cNvPr id="27" name="Rectangle 29"/>
            <p:cNvSpPr/>
            <p:nvPr/>
          </p:nvSpPr>
          <p:spPr>
            <a:xfrm>
              <a:off x="304800" y="1561078"/>
              <a:ext cx="1336675" cy="685800"/>
            </a:xfrm>
            <a:custGeom>
              <a:avLst/>
              <a:gdLst>
                <a:gd name="connsiteX0" fmla="*/ 0 w 1333500"/>
                <a:gd name="connsiteY0" fmla="*/ 0 h 685800"/>
                <a:gd name="connsiteX1" fmla="*/ 1333500 w 1333500"/>
                <a:gd name="connsiteY1" fmla="*/ 0 h 685800"/>
                <a:gd name="connsiteX2" fmla="*/ 1333500 w 1333500"/>
                <a:gd name="connsiteY2" fmla="*/ 685800 h 685800"/>
                <a:gd name="connsiteX3" fmla="*/ 0 w 1333500"/>
                <a:gd name="connsiteY3" fmla="*/ 685800 h 685800"/>
                <a:gd name="connsiteX4" fmla="*/ 0 w 1333500"/>
                <a:gd name="connsiteY4" fmla="*/ 0 h 685800"/>
                <a:gd name="connsiteX0" fmla="*/ 0 w 1336675"/>
                <a:gd name="connsiteY0" fmla="*/ 0 h 685800"/>
                <a:gd name="connsiteX1" fmla="*/ 1333500 w 1336675"/>
                <a:gd name="connsiteY1" fmla="*/ 0 h 685800"/>
                <a:gd name="connsiteX2" fmla="*/ 1336675 w 1336675"/>
                <a:gd name="connsiteY2" fmla="*/ 685800 h 685800"/>
                <a:gd name="connsiteX3" fmla="*/ 0 w 1336675"/>
                <a:gd name="connsiteY3" fmla="*/ 685800 h 685800"/>
                <a:gd name="connsiteX4" fmla="*/ 0 w 1336675"/>
                <a:gd name="connsiteY4" fmla="*/ 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675" h="685800">
                  <a:moveTo>
                    <a:pt x="0" y="0"/>
                  </a:moveTo>
                  <a:lnTo>
                    <a:pt x="1333500" y="0"/>
                  </a:lnTo>
                  <a:cubicBezTo>
                    <a:pt x="1334558" y="228600"/>
                    <a:pt x="1335617" y="457200"/>
                    <a:pt x="1336675" y="685800"/>
                  </a:cubicBez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CF">
                <a:lumMod val="75000"/>
                <a:alpha val="31765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sz="1330" kern="0" dirty="0" smtClean="0">
                  <a:solidFill>
                    <a:srgbClr val="141414"/>
                  </a:solidFill>
                </a:rPr>
                <a:t>7.6 </a:t>
              </a:r>
              <a:r>
                <a:rPr lang="en-US" sz="1330" kern="0" dirty="0">
                  <a:solidFill>
                    <a:srgbClr val="141414"/>
                  </a:solidFill>
                </a:rPr>
                <a:t>M</a:t>
              </a:r>
              <a:r>
                <a:rPr lang="en-US" sz="1330" kern="0" dirty="0" smtClean="0">
                  <a:solidFill>
                    <a:srgbClr val="141414"/>
                  </a:solidFill>
                </a:rPr>
                <a:t>illion</a:t>
              </a:r>
              <a:endParaRPr lang="en-US" sz="1330" kern="0" dirty="0">
                <a:solidFill>
                  <a:srgbClr val="141414"/>
                </a:solidFill>
              </a:endParaRPr>
            </a:p>
            <a:p>
              <a:pPr algn="ctr" defTabSz="1219170">
                <a:defRPr/>
              </a:pPr>
              <a:r>
                <a:rPr lang="en-US" sz="1330" kern="0" dirty="0" smtClean="0">
                  <a:solidFill>
                    <a:srgbClr val="141414"/>
                  </a:solidFill>
                </a:rPr>
                <a:t>Electric Customers</a:t>
              </a:r>
              <a:endParaRPr lang="en-US" sz="1330" kern="0" dirty="0">
                <a:solidFill>
                  <a:srgbClr val="141414"/>
                </a:solidFill>
              </a:endParaRPr>
            </a:p>
          </p:txBody>
        </p:sp>
        <p:sp>
          <p:nvSpPr>
            <p:cNvPr id="28" name="Right Triangle 16"/>
            <p:cNvSpPr/>
            <p:nvPr/>
          </p:nvSpPr>
          <p:spPr>
            <a:xfrm>
              <a:off x="1635197" y="1564614"/>
              <a:ext cx="2363859" cy="1039310"/>
            </a:xfrm>
            <a:custGeom>
              <a:avLst/>
              <a:gdLst>
                <a:gd name="connsiteX0" fmla="*/ 0 w 1562100"/>
                <a:gd name="connsiteY0" fmla="*/ 1143000 h 1143000"/>
                <a:gd name="connsiteX1" fmla="*/ 0 w 1562100"/>
                <a:gd name="connsiteY1" fmla="*/ 0 h 1143000"/>
                <a:gd name="connsiteX2" fmla="*/ 1562100 w 1562100"/>
                <a:gd name="connsiteY2" fmla="*/ 1143000 h 1143000"/>
                <a:gd name="connsiteX3" fmla="*/ 0 w 1562100"/>
                <a:gd name="connsiteY3" fmla="*/ 1143000 h 1143000"/>
                <a:gd name="connsiteX0" fmla="*/ 0 w 1572491"/>
                <a:gd name="connsiteY0" fmla="*/ 685800 h 1143000"/>
                <a:gd name="connsiteX1" fmla="*/ 10391 w 1572491"/>
                <a:gd name="connsiteY1" fmla="*/ 0 h 1143000"/>
                <a:gd name="connsiteX2" fmla="*/ 1572491 w 1572491"/>
                <a:gd name="connsiteY2" fmla="*/ 1143000 h 1143000"/>
                <a:gd name="connsiteX3" fmla="*/ 0 w 1572491"/>
                <a:gd name="connsiteY3" fmla="*/ 685800 h 1143000"/>
                <a:gd name="connsiteX0" fmla="*/ 5484 w 1577975"/>
                <a:gd name="connsiteY0" fmla="*/ 688975 h 1146175"/>
                <a:gd name="connsiteX1" fmla="*/ 0 w 1577975"/>
                <a:gd name="connsiteY1" fmla="*/ 0 h 1146175"/>
                <a:gd name="connsiteX2" fmla="*/ 1577975 w 1577975"/>
                <a:gd name="connsiteY2" fmla="*/ 1146175 h 1146175"/>
                <a:gd name="connsiteX3" fmla="*/ 5484 w 1577975"/>
                <a:gd name="connsiteY3" fmla="*/ 688975 h 1146175"/>
                <a:gd name="connsiteX0" fmla="*/ 5484 w 1577975"/>
                <a:gd name="connsiteY0" fmla="*/ 751287 h 1146175"/>
                <a:gd name="connsiteX1" fmla="*/ 0 w 1577975"/>
                <a:gd name="connsiteY1" fmla="*/ 0 h 1146175"/>
                <a:gd name="connsiteX2" fmla="*/ 1577975 w 1577975"/>
                <a:gd name="connsiteY2" fmla="*/ 1146175 h 1146175"/>
                <a:gd name="connsiteX3" fmla="*/ 5484 w 1577975"/>
                <a:gd name="connsiteY3" fmla="*/ 751287 h 1146175"/>
                <a:gd name="connsiteX0" fmla="*/ 5484 w 1577975"/>
                <a:gd name="connsiteY0" fmla="*/ 751287 h 1146175"/>
                <a:gd name="connsiteX1" fmla="*/ 0 w 1577975"/>
                <a:gd name="connsiteY1" fmla="*/ 0 h 1146175"/>
                <a:gd name="connsiteX2" fmla="*/ 1172414 w 1577975"/>
                <a:gd name="connsiteY2" fmla="*/ 777647 h 1146175"/>
                <a:gd name="connsiteX3" fmla="*/ 1577975 w 1577975"/>
                <a:gd name="connsiteY3" fmla="*/ 1146175 h 1146175"/>
                <a:gd name="connsiteX4" fmla="*/ 5484 w 1577975"/>
                <a:gd name="connsiteY4" fmla="*/ 751287 h 1146175"/>
                <a:gd name="connsiteX0" fmla="*/ 5484 w 1577975"/>
                <a:gd name="connsiteY0" fmla="*/ 751287 h 1146175"/>
                <a:gd name="connsiteX1" fmla="*/ 0 w 1577975"/>
                <a:gd name="connsiteY1" fmla="*/ 0 h 1146175"/>
                <a:gd name="connsiteX2" fmla="*/ 1172414 w 1577975"/>
                <a:gd name="connsiteY2" fmla="*/ 777647 h 1146175"/>
                <a:gd name="connsiteX3" fmla="*/ 1577975 w 1577975"/>
                <a:gd name="connsiteY3" fmla="*/ 1146175 h 1146175"/>
                <a:gd name="connsiteX4" fmla="*/ 1240168 w 1577975"/>
                <a:gd name="connsiteY4" fmla="*/ 923043 h 1146175"/>
                <a:gd name="connsiteX5" fmla="*/ 5484 w 1577975"/>
                <a:gd name="connsiteY5" fmla="*/ 751287 h 1146175"/>
                <a:gd name="connsiteX0" fmla="*/ 3896 w 1576387"/>
                <a:gd name="connsiteY0" fmla="*/ 738306 h 1133194"/>
                <a:gd name="connsiteX1" fmla="*/ 0 w 1576387"/>
                <a:gd name="connsiteY1" fmla="*/ 0 h 1133194"/>
                <a:gd name="connsiteX2" fmla="*/ 1170826 w 1576387"/>
                <a:gd name="connsiteY2" fmla="*/ 764666 h 1133194"/>
                <a:gd name="connsiteX3" fmla="*/ 1576387 w 1576387"/>
                <a:gd name="connsiteY3" fmla="*/ 1133194 h 1133194"/>
                <a:gd name="connsiteX4" fmla="*/ 1238580 w 1576387"/>
                <a:gd name="connsiteY4" fmla="*/ 910062 h 1133194"/>
                <a:gd name="connsiteX5" fmla="*/ 3896 w 1576387"/>
                <a:gd name="connsiteY5" fmla="*/ 738306 h 1133194"/>
                <a:gd name="connsiteX0" fmla="*/ 3896 w 1576387"/>
                <a:gd name="connsiteY0" fmla="*/ 738306 h 1133194"/>
                <a:gd name="connsiteX1" fmla="*/ 0 w 1576387"/>
                <a:gd name="connsiteY1" fmla="*/ 0 h 1133194"/>
                <a:gd name="connsiteX2" fmla="*/ 1169238 w 1576387"/>
                <a:gd name="connsiteY2" fmla="*/ 756876 h 1133194"/>
                <a:gd name="connsiteX3" fmla="*/ 1576387 w 1576387"/>
                <a:gd name="connsiteY3" fmla="*/ 1133194 h 1133194"/>
                <a:gd name="connsiteX4" fmla="*/ 1238580 w 1576387"/>
                <a:gd name="connsiteY4" fmla="*/ 910062 h 1133194"/>
                <a:gd name="connsiteX5" fmla="*/ 3896 w 1576387"/>
                <a:gd name="connsiteY5" fmla="*/ 738306 h 1133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6387" h="1133194">
                  <a:moveTo>
                    <a:pt x="3896" y="738306"/>
                  </a:moveTo>
                  <a:cubicBezTo>
                    <a:pt x="2597" y="492204"/>
                    <a:pt x="1299" y="246102"/>
                    <a:pt x="0" y="0"/>
                  </a:cubicBezTo>
                  <a:cubicBezTo>
                    <a:pt x="387982" y="277679"/>
                    <a:pt x="781256" y="479197"/>
                    <a:pt x="1169238" y="756876"/>
                  </a:cubicBezTo>
                  <a:lnTo>
                    <a:pt x="1576387" y="1133194"/>
                  </a:lnTo>
                  <a:cubicBezTo>
                    <a:pt x="1362154" y="1079587"/>
                    <a:pt x="1452813" y="963669"/>
                    <a:pt x="1238580" y="910062"/>
                  </a:cubicBezTo>
                  <a:lnTo>
                    <a:pt x="3896" y="738306"/>
                  </a:lnTo>
                  <a:close/>
                </a:path>
              </a:pathLst>
            </a:custGeom>
            <a:solidFill>
              <a:srgbClr val="50B3CF">
                <a:lumMod val="75000"/>
                <a:alpha val="31765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133" kern="0" dirty="0">
                <a:solidFill>
                  <a:sysClr val="window" lastClr="FFFFFF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4800" y="2246878"/>
              <a:ext cx="1333500" cy="685800"/>
            </a:xfrm>
            <a:prstGeom prst="rect">
              <a:avLst/>
            </a:prstGeom>
            <a:solidFill>
              <a:srgbClr val="DF7A1C">
                <a:lumMod val="40000"/>
                <a:lumOff val="60000"/>
                <a:alpha val="31765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sz="1330" kern="0" dirty="0" smtClean="0">
                  <a:solidFill>
                    <a:srgbClr val="141414"/>
                  </a:solidFill>
                </a:rPr>
                <a:t>1.6 </a:t>
              </a:r>
              <a:r>
                <a:rPr lang="en-US" sz="1330" kern="0" dirty="0">
                  <a:solidFill>
                    <a:srgbClr val="141414"/>
                  </a:solidFill>
                </a:rPr>
                <a:t>Million </a:t>
              </a:r>
              <a:endParaRPr lang="en-US" sz="1330" kern="0" dirty="0" smtClean="0">
                <a:solidFill>
                  <a:srgbClr val="141414"/>
                </a:solidFill>
              </a:endParaRPr>
            </a:p>
            <a:p>
              <a:pPr algn="ctr" defTabSz="1219170">
                <a:defRPr/>
              </a:pPr>
              <a:r>
                <a:rPr lang="en-US" sz="1330" kern="0" dirty="0" smtClean="0">
                  <a:solidFill>
                    <a:srgbClr val="141414"/>
                  </a:solidFill>
                </a:rPr>
                <a:t>Gas </a:t>
              </a:r>
            </a:p>
            <a:p>
              <a:pPr algn="ctr" defTabSz="1219170">
                <a:defRPr/>
              </a:pPr>
              <a:r>
                <a:rPr lang="en-US" sz="1330" kern="0" dirty="0" smtClean="0">
                  <a:solidFill>
                    <a:srgbClr val="141414"/>
                  </a:solidFill>
                </a:rPr>
                <a:t>Customers</a:t>
              </a:r>
              <a:endParaRPr lang="en-US" sz="1330" kern="0" dirty="0">
                <a:solidFill>
                  <a:srgbClr val="141414"/>
                </a:solidFill>
              </a:endParaRPr>
            </a:p>
          </p:txBody>
        </p:sp>
        <p:sp>
          <p:nvSpPr>
            <p:cNvPr id="30" name="Right Triangle 16"/>
            <p:cNvSpPr/>
            <p:nvPr/>
          </p:nvSpPr>
          <p:spPr>
            <a:xfrm>
              <a:off x="1638299" y="2242115"/>
              <a:ext cx="2278927" cy="689044"/>
            </a:xfrm>
            <a:custGeom>
              <a:avLst/>
              <a:gdLst>
                <a:gd name="connsiteX0" fmla="*/ 0 w 1562100"/>
                <a:gd name="connsiteY0" fmla="*/ 1143000 h 1143000"/>
                <a:gd name="connsiteX1" fmla="*/ 0 w 1562100"/>
                <a:gd name="connsiteY1" fmla="*/ 0 h 1143000"/>
                <a:gd name="connsiteX2" fmla="*/ 1562100 w 1562100"/>
                <a:gd name="connsiteY2" fmla="*/ 1143000 h 1143000"/>
                <a:gd name="connsiteX3" fmla="*/ 0 w 1562100"/>
                <a:gd name="connsiteY3" fmla="*/ 1143000 h 1143000"/>
                <a:gd name="connsiteX0" fmla="*/ 0 w 1572491"/>
                <a:gd name="connsiteY0" fmla="*/ 685800 h 1143000"/>
                <a:gd name="connsiteX1" fmla="*/ 10391 w 1572491"/>
                <a:gd name="connsiteY1" fmla="*/ 0 h 1143000"/>
                <a:gd name="connsiteX2" fmla="*/ 1572491 w 1572491"/>
                <a:gd name="connsiteY2" fmla="*/ 1143000 h 1143000"/>
                <a:gd name="connsiteX3" fmla="*/ 0 w 1572491"/>
                <a:gd name="connsiteY3" fmla="*/ 685800 h 1143000"/>
                <a:gd name="connsiteX0" fmla="*/ 5484 w 1577975"/>
                <a:gd name="connsiteY0" fmla="*/ 688975 h 1146175"/>
                <a:gd name="connsiteX1" fmla="*/ 0 w 1577975"/>
                <a:gd name="connsiteY1" fmla="*/ 0 h 1146175"/>
                <a:gd name="connsiteX2" fmla="*/ 1577975 w 1577975"/>
                <a:gd name="connsiteY2" fmla="*/ 1146175 h 1146175"/>
                <a:gd name="connsiteX3" fmla="*/ 5484 w 1577975"/>
                <a:gd name="connsiteY3" fmla="*/ 688975 h 1146175"/>
                <a:gd name="connsiteX0" fmla="*/ 5484 w 1577975"/>
                <a:gd name="connsiteY0" fmla="*/ 751287 h 1146175"/>
                <a:gd name="connsiteX1" fmla="*/ 0 w 1577975"/>
                <a:gd name="connsiteY1" fmla="*/ 0 h 1146175"/>
                <a:gd name="connsiteX2" fmla="*/ 1577975 w 1577975"/>
                <a:gd name="connsiteY2" fmla="*/ 1146175 h 1146175"/>
                <a:gd name="connsiteX3" fmla="*/ 5484 w 1577975"/>
                <a:gd name="connsiteY3" fmla="*/ 751287 h 1146175"/>
                <a:gd name="connsiteX0" fmla="*/ 720 w 1577975"/>
                <a:gd name="connsiteY0" fmla="*/ 751287 h 1146175"/>
                <a:gd name="connsiteX1" fmla="*/ 0 w 1577975"/>
                <a:gd name="connsiteY1" fmla="*/ 0 h 1146175"/>
                <a:gd name="connsiteX2" fmla="*/ 1577975 w 1577975"/>
                <a:gd name="connsiteY2" fmla="*/ 1146175 h 1146175"/>
                <a:gd name="connsiteX3" fmla="*/ 720 w 1577975"/>
                <a:gd name="connsiteY3" fmla="*/ 751287 h 1146175"/>
                <a:gd name="connsiteX0" fmla="*/ 720 w 1511279"/>
                <a:gd name="connsiteY0" fmla="*/ 751287 h 751287"/>
                <a:gd name="connsiteX1" fmla="*/ 0 w 1511279"/>
                <a:gd name="connsiteY1" fmla="*/ 0 h 751287"/>
                <a:gd name="connsiteX2" fmla="*/ 1511279 w 1511279"/>
                <a:gd name="connsiteY2" fmla="*/ 377654 h 751287"/>
                <a:gd name="connsiteX3" fmla="*/ 720 w 1511279"/>
                <a:gd name="connsiteY3" fmla="*/ 751287 h 751287"/>
                <a:gd name="connsiteX0" fmla="*/ 720 w 1519748"/>
                <a:gd name="connsiteY0" fmla="*/ 751287 h 751287"/>
                <a:gd name="connsiteX1" fmla="*/ 0 w 1519748"/>
                <a:gd name="connsiteY1" fmla="*/ 0 h 751287"/>
                <a:gd name="connsiteX2" fmla="*/ 1519748 w 1519748"/>
                <a:gd name="connsiteY2" fmla="*/ 211487 h 751287"/>
                <a:gd name="connsiteX3" fmla="*/ 720 w 1519748"/>
                <a:gd name="connsiteY3" fmla="*/ 751287 h 751287"/>
                <a:gd name="connsiteX0" fmla="*/ 720 w 1519748"/>
                <a:gd name="connsiteY0" fmla="*/ 751287 h 751287"/>
                <a:gd name="connsiteX1" fmla="*/ 0 w 1519748"/>
                <a:gd name="connsiteY1" fmla="*/ 0 h 751287"/>
                <a:gd name="connsiteX2" fmla="*/ 1519748 w 1519748"/>
                <a:gd name="connsiteY2" fmla="*/ 211487 h 751287"/>
                <a:gd name="connsiteX3" fmla="*/ 720 w 1519748"/>
                <a:gd name="connsiteY3" fmla="*/ 751287 h 75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9748" h="751287">
                  <a:moveTo>
                    <a:pt x="720" y="751287"/>
                  </a:moveTo>
                  <a:lnTo>
                    <a:pt x="0" y="0"/>
                  </a:lnTo>
                  <a:lnTo>
                    <a:pt x="1519748" y="211487"/>
                  </a:lnTo>
                  <a:cubicBezTo>
                    <a:pt x="1076924" y="197558"/>
                    <a:pt x="507063" y="571354"/>
                    <a:pt x="720" y="751287"/>
                  </a:cubicBezTo>
                  <a:close/>
                </a:path>
              </a:pathLst>
            </a:custGeom>
            <a:solidFill>
              <a:srgbClr val="DF7A1C">
                <a:lumMod val="60000"/>
                <a:lumOff val="40000"/>
                <a:alpha val="31765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133" kern="0" dirty="0">
                <a:solidFill>
                  <a:sysClr val="window" lastClr="FFFFFF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4800" y="2932678"/>
              <a:ext cx="1333500" cy="685800"/>
            </a:xfrm>
            <a:prstGeom prst="rect">
              <a:avLst/>
            </a:prstGeom>
            <a:solidFill>
              <a:srgbClr val="72CDF4">
                <a:lumMod val="60000"/>
                <a:lumOff val="40000"/>
                <a:alpha val="31765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defTabSz="1219170">
                <a:defRPr/>
              </a:pPr>
              <a:r>
                <a:rPr lang="en-US" sz="1330" kern="0" dirty="0" smtClean="0">
                  <a:solidFill>
                    <a:srgbClr val="141414"/>
                  </a:solidFill>
                </a:rPr>
                <a:t>29,060</a:t>
              </a:r>
              <a:endParaRPr lang="en-US" sz="1330" kern="0" dirty="0">
                <a:solidFill>
                  <a:srgbClr val="141414"/>
                </a:solidFill>
              </a:endParaRPr>
            </a:p>
            <a:p>
              <a:pPr lvl="0" algn="ctr" defTabSz="1219170">
                <a:defRPr/>
              </a:pPr>
              <a:r>
                <a:rPr lang="en-US" sz="1330" kern="0" dirty="0">
                  <a:solidFill>
                    <a:srgbClr val="141414"/>
                  </a:solidFill>
                </a:rPr>
                <a:t>Employees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800" y="3618478"/>
              <a:ext cx="1333500" cy="685800"/>
            </a:xfrm>
            <a:prstGeom prst="rect">
              <a:avLst/>
            </a:prstGeom>
            <a:solidFill>
              <a:sysClr val="window" lastClr="FFFFFF">
                <a:lumMod val="75000"/>
                <a:alpha val="31765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fr-FR" sz="1467" kern="0" dirty="0" smtClean="0">
                  <a:solidFill>
                    <a:srgbClr val="141414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125</a:t>
              </a:r>
              <a:endParaRPr lang="fr-FR" sz="1467" kern="0" dirty="0">
                <a:solidFill>
                  <a:srgbClr val="141414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 defTabSz="1219170">
                <a:defRPr/>
              </a:pPr>
              <a:r>
                <a:rPr lang="fr-FR" sz="1333" kern="0" dirty="0">
                  <a:solidFill>
                    <a:srgbClr val="141414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Fortune 500 List </a:t>
              </a:r>
              <a:endParaRPr lang="en-US" sz="1067" kern="0" dirty="0">
                <a:solidFill>
                  <a:srgbClr val="141414"/>
                </a:solidFill>
              </a:endParaRPr>
            </a:p>
          </p:txBody>
        </p:sp>
        <p:sp>
          <p:nvSpPr>
            <p:cNvPr id="33" name="Right Triangle 16"/>
            <p:cNvSpPr/>
            <p:nvPr/>
          </p:nvSpPr>
          <p:spPr>
            <a:xfrm>
              <a:off x="1638300" y="2337234"/>
              <a:ext cx="2256701" cy="1274541"/>
            </a:xfrm>
            <a:custGeom>
              <a:avLst/>
              <a:gdLst>
                <a:gd name="connsiteX0" fmla="*/ 0 w 1562100"/>
                <a:gd name="connsiteY0" fmla="*/ 1143000 h 1143000"/>
                <a:gd name="connsiteX1" fmla="*/ 0 w 1562100"/>
                <a:gd name="connsiteY1" fmla="*/ 0 h 1143000"/>
                <a:gd name="connsiteX2" fmla="*/ 1562100 w 1562100"/>
                <a:gd name="connsiteY2" fmla="*/ 1143000 h 1143000"/>
                <a:gd name="connsiteX3" fmla="*/ 0 w 1562100"/>
                <a:gd name="connsiteY3" fmla="*/ 1143000 h 1143000"/>
                <a:gd name="connsiteX0" fmla="*/ 0 w 1572491"/>
                <a:gd name="connsiteY0" fmla="*/ 685800 h 1143000"/>
                <a:gd name="connsiteX1" fmla="*/ 10391 w 1572491"/>
                <a:gd name="connsiteY1" fmla="*/ 0 h 1143000"/>
                <a:gd name="connsiteX2" fmla="*/ 1572491 w 1572491"/>
                <a:gd name="connsiteY2" fmla="*/ 1143000 h 1143000"/>
                <a:gd name="connsiteX3" fmla="*/ 0 w 1572491"/>
                <a:gd name="connsiteY3" fmla="*/ 685800 h 1143000"/>
                <a:gd name="connsiteX0" fmla="*/ 5484 w 1577975"/>
                <a:gd name="connsiteY0" fmla="*/ 688975 h 1146175"/>
                <a:gd name="connsiteX1" fmla="*/ 0 w 1577975"/>
                <a:gd name="connsiteY1" fmla="*/ 0 h 1146175"/>
                <a:gd name="connsiteX2" fmla="*/ 1577975 w 1577975"/>
                <a:gd name="connsiteY2" fmla="*/ 1146175 h 1146175"/>
                <a:gd name="connsiteX3" fmla="*/ 5484 w 1577975"/>
                <a:gd name="connsiteY3" fmla="*/ 688975 h 1146175"/>
                <a:gd name="connsiteX0" fmla="*/ 5484 w 1577975"/>
                <a:gd name="connsiteY0" fmla="*/ 751287 h 1146175"/>
                <a:gd name="connsiteX1" fmla="*/ 0 w 1577975"/>
                <a:gd name="connsiteY1" fmla="*/ 0 h 1146175"/>
                <a:gd name="connsiteX2" fmla="*/ 1577975 w 1577975"/>
                <a:gd name="connsiteY2" fmla="*/ 1146175 h 1146175"/>
                <a:gd name="connsiteX3" fmla="*/ 5484 w 1577975"/>
                <a:gd name="connsiteY3" fmla="*/ 751287 h 1146175"/>
                <a:gd name="connsiteX0" fmla="*/ 720 w 1577975"/>
                <a:gd name="connsiteY0" fmla="*/ 751287 h 1146175"/>
                <a:gd name="connsiteX1" fmla="*/ 0 w 1577975"/>
                <a:gd name="connsiteY1" fmla="*/ 0 h 1146175"/>
                <a:gd name="connsiteX2" fmla="*/ 1577975 w 1577975"/>
                <a:gd name="connsiteY2" fmla="*/ 1146175 h 1146175"/>
                <a:gd name="connsiteX3" fmla="*/ 720 w 1577975"/>
                <a:gd name="connsiteY3" fmla="*/ 751287 h 1146175"/>
                <a:gd name="connsiteX0" fmla="*/ 720 w 1511279"/>
                <a:gd name="connsiteY0" fmla="*/ 751287 h 751287"/>
                <a:gd name="connsiteX1" fmla="*/ 0 w 1511279"/>
                <a:gd name="connsiteY1" fmla="*/ 0 h 751287"/>
                <a:gd name="connsiteX2" fmla="*/ 1511279 w 1511279"/>
                <a:gd name="connsiteY2" fmla="*/ 377654 h 751287"/>
                <a:gd name="connsiteX3" fmla="*/ 720 w 1511279"/>
                <a:gd name="connsiteY3" fmla="*/ 751287 h 751287"/>
                <a:gd name="connsiteX0" fmla="*/ 720 w 1543039"/>
                <a:gd name="connsiteY0" fmla="*/ 1126576 h 1126576"/>
                <a:gd name="connsiteX1" fmla="*/ 0 w 1543039"/>
                <a:gd name="connsiteY1" fmla="*/ 375289 h 1126576"/>
                <a:gd name="connsiteX2" fmla="*/ 1543039 w 1543039"/>
                <a:gd name="connsiteY2" fmla="*/ 0 h 1126576"/>
                <a:gd name="connsiteX3" fmla="*/ 720 w 1543039"/>
                <a:gd name="connsiteY3" fmla="*/ 1126576 h 1126576"/>
                <a:gd name="connsiteX0" fmla="*/ 720 w 1504927"/>
                <a:gd name="connsiteY0" fmla="*/ 1389673 h 1389673"/>
                <a:gd name="connsiteX1" fmla="*/ 0 w 1504927"/>
                <a:gd name="connsiteY1" fmla="*/ 638386 h 1389673"/>
                <a:gd name="connsiteX2" fmla="*/ 1504927 w 1504927"/>
                <a:gd name="connsiteY2" fmla="*/ 0 h 1389673"/>
                <a:gd name="connsiteX3" fmla="*/ 720 w 1504927"/>
                <a:gd name="connsiteY3" fmla="*/ 1389673 h 1389673"/>
                <a:gd name="connsiteX0" fmla="*/ 720 w 1504927"/>
                <a:gd name="connsiteY0" fmla="*/ 1389673 h 1389673"/>
                <a:gd name="connsiteX1" fmla="*/ 0 w 1504927"/>
                <a:gd name="connsiteY1" fmla="*/ 638386 h 1389673"/>
                <a:gd name="connsiteX2" fmla="*/ 1504927 w 1504927"/>
                <a:gd name="connsiteY2" fmla="*/ 0 h 1389673"/>
                <a:gd name="connsiteX3" fmla="*/ 720 w 1504927"/>
                <a:gd name="connsiteY3" fmla="*/ 1389673 h 1389673"/>
                <a:gd name="connsiteX0" fmla="*/ 720 w 1504927"/>
                <a:gd name="connsiteY0" fmla="*/ 1389673 h 1389673"/>
                <a:gd name="connsiteX1" fmla="*/ 0 w 1504927"/>
                <a:gd name="connsiteY1" fmla="*/ 651368 h 1389673"/>
                <a:gd name="connsiteX2" fmla="*/ 1504927 w 1504927"/>
                <a:gd name="connsiteY2" fmla="*/ 0 h 1389673"/>
                <a:gd name="connsiteX3" fmla="*/ 720 w 1504927"/>
                <a:gd name="connsiteY3" fmla="*/ 1389673 h 138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4927" h="1389673">
                  <a:moveTo>
                    <a:pt x="720" y="1389673"/>
                  </a:moveTo>
                  <a:lnTo>
                    <a:pt x="0" y="651368"/>
                  </a:lnTo>
                  <a:lnTo>
                    <a:pt x="1504927" y="0"/>
                  </a:lnTo>
                  <a:cubicBezTo>
                    <a:pt x="1041637" y="234745"/>
                    <a:pt x="502122" y="926449"/>
                    <a:pt x="720" y="1389673"/>
                  </a:cubicBezTo>
                  <a:close/>
                </a:path>
              </a:pathLst>
            </a:custGeom>
            <a:solidFill>
              <a:srgbClr val="72CDF4">
                <a:lumMod val="75000"/>
                <a:alpha val="31765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133" kern="0" dirty="0">
                <a:solidFill>
                  <a:sysClr val="window" lastClr="FFFFFF"/>
                </a:solidFill>
              </a:endParaRPr>
            </a:p>
          </p:txBody>
        </p:sp>
        <p:sp>
          <p:nvSpPr>
            <p:cNvPr id="34" name="Right Triangle 17"/>
            <p:cNvSpPr/>
            <p:nvPr/>
          </p:nvSpPr>
          <p:spPr>
            <a:xfrm>
              <a:off x="1627908" y="2284978"/>
              <a:ext cx="2143992" cy="2019300"/>
            </a:xfrm>
            <a:custGeom>
              <a:avLst/>
              <a:gdLst>
                <a:gd name="connsiteX0" fmla="*/ 0 w 658092"/>
                <a:gd name="connsiteY0" fmla="*/ 685800 h 685800"/>
                <a:gd name="connsiteX1" fmla="*/ 0 w 658092"/>
                <a:gd name="connsiteY1" fmla="*/ 0 h 685800"/>
                <a:gd name="connsiteX2" fmla="*/ 658092 w 658092"/>
                <a:gd name="connsiteY2" fmla="*/ 685800 h 685800"/>
                <a:gd name="connsiteX3" fmla="*/ 0 w 658092"/>
                <a:gd name="connsiteY3" fmla="*/ 685800 h 685800"/>
                <a:gd name="connsiteX0" fmla="*/ 0 w 2143992"/>
                <a:gd name="connsiteY0" fmla="*/ 2019300 h 2019300"/>
                <a:gd name="connsiteX1" fmla="*/ 0 w 2143992"/>
                <a:gd name="connsiteY1" fmla="*/ 1333500 h 2019300"/>
                <a:gd name="connsiteX2" fmla="*/ 2143992 w 2143992"/>
                <a:gd name="connsiteY2" fmla="*/ 0 h 2019300"/>
                <a:gd name="connsiteX3" fmla="*/ 0 w 2143992"/>
                <a:gd name="connsiteY3" fmla="*/ 2019300 h 2019300"/>
                <a:gd name="connsiteX0" fmla="*/ 0 w 2143992"/>
                <a:gd name="connsiteY0" fmla="*/ 2019300 h 2019300"/>
                <a:gd name="connsiteX1" fmla="*/ 0 w 2143992"/>
                <a:gd name="connsiteY1" fmla="*/ 1333500 h 2019300"/>
                <a:gd name="connsiteX2" fmla="*/ 2143992 w 2143992"/>
                <a:gd name="connsiteY2" fmla="*/ 0 h 2019300"/>
                <a:gd name="connsiteX3" fmla="*/ 0 w 2143992"/>
                <a:gd name="connsiteY3" fmla="*/ 2019300 h 201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992" h="2019300">
                  <a:moveTo>
                    <a:pt x="0" y="2019300"/>
                  </a:moveTo>
                  <a:lnTo>
                    <a:pt x="0" y="1333500"/>
                  </a:lnTo>
                  <a:lnTo>
                    <a:pt x="2143992" y="0"/>
                  </a:lnTo>
                  <a:cubicBezTo>
                    <a:pt x="1681741" y="615950"/>
                    <a:pt x="714664" y="1346200"/>
                    <a:pt x="0" y="2019300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133" kern="0" dirty="0">
                <a:solidFill>
                  <a:sysClr val="window" lastClr="FFFFFF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2771924" y="2006600"/>
            <a:ext cx="216183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en-US" sz="1200" b="1" kern="0" dirty="0"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1200" b="1" kern="0" baseline="30000" dirty="0">
                <a:ea typeface="Verdana" panose="020B0604030504040204" pitchFamily="34" charset="0"/>
                <a:cs typeface="Verdana" panose="020B0604030504040204" pitchFamily="34" charset="0"/>
              </a:rPr>
              <a:t>nd</a:t>
            </a:r>
            <a:r>
              <a:rPr lang="en-US" sz="1200" b="1" kern="0" dirty="0">
                <a:ea typeface="Verdana" panose="020B0604030504040204" pitchFamily="34" charset="0"/>
                <a:cs typeface="Verdana" panose="020B0604030504040204" pitchFamily="34" charset="0"/>
              </a:rPr>
              <a:t> largest Utility in US </a:t>
            </a:r>
            <a:r>
              <a:rPr lang="en-US" sz="1200" kern="0" dirty="0">
                <a:ea typeface="Verdana" panose="020B0604030504040204" pitchFamily="34" charset="0"/>
                <a:cs typeface="Verdana" panose="020B0604030504040204" pitchFamily="34" charset="0"/>
              </a:rPr>
              <a:t>by Market Cap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96589" y="1412557"/>
            <a:ext cx="2727664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defTabSz="609555">
              <a:defRPr/>
            </a:pPr>
            <a:r>
              <a:rPr lang="en-US" sz="1200" kern="0" dirty="0">
                <a:ea typeface="Verdana" panose="020B0604030504040204" pitchFamily="34" charset="0"/>
                <a:cs typeface="Verdana" panose="020B0604030504040204" pitchFamily="34" charset="0"/>
              </a:rPr>
              <a:t>Operations in </a:t>
            </a:r>
            <a:r>
              <a:rPr lang="en-US" sz="1200" b="1" kern="0" dirty="0">
                <a:ea typeface="Verdana" panose="020B0604030504040204" pitchFamily="34" charset="0"/>
                <a:cs typeface="Verdana" panose="020B0604030504040204" pitchFamily="34" charset="0"/>
              </a:rPr>
              <a:t>6 states </a:t>
            </a:r>
            <a:r>
              <a:rPr lang="en-US" sz="1200" kern="0" dirty="0">
                <a:ea typeface="Verdana" panose="020B0604030504040204" pitchFamily="34" charset="0"/>
                <a:cs typeface="Verdana" panose="020B0604030504040204" pitchFamily="34" charset="0"/>
              </a:rPr>
              <a:t>in </a:t>
            </a:r>
            <a:r>
              <a:rPr lang="en-US" sz="1200" b="1" kern="0" dirty="0">
                <a:ea typeface="Verdana" panose="020B0604030504040204" pitchFamily="34" charset="0"/>
                <a:cs typeface="Verdana" panose="020B0604030504040204" pitchFamily="34" charset="0"/>
              </a:rPr>
              <a:t>US </a:t>
            </a:r>
            <a:r>
              <a:rPr lang="en-US" sz="1200" kern="0" dirty="0">
                <a:ea typeface="Verdana" panose="020B0604030504040204" pitchFamily="34" charset="0"/>
                <a:cs typeface="Verdana" panose="020B0604030504040204" pitchFamily="34" charset="0"/>
              </a:rPr>
              <a:t>with assets also in </a:t>
            </a:r>
            <a:r>
              <a:rPr lang="en-US" sz="1200" b="1" kern="0" dirty="0">
                <a:ea typeface="Verdana" panose="020B0604030504040204" pitchFamily="34" charset="0"/>
                <a:cs typeface="Verdana" panose="020B0604030504040204" pitchFamily="34" charset="0"/>
              </a:rPr>
              <a:t>Canada &amp; Latin America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06094" y="4759631"/>
            <a:ext cx="2727664" cy="64633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en-US" sz="1200" b="1" kern="0" dirty="0">
                <a:ea typeface="Verdana" panose="020B0604030504040204" pitchFamily="34" charset="0"/>
                <a:cs typeface="Verdana" panose="020B0604030504040204" pitchFamily="34" charset="0"/>
              </a:rPr>
              <a:t>Dow Jones Sustainability Index (DJSI) </a:t>
            </a:r>
            <a:r>
              <a:rPr lang="en-US" sz="1200" kern="0" dirty="0">
                <a:ea typeface="Verdana" panose="020B0604030504040204" pitchFamily="34" charset="0"/>
                <a:cs typeface="Verdana" panose="020B0604030504040204" pitchFamily="34" charset="0"/>
              </a:rPr>
              <a:t>for North America for the </a:t>
            </a:r>
            <a:r>
              <a:rPr lang="en-US" sz="1200" b="1" kern="0" dirty="0">
                <a:ea typeface="Verdana" panose="020B0604030504040204" pitchFamily="34" charset="0"/>
                <a:cs typeface="Verdana" panose="020B0604030504040204" pitchFamily="34" charset="0"/>
              </a:rPr>
              <a:t>11th consecutive year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016624" y="864804"/>
            <a:ext cx="0" cy="5044475"/>
          </a:xfrm>
          <a:prstGeom prst="line">
            <a:avLst/>
          </a:prstGeom>
          <a:noFill/>
          <a:ln w="3175" cap="flat" cmpd="sng" algn="ctr">
            <a:solidFill>
              <a:sysClr val="window" lastClr="FFFFFF">
                <a:lumMod val="75000"/>
              </a:sysClr>
            </a:solidFill>
            <a:prstDash val="sysDash"/>
          </a:ln>
          <a:effectLst/>
        </p:spPr>
      </p:cxnSp>
      <p:sp>
        <p:nvSpPr>
          <p:cNvPr id="14" name="Rectangle 13"/>
          <p:cNvSpPr/>
          <p:nvPr/>
        </p:nvSpPr>
        <p:spPr>
          <a:xfrm>
            <a:off x="1524001" y="787400"/>
            <a:ext cx="3400252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</p:spPr>
        <p:txBody>
          <a:bodyPr wrap="square">
            <a:noAutofit/>
          </a:bodyPr>
          <a:lstStyle/>
          <a:p>
            <a:pPr defTabSz="1219170">
              <a:defRPr/>
            </a:pPr>
            <a:r>
              <a:rPr lang="en-US" sz="1200" b="1" kern="0" dirty="0">
                <a:ea typeface="Verdana" panose="020B0604030504040204" pitchFamily="34" charset="0"/>
                <a:cs typeface="Verdana" panose="020B0604030504040204" pitchFamily="34" charset="0"/>
              </a:rPr>
              <a:t>One of the Largest </a:t>
            </a:r>
            <a:r>
              <a:rPr lang="en-US" sz="1200" kern="0" dirty="0">
                <a:ea typeface="Verdana" panose="020B0604030504040204" pitchFamily="34" charset="0"/>
                <a:cs typeface="Verdana" panose="020B0604030504040204" pitchFamily="34" charset="0"/>
              </a:rPr>
              <a:t>electric power holding company </a:t>
            </a:r>
            <a:r>
              <a:rPr lang="en-US" sz="1200" b="1" kern="0" dirty="0">
                <a:ea typeface="Verdana" panose="020B0604030504040204" pitchFamily="34" charset="0"/>
                <a:cs typeface="Verdana" panose="020B0604030504040204" pitchFamily="34" charset="0"/>
              </a:rPr>
              <a:t>in  United States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71924" y="4200466"/>
            <a:ext cx="2152329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en-US" sz="1200" b="1" kern="0" dirty="0">
                <a:ea typeface="Verdana" panose="020B0604030504040204" pitchFamily="34" charset="0"/>
                <a:cs typeface="Verdana" panose="020B0604030504040204" pitchFamily="34" charset="0"/>
              </a:rPr>
              <a:t>Black Enterprise 40 Best Companies for Diversity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543255" y="3381633"/>
            <a:ext cx="5758627" cy="1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75000"/>
              </a:sysClr>
            </a:solidFill>
            <a:prstDash val="sysDash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6436129" y="584200"/>
            <a:ext cx="3786614" cy="318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en-US" sz="1467" b="1" kern="0" dirty="0">
                <a:ea typeface="Verdana" panose="020B0604030504040204" pitchFamily="34" charset="0"/>
                <a:cs typeface="Verdana" panose="020B0604030504040204" pitchFamily="34" charset="0"/>
              </a:rPr>
              <a:t>Duke Energy Service Territories &amp; Subsidiaries</a:t>
            </a:r>
          </a:p>
        </p:txBody>
      </p:sp>
      <p:sp>
        <p:nvSpPr>
          <p:cNvPr id="18" name="Ellipse 37"/>
          <p:cNvSpPr/>
          <p:nvPr/>
        </p:nvSpPr>
        <p:spPr bwMode="auto">
          <a:xfrm>
            <a:off x="3090713" y="2538125"/>
            <a:ext cx="1687764" cy="1590867"/>
          </a:xfrm>
          <a:prstGeom prst="ellipse">
            <a:avLst/>
          </a:prstGeom>
          <a:gradFill flip="none" rotWithShape="1">
            <a:gsLst>
              <a:gs pos="38000">
                <a:sysClr val="window" lastClr="FFFFFF"/>
              </a:gs>
              <a:gs pos="89000">
                <a:sysClr val="window" lastClr="FFFFFF">
                  <a:lumMod val="85000"/>
                </a:sys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19456" tIns="59729" rIns="119456" bIns="59729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>
              <a:solidFill>
                <a:sysClr val="window" lastClr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08738" y="5507905"/>
            <a:ext cx="3425020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en-US" sz="1200" b="1" kern="0" dirty="0">
                <a:ea typeface="Verdana" panose="020B0604030504040204" pitchFamily="34" charset="0"/>
                <a:cs typeface="Verdana" panose="020B0604030504040204" pitchFamily="34" charset="0"/>
              </a:rPr>
              <a:t>United Way North Carolina's Power of Commitment Award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771" y="910702"/>
            <a:ext cx="3695793" cy="246639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675" y="3719287"/>
            <a:ext cx="649465" cy="55195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611" y="3704418"/>
            <a:ext cx="649356" cy="56885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617" y="3662134"/>
            <a:ext cx="614006" cy="602989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9377461" y="1264269"/>
            <a:ext cx="2201667" cy="1980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1917" indent="-243834" algn="ctr"/>
            <a:r>
              <a:rPr lang="en-US" sz="1467" b="1" kern="0" dirty="0">
                <a:ea typeface="Verdana" panose="020B0604030504040204" pitchFamily="34" charset="0"/>
                <a:cs typeface="Verdana" panose="020B0604030504040204" pitchFamily="34" charset="0"/>
              </a:rPr>
              <a:t>Subsidiaries:</a:t>
            </a:r>
          </a:p>
          <a:p>
            <a:pPr marL="121917" indent="-243834">
              <a:buFont typeface="Arial" panose="020B0604020202020204" pitchFamily="34" charset="0"/>
              <a:buChar char="•"/>
            </a:pPr>
            <a:r>
              <a:rPr lang="en-US" sz="1200" kern="0" dirty="0">
                <a:ea typeface="Verdana" panose="020B0604030504040204" pitchFamily="34" charset="0"/>
                <a:cs typeface="Verdana" panose="020B0604030504040204" pitchFamily="34" charset="0"/>
              </a:rPr>
              <a:t>Duke Energy Carolinas</a:t>
            </a:r>
          </a:p>
          <a:p>
            <a:pPr marL="121917" indent="-243834">
              <a:buFont typeface="Arial" panose="020B0604020202020204" pitchFamily="34" charset="0"/>
              <a:buChar char="•"/>
            </a:pPr>
            <a:r>
              <a:rPr lang="en-US" sz="1200" kern="0" dirty="0">
                <a:ea typeface="Verdana" panose="020B0604030504040204" pitchFamily="34" charset="0"/>
                <a:cs typeface="Verdana" panose="020B0604030504040204" pitchFamily="34" charset="0"/>
              </a:rPr>
              <a:t>Duke Energy Ohio</a:t>
            </a:r>
          </a:p>
          <a:p>
            <a:pPr marL="121917" indent="-243834">
              <a:buFont typeface="Arial" panose="020B0604020202020204" pitchFamily="34" charset="0"/>
              <a:buChar char="•"/>
            </a:pPr>
            <a:r>
              <a:rPr lang="en-US" sz="1200" kern="0" dirty="0">
                <a:ea typeface="Verdana" panose="020B0604030504040204" pitchFamily="34" charset="0"/>
                <a:cs typeface="Verdana" panose="020B0604030504040204" pitchFamily="34" charset="0"/>
              </a:rPr>
              <a:t>Duke Energy Kentucky</a:t>
            </a:r>
          </a:p>
          <a:p>
            <a:pPr marL="121917" indent="-243834">
              <a:buFont typeface="Arial" panose="020B0604020202020204" pitchFamily="34" charset="0"/>
              <a:buChar char="•"/>
            </a:pPr>
            <a:r>
              <a:rPr lang="en-US" sz="1200" kern="0" dirty="0">
                <a:ea typeface="Verdana" panose="020B0604030504040204" pitchFamily="34" charset="0"/>
                <a:cs typeface="Verdana" panose="020B0604030504040204" pitchFamily="34" charset="0"/>
              </a:rPr>
              <a:t>Duke Energy Indiana</a:t>
            </a:r>
          </a:p>
          <a:p>
            <a:pPr marL="121917" indent="-243834">
              <a:buFont typeface="Arial" panose="020B0604020202020204" pitchFamily="34" charset="0"/>
              <a:buChar char="•"/>
            </a:pPr>
            <a:r>
              <a:rPr lang="en-US" sz="1200" kern="0" dirty="0">
                <a:ea typeface="Verdana" panose="020B0604030504040204" pitchFamily="34" charset="0"/>
                <a:cs typeface="Verdana" panose="020B0604030504040204" pitchFamily="34" charset="0"/>
              </a:rPr>
              <a:t>Duke Energy Florida</a:t>
            </a:r>
          </a:p>
          <a:p>
            <a:pPr marL="121917" indent="-243834">
              <a:buFont typeface="Arial" panose="020B0604020202020204" pitchFamily="34" charset="0"/>
              <a:buChar char="•"/>
            </a:pPr>
            <a:r>
              <a:rPr lang="en-US" sz="1200" kern="0" dirty="0">
                <a:ea typeface="Verdana" panose="020B0604030504040204" pitchFamily="34" charset="0"/>
                <a:cs typeface="Verdana" panose="020B0604030504040204" pitchFamily="34" charset="0"/>
              </a:rPr>
              <a:t>Duke Energy Progress</a:t>
            </a:r>
          </a:p>
          <a:p>
            <a:pPr marL="121917" indent="-243834">
              <a:buFont typeface="Arial" panose="020B0604020202020204" pitchFamily="34" charset="0"/>
              <a:buChar char="•"/>
            </a:pPr>
            <a:r>
              <a:rPr lang="en-US" sz="1200" kern="0" dirty="0">
                <a:ea typeface="Verdana" panose="020B0604030504040204" pitchFamily="34" charset="0"/>
                <a:cs typeface="Verdana" panose="020B0604030504040204" pitchFamily="34" charset="0"/>
              </a:rPr>
              <a:t>Duke Energy Renewables</a:t>
            </a:r>
          </a:p>
          <a:p>
            <a:pPr marL="121917" indent="-243834">
              <a:buFont typeface="Arial" panose="020B0604020202020204" pitchFamily="34" charset="0"/>
              <a:buChar char="•"/>
            </a:pPr>
            <a:r>
              <a:rPr lang="en-US" sz="1200" kern="0" dirty="0">
                <a:ea typeface="Verdana" panose="020B0604030504040204" pitchFamily="34" charset="0"/>
                <a:cs typeface="Verdana" panose="020B0604030504040204" pitchFamily="34" charset="0"/>
              </a:rPr>
              <a:t>Duke Energy Retail</a:t>
            </a:r>
          </a:p>
          <a:p>
            <a:pPr marL="121917" indent="-243834">
              <a:buFont typeface="Arial" panose="020B0604020202020204" pitchFamily="34" charset="0"/>
              <a:buChar char="•"/>
            </a:pPr>
            <a:r>
              <a:rPr lang="en-US" sz="1200" kern="0" dirty="0">
                <a:ea typeface="Verdana" panose="020B0604030504040204" pitchFamily="34" charset="0"/>
                <a:cs typeface="Verdana" panose="020B0604030504040204" pitchFamily="34" charset="0"/>
              </a:rPr>
              <a:t>Duke Energy International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89" y="3060984"/>
            <a:ext cx="1498258" cy="4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379620"/>
            <a:ext cx="9905998" cy="1478570"/>
          </a:xfrm>
        </p:spPr>
        <p:txBody>
          <a:bodyPr/>
          <a:lstStyle/>
          <a:p>
            <a:r>
              <a:rPr lang="en-US" b="1" dirty="0"/>
              <a:t>Utilities Value </a:t>
            </a:r>
            <a:r>
              <a:rPr lang="en-US" b="1" dirty="0" smtClean="0"/>
              <a:t>Chain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778" y="1189455"/>
            <a:ext cx="8304930" cy="520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4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Who are electricity consumers?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8255" y="1746701"/>
            <a:ext cx="7768968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203" y="1754938"/>
            <a:ext cx="3857625" cy="463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8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41" y="107091"/>
            <a:ext cx="11047408" cy="63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0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96" y="247135"/>
            <a:ext cx="12055088" cy="633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08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14" y="2407281"/>
            <a:ext cx="11327027" cy="286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4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40" y="354227"/>
            <a:ext cx="10912355" cy="589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59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9467-D86A-4D44-9E01-5796E5BD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  Contact details	</a:t>
            </a:r>
          </a:p>
        </p:txBody>
      </p:sp>
      <p:pic>
        <p:nvPicPr>
          <p:cNvPr id="6" name="Picture Placeholder 5" descr="Circuit">
            <a:extLst>
              <a:ext uri="{FF2B5EF4-FFF2-40B4-BE49-F238E27FC236}">
                <a16:creationId xmlns:a16="http://schemas.microsoft.com/office/drawing/2014/main" id="{103D88BF-51AE-46F2-8081-A3C5064327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556" r="9556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79215-653F-4996-95E5-0FD4B247B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5124019"/>
            <a:ext cx="9910859" cy="1325941"/>
          </a:xfrm>
        </p:spPr>
        <p:txBody>
          <a:bodyPr>
            <a:normAutofit/>
          </a:bodyPr>
          <a:lstStyle/>
          <a:p>
            <a:pPr algn="ctr"/>
            <a:r>
              <a:rPr lang="en-IN" sz="2400" dirty="0" smtClean="0"/>
              <a:t>Bhawesh.gupta@cognizant.com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6540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7810EE9-21D6-4069-8A38-BDFA7E52C4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58F2BF-BADE-4065-82F6-09DC506399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3848AA-6786-49FE-9536-257C2A38233A}">
  <ds:schemaRefs>
    <ds:schemaRef ds:uri="71af3243-3dd4-4a8d-8c0d-dd76da1f02a5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224</Words>
  <Application>Microsoft Office PowerPoint</Application>
  <PresentationFormat>Widescreen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Verdana</vt:lpstr>
      <vt:lpstr>Wingdings 3</vt:lpstr>
      <vt:lpstr>Ion</vt:lpstr>
      <vt:lpstr>PowerPoint Presentation</vt:lpstr>
      <vt:lpstr>About Duke Energy</vt:lpstr>
      <vt:lpstr>Utilities Value Chain</vt:lpstr>
      <vt:lpstr>Who are electricity consumers?</vt:lpstr>
      <vt:lpstr>PowerPoint Presentation</vt:lpstr>
      <vt:lpstr>PowerPoint Presentation</vt:lpstr>
      <vt:lpstr>PowerPoint Presentation</vt:lpstr>
      <vt:lpstr>PowerPoint Presentation</vt:lpstr>
      <vt:lpstr>  Contact details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2019-04-10T21:47:15Z</dcterms:created>
  <dcterms:modified xsi:type="dcterms:W3CDTF">2019-04-11T04:16:27Z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