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gif" ContentType="image/gif"/>
  <Override PartName="/ppt/media/image7.gif" ContentType="image/gif"/>
  <Override PartName="/ppt/media/image2.gif" ContentType="image/gif"/>
  <Override PartName="/ppt/media/image8.png" ContentType="image/png"/>
  <Override PartName="/ppt/media/image1.jpeg" ContentType="image/jpeg"/>
  <Override PartName="/ppt/media/image5.gif" ContentType="image/gif"/>
  <Override PartName="/ppt/media/image6.png" ContentType="image/png"/>
  <Override PartName="/ppt/media/image3.gif" ContentType="image/gif"/>
  <Override PartName="/ppt/media/image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F5DAA4-9431-4AAB-9122-E6E7EDD893D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34A2B7-8A50-418A-8B61-072D96207B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gi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gi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gi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0" y="5040"/>
            <a:ext cx="12191400" cy="68673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3"/>
          <a:stretch/>
        </p:blipFill>
        <p:spPr>
          <a:xfrm>
            <a:off x="147960" y="6274080"/>
            <a:ext cx="1523160" cy="4611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8170560" y="6550200"/>
            <a:ext cx="50284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2018,  Cognizant Technology Solutions. All Rights Reserved.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389640"/>
            <a:ext cx="12188520" cy="46692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561400" y="6389640"/>
            <a:ext cx="608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2283480" y="6540840"/>
            <a:ext cx="82623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57d9d"/>
                </a:solidFill>
                <a:latin typeface="Calibri"/>
                <a:ea typeface="DejaVu Sans"/>
              </a:rPr>
              <a:t>© 2018,  Cognizant Technology Solutions.     All Rights Reserved.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5" name="Picture 31" descr=""/>
          <p:cNvPicPr/>
          <p:nvPr/>
        </p:nvPicPr>
        <p:blipFill>
          <a:blip r:embed="rId2"/>
          <a:stretch/>
        </p:blipFill>
        <p:spPr>
          <a:xfrm>
            <a:off x="93960" y="6469560"/>
            <a:ext cx="1043280" cy="3157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0" y="0"/>
            <a:ext cx="10332720" cy="484920"/>
          </a:xfrm>
          <a:prstGeom prst="rect">
            <a:avLst/>
          </a:prstGeom>
          <a:solidFill>
            <a:srgbClr val="0079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46" descr=""/>
          <p:cNvPicPr/>
          <p:nvPr/>
        </p:nvPicPr>
        <p:blipFill>
          <a:blip r:embed="rId3"/>
          <a:stretch/>
        </p:blipFill>
        <p:spPr>
          <a:xfrm>
            <a:off x="10892880" y="83520"/>
            <a:ext cx="1152720" cy="38088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 flipV="1">
            <a:off x="0" y="484920"/>
            <a:ext cx="10332720" cy="45000"/>
          </a:xfrm>
          <a:prstGeom prst="rect">
            <a:avLst/>
          </a:prstGeom>
          <a:solidFill>
            <a:srgbClr val="6db33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389640"/>
            <a:ext cx="12188520" cy="46692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1561400" y="6389640"/>
            <a:ext cx="608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283480" y="6540840"/>
            <a:ext cx="826236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57d9d"/>
                </a:solidFill>
                <a:latin typeface="Calibri"/>
                <a:ea typeface="DejaVu Sans"/>
              </a:rPr>
              <a:t>© 2017,  Cognizant Technology Solutions.     All Rights Reserved.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90" name="Picture 31" descr=""/>
          <p:cNvPicPr/>
          <p:nvPr/>
        </p:nvPicPr>
        <p:blipFill>
          <a:blip r:embed="rId2"/>
          <a:stretch/>
        </p:blipFill>
        <p:spPr>
          <a:xfrm>
            <a:off x="93960" y="6469560"/>
            <a:ext cx="1043280" cy="3157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0" y="0"/>
            <a:ext cx="10332720" cy="484920"/>
          </a:xfrm>
          <a:prstGeom prst="rect">
            <a:avLst/>
          </a:prstGeom>
          <a:solidFill>
            <a:srgbClr val="0079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46" descr=""/>
          <p:cNvPicPr/>
          <p:nvPr/>
        </p:nvPicPr>
        <p:blipFill>
          <a:blip r:embed="rId3"/>
          <a:stretch/>
        </p:blipFill>
        <p:spPr>
          <a:xfrm>
            <a:off x="10892880" y="83520"/>
            <a:ext cx="1152720" cy="38088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 flipV="1">
            <a:off x="0" y="484920"/>
            <a:ext cx="10332720" cy="45000"/>
          </a:xfrm>
          <a:prstGeom prst="rect">
            <a:avLst/>
          </a:prstGeom>
          <a:solidFill>
            <a:srgbClr val="6db33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6389640"/>
            <a:ext cx="12188880" cy="46728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256680" y="28080"/>
            <a:ext cx="10076400" cy="390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14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2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1561400" y="6389640"/>
            <a:ext cx="609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72DC131F-D4A8-408C-BB88-1743741854D5}" type="slidenum">
              <a:rPr b="0" lang="en-US" sz="134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34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83480" y="6540840"/>
            <a:ext cx="8262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57d9d"/>
                </a:solidFill>
                <a:latin typeface="Calibri"/>
              </a:rPr>
              <a:t>© 2018,  Cognizant Technology Solutions.     All Rights Reserved.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36" name="Picture 31" descr=""/>
          <p:cNvPicPr/>
          <p:nvPr/>
        </p:nvPicPr>
        <p:blipFill>
          <a:blip r:embed="rId2"/>
          <a:stretch/>
        </p:blipFill>
        <p:spPr>
          <a:xfrm>
            <a:off x="93960" y="6469560"/>
            <a:ext cx="1043640" cy="316080"/>
          </a:xfrm>
          <a:prstGeom prst="rect">
            <a:avLst/>
          </a:prstGeom>
          <a:ln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0" y="0"/>
            <a:ext cx="10333080" cy="485280"/>
          </a:xfrm>
          <a:prstGeom prst="rect">
            <a:avLst/>
          </a:prstGeom>
          <a:solidFill>
            <a:srgbClr val="0079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46" descr=""/>
          <p:cNvPicPr/>
          <p:nvPr/>
        </p:nvPicPr>
        <p:blipFill>
          <a:blip r:embed="rId3"/>
          <a:stretch/>
        </p:blipFill>
        <p:spPr>
          <a:xfrm>
            <a:off x="10892880" y="83520"/>
            <a:ext cx="1153080" cy="381240"/>
          </a:xfrm>
          <a:prstGeom prst="rect">
            <a:avLst/>
          </a:prstGeom>
          <a:ln>
            <a:noFill/>
          </a:ln>
        </p:spPr>
      </p:pic>
      <p:sp>
        <p:nvSpPr>
          <p:cNvPr id="139" name="CustomShape 6"/>
          <p:cNvSpPr/>
          <p:nvPr/>
        </p:nvSpPr>
        <p:spPr>
          <a:xfrm flipV="1">
            <a:off x="0" y="485640"/>
            <a:ext cx="10333080" cy="45360"/>
          </a:xfrm>
          <a:prstGeom prst="rect">
            <a:avLst/>
          </a:prstGeom>
          <a:solidFill>
            <a:srgbClr val="6db33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6389640"/>
            <a:ext cx="12188880" cy="46728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256680" y="28080"/>
            <a:ext cx="10076400" cy="390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14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2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1561400" y="6389640"/>
            <a:ext cx="609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15AD4443-1097-484C-B4C8-64E5029682B8}" type="slidenum">
              <a:rPr b="0" lang="en-US" sz="134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34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283480" y="6540840"/>
            <a:ext cx="8262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57d9d"/>
                </a:solidFill>
                <a:latin typeface="Calibri"/>
              </a:rPr>
              <a:t>© 2018,  Cognizant Technology </a:t>
            </a:r>
            <a:r>
              <a:rPr b="0" lang="en-US" sz="900" spc="-1" strike="noStrike">
                <a:solidFill>
                  <a:srgbClr val="657d9d"/>
                </a:solidFill>
                <a:latin typeface="Calibri"/>
              </a:rPr>
              <a:t>Solutions.     All Rights Reserved.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81" name="Picture 31" descr=""/>
          <p:cNvPicPr/>
          <p:nvPr/>
        </p:nvPicPr>
        <p:blipFill>
          <a:blip r:embed="rId2"/>
          <a:stretch/>
        </p:blipFill>
        <p:spPr>
          <a:xfrm>
            <a:off x="93960" y="6469560"/>
            <a:ext cx="1043640" cy="31608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0" y="0"/>
            <a:ext cx="10333080" cy="485280"/>
          </a:xfrm>
          <a:prstGeom prst="rect">
            <a:avLst/>
          </a:prstGeom>
          <a:solidFill>
            <a:srgbClr val="0079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46" descr=""/>
          <p:cNvPicPr/>
          <p:nvPr/>
        </p:nvPicPr>
        <p:blipFill>
          <a:blip r:embed="rId3"/>
          <a:stretch/>
        </p:blipFill>
        <p:spPr>
          <a:xfrm>
            <a:off x="10892880" y="83520"/>
            <a:ext cx="1153080" cy="381240"/>
          </a:xfrm>
          <a:prstGeom prst="rect">
            <a:avLst/>
          </a:prstGeom>
          <a:ln>
            <a:noFill/>
          </a:ln>
        </p:spPr>
      </p:pic>
      <p:sp>
        <p:nvSpPr>
          <p:cNvPr id="184" name="CustomShape 6"/>
          <p:cNvSpPr/>
          <p:nvPr/>
        </p:nvSpPr>
        <p:spPr>
          <a:xfrm flipV="1">
            <a:off x="0" y="485640"/>
            <a:ext cx="10333080" cy="45360"/>
          </a:xfrm>
          <a:prstGeom prst="rect">
            <a:avLst/>
          </a:prstGeom>
          <a:solidFill>
            <a:srgbClr val="6db33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7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4637520"/>
            <a:ext cx="6339240" cy="6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3740" spc="-1" strike="noStrike">
                <a:solidFill>
                  <a:srgbClr val="ffffff"/>
                </a:solidFill>
                <a:latin typeface="Calibri"/>
              </a:rPr>
              <a:t>Duke Energy </a:t>
            </a:r>
            <a:endParaRPr b="0" lang="en-US" sz="374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266400" y="885960"/>
            <a:ext cx="2328840" cy="2490840"/>
          </a:xfrm>
          <a:prstGeom prst="rect">
            <a:avLst/>
          </a:prstGeom>
          <a:solidFill>
            <a:srgbClr val="a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7440480" y="4323960"/>
            <a:ext cx="2046960" cy="2109240"/>
          </a:xfrm>
          <a:prstGeom prst="rect">
            <a:avLst/>
          </a:prstGeom>
          <a:solidFill>
            <a:srgbClr val="a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9597960" y="4323960"/>
            <a:ext cx="2046960" cy="2109240"/>
          </a:xfrm>
          <a:prstGeom prst="rect">
            <a:avLst/>
          </a:prstGeom>
          <a:solidFill>
            <a:srgbClr val="a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5283360" y="4323960"/>
            <a:ext cx="2046960" cy="2109240"/>
          </a:xfrm>
          <a:prstGeom prst="rect">
            <a:avLst/>
          </a:prstGeom>
          <a:solidFill>
            <a:srgbClr val="a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256680" y="28080"/>
            <a:ext cx="10076400" cy="39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140" spc="-1" strike="noStrike">
                <a:solidFill>
                  <a:srgbClr val="ffffff"/>
                </a:solidFill>
                <a:latin typeface="Calibri"/>
              </a:rPr>
              <a:t>About Duke Energy</a:t>
            </a:r>
            <a:endParaRPr b="0" lang="en-US" sz="21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-189720" y="6027120"/>
            <a:ext cx="11785320" cy="81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>
            <a:off x="5406480" y="3430080"/>
            <a:ext cx="59871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70" spc="-1" strike="noStrike">
                <a:solidFill>
                  <a:srgbClr val="000000"/>
                </a:solidFill>
                <a:latin typeface="Calibri"/>
                <a:ea typeface="Verdana"/>
              </a:rPr>
              <a:t>Recent Developments at Duke Energy</a:t>
            </a:r>
            <a:endParaRPr b="0" lang="en-US" sz="1470" spc="-1" strike="noStrike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5283360" y="4388040"/>
            <a:ext cx="2046960" cy="14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141414"/>
                </a:solidFill>
                <a:latin typeface="Calibri"/>
              </a:rPr>
              <a:t>$25 Billion Investments in Grid Modernization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$11 Billion Investments in Clean Generation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Expansion in Natural Gas Infrastructure (15%)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Top quartile CSAT scores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7417800" y="4388040"/>
            <a:ext cx="202104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Power/Forward Carolinas: $16 Billion to be invested in North &amp; South Carolina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$1.1 Billion Florida Grid Investments through 2021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</a:rPr>
              <a:t>185 MW battery storage projects proposed or in-service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9575640" y="4388040"/>
            <a:ext cx="2079360" cy="12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  <a:ea typeface="Verdana"/>
              </a:rPr>
              <a:t>$4.55-$4.85 2018 EPS guidance range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  <a:ea typeface="Verdana"/>
              </a:rPr>
              <a:t>8-10% attractive risk adjusted total shareholder returns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141414"/>
                </a:solidFill>
                <a:latin typeface="Calibri"/>
                <a:ea typeface="Verdana"/>
              </a:rPr>
              <a:t>4-6% highly achievable EPS growth through 2022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239" name="Group 11"/>
          <p:cNvGrpSpPr/>
          <p:nvPr/>
        </p:nvGrpSpPr>
        <p:grpSpPr>
          <a:xfrm>
            <a:off x="347760" y="1132560"/>
            <a:ext cx="3570840" cy="4488120"/>
            <a:chOff x="347760" y="1132560"/>
            <a:chExt cx="3570840" cy="4488120"/>
          </a:xfrm>
        </p:grpSpPr>
        <p:sp>
          <p:nvSpPr>
            <p:cNvPr id="240" name="CustomShape 12"/>
            <p:cNvSpPr/>
            <p:nvPr/>
          </p:nvSpPr>
          <p:spPr>
            <a:xfrm>
              <a:off x="347760" y="1132560"/>
              <a:ext cx="1288800" cy="897480"/>
            </a:xfrm>
            <a:prstGeom prst="rect">
              <a:avLst/>
            </a:prstGeom>
            <a:solidFill>
              <a:srgbClr val="76ae72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  <a:ea typeface="Verdana"/>
                </a:rPr>
                <a:t>$23.56 B</a:t>
              </a:r>
              <a:endParaRPr b="0" lang="en-US" sz="133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  <a:ea typeface="Verdana"/>
                </a:rPr>
                <a:t>Revenue in FY 2017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41" name="CustomShape 13"/>
            <p:cNvSpPr/>
            <p:nvPr/>
          </p:nvSpPr>
          <p:spPr>
            <a:xfrm>
              <a:off x="1631520" y="1132560"/>
              <a:ext cx="2287080" cy="2262240"/>
            </a:xfrm>
            <a:custGeom>
              <a:avLst/>
              <a:gdLst/>
              <a:ahLst/>
              <a:rect l="l" t="t" r="r" b="b"/>
              <a:pathLst>
                <a:path w="2366385" h="1728644">
                  <a:moveTo>
                    <a:pt x="0" y="685800"/>
                  </a:moveTo>
                  <a:lnTo>
                    <a:pt x="5628" y="0"/>
                  </a:lnTo>
                  <a:lnTo>
                    <a:pt x="2366385" y="1728644"/>
                  </a:lnTo>
                  <a:cubicBezTo>
                    <a:pt x="1658552" y="1260379"/>
                    <a:pt x="790383" y="1033415"/>
                    <a:pt x="0" y="685800"/>
                  </a:cubicBezTo>
                  <a:close/>
                </a:path>
              </a:pathLst>
            </a:custGeom>
            <a:solidFill>
              <a:srgbClr val="76ae72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4"/>
            <p:cNvSpPr/>
            <p:nvPr/>
          </p:nvSpPr>
          <p:spPr>
            <a:xfrm>
              <a:off x="347760" y="2030400"/>
              <a:ext cx="1291680" cy="897480"/>
            </a:xfrm>
            <a:custGeom>
              <a:avLst/>
              <a:gdLst/>
              <a:ahLst/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ea9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7.6 Million</a:t>
              </a:r>
              <a:endParaRPr b="0" lang="en-US" sz="133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Electric Customers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43" name="CustomShape 15"/>
            <p:cNvSpPr/>
            <p:nvPr/>
          </p:nvSpPr>
          <p:spPr>
            <a:xfrm>
              <a:off x="1634040" y="2035080"/>
              <a:ext cx="2284560" cy="1360080"/>
            </a:xfrm>
            <a:custGeom>
              <a:avLst/>
              <a:gdLst/>
              <a:ahLst/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rgbClr val="2e8ea9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6"/>
            <p:cNvSpPr/>
            <p:nvPr/>
          </p:nvSpPr>
          <p:spPr>
            <a:xfrm>
              <a:off x="347760" y="2927880"/>
              <a:ext cx="1288800" cy="897480"/>
            </a:xfrm>
            <a:prstGeom prst="rect">
              <a:avLst/>
            </a:prstGeom>
            <a:solidFill>
              <a:srgbClr val="f3caa3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1.6 Million </a:t>
              </a:r>
              <a:endParaRPr b="0" lang="en-US" sz="133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Gas </a:t>
              </a:r>
              <a:endParaRPr b="0" lang="en-US" sz="133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Customers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45" name="CustomShape 17"/>
            <p:cNvSpPr/>
            <p:nvPr/>
          </p:nvSpPr>
          <p:spPr>
            <a:xfrm>
              <a:off x="1636920" y="2921760"/>
              <a:ext cx="2202480" cy="901440"/>
            </a:xfrm>
            <a:custGeom>
              <a:avLst/>
              <a:gdLst/>
              <a:ahLst/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rgbClr val="eeaf75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8"/>
            <p:cNvSpPr/>
            <p:nvPr/>
          </p:nvSpPr>
          <p:spPr>
            <a:xfrm>
              <a:off x="347760" y="3825720"/>
              <a:ext cx="1288800" cy="897480"/>
            </a:xfrm>
            <a:prstGeom prst="rect">
              <a:avLst/>
            </a:prstGeom>
            <a:solidFill>
              <a:srgbClr val="aae1f8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29,060</a:t>
              </a:r>
              <a:endParaRPr b="0" lang="en-US" sz="133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30" spc="-1" strike="noStrike">
                  <a:solidFill>
                    <a:srgbClr val="141414"/>
                  </a:solidFill>
                  <a:latin typeface="Calibri"/>
                </a:rPr>
                <a:t>Employees</a:t>
              </a:r>
              <a:endParaRPr b="0" lang="en-US" sz="1330" spc="-1" strike="noStrike">
                <a:latin typeface="Arial"/>
              </a:endParaRPr>
            </a:p>
          </p:txBody>
        </p:sp>
        <p:sp>
          <p:nvSpPr>
            <p:cNvPr id="247" name="CustomShape 19"/>
            <p:cNvSpPr/>
            <p:nvPr/>
          </p:nvSpPr>
          <p:spPr>
            <a:xfrm>
              <a:off x="347760" y="4723200"/>
              <a:ext cx="1288800" cy="897480"/>
            </a:xfrm>
            <a:prstGeom prst="rect">
              <a:avLst/>
            </a:prstGeom>
            <a:solidFill>
              <a:srgbClr val="bfbfbf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470" spc="-1" strike="noStrike">
                  <a:solidFill>
                    <a:srgbClr val="141414"/>
                  </a:solidFill>
                  <a:latin typeface="Calibri"/>
                  <a:ea typeface="Verdana"/>
                </a:rPr>
                <a:t>125</a:t>
              </a:r>
              <a:endParaRPr b="0" lang="en-US" sz="14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340" spc="-1" strike="noStrike">
                  <a:solidFill>
                    <a:srgbClr val="141414"/>
                  </a:solidFill>
                  <a:latin typeface="Calibri"/>
                  <a:ea typeface="Verdana"/>
                </a:rPr>
                <a:t>Fortune 500 List 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248" name="CustomShape 20"/>
            <p:cNvSpPr/>
            <p:nvPr/>
          </p:nvSpPr>
          <p:spPr>
            <a:xfrm>
              <a:off x="1636920" y="3046320"/>
              <a:ext cx="2180880" cy="1667880"/>
            </a:xfrm>
            <a:custGeom>
              <a:avLst/>
              <a:gdLst/>
              <a:ahLst/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rgbClr val="1fb0ee">
                <a:alpha val="32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1"/>
            <p:cNvSpPr/>
            <p:nvPr/>
          </p:nvSpPr>
          <p:spPr>
            <a:xfrm>
              <a:off x="1626840" y="2977920"/>
              <a:ext cx="2072160" cy="2642760"/>
            </a:xfrm>
            <a:custGeom>
              <a:avLst/>
              <a:gdLst/>
              <a:ahLst/>
              <a:rect l="l" t="t" r="r" b="b"/>
              <a:pathLst>
                <a:path w="2143992" h="2019300">
                  <a:moveTo>
                    <a:pt x="0" y="2019300"/>
                  </a:moveTo>
                  <a:lnTo>
                    <a:pt x="0" y="1333500"/>
                  </a:lnTo>
                  <a:lnTo>
                    <a:pt x="2143992" y="0"/>
                  </a:lnTo>
                  <a:cubicBezTo>
                    <a:pt x="1681741" y="615950"/>
                    <a:pt x="714664" y="1346200"/>
                    <a:pt x="0" y="2019300"/>
                  </a:cubicBezTo>
                  <a:close/>
                </a:path>
              </a:pathLst>
            </a:custGeom>
            <a:solidFill>
              <a:srgbClr val="d9d9d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22"/>
          <p:cNvSpPr/>
          <p:nvPr/>
        </p:nvSpPr>
        <p:spPr>
          <a:xfrm>
            <a:off x="2772000" y="2006640"/>
            <a:ext cx="2161440" cy="455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2</a:t>
            </a:r>
            <a:r>
              <a:rPr b="1" lang="en-US" sz="1200" spc="-1" strike="noStrike" baseline="30000">
                <a:solidFill>
                  <a:srgbClr val="000000"/>
                </a:solidFill>
                <a:latin typeface="Calibri"/>
                <a:ea typeface="Verdana"/>
              </a:rPr>
              <a:t>nd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 largest Utility in US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by Market Cap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2196720" y="1412640"/>
            <a:ext cx="2727360" cy="637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Operations in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6 states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in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US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with assets also in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Canada &amp; Latin America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24"/>
          <p:cNvSpPr/>
          <p:nvPr/>
        </p:nvSpPr>
        <p:spPr>
          <a:xfrm>
            <a:off x="2206080" y="4759560"/>
            <a:ext cx="2727360" cy="6379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Dow Jones Sustainability Index (DJSI)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for North America for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11th consecutive year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Line 25"/>
          <p:cNvSpPr/>
          <p:nvPr/>
        </p:nvSpPr>
        <p:spPr>
          <a:xfrm>
            <a:off x="5016600" y="864720"/>
            <a:ext cx="360" cy="5044320"/>
          </a:xfrm>
          <a:prstGeom prst="line">
            <a:avLst/>
          </a:prstGeom>
          <a:ln w="3240">
            <a:solidFill>
              <a:srgbClr val="bfbfbf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6"/>
          <p:cNvSpPr/>
          <p:nvPr/>
        </p:nvSpPr>
        <p:spPr>
          <a:xfrm>
            <a:off x="1523880" y="787320"/>
            <a:ext cx="3399840" cy="4611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One of the Largest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electric power holding company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in  United States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CustomShape 27"/>
          <p:cNvSpPr/>
          <p:nvPr/>
        </p:nvSpPr>
        <p:spPr>
          <a:xfrm>
            <a:off x="2772000" y="4200480"/>
            <a:ext cx="2152080" cy="637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Black Enterprise 40 Best Companies for Diversity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Line 28"/>
          <p:cNvSpPr/>
          <p:nvPr/>
        </p:nvSpPr>
        <p:spPr>
          <a:xfrm>
            <a:off x="4543200" y="3381480"/>
            <a:ext cx="5758560" cy="0"/>
          </a:xfrm>
          <a:prstGeom prst="line">
            <a:avLst/>
          </a:prstGeom>
          <a:ln w="9360">
            <a:solidFill>
              <a:srgbClr val="bfbfbf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9"/>
          <p:cNvSpPr/>
          <p:nvPr/>
        </p:nvSpPr>
        <p:spPr>
          <a:xfrm>
            <a:off x="5792760" y="584280"/>
            <a:ext cx="507312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70" spc="-1" strike="noStrike">
                <a:solidFill>
                  <a:srgbClr val="000000"/>
                </a:solidFill>
                <a:latin typeface="Calibri"/>
                <a:ea typeface="Verdana"/>
              </a:rPr>
              <a:t>Duke Energy Service Territories &amp; Subsidiaries</a:t>
            </a:r>
            <a:endParaRPr b="0" lang="en-US" sz="1470" spc="-1" strike="noStrike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>
            <a:off x="3090600" y="2538000"/>
            <a:ext cx="1687320" cy="1590480"/>
          </a:xfrm>
          <a:prstGeom prst="ellipse">
            <a:avLst/>
          </a:prstGeom>
          <a:gradFill rotWithShape="0">
            <a:gsLst>
              <a:gs pos="38000">
                <a:srgbClr val="ffffff"/>
              </a:gs>
              <a:gs pos="89000">
                <a:srgbClr val="d9d9d9"/>
              </a:gs>
            </a:gsLst>
            <a:lin ang="0"/>
          </a:gradFill>
          <a:ln w="936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" name="CustomShape 31"/>
          <p:cNvSpPr/>
          <p:nvPr/>
        </p:nvSpPr>
        <p:spPr>
          <a:xfrm>
            <a:off x="1508760" y="5508000"/>
            <a:ext cx="3424680" cy="455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United Way North Carolina's Power of Commitment Award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0" name="Picture 20" descr=""/>
          <p:cNvPicPr/>
          <p:nvPr/>
        </p:nvPicPr>
        <p:blipFill>
          <a:blip r:embed="rId1"/>
          <a:stretch/>
        </p:blipFill>
        <p:spPr>
          <a:xfrm>
            <a:off x="5545800" y="910800"/>
            <a:ext cx="3695400" cy="2466000"/>
          </a:xfrm>
          <a:prstGeom prst="rect">
            <a:avLst/>
          </a:prstGeom>
          <a:ln>
            <a:noFill/>
          </a:ln>
        </p:spPr>
      </p:pic>
      <p:pic>
        <p:nvPicPr>
          <p:cNvPr id="261" name="Picture 21" descr=""/>
          <p:cNvPicPr/>
          <p:nvPr/>
        </p:nvPicPr>
        <p:blipFill>
          <a:blip r:embed="rId2"/>
          <a:stretch/>
        </p:blipFill>
        <p:spPr>
          <a:xfrm>
            <a:off x="8090640" y="3719160"/>
            <a:ext cx="649080" cy="551520"/>
          </a:xfrm>
          <a:prstGeom prst="rect">
            <a:avLst/>
          </a:prstGeom>
          <a:ln>
            <a:noFill/>
          </a:ln>
        </p:spPr>
      </p:pic>
      <p:pic>
        <p:nvPicPr>
          <p:cNvPr id="262" name="Picture 22" descr=""/>
          <p:cNvPicPr/>
          <p:nvPr/>
        </p:nvPicPr>
        <p:blipFill>
          <a:blip r:embed="rId3"/>
          <a:stretch/>
        </p:blipFill>
        <p:spPr>
          <a:xfrm>
            <a:off x="10243440" y="3704400"/>
            <a:ext cx="649080" cy="568440"/>
          </a:xfrm>
          <a:prstGeom prst="rect">
            <a:avLst/>
          </a:prstGeom>
          <a:ln>
            <a:noFill/>
          </a:ln>
        </p:spPr>
      </p:pic>
      <p:pic>
        <p:nvPicPr>
          <p:cNvPr id="263" name="Picture 23" descr=""/>
          <p:cNvPicPr/>
          <p:nvPr/>
        </p:nvPicPr>
        <p:blipFill>
          <a:blip r:embed="rId4"/>
          <a:stretch/>
        </p:blipFill>
        <p:spPr>
          <a:xfrm>
            <a:off x="5929560" y="3662280"/>
            <a:ext cx="613800" cy="602640"/>
          </a:xfrm>
          <a:prstGeom prst="rect">
            <a:avLst/>
          </a:prstGeom>
          <a:ln>
            <a:noFill/>
          </a:ln>
        </p:spPr>
      </p:pic>
      <p:sp>
        <p:nvSpPr>
          <p:cNvPr id="264" name="CustomShape 32"/>
          <p:cNvSpPr/>
          <p:nvPr/>
        </p:nvSpPr>
        <p:spPr>
          <a:xfrm>
            <a:off x="9377640" y="1264320"/>
            <a:ext cx="2201400" cy="23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2040" indent="-243360" algn="ctr">
              <a:lnSpc>
                <a:spcPct val="100000"/>
              </a:lnSpc>
            </a:pPr>
            <a:r>
              <a:rPr b="1" lang="en-US" sz="1470" spc="-1" strike="noStrike">
                <a:solidFill>
                  <a:srgbClr val="000000"/>
                </a:solidFill>
                <a:latin typeface="Calibri"/>
                <a:ea typeface="Verdana"/>
              </a:rPr>
              <a:t>Subsidiaries:</a:t>
            </a:r>
            <a:endParaRPr b="0" lang="en-US" sz="147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Carolinas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Ohio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Kentucky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Indiana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Florida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Progress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Renewables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Retail</a:t>
            </a:r>
            <a:endParaRPr b="0" lang="en-US" sz="1200" spc="-1" strike="noStrike">
              <a:latin typeface="Arial"/>
            </a:endParaRPr>
          </a:p>
          <a:p>
            <a:pPr marL="122040" indent="-24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Verdana"/>
              </a:rPr>
              <a:t>Duke Energy International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5" name="Picture 38" descr=""/>
          <p:cNvPicPr/>
          <p:nvPr/>
        </p:nvPicPr>
        <p:blipFill>
          <a:blip r:embed="rId5"/>
          <a:stretch/>
        </p:blipFill>
        <p:spPr>
          <a:xfrm>
            <a:off x="3148920" y="3061080"/>
            <a:ext cx="1497960" cy="4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256680" y="28080"/>
            <a:ext cx="10076400" cy="39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140" spc="-1" strike="noStrike">
                <a:solidFill>
                  <a:srgbClr val="ffffff"/>
                </a:solidFill>
                <a:latin typeface="Calibri"/>
              </a:rPr>
              <a:t>Duke Energy Business Outlook – Key Imperatives</a:t>
            </a:r>
            <a:endParaRPr b="0" lang="en-US" sz="214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342720" y="685800"/>
            <a:ext cx="11506320" cy="5671440"/>
            <a:chOff x="342720" y="685800"/>
            <a:chExt cx="11506320" cy="5671440"/>
          </a:xfrm>
        </p:grpSpPr>
        <p:sp>
          <p:nvSpPr>
            <p:cNvPr id="268" name="CustomShape 3"/>
            <p:cNvSpPr/>
            <p:nvPr/>
          </p:nvSpPr>
          <p:spPr>
            <a:xfrm>
              <a:off x="342720" y="688320"/>
              <a:ext cx="2072160" cy="2311200"/>
            </a:xfrm>
            <a:prstGeom prst="flowChartManualInput">
              <a:avLst/>
            </a:prstGeom>
            <a:solidFill>
              <a:srgbClr val="6db33f"/>
            </a:solidFill>
            <a:ln w="9360">
              <a:noFill/>
            </a:ln>
            <a:effectLst>
              <a:outerShdw algn="ctr" blurRad="44450" dir="5400000" dist="2794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4"/>
            <p:cNvSpPr/>
            <p:nvPr/>
          </p:nvSpPr>
          <p:spPr>
            <a:xfrm flipH="1" rot="10800000">
              <a:off x="343440" y="6237000"/>
              <a:ext cx="2072160" cy="2952000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5"/>
            <p:cNvSpPr/>
            <p:nvPr/>
          </p:nvSpPr>
          <p:spPr>
            <a:xfrm>
              <a:off x="591840" y="1188360"/>
              <a:ext cx="1717200" cy="181152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rgbClr val="6db33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Grid 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Moderni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zation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71" name="CustomShape 6"/>
            <p:cNvSpPr/>
            <p:nvPr/>
          </p:nvSpPr>
          <p:spPr>
            <a:xfrm flipH="1">
              <a:off x="2558160" y="688320"/>
              <a:ext cx="2321280" cy="2311200"/>
            </a:xfrm>
            <a:prstGeom prst="flowChartManualInput">
              <a:avLst/>
            </a:prstGeom>
            <a:solidFill>
              <a:srgbClr val="0070c0"/>
            </a:solidFill>
            <a:ln w="9360">
              <a:noFill/>
            </a:ln>
            <a:effectLst>
              <a:outerShdw algn="ctr" blurRad="44450" dir="5400000" dist="2794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7"/>
            <p:cNvSpPr/>
            <p:nvPr/>
          </p:nvSpPr>
          <p:spPr>
            <a:xfrm rot="10800000">
              <a:off x="2558520" y="3284640"/>
              <a:ext cx="2321280" cy="2939040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 flipH="1">
              <a:off x="2723040" y="1178640"/>
              <a:ext cx="2021760" cy="1811520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Focus on 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Cleaner 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Energy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74" name="CustomShape 9"/>
            <p:cNvSpPr/>
            <p:nvPr/>
          </p:nvSpPr>
          <p:spPr>
            <a:xfrm>
              <a:off x="5070240" y="685800"/>
              <a:ext cx="2072160" cy="2311200"/>
            </a:xfrm>
            <a:prstGeom prst="flowChartManualInput">
              <a:avLst/>
            </a:prstGeom>
            <a:solidFill>
              <a:srgbClr val="50b3cf"/>
            </a:solidFill>
            <a:ln w="9360">
              <a:noFill/>
            </a:ln>
            <a:effectLst>
              <a:outerShdw algn="ctr" blurRad="44450" dir="5400000" dist="2794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"/>
            <p:cNvSpPr/>
            <p:nvPr/>
          </p:nvSpPr>
          <p:spPr>
            <a:xfrm flipH="1" rot="10800000">
              <a:off x="5077080" y="6221160"/>
              <a:ext cx="2072160" cy="2939040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5319000" y="1185840"/>
              <a:ext cx="1717200" cy="181152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rgbClr val="50b3c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Operational Excellence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77" name="CustomShape 12"/>
            <p:cNvSpPr/>
            <p:nvPr/>
          </p:nvSpPr>
          <p:spPr>
            <a:xfrm flipH="1">
              <a:off x="7285680" y="685800"/>
              <a:ext cx="2321280" cy="2311200"/>
            </a:xfrm>
            <a:prstGeom prst="flowChartManualInput">
              <a:avLst/>
            </a:prstGeom>
            <a:solidFill>
              <a:schemeClr val="bg2">
                <a:lumMod val="75000"/>
              </a:schemeClr>
            </a:solidFill>
            <a:ln w="9360">
              <a:noFill/>
            </a:ln>
            <a:effectLst>
              <a:outerShdw algn="ctr" blurRad="44450" dir="5400000" dist="2794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3"/>
            <p:cNvSpPr/>
            <p:nvPr/>
          </p:nvSpPr>
          <p:spPr>
            <a:xfrm rot="10800000">
              <a:off x="7285680" y="3282120"/>
              <a:ext cx="2321280" cy="2939040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4"/>
            <p:cNvSpPr/>
            <p:nvPr/>
          </p:nvSpPr>
          <p:spPr>
            <a:xfrm flipH="1">
              <a:off x="7494480" y="1176120"/>
              <a:ext cx="2021760" cy="1811520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Stakeho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lder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Engage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ment 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80" name="CustomShape 15"/>
            <p:cNvSpPr/>
            <p:nvPr/>
          </p:nvSpPr>
          <p:spPr>
            <a:xfrm>
              <a:off x="9776520" y="701640"/>
              <a:ext cx="2072160" cy="2311200"/>
            </a:xfrm>
            <a:prstGeom prst="flowChartManualInput">
              <a:avLst/>
            </a:prstGeom>
            <a:solidFill>
              <a:srgbClr val="7030a0"/>
            </a:solidFill>
            <a:ln w="9360">
              <a:noFill/>
            </a:ln>
            <a:effectLst>
              <a:outerShdw algn="ctr" blurRad="44450" dir="5400000" dist="2794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6"/>
            <p:cNvSpPr/>
            <p:nvPr/>
          </p:nvSpPr>
          <p:spPr>
            <a:xfrm flipH="1" rot="10800000">
              <a:off x="9776880" y="6237000"/>
              <a:ext cx="2072160" cy="2939040"/>
            </a:xfrm>
            <a:prstGeom prst="flowChartManualInput">
              <a:avLst/>
            </a:prstGeom>
            <a:solidFill>
              <a:schemeClr val="bg1">
                <a:lumMod val="8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9927720" y="1201680"/>
              <a:ext cx="1815120" cy="1811520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Customer </a:t>
              </a: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Experience 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fffff"/>
                  </a:solidFill>
                  <a:latin typeface="Calibri Light"/>
                </a:rPr>
                <a:t>Transformation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83" name="CustomShape 18"/>
            <p:cNvSpPr/>
            <p:nvPr/>
          </p:nvSpPr>
          <p:spPr>
            <a:xfrm>
              <a:off x="365760" y="3297600"/>
              <a:ext cx="1996920" cy="286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Grid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Moderniza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tion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including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storm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hardening,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to ensure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the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system is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better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prepared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for severe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weather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and to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improve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the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system’s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reliability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and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flexibility</a:t>
              </a:r>
              <a:endParaRPr b="0" lang="en-US" sz="130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Invest $25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billion in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modernizi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ng energy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delivery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system.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84" name="CustomShape 19"/>
            <p:cNvSpPr/>
            <p:nvPr/>
          </p:nvSpPr>
          <p:spPr>
            <a:xfrm>
              <a:off x="2619720" y="3297600"/>
              <a:ext cx="1996920" cy="305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Generation of cleaner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energy through an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increased amount of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natural gas,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renewables generation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and the continued safe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and reliable operation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of nuclear plants.</a:t>
              </a:r>
              <a:endParaRPr b="0" lang="en-US" sz="130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Invest $25 billion in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modernizing energy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delivery system.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85" name="CustomShape 20"/>
            <p:cNvSpPr/>
            <p:nvPr/>
          </p:nvSpPr>
          <p:spPr>
            <a:xfrm>
              <a:off x="5070240" y="3297600"/>
              <a:ext cx="1996920" cy="1732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Operationa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l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excellence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through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engageme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nt with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employees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and being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an industry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leader in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safety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performan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ce and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efficient </a:t>
              </a:r>
              <a:r>
                <a:rPr b="0" lang="en-US" sz="1200" spc="-1" strike="noStrike">
                  <a:solidFill>
                    <a:srgbClr val="141414"/>
                  </a:solidFill>
                  <a:latin typeface="Calibri Light"/>
                </a:rPr>
                <a:t>operations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6" name="CustomShape 21"/>
            <p:cNvSpPr/>
            <p:nvPr/>
          </p:nvSpPr>
          <p:spPr>
            <a:xfrm>
              <a:off x="7345800" y="3322080"/>
              <a:ext cx="2167560" cy="266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Stakeholder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engagement to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ensure the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regulatory rules in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the states in which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Duke Energy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operates benefit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customers and allow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Duke Energy to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recover its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significant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investments in a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timely manner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87" name="CustomShape 22"/>
            <p:cNvSpPr/>
            <p:nvPr/>
          </p:nvSpPr>
          <p:spPr>
            <a:xfrm>
              <a:off x="9776520" y="3322080"/>
              <a:ext cx="1996920" cy="226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28600" indent="-228240">
                <a:lnSpc>
                  <a:spcPct val="100000"/>
                </a:lnSpc>
                <a:buClr>
                  <a:srgbClr val="141414"/>
                </a:buClr>
                <a:buFont typeface="Arial"/>
                <a:buChar char="•"/>
              </a:pP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Transformation of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the customer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experience to meet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changing customer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expectations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through enhanced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convenience,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control and choice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in energy supply </a:t>
              </a:r>
              <a:r>
                <a:rPr b="0" lang="en-US" sz="1300" spc="-1" strike="noStrike">
                  <a:solidFill>
                    <a:srgbClr val="141414"/>
                  </a:solidFill>
                  <a:latin typeface="Calibri Light"/>
                </a:rPr>
                <a:t>and usage.</a:t>
              </a:r>
              <a:endParaRPr b="0" lang="en-US" sz="13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21920" y="4516920"/>
            <a:ext cx="3886560" cy="7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270" spc="-1" strike="noStrike">
                <a:solidFill>
                  <a:srgbClr val="ffffff"/>
                </a:solidFill>
                <a:latin typeface="Calibri"/>
              </a:rPr>
              <a:t>THANK YOU</a:t>
            </a:r>
            <a:endParaRPr b="0" lang="en-US" sz="427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Application>LibreOffice/6.0.7.3$Linux_X86_64 LibreOffice_project/00m0$Build-3</Application>
  <Words>1924</Words>
  <Paragraphs>165</Paragraphs>
  <Company>Cognizant Technology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2017-06-08T10:35:21Z</dcterms:created>
  <dc:creator>Harpreet.Singh5@cognizant.com</dc:creator>
  <dc:description/>
  <dc:language>en-US</dc:language>
  <cp:lastModifiedBy/>
  <dcterms:modified xsi:type="dcterms:W3CDTF">2019-04-10T17:52:13Z</dcterms:modified>
  <cp:revision>181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Cognizant Technology Solutions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