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84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13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27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767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353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869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33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44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90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8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6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2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9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6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3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89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0ADA6-DAD3-4CA7-B736-41D9B3FAF420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4C58AA-F336-4796-A49D-A968E79B5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211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Gesture </a:t>
            </a:r>
            <a:r>
              <a:rPr lang="en-IN" dirty="0" err="1" smtClean="0"/>
              <a:t>Recognisation</a:t>
            </a:r>
            <a:r>
              <a:rPr lang="en-IN" dirty="0" smtClean="0"/>
              <a:t> to Use it as Virtual Mouse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6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331789"/>
            <a:ext cx="8596668" cy="6310311"/>
          </a:xfrm>
        </p:spPr>
        <p:txBody>
          <a:bodyPr>
            <a:normAutofit/>
          </a:bodyPr>
          <a:lstStyle/>
          <a:p>
            <a:r>
              <a:rPr lang="en-IN" dirty="0" smtClean="0"/>
              <a:t>Mouse Pointer Click Operators:</a:t>
            </a:r>
          </a:p>
          <a:p>
            <a:pPr marL="0" indent="0">
              <a:buNone/>
            </a:pPr>
            <a:endParaRPr lang="en-IN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1600" dirty="0" smtClean="0">
                <a:solidFill>
                  <a:srgbClr val="00B0F0"/>
                </a:solidFill>
              </a:rPr>
              <a:t>if(</a:t>
            </a:r>
            <a:r>
              <a:rPr lang="en-IN" sz="1600" dirty="0" err="1" smtClean="0">
                <a:solidFill>
                  <a:srgbClr val="00B0F0"/>
                </a:solidFill>
              </a:rPr>
              <a:t>len</a:t>
            </a:r>
            <a:r>
              <a:rPr lang="en-IN" sz="1600" dirty="0" smtClean="0">
                <a:solidFill>
                  <a:srgbClr val="00B0F0"/>
                </a:solidFill>
              </a:rPr>
              <a:t>(</a:t>
            </a:r>
            <a:r>
              <a:rPr lang="en-IN" sz="1600" dirty="0" err="1" smtClean="0">
                <a:solidFill>
                  <a:srgbClr val="00B0F0"/>
                </a:solidFill>
              </a:rPr>
              <a:t>conts</a:t>
            </a:r>
            <a:r>
              <a:rPr lang="en-IN" sz="1600" dirty="0">
                <a:solidFill>
                  <a:srgbClr val="00B0F0"/>
                </a:solidFill>
              </a:rPr>
              <a:t>)==1):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     </a:t>
            </a:r>
            <a:r>
              <a:rPr lang="en-IN" sz="1600" dirty="0" err="1">
                <a:solidFill>
                  <a:srgbClr val="00B0F0"/>
                </a:solidFill>
              </a:rPr>
              <a:t>x,y,w,h</a:t>
            </a:r>
            <a:r>
              <a:rPr lang="en-IN" sz="1600" dirty="0">
                <a:solidFill>
                  <a:srgbClr val="00B0F0"/>
                </a:solidFill>
              </a:rPr>
              <a:t>=cv2.boundingRect(</a:t>
            </a:r>
            <a:r>
              <a:rPr lang="en-IN" sz="1600" dirty="0" err="1">
                <a:solidFill>
                  <a:srgbClr val="00B0F0"/>
                </a:solidFill>
              </a:rPr>
              <a:t>conts</a:t>
            </a:r>
            <a:r>
              <a:rPr lang="en-IN" sz="1600" dirty="0">
                <a:solidFill>
                  <a:srgbClr val="00B0F0"/>
                </a:solidFill>
              </a:rPr>
              <a:t>[0])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     if(</a:t>
            </a:r>
            <a:r>
              <a:rPr lang="en-IN" sz="1600" dirty="0" err="1">
                <a:solidFill>
                  <a:srgbClr val="00B0F0"/>
                </a:solidFill>
              </a:rPr>
              <a:t>pinchFlag</a:t>
            </a:r>
            <a:r>
              <a:rPr lang="en-IN" sz="1600" dirty="0">
                <a:solidFill>
                  <a:srgbClr val="00B0F0"/>
                </a:solidFill>
              </a:rPr>
              <a:t>==0):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         </a:t>
            </a:r>
            <a:r>
              <a:rPr lang="en-IN" sz="1600" dirty="0" err="1">
                <a:solidFill>
                  <a:srgbClr val="00B0F0"/>
                </a:solidFill>
              </a:rPr>
              <a:t>pinchFlag</a:t>
            </a:r>
            <a:r>
              <a:rPr lang="en-IN" sz="1600" dirty="0">
                <a:solidFill>
                  <a:srgbClr val="00B0F0"/>
                </a:solidFill>
              </a:rPr>
              <a:t>=1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         </a:t>
            </a:r>
            <a:r>
              <a:rPr lang="en-IN" sz="1600" dirty="0" err="1">
                <a:solidFill>
                  <a:srgbClr val="00B0F0"/>
                </a:solidFill>
              </a:rPr>
              <a:t>mouse.press</a:t>
            </a:r>
            <a:r>
              <a:rPr lang="en-IN" sz="1600" dirty="0">
                <a:solidFill>
                  <a:srgbClr val="00B0F0"/>
                </a:solidFill>
              </a:rPr>
              <a:t>(</a:t>
            </a:r>
            <a:r>
              <a:rPr lang="en-IN" sz="1600" dirty="0" err="1">
                <a:solidFill>
                  <a:srgbClr val="00B0F0"/>
                </a:solidFill>
              </a:rPr>
              <a:t>Button.left</a:t>
            </a:r>
            <a:r>
              <a:rPr lang="en-IN" sz="16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     cv2.rectangle(</a:t>
            </a:r>
            <a:r>
              <a:rPr lang="en-IN" sz="1600" dirty="0" err="1">
                <a:solidFill>
                  <a:srgbClr val="00B0F0"/>
                </a:solidFill>
              </a:rPr>
              <a:t>img</a:t>
            </a:r>
            <a:r>
              <a:rPr lang="en-IN" sz="1600" dirty="0">
                <a:solidFill>
                  <a:srgbClr val="00B0F0"/>
                </a:solidFill>
              </a:rPr>
              <a:t>,(</a:t>
            </a:r>
            <a:r>
              <a:rPr lang="en-IN" sz="1600" dirty="0" err="1">
                <a:solidFill>
                  <a:srgbClr val="00B0F0"/>
                </a:solidFill>
              </a:rPr>
              <a:t>x,y</a:t>
            </a:r>
            <a:r>
              <a:rPr lang="en-IN" sz="1600" dirty="0">
                <a:solidFill>
                  <a:srgbClr val="00B0F0"/>
                </a:solidFill>
              </a:rPr>
              <a:t>),(</a:t>
            </a:r>
            <a:r>
              <a:rPr lang="en-IN" sz="1600" dirty="0" err="1">
                <a:solidFill>
                  <a:srgbClr val="00B0F0"/>
                </a:solidFill>
              </a:rPr>
              <a:t>x+w,y+h</a:t>
            </a:r>
            <a:r>
              <a:rPr lang="en-IN" sz="1600" dirty="0">
                <a:solidFill>
                  <a:srgbClr val="00B0F0"/>
                </a:solidFill>
              </a:rPr>
              <a:t>),(255,0,0),2)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     cx=</a:t>
            </a:r>
            <a:r>
              <a:rPr lang="en-IN" sz="1600" dirty="0" err="1">
                <a:solidFill>
                  <a:srgbClr val="00B0F0"/>
                </a:solidFill>
              </a:rPr>
              <a:t>x+w</a:t>
            </a:r>
            <a:r>
              <a:rPr lang="en-IN" sz="1600" dirty="0">
                <a:solidFill>
                  <a:srgbClr val="00B0F0"/>
                </a:solidFill>
              </a:rPr>
              <a:t>/2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     cy=</a:t>
            </a:r>
            <a:r>
              <a:rPr lang="en-IN" sz="1600" dirty="0" err="1">
                <a:solidFill>
                  <a:srgbClr val="00B0F0"/>
                </a:solidFill>
              </a:rPr>
              <a:t>y+h</a:t>
            </a:r>
            <a:r>
              <a:rPr lang="en-IN" sz="1600" dirty="0">
                <a:solidFill>
                  <a:srgbClr val="00B0F0"/>
                </a:solidFill>
              </a:rPr>
              <a:t>/2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     cv2.circle(</a:t>
            </a:r>
            <a:r>
              <a:rPr lang="en-IN" sz="1600" dirty="0" err="1">
                <a:solidFill>
                  <a:srgbClr val="00B0F0"/>
                </a:solidFill>
              </a:rPr>
              <a:t>img</a:t>
            </a:r>
            <a:r>
              <a:rPr lang="en-IN" sz="1600" dirty="0">
                <a:solidFill>
                  <a:srgbClr val="00B0F0"/>
                </a:solidFill>
              </a:rPr>
              <a:t>,(</a:t>
            </a:r>
            <a:r>
              <a:rPr lang="en-IN" sz="1600" dirty="0" err="1">
                <a:solidFill>
                  <a:srgbClr val="00B0F0"/>
                </a:solidFill>
              </a:rPr>
              <a:t>cx,cy</a:t>
            </a:r>
            <a:r>
              <a:rPr lang="en-IN" sz="1600" dirty="0">
                <a:solidFill>
                  <a:srgbClr val="00B0F0"/>
                </a:solidFill>
              </a:rPr>
              <a:t>),(</a:t>
            </a:r>
            <a:r>
              <a:rPr lang="en-IN" sz="1600" dirty="0" err="1">
                <a:solidFill>
                  <a:srgbClr val="00B0F0"/>
                </a:solidFill>
              </a:rPr>
              <a:t>w+h</a:t>
            </a:r>
            <a:r>
              <a:rPr lang="en-IN" sz="1600" dirty="0">
                <a:solidFill>
                  <a:srgbClr val="00B0F0"/>
                </a:solidFill>
              </a:rPr>
              <a:t>)/4,(0,0,255),2)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     </a:t>
            </a:r>
            <a:r>
              <a:rPr lang="en-IN" sz="1600" dirty="0" err="1">
                <a:solidFill>
                  <a:srgbClr val="00B0F0"/>
                </a:solidFill>
              </a:rPr>
              <a:t>mouseLoc</a:t>
            </a:r>
            <a:r>
              <a:rPr lang="en-IN" sz="1600" dirty="0">
                <a:solidFill>
                  <a:srgbClr val="00B0F0"/>
                </a:solidFill>
              </a:rPr>
              <a:t>=(</a:t>
            </a:r>
            <a:r>
              <a:rPr lang="en-IN" sz="1600" dirty="0" err="1">
                <a:solidFill>
                  <a:srgbClr val="00B0F0"/>
                </a:solidFill>
              </a:rPr>
              <a:t>sx</a:t>
            </a:r>
            <a:r>
              <a:rPr lang="en-IN" sz="1600" dirty="0">
                <a:solidFill>
                  <a:srgbClr val="00B0F0"/>
                </a:solidFill>
              </a:rPr>
              <a:t>-(cx*</a:t>
            </a:r>
            <a:r>
              <a:rPr lang="en-IN" sz="1600" dirty="0" err="1">
                <a:solidFill>
                  <a:srgbClr val="00B0F0"/>
                </a:solidFill>
              </a:rPr>
              <a:t>sx</a:t>
            </a:r>
            <a:r>
              <a:rPr lang="en-IN" sz="1600" dirty="0">
                <a:solidFill>
                  <a:srgbClr val="00B0F0"/>
                </a:solidFill>
              </a:rPr>
              <a:t>/</a:t>
            </a:r>
            <a:r>
              <a:rPr lang="en-IN" sz="1600" dirty="0" err="1">
                <a:solidFill>
                  <a:srgbClr val="00B0F0"/>
                </a:solidFill>
              </a:rPr>
              <a:t>camx</a:t>
            </a:r>
            <a:r>
              <a:rPr lang="en-IN" sz="1600" dirty="0">
                <a:solidFill>
                  <a:srgbClr val="00B0F0"/>
                </a:solidFill>
              </a:rPr>
              <a:t>), cy*</a:t>
            </a:r>
            <a:r>
              <a:rPr lang="en-IN" sz="1600" dirty="0" err="1">
                <a:solidFill>
                  <a:srgbClr val="00B0F0"/>
                </a:solidFill>
              </a:rPr>
              <a:t>sy</a:t>
            </a:r>
            <a:r>
              <a:rPr lang="en-IN" sz="1600" dirty="0">
                <a:solidFill>
                  <a:srgbClr val="00B0F0"/>
                </a:solidFill>
              </a:rPr>
              <a:t>/</a:t>
            </a:r>
            <a:r>
              <a:rPr lang="en-IN" sz="1600" dirty="0" err="1">
                <a:solidFill>
                  <a:srgbClr val="00B0F0"/>
                </a:solidFill>
              </a:rPr>
              <a:t>camy</a:t>
            </a:r>
            <a:r>
              <a:rPr lang="en-IN" sz="16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     </a:t>
            </a:r>
            <a:r>
              <a:rPr lang="en-IN" sz="1600" dirty="0" err="1">
                <a:solidFill>
                  <a:srgbClr val="00B0F0"/>
                </a:solidFill>
              </a:rPr>
              <a:t>mouse.position</a:t>
            </a:r>
            <a:r>
              <a:rPr lang="en-IN" sz="1600" dirty="0">
                <a:solidFill>
                  <a:srgbClr val="00B0F0"/>
                </a:solidFill>
              </a:rPr>
              <a:t>=</a:t>
            </a:r>
            <a:r>
              <a:rPr lang="en-IN" sz="1600" dirty="0" err="1">
                <a:solidFill>
                  <a:srgbClr val="00B0F0"/>
                </a:solidFill>
              </a:rPr>
              <a:t>mouseLoc</a:t>
            </a:r>
            <a:r>
              <a:rPr lang="en-IN" sz="1600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     while </a:t>
            </a:r>
            <a:r>
              <a:rPr lang="en-IN" sz="1600" dirty="0" err="1">
                <a:solidFill>
                  <a:srgbClr val="00B0F0"/>
                </a:solidFill>
              </a:rPr>
              <a:t>mouse.position</a:t>
            </a:r>
            <a:r>
              <a:rPr lang="en-IN" sz="1600" dirty="0">
                <a:solidFill>
                  <a:srgbClr val="00B0F0"/>
                </a:solidFill>
              </a:rPr>
              <a:t>!=</a:t>
            </a:r>
            <a:r>
              <a:rPr lang="en-IN" sz="1600" dirty="0" err="1">
                <a:solidFill>
                  <a:srgbClr val="00B0F0"/>
                </a:solidFill>
              </a:rPr>
              <a:t>mouseLoc</a:t>
            </a:r>
            <a:r>
              <a:rPr lang="en-IN" sz="1600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         pass</a:t>
            </a:r>
          </a:p>
        </p:txBody>
      </p:sp>
    </p:spTree>
    <p:extLst>
      <p:ext uri="{BB962C8B-B14F-4D97-AF65-F5344CB8AC3E}">
        <p14:creationId xmlns:p14="http://schemas.microsoft.com/office/powerpoint/2010/main" val="30300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524" y="3011606"/>
            <a:ext cx="8596668" cy="1320800"/>
          </a:xfrm>
        </p:spPr>
        <p:txBody>
          <a:bodyPr/>
          <a:lstStyle/>
          <a:p>
            <a:r>
              <a:rPr lang="en-IN" dirty="0" smtClean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8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this project all about ?</a:t>
            </a: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</a:rPr>
              <a:t>When you move a particular object then it will detect its movement and use it for performing mouse related operations.</a:t>
            </a:r>
            <a:endParaRPr lang="en-IN" dirty="0">
              <a:solidFill>
                <a:srgbClr val="FFC000"/>
              </a:solidFill>
            </a:endParaRPr>
          </a:p>
          <a:p>
            <a:endParaRPr lang="en-IN" dirty="0"/>
          </a:p>
          <a:p>
            <a:r>
              <a:rPr lang="en-IN" dirty="0" smtClean="0"/>
              <a:t>Languages and OS used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FFFF00"/>
                </a:solidFill>
              </a:rPr>
              <a:t>Language: Python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FFFF00"/>
                </a:solidFill>
              </a:rPr>
              <a:t>OS:    Windows 10 </a:t>
            </a:r>
            <a:endParaRPr lang="en-IN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IN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IN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6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</a:t>
            </a:r>
            <a:r>
              <a:rPr lang="en-IN" dirty="0" err="1" smtClean="0"/>
              <a:t>Architectuer</a:t>
            </a:r>
            <a:r>
              <a:rPr lang="en-IN" dirty="0" smtClean="0"/>
              <a:t>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64 bit intel core i3 </a:t>
            </a:r>
            <a:r>
              <a:rPr lang="en-IN" dirty="0" smtClean="0"/>
              <a:t>processor</a:t>
            </a:r>
          </a:p>
          <a:p>
            <a:r>
              <a:rPr lang="en-IN" dirty="0"/>
              <a:t>4 GB </a:t>
            </a:r>
            <a:r>
              <a:rPr lang="en-IN" dirty="0" smtClean="0"/>
              <a:t>RAM</a:t>
            </a:r>
          </a:p>
          <a:p>
            <a:r>
              <a:rPr lang="en-IN" dirty="0"/>
              <a:t>1366x768 resolution </a:t>
            </a:r>
            <a:r>
              <a:rPr lang="en-IN" dirty="0" smtClean="0"/>
              <a:t>screen</a:t>
            </a:r>
          </a:p>
          <a:p>
            <a:r>
              <a:rPr lang="en-IN" dirty="0"/>
              <a:t>0.3 MP </a:t>
            </a:r>
            <a:r>
              <a:rPr lang="en-IN" dirty="0" smtClean="0"/>
              <a:t>webcam</a:t>
            </a:r>
          </a:p>
          <a:p>
            <a:r>
              <a:rPr lang="en-IN" dirty="0"/>
              <a:t>Python </a:t>
            </a:r>
            <a:r>
              <a:rPr lang="en-IN" dirty="0" smtClean="0"/>
              <a:t>2.7</a:t>
            </a:r>
          </a:p>
          <a:p>
            <a:r>
              <a:rPr lang="en-IN" dirty="0" err="1"/>
              <a:t>OpenCV</a:t>
            </a:r>
            <a:r>
              <a:rPr lang="en-IN" dirty="0"/>
              <a:t> </a:t>
            </a:r>
            <a:r>
              <a:rPr lang="en-IN" dirty="0" smtClean="0"/>
              <a:t>2</a:t>
            </a:r>
          </a:p>
          <a:p>
            <a:r>
              <a:rPr lang="en-IN" dirty="0" err="1" smtClean="0"/>
              <a:t>NumPy</a:t>
            </a:r>
            <a:endParaRPr lang="en-IN" dirty="0" smtClean="0"/>
          </a:p>
          <a:p>
            <a:r>
              <a:rPr lang="en-IN" dirty="0" err="1" smtClean="0"/>
              <a:t>Pynput</a:t>
            </a:r>
            <a:endParaRPr lang="en-IN" dirty="0" smtClean="0"/>
          </a:p>
          <a:p>
            <a:r>
              <a:rPr lang="en-IN" dirty="0" err="1"/>
              <a:t>WxPython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6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4" y="20462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Divided the project into two parts: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Part-I : 										</a:t>
            </a:r>
          </a:p>
          <a:p>
            <a:pPr marL="0" indent="0">
              <a:buNone/>
            </a:pPr>
            <a:r>
              <a:rPr lang="en-IN" sz="1200" dirty="0" smtClean="0"/>
              <a:t>1. Planning		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2. Development Environment Setup</a:t>
            </a:r>
          </a:p>
          <a:p>
            <a:pPr marL="0" indent="0">
              <a:buNone/>
            </a:pPr>
            <a:r>
              <a:rPr lang="en-IN" sz="1200" dirty="0"/>
              <a:t>3. Relevant study</a:t>
            </a:r>
          </a:p>
          <a:p>
            <a:pPr marL="0" indent="0">
              <a:buNone/>
            </a:pPr>
            <a:r>
              <a:rPr lang="en-US" sz="1200" dirty="0"/>
              <a:t>4. Building object detection part</a:t>
            </a:r>
          </a:p>
          <a:p>
            <a:pPr marL="0" indent="0">
              <a:buNone/>
            </a:pPr>
            <a:r>
              <a:rPr lang="en-US" sz="1200" dirty="0"/>
              <a:t>5. Deciding </a:t>
            </a:r>
            <a:r>
              <a:rPr lang="en-US" sz="1200" dirty="0" err="1"/>
              <a:t>colour</a:t>
            </a:r>
            <a:r>
              <a:rPr lang="en-US" sz="1200" dirty="0"/>
              <a:t> to be used and defining upper and lower bound</a:t>
            </a:r>
          </a:p>
          <a:p>
            <a:pPr marL="0" indent="0">
              <a:buNone/>
            </a:pPr>
            <a:r>
              <a:rPr lang="en-US" sz="1200" dirty="0"/>
              <a:t>6. Masking of image frames</a:t>
            </a:r>
          </a:p>
          <a:p>
            <a:pPr marL="0" indent="0">
              <a:buNone/>
            </a:pPr>
            <a:r>
              <a:rPr lang="en-IN" sz="1200" dirty="0"/>
              <a:t>7. Morphological Operations</a:t>
            </a:r>
            <a:endParaRPr lang="en-IN" sz="1200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5668" y="24653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IN" dirty="0" smtClean="0"/>
          </a:p>
          <a:p>
            <a:pPr marL="0" indent="0">
              <a:buFont typeface="Wingdings 3" charset="2"/>
              <a:buNone/>
            </a:pPr>
            <a:r>
              <a:rPr lang="en-IN" dirty="0" smtClean="0"/>
              <a:t>Part-II : 										</a:t>
            </a:r>
          </a:p>
          <a:p>
            <a:pPr marL="0" indent="0">
              <a:buNone/>
            </a:pPr>
            <a:r>
              <a:rPr lang="en-IN" sz="1200" dirty="0" smtClean="0"/>
              <a:t>1. Deciding </a:t>
            </a:r>
            <a:r>
              <a:rPr lang="en-IN" sz="1200" dirty="0"/>
              <a:t>Mouse </a:t>
            </a:r>
            <a:r>
              <a:rPr lang="en-IN" sz="1200" dirty="0" smtClean="0"/>
              <a:t>Operations</a:t>
            </a:r>
          </a:p>
          <a:p>
            <a:pPr marL="0" indent="0">
              <a:buNone/>
            </a:pPr>
            <a:r>
              <a:rPr lang="en-IN" sz="1200" dirty="0"/>
              <a:t>2. Fine Tuning of </a:t>
            </a:r>
            <a:r>
              <a:rPr lang="en-IN" sz="1200" dirty="0" smtClean="0"/>
              <a:t>precision</a:t>
            </a:r>
          </a:p>
          <a:p>
            <a:pPr marL="0" indent="0">
              <a:buNone/>
            </a:pPr>
            <a:r>
              <a:rPr lang="en-IN" sz="1200" dirty="0"/>
              <a:t>3. Testing of Functionalities</a:t>
            </a:r>
            <a:endParaRPr lang="en-IN" sz="12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8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 Split-Up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427" t="5180" r="21791" b="65338"/>
          <a:stretch/>
        </p:blipFill>
        <p:spPr>
          <a:xfrm>
            <a:off x="850142" y="2736566"/>
            <a:ext cx="3797300" cy="187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196" t="64854" r="20016" b="3569"/>
          <a:stretch/>
        </p:blipFill>
        <p:spPr>
          <a:xfrm>
            <a:off x="6660108" y="2841957"/>
            <a:ext cx="3343702" cy="177420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70612" y="3442458"/>
            <a:ext cx="1766326" cy="573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770612" y="3991591"/>
            <a:ext cx="142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Coordinates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1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78089"/>
            <a:ext cx="8596668" cy="3880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Wireless </a:t>
            </a:r>
            <a:r>
              <a:rPr lang="en-IN" dirty="0" smtClean="0"/>
              <a:t>mouse</a:t>
            </a:r>
          </a:p>
          <a:p>
            <a:pPr>
              <a:lnSpc>
                <a:spcPct val="200000"/>
              </a:lnSpc>
            </a:pPr>
            <a:r>
              <a:rPr lang="en-US" dirty="0"/>
              <a:t>Used as a basic gaming </a:t>
            </a:r>
            <a:r>
              <a:rPr lang="en-US" dirty="0" smtClean="0"/>
              <a:t>console</a:t>
            </a:r>
          </a:p>
          <a:p>
            <a:pPr>
              <a:lnSpc>
                <a:spcPct val="200000"/>
              </a:lnSpc>
            </a:pPr>
            <a:r>
              <a:rPr lang="en-IN" dirty="0"/>
              <a:t>Writing on </a:t>
            </a:r>
            <a:r>
              <a:rPr lang="en-IN" dirty="0" smtClean="0"/>
              <a:t>screen</a:t>
            </a:r>
          </a:p>
          <a:p>
            <a:pPr>
              <a:lnSpc>
                <a:spcPct val="200000"/>
              </a:lnSpc>
            </a:pPr>
            <a:r>
              <a:rPr lang="en-US" dirty="0"/>
              <a:t>Motion detection of a particular </a:t>
            </a:r>
            <a:r>
              <a:rPr lang="en-US" dirty="0" err="1" smtClean="0"/>
              <a:t>colour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8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Completed So far….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8534" y="20462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Divided the project into two parts: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Part-I : 										</a:t>
            </a:r>
          </a:p>
          <a:p>
            <a:pPr marL="0" indent="0">
              <a:buNone/>
            </a:pPr>
            <a:r>
              <a:rPr lang="en-IN" sz="1200" b="1" dirty="0" smtClean="0">
                <a:solidFill>
                  <a:srgbClr val="00FF00"/>
                </a:solidFill>
              </a:rPr>
              <a:t>1. Planning	</a:t>
            </a:r>
            <a:r>
              <a:rPr lang="en-IN" sz="1200" b="1" dirty="0" smtClean="0">
                <a:solidFill>
                  <a:srgbClr val="00FF00"/>
                </a:solidFill>
              </a:rPr>
              <a:t> </a:t>
            </a:r>
            <a:r>
              <a:rPr lang="en-IN" sz="1200" b="1" dirty="0" smtClean="0">
                <a:solidFill>
                  <a:srgbClr val="00FF00"/>
                </a:solidFill>
              </a:rPr>
              <a:t>	</a:t>
            </a:r>
            <a:endParaRPr lang="en-IN" sz="120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IN" sz="1200" b="1" dirty="0">
                <a:solidFill>
                  <a:srgbClr val="00FF00"/>
                </a:solidFill>
              </a:rPr>
              <a:t>2. Development Environment Setup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FF00"/>
                </a:solidFill>
              </a:rPr>
              <a:t>3. Relevant study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FF00"/>
                </a:solidFill>
              </a:rPr>
              <a:t>4. Building object detection part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FF00"/>
                </a:solidFill>
              </a:rPr>
              <a:t>5. Deciding </a:t>
            </a:r>
            <a:r>
              <a:rPr lang="en-US" sz="1200" b="1" dirty="0" err="1">
                <a:solidFill>
                  <a:srgbClr val="00FF00"/>
                </a:solidFill>
              </a:rPr>
              <a:t>colour</a:t>
            </a:r>
            <a:r>
              <a:rPr lang="en-US" sz="1200" b="1" dirty="0">
                <a:solidFill>
                  <a:srgbClr val="00FF00"/>
                </a:solidFill>
              </a:rPr>
              <a:t> to be used and defining upper and lower bound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FF00"/>
                </a:solidFill>
              </a:rPr>
              <a:t>6. Masking of image frames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FF00"/>
                </a:solidFill>
              </a:rPr>
              <a:t>7. Morphological Operations</a:t>
            </a:r>
            <a:endParaRPr lang="en-IN" sz="1200" b="1" dirty="0" smtClean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75668" y="24653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IN" dirty="0" smtClean="0"/>
          </a:p>
          <a:p>
            <a:pPr marL="0" indent="0">
              <a:buFont typeface="Wingdings 3" charset="2"/>
              <a:buNone/>
            </a:pPr>
            <a:r>
              <a:rPr lang="en-IN" dirty="0" smtClean="0"/>
              <a:t>Part-II : 										</a:t>
            </a:r>
          </a:p>
          <a:p>
            <a:pPr marL="0" indent="0">
              <a:buNone/>
            </a:pPr>
            <a:r>
              <a:rPr lang="en-IN" sz="1200" b="1" dirty="0" smtClean="0">
                <a:solidFill>
                  <a:srgbClr val="00FF00"/>
                </a:solidFill>
              </a:rPr>
              <a:t>1. Deciding </a:t>
            </a:r>
            <a:r>
              <a:rPr lang="en-IN" sz="1200" b="1" dirty="0">
                <a:solidFill>
                  <a:srgbClr val="00FF00"/>
                </a:solidFill>
              </a:rPr>
              <a:t>Mouse </a:t>
            </a:r>
            <a:r>
              <a:rPr lang="en-IN" sz="1200" b="1" dirty="0" smtClean="0">
                <a:solidFill>
                  <a:srgbClr val="00FF00"/>
                </a:solidFill>
              </a:rPr>
              <a:t>Operations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F0000"/>
                </a:solidFill>
              </a:rPr>
              <a:t>2. Fine Tuning of </a:t>
            </a:r>
            <a:r>
              <a:rPr lang="en-IN" sz="1200" b="1" dirty="0" smtClean="0">
                <a:solidFill>
                  <a:srgbClr val="FF0000"/>
                </a:solidFill>
              </a:rPr>
              <a:t>precision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F0000"/>
                </a:solidFill>
              </a:rPr>
              <a:t>3. Testing of Functionalities</a:t>
            </a:r>
            <a:endParaRPr lang="en-IN" sz="1200" b="1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1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760" y="0"/>
            <a:ext cx="8596668" cy="1320800"/>
          </a:xfrm>
        </p:spPr>
        <p:txBody>
          <a:bodyPr/>
          <a:lstStyle/>
          <a:p>
            <a:r>
              <a:rPr lang="en-IN" dirty="0" smtClean="0"/>
              <a:t>Implementation Part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813"/>
            <a:ext cx="8596668" cy="4175587"/>
          </a:xfrm>
        </p:spPr>
        <p:txBody>
          <a:bodyPr>
            <a:normAutofit fontScale="32500" lnSpcReduction="20000"/>
          </a:bodyPr>
          <a:lstStyle/>
          <a:p>
            <a:r>
              <a:rPr lang="en-IN" sz="7200" dirty="0" smtClean="0"/>
              <a:t>Initialisation of Variables:</a:t>
            </a:r>
            <a:endParaRPr lang="en-IN" sz="5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5500" dirty="0" smtClean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55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5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cv2</a:t>
            </a:r>
          </a:p>
          <a:p>
            <a:pPr marL="0" indent="0">
              <a:buNone/>
            </a:pPr>
            <a:r>
              <a:rPr lang="en-IN" sz="5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55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IN" sz="5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np</a:t>
            </a:r>
          </a:p>
          <a:p>
            <a:pPr marL="0" indent="0">
              <a:buNone/>
            </a:pPr>
            <a:r>
              <a:rPr lang="en-IN" sz="5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55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pynput.mouse</a:t>
            </a:r>
            <a:r>
              <a:rPr lang="en-IN" sz="5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import Button, Controller</a:t>
            </a:r>
          </a:p>
          <a:p>
            <a:pPr marL="0" indent="0">
              <a:buNone/>
            </a:pPr>
            <a:r>
              <a:rPr lang="en-IN" sz="5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55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wx</a:t>
            </a:r>
            <a:endParaRPr lang="en-IN" sz="55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5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mouse=Controller()</a:t>
            </a:r>
          </a:p>
          <a:p>
            <a:pPr marL="0" indent="0">
              <a:buNone/>
            </a:pPr>
            <a:endParaRPr lang="en-IN" sz="55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5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app=</a:t>
            </a:r>
            <a:r>
              <a:rPr lang="en-IN" sz="55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wx.App</a:t>
            </a:r>
            <a:r>
              <a:rPr lang="en-IN" sz="5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(False)</a:t>
            </a:r>
          </a:p>
          <a:p>
            <a:pPr marL="0" indent="0">
              <a:buNone/>
            </a:pPr>
            <a:r>
              <a:rPr lang="en-IN" sz="5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55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sx,sy</a:t>
            </a:r>
            <a:r>
              <a:rPr lang="en-IN" sz="5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)=</a:t>
            </a:r>
            <a:r>
              <a:rPr lang="en-IN" sz="55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wx.GetDisplaySize</a:t>
            </a:r>
            <a:r>
              <a:rPr lang="en-IN" sz="5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IN" sz="5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55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camx,camy</a:t>
            </a:r>
            <a:r>
              <a:rPr lang="en-IN" sz="5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)=(320,240)</a:t>
            </a:r>
          </a:p>
          <a:p>
            <a:pPr marL="0" indent="0">
              <a:buNone/>
            </a:pPr>
            <a:endParaRPr lang="en-IN"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90534" y="1741489"/>
            <a:ext cx="4313766" cy="483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2232" y="1907161"/>
            <a:ext cx="8580966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lowerBound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np.array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([33,80,40])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upperBound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np.array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([102,255,255])</a:t>
            </a:r>
          </a:p>
          <a:p>
            <a:pPr marL="0" indent="0">
              <a:buNone/>
            </a:pPr>
            <a:endParaRPr lang="en-IN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cam= cv2.VideoCapture(0)</a:t>
            </a:r>
          </a:p>
          <a:p>
            <a:pPr marL="0" indent="0">
              <a:buNone/>
            </a:pPr>
            <a:endParaRPr lang="en-IN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kernelOpen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np.ones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((5,5))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kernelClose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np.ones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((20,20))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pinchFlag</a:t>
            </a:r>
            <a:r>
              <a:rPr lang="en-IN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……to be Continued</a:t>
            </a:r>
            <a:endParaRPr lang="en-IN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41289"/>
            <a:ext cx="5291666" cy="6538911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Processing Image: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True: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ret, 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cam.read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=cv2.resize(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,(340,220))</a:t>
            </a:r>
          </a:p>
          <a:p>
            <a:pPr marL="0" indent="0">
              <a:buNone/>
            </a:pPr>
            <a:endParaRPr lang="en-IN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#convert BGR to HSV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imgHSV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cv2.cvtColor(img,cv2.COLOR_BGR2HSV)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# create the Mask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mask=cv2.inRange(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imgHSV,lowerBound,upperBound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#morphology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maskOpen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=cv2.morphologyEx(mask,cv2.MORPH_OPEN,kernelOpen)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maskClose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=cv2.morphologyEx(maskOpen,cv2.MORPH_CLOSE,kernelClose)</a:t>
            </a:r>
          </a:p>
          <a:p>
            <a:pPr marL="0" indent="0">
              <a:buNone/>
            </a:pPr>
            <a:endParaRPr lang="en-IN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maskFinal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maskClose</a:t>
            </a:r>
            <a:endParaRPr lang="en-IN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conts,h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=cv2.findContours(</a:t>
            </a:r>
            <a:r>
              <a:rPr lang="en-IN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maskFinal.copy</a:t>
            </a: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(),cv2.RETR_EXTERNAL,cv2.CHAIN_APPROX_NONE)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0634" y="141289"/>
            <a:ext cx="5291666" cy="6538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Mouse Pointer Move Operations: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if(</a:t>
            </a:r>
            <a:r>
              <a:rPr lang="en-IN" dirty="0" err="1">
                <a:solidFill>
                  <a:srgbClr val="00B0F0"/>
                </a:solidFill>
              </a:rPr>
              <a:t>len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err="1">
                <a:solidFill>
                  <a:srgbClr val="00B0F0"/>
                </a:solidFill>
              </a:rPr>
              <a:t>conts</a:t>
            </a:r>
            <a:r>
              <a:rPr lang="en-IN" dirty="0">
                <a:solidFill>
                  <a:srgbClr val="00B0F0"/>
                </a:solidFill>
              </a:rPr>
              <a:t>)==2):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if(</a:t>
            </a:r>
            <a:r>
              <a:rPr lang="en-IN" dirty="0" err="1">
                <a:solidFill>
                  <a:srgbClr val="00B0F0"/>
                </a:solidFill>
              </a:rPr>
              <a:t>pinchFlag</a:t>
            </a:r>
            <a:r>
              <a:rPr lang="en-IN" dirty="0">
                <a:solidFill>
                  <a:srgbClr val="00B0F0"/>
                </a:solidFill>
              </a:rPr>
              <a:t>==1):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    </a:t>
            </a:r>
            <a:r>
              <a:rPr lang="en-IN" dirty="0" err="1">
                <a:solidFill>
                  <a:srgbClr val="00B0F0"/>
                </a:solidFill>
              </a:rPr>
              <a:t>pinchFlag</a:t>
            </a:r>
            <a:r>
              <a:rPr lang="en-IN" dirty="0">
                <a:solidFill>
                  <a:srgbClr val="00B0F0"/>
                </a:solidFill>
              </a:rPr>
              <a:t>=0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    </a:t>
            </a:r>
            <a:r>
              <a:rPr lang="en-IN" dirty="0" err="1">
                <a:solidFill>
                  <a:srgbClr val="00B0F0"/>
                </a:solidFill>
              </a:rPr>
              <a:t>mouse.release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err="1">
                <a:solidFill>
                  <a:srgbClr val="00B0F0"/>
                </a:solidFill>
              </a:rPr>
              <a:t>Button.left</a:t>
            </a:r>
            <a:r>
              <a:rPr lang="en-IN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x1,y1,w1,h1=cv2.boundingRect(</a:t>
            </a:r>
            <a:r>
              <a:rPr lang="en-IN" dirty="0" err="1">
                <a:solidFill>
                  <a:srgbClr val="00B0F0"/>
                </a:solidFill>
              </a:rPr>
              <a:t>conts</a:t>
            </a:r>
            <a:r>
              <a:rPr lang="en-IN" dirty="0">
                <a:solidFill>
                  <a:srgbClr val="00B0F0"/>
                </a:solidFill>
              </a:rPr>
              <a:t>[0])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x2,y2,w2,h2=cv2.boundingRect(</a:t>
            </a:r>
            <a:r>
              <a:rPr lang="en-IN" dirty="0" err="1">
                <a:solidFill>
                  <a:srgbClr val="00B0F0"/>
                </a:solidFill>
              </a:rPr>
              <a:t>conts</a:t>
            </a:r>
            <a:r>
              <a:rPr lang="en-IN" dirty="0">
                <a:solidFill>
                  <a:srgbClr val="00B0F0"/>
                </a:solidFill>
              </a:rPr>
              <a:t>[1])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cv2.rectangle(</a:t>
            </a:r>
            <a:r>
              <a:rPr lang="en-IN" dirty="0" err="1">
                <a:solidFill>
                  <a:srgbClr val="00B0F0"/>
                </a:solidFill>
              </a:rPr>
              <a:t>img</a:t>
            </a:r>
            <a:r>
              <a:rPr lang="en-IN" dirty="0">
                <a:solidFill>
                  <a:srgbClr val="00B0F0"/>
                </a:solidFill>
              </a:rPr>
              <a:t>,(x1,y1),(x1+w1,y1+h1),(255,0,0),2)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cv2.rectangle(</a:t>
            </a:r>
            <a:r>
              <a:rPr lang="en-IN" dirty="0" err="1">
                <a:solidFill>
                  <a:srgbClr val="00B0F0"/>
                </a:solidFill>
              </a:rPr>
              <a:t>img</a:t>
            </a:r>
            <a:r>
              <a:rPr lang="en-IN" dirty="0">
                <a:solidFill>
                  <a:srgbClr val="00B0F0"/>
                </a:solidFill>
              </a:rPr>
              <a:t>,(x2,y2),(x2+w2,y2+h2),(255,0,0),2)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cx1=x1+w1/2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cy1=y1+h1/2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cx2=x2+w2/2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cy2=y2+h2/2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cx=(cx1+cx2)/2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cy=(cy1+cy2)/2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cv2.line(</a:t>
            </a:r>
            <a:r>
              <a:rPr lang="en-IN" dirty="0" err="1">
                <a:solidFill>
                  <a:srgbClr val="00B0F0"/>
                </a:solidFill>
              </a:rPr>
              <a:t>img</a:t>
            </a:r>
            <a:r>
              <a:rPr lang="en-IN" dirty="0">
                <a:solidFill>
                  <a:srgbClr val="00B0F0"/>
                </a:solidFill>
              </a:rPr>
              <a:t>, (cx1,cy1),(cx2,cy2),(255,0,0),2)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cv2.circle(</a:t>
            </a:r>
            <a:r>
              <a:rPr lang="en-IN" dirty="0" err="1">
                <a:solidFill>
                  <a:srgbClr val="00B0F0"/>
                </a:solidFill>
              </a:rPr>
              <a:t>img</a:t>
            </a:r>
            <a:r>
              <a:rPr lang="en-IN" dirty="0">
                <a:solidFill>
                  <a:srgbClr val="00B0F0"/>
                </a:solidFill>
              </a:rPr>
              <a:t>, (</a:t>
            </a:r>
            <a:r>
              <a:rPr lang="en-IN" dirty="0" err="1">
                <a:solidFill>
                  <a:srgbClr val="00B0F0"/>
                </a:solidFill>
              </a:rPr>
              <a:t>cx,cy</a:t>
            </a:r>
            <a:r>
              <a:rPr lang="en-IN" dirty="0">
                <a:solidFill>
                  <a:srgbClr val="00B0F0"/>
                </a:solidFill>
              </a:rPr>
              <a:t>),2,(0,0,255),2)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</a:t>
            </a:r>
            <a:r>
              <a:rPr lang="en-IN" dirty="0" err="1">
                <a:solidFill>
                  <a:srgbClr val="00B0F0"/>
                </a:solidFill>
              </a:rPr>
              <a:t>mouseLoc</a:t>
            </a:r>
            <a:r>
              <a:rPr lang="en-IN" dirty="0">
                <a:solidFill>
                  <a:srgbClr val="00B0F0"/>
                </a:solidFill>
              </a:rPr>
              <a:t>=(</a:t>
            </a:r>
            <a:r>
              <a:rPr lang="en-IN" dirty="0" err="1">
                <a:solidFill>
                  <a:srgbClr val="00B0F0"/>
                </a:solidFill>
              </a:rPr>
              <a:t>sx</a:t>
            </a:r>
            <a:r>
              <a:rPr lang="en-IN" dirty="0">
                <a:solidFill>
                  <a:srgbClr val="00B0F0"/>
                </a:solidFill>
              </a:rPr>
              <a:t>-(cx*</a:t>
            </a:r>
            <a:r>
              <a:rPr lang="en-IN" dirty="0" err="1">
                <a:solidFill>
                  <a:srgbClr val="00B0F0"/>
                </a:solidFill>
              </a:rPr>
              <a:t>sx</a:t>
            </a:r>
            <a:r>
              <a:rPr lang="en-IN" dirty="0">
                <a:solidFill>
                  <a:srgbClr val="00B0F0"/>
                </a:solidFill>
              </a:rPr>
              <a:t>/</a:t>
            </a:r>
            <a:r>
              <a:rPr lang="en-IN" dirty="0" err="1">
                <a:solidFill>
                  <a:srgbClr val="00B0F0"/>
                </a:solidFill>
              </a:rPr>
              <a:t>camx</a:t>
            </a:r>
            <a:r>
              <a:rPr lang="en-IN" dirty="0">
                <a:solidFill>
                  <a:srgbClr val="00B0F0"/>
                </a:solidFill>
              </a:rPr>
              <a:t>), cy*</a:t>
            </a:r>
            <a:r>
              <a:rPr lang="en-IN" dirty="0" err="1">
                <a:solidFill>
                  <a:srgbClr val="00B0F0"/>
                </a:solidFill>
              </a:rPr>
              <a:t>sy</a:t>
            </a:r>
            <a:r>
              <a:rPr lang="en-IN" dirty="0">
                <a:solidFill>
                  <a:srgbClr val="00B0F0"/>
                </a:solidFill>
              </a:rPr>
              <a:t>/</a:t>
            </a:r>
            <a:r>
              <a:rPr lang="en-IN" dirty="0" err="1">
                <a:solidFill>
                  <a:srgbClr val="00B0F0"/>
                </a:solidFill>
              </a:rPr>
              <a:t>camy</a:t>
            </a:r>
            <a:r>
              <a:rPr lang="en-IN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</a:t>
            </a:r>
            <a:r>
              <a:rPr lang="en-IN" dirty="0" err="1">
                <a:solidFill>
                  <a:srgbClr val="00B0F0"/>
                </a:solidFill>
              </a:rPr>
              <a:t>mouse.position</a:t>
            </a:r>
            <a:r>
              <a:rPr lang="en-IN" dirty="0">
                <a:solidFill>
                  <a:srgbClr val="00B0F0"/>
                </a:solidFill>
              </a:rPr>
              <a:t>=</a:t>
            </a:r>
            <a:r>
              <a:rPr lang="en-IN" dirty="0" err="1">
                <a:solidFill>
                  <a:srgbClr val="00B0F0"/>
                </a:solidFill>
              </a:rPr>
              <a:t>mouseLoc</a:t>
            </a:r>
            <a:r>
              <a:rPr lang="en-IN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while </a:t>
            </a:r>
            <a:r>
              <a:rPr lang="en-IN" dirty="0" err="1">
                <a:solidFill>
                  <a:srgbClr val="00B0F0"/>
                </a:solidFill>
              </a:rPr>
              <a:t>mouse.position</a:t>
            </a:r>
            <a:r>
              <a:rPr lang="en-IN" dirty="0">
                <a:solidFill>
                  <a:srgbClr val="00B0F0"/>
                </a:solidFill>
              </a:rPr>
              <a:t>!=</a:t>
            </a:r>
            <a:r>
              <a:rPr lang="en-IN" dirty="0" err="1">
                <a:solidFill>
                  <a:srgbClr val="00B0F0"/>
                </a:solidFill>
              </a:rPr>
              <a:t>mouseLoc</a:t>
            </a:r>
            <a:r>
              <a:rPr lang="en-IN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    pass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70600" y="0"/>
            <a:ext cx="0" cy="6858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3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410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Gesture Recognisation to Use it as Virtual Mouse</vt:lpstr>
      <vt:lpstr>Introduction</vt:lpstr>
      <vt:lpstr>System Architectuer Used</vt:lpstr>
      <vt:lpstr>Project stages</vt:lpstr>
      <vt:lpstr>Modules Split-Up</vt:lpstr>
      <vt:lpstr>Applications</vt:lpstr>
      <vt:lpstr>Completed So far….</vt:lpstr>
      <vt:lpstr>Implementation Part 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Recognisation to Use it as Virtual Mouse</dc:title>
  <dc:creator>Krishankant Ray</dc:creator>
  <cp:lastModifiedBy>Krishankant Ray</cp:lastModifiedBy>
  <cp:revision>12</cp:revision>
  <dcterms:created xsi:type="dcterms:W3CDTF">2018-10-09T19:32:19Z</dcterms:created>
  <dcterms:modified xsi:type="dcterms:W3CDTF">2019-01-28T17:40:36Z</dcterms:modified>
</cp:coreProperties>
</file>