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10287000" cx="18288000"/>
  <p:notesSz cx="6858000" cy="9144000"/>
  <p:embeddedFontLst>
    <p:embeddedFont>
      <p:font typeface="Poppins"/>
      <p:regular r:id="rId19"/>
      <p:bold r:id="rId20"/>
      <p:italic r:id="rId21"/>
      <p:boldItalic r:id="rId22"/>
    </p:embeddedFont>
    <p:embeddedFont>
      <p:font typeface="Poppins Medium"/>
      <p:regular r:id="rId23"/>
      <p:bold r:id="rId24"/>
      <p:italic r:id="rId25"/>
      <p:boldItalic r:id="rId26"/>
    </p:embeddedFont>
    <p:embeddedFont>
      <p:font typeface="Work Sans"/>
      <p:regular r:id="rId27"/>
      <p:bold r:id="rId28"/>
      <p:italic r:id="rId29"/>
      <p:boldItalic r:id="rId30"/>
    </p:embeddedFont>
    <p:embeddedFont>
      <p:font typeface="Poppins ExtraBold"/>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05">
          <p15:clr>
            <a:srgbClr val="9AA0A6"/>
          </p15:clr>
        </p15:guide>
        <p15:guide id="2" pos="1290">
          <p15:clr>
            <a:srgbClr val="9AA0A6"/>
          </p15:clr>
        </p15:guide>
        <p15:guide id="3" orient="horz" pos="1296">
          <p15:clr>
            <a:srgbClr val="9AA0A6"/>
          </p15:clr>
        </p15:guide>
        <p15:guide id="4" pos="90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5"/>
        <p:guide pos="1290"/>
        <p:guide pos="1296" orient="horz"/>
        <p:guide pos="900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PoppinsMedium-bold.fntdata"/><Relationship Id="rId23" Type="http://schemas.openxmlformats.org/officeDocument/2006/relationships/font" Target="fonts/Poppins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Medium-boldItalic.fntdata"/><Relationship Id="rId25" Type="http://schemas.openxmlformats.org/officeDocument/2006/relationships/font" Target="fonts/PoppinsMedium-italic.fntdata"/><Relationship Id="rId28" Type="http://schemas.openxmlformats.org/officeDocument/2006/relationships/font" Target="fonts/WorkSans-bold.fntdata"/><Relationship Id="rId27" Type="http://schemas.openxmlformats.org/officeDocument/2006/relationships/font" Target="fonts/WorkSans-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WorkSans-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ExtraBold-bold.fntdata"/><Relationship Id="rId30" Type="http://schemas.openxmlformats.org/officeDocument/2006/relationships/font" Target="fonts/WorkSans-bold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PoppinsExtra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Poppins-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5c98ae02b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1c5c98ae02b_1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c2597a091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cc2597a091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c2597a091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cc2597a091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cc2597a091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cc2597a091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69a8af338_3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2069a8af338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f06567f41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1f06567f41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f06567f41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1f06567f41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06567f41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1f06567f41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69a8af338_3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069a8af338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5274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527400"/>
            <a:ext cx="13200774" cy="9235150"/>
          </a:xfrm>
          <a:prstGeom prst="rect">
            <a:avLst/>
          </a:prstGeom>
          <a:noFill/>
          <a:ln>
            <a:noFill/>
          </a:ln>
        </p:spPr>
      </p:pic>
      <p:sp>
        <p:nvSpPr>
          <p:cNvPr id="150" name="Google Shape;15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1" name="Shape 151"/>
        <p:cNvGrpSpPr/>
        <p:nvPr/>
      </p:nvGrpSpPr>
      <p:grpSpPr>
        <a:xfrm>
          <a:off x="0" y="0"/>
          <a:ext cx="0" cy="0"/>
          <a:chOff x="0" y="0"/>
          <a:chExt cx="0" cy="0"/>
        </a:xfrm>
      </p:grpSpPr>
      <p:sp>
        <p:nvSpPr>
          <p:cNvPr id="152" name="Google Shape;152;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4" name="Google Shape;154;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0" name="Google Shape;160;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6" name="Google Shape;166;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3" name="Google Shape;173;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9" name="Google Shape;179;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0" name="Google Shape;180;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1" name="Google Shape;181;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2" name="Google Shape;182;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0" name="Shape 190"/>
        <p:cNvGrpSpPr/>
        <p:nvPr/>
      </p:nvGrpSpPr>
      <p:grpSpPr>
        <a:xfrm>
          <a:off x="0" y="0"/>
          <a:ext cx="0" cy="0"/>
          <a:chOff x="0" y="0"/>
          <a:chExt cx="0" cy="0"/>
        </a:xfrm>
      </p:grpSpPr>
      <p:sp>
        <p:nvSpPr>
          <p:cNvPr id="191" name="Google Shape;191;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3" name="Google Shape;193;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4" name="Google Shape;194;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7" name="Shape 197"/>
        <p:cNvGrpSpPr/>
        <p:nvPr/>
      </p:nvGrpSpPr>
      <p:grpSpPr>
        <a:xfrm>
          <a:off x="0" y="0"/>
          <a:ext cx="0" cy="0"/>
          <a:chOff x="0" y="0"/>
          <a:chExt cx="0" cy="0"/>
        </a:xfrm>
      </p:grpSpPr>
      <p:sp>
        <p:nvSpPr>
          <p:cNvPr id="198" name="Google Shape;198;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4"/>
          <p:cNvSpPr/>
          <p:nvPr>
            <p:ph idx="2" type="pic"/>
          </p:nvPr>
        </p:nvSpPr>
        <p:spPr>
          <a:xfrm>
            <a:off x="1792288" y="612775"/>
            <a:ext cx="5486400" cy="4114800"/>
          </a:xfrm>
          <a:prstGeom prst="rect">
            <a:avLst/>
          </a:prstGeom>
          <a:noFill/>
          <a:ln>
            <a:noFill/>
          </a:ln>
        </p:spPr>
      </p:sp>
      <p:sp>
        <p:nvSpPr>
          <p:cNvPr id="200" name="Google Shape;200;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1" name="Google Shape;201;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4" name="Shape 204"/>
        <p:cNvGrpSpPr/>
        <p:nvPr/>
      </p:nvGrpSpPr>
      <p:grpSpPr>
        <a:xfrm>
          <a:off x="0" y="0"/>
          <a:ext cx="0" cy="0"/>
          <a:chOff x="0" y="0"/>
          <a:chExt cx="0" cy="0"/>
        </a:xfrm>
      </p:grpSpPr>
      <p:sp>
        <p:nvSpPr>
          <p:cNvPr id="205" name="Google Shape;20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7" name="Google Shape;207;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0" name="Shape 210"/>
        <p:cNvGrpSpPr/>
        <p:nvPr/>
      </p:nvGrpSpPr>
      <p:grpSpPr>
        <a:xfrm>
          <a:off x="0" y="0"/>
          <a:ext cx="0" cy="0"/>
          <a:chOff x="0" y="0"/>
          <a:chExt cx="0" cy="0"/>
        </a:xfrm>
      </p:grpSpPr>
      <p:sp>
        <p:nvSpPr>
          <p:cNvPr id="211" name="Google Shape;211;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3" name="Google Shape;213;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1" name="Google Shape;221;p37"/>
          <p:cNvSpPr txBox="1"/>
          <p:nvPr/>
        </p:nvSpPr>
        <p:spPr>
          <a:xfrm>
            <a:off x="1601900" y="3248700"/>
            <a:ext cx="8624100" cy="43860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0"/>
              </a:spcBef>
              <a:spcAft>
                <a:spcPts val="0"/>
              </a:spcAft>
              <a:buClr>
                <a:srgbClr val="000000"/>
              </a:buClr>
              <a:buSzPts val="1100"/>
              <a:buFont typeface="Arial"/>
              <a:buNone/>
            </a:pPr>
            <a:r>
              <a:rPr lang="en" sz="7700">
                <a:solidFill>
                  <a:srgbClr val="FFFFFF"/>
                </a:solidFill>
                <a:latin typeface="Poppins ExtraBold"/>
                <a:ea typeface="Poppins ExtraBold"/>
                <a:cs typeface="Poppins ExtraBold"/>
                <a:sym typeface="Poppins ExtraBold"/>
              </a:rPr>
              <a:t>Lecture</a:t>
            </a:r>
            <a:endParaRPr sz="7700">
              <a:solidFill>
                <a:srgbClr val="FFFFFF"/>
              </a:solidFill>
              <a:latin typeface="Poppins ExtraBold"/>
              <a:ea typeface="Poppins ExtraBold"/>
              <a:cs typeface="Poppins ExtraBold"/>
              <a:sym typeface="Poppins ExtraBold"/>
            </a:endParaRPr>
          </a:p>
          <a:p>
            <a:pPr indent="0" lvl="0" marL="0" rtl="0" algn="l">
              <a:lnSpc>
                <a:spcPct val="115000"/>
              </a:lnSpc>
              <a:spcBef>
                <a:spcPts val="0"/>
              </a:spcBef>
              <a:spcAft>
                <a:spcPts val="0"/>
              </a:spcAft>
              <a:buClr>
                <a:schemeClr val="dk1"/>
              </a:buClr>
              <a:buSzPts val="1100"/>
              <a:buFont typeface="Arial"/>
              <a:buNone/>
            </a:pPr>
            <a:r>
              <a:rPr b="1" lang="en" sz="5900">
                <a:solidFill>
                  <a:srgbClr val="AA81E9"/>
                </a:solidFill>
                <a:latin typeface="Poppins"/>
                <a:ea typeface="Poppins"/>
                <a:cs typeface="Poppins"/>
                <a:sym typeface="Poppins"/>
              </a:rPr>
              <a:t>Inheritance</a:t>
            </a:r>
            <a:endParaRPr b="1" sz="5900">
              <a:solidFill>
                <a:srgbClr val="AA81E9"/>
              </a:solidFill>
              <a:latin typeface="Poppins"/>
              <a:ea typeface="Poppins"/>
              <a:cs typeface="Poppins"/>
              <a:sym typeface="Poppins"/>
            </a:endParaRPr>
          </a:p>
        </p:txBody>
      </p:sp>
      <p:pic>
        <p:nvPicPr>
          <p:cNvPr id="222" name="Google Shape;222;p37"/>
          <p:cNvPicPr preferRelativeResize="0"/>
          <p:nvPr/>
        </p:nvPicPr>
        <p:blipFill>
          <a:blip r:embed="rId4">
            <a:alphaModFix/>
          </a:blip>
          <a:stretch>
            <a:fillRect/>
          </a:stretch>
        </p:blipFill>
        <p:spPr>
          <a:xfrm>
            <a:off x="9787300" y="3171350"/>
            <a:ext cx="7892900" cy="4913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Next Lecture</a:t>
            </a:r>
            <a:endParaRPr b="1" sz="5200">
              <a:solidFill>
                <a:srgbClr val="AA81E9"/>
              </a:solidFill>
              <a:latin typeface="Poppins"/>
              <a:ea typeface="Poppins"/>
              <a:cs typeface="Poppins"/>
              <a:sym typeface="Poppins"/>
            </a:endParaRPr>
          </a:p>
        </p:txBody>
      </p:sp>
      <p:sp>
        <p:nvSpPr>
          <p:cNvPr id="282" name="Google Shape;282;p46"/>
          <p:cNvSpPr txBox="1"/>
          <p:nvPr/>
        </p:nvSpPr>
        <p:spPr>
          <a:xfrm>
            <a:off x="1594850" y="1842592"/>
            <a:ext cx="132009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Polymorphism and Abstraction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88" name="Google Shape;288;p47"/>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7"/>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0" name="Google Shape;290;p47"/>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Concepts Involved:</a:t>
            </a:r>
            <a:endParaRPr b="1" sz="5200">
              <a:solidFill>
                <a:srgbClr val="AA81E9"/>
              </a:solidFill>
              <a:latin typeface="Poppins"/>
              <a:ea typeface="Poppins"/>
              <a:cs typeface="Poppins"/>
              <a:sym typeface="Poppins"/>
            </a:endParaRPr>
          </a:p>
        </p:txBody>
      </p:sp>
      <p:sp>
        <p:nvSpPr>
          <p:cNvPr id="228" name="Google Shape;228;p38"/>
          <p:cNvSpPr txBox="1"/>
          <p:nvPr/>
        </p:nvSpPr>
        <p:spPr>
          <a:xfrm>
            <a:off x="1590875" y="1842592"/>
            <a:ext cx="13200900" cy="3455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Inheritance introduction</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Extends keyword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Types of Inheritance</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Types of methods Inherited, overridden, specialised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Rules to override method</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Constructor execution in case of Inheritance</a:t>
            </a:r>
            <a:endParaRPr sz="2500">
              <a:solidFill>
                <a:srgbClr val="FFFFFF"/>
              </a:solidFill>
              <a:latin typeface="Poppins Medium"/>
              <a:ea typeface="Poppins Medium"/>
              <a:cs typeface="Poppins Medium"/>
              <a:sym typeface="Poppins Medium"/>
            </a:endParaRPr>
          </a:p>
        </p:txBody>
      </p:sp>
      <p:cxnSp>
        <p:nvCxnSpPr>
          <p:cNvPr id="229" name="Google Shape;229;p38"/>
          <p:cNvCxnSpPr/>
          <p:nvPr/>
        </p:nvCxnSpPr>
        <p:spPr>
          <a:xfrm>
            <a:off x="1814975" y="2136592"/>
            <a:ext cx="0" cy="28242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Topics covered Yesterday's Session:</a:t>
            </a:r>
            <a:endParaRPr b="1" sz="5200">
              <a:solidFill>
                <a:srgbClr val="AA81E9"/>
              </a:solidFill>
              <a:latin typeface="Poppins"/>
              <a:ea typeface="Poppins"/>
              <a:cs typeface="Poppins"/>
              <a:sym typeface="Poppins"/>
            </a:endParaRPr>
          </a:p>
        </p:txBody>
      </p:sp>
      <p:sp>
        <p:nvSpPr>
          <p:cNvPr id="235" name="Google Shape;235;p39"/>
          <p:cNvSpPr txBox="1"/>
          <p:nvPr/>
        </p:nvSpPr>
        <p:spPr>
          <a:xfrm>
            <a:off x="1590875" y="1842592"/>
            <a:ext cx="132009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Constructor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cxnSp>
        <p:nvCxnSpPr>
          <p:cNvPr id="240" name="Google Shape;240;p40"/>
          <p:cNvCxnSpPr/>
          <p:nvPr/>
        </p:nvCxnSpPr>
        <p:spPr>
          <a:xfrm>
            <a:off x="1772900" y="2157617"/>
            <a:ext cx="0" cy="2361600"/>
          </a:xfrm>
          <a:prstGeom prst="straightConnector1">
            <a:avLst/>
          </a:prstGeom>
          <a:noFill/>
          <a:ln cap="flat" cmpd="sng" w="19050">
            <a:solidFill>
              <a:srgbClr val="AA81E9"/>
            </a:solidFill>
            <a:prstDash val="solid"/>
            <a:round/>
            <a:headEnd len="med" w="med" type="none"/>
            <a:tailEnd len="med" w="med" type="none"/>
          </a:ln>
        </p:spPr>
      </p:cxnSp>
      <p:sp>
        <p:nvSpPr>
          <p:cNvPr id="241" name="Google Shape;241;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Inheritance Introduction</a:t>
            </a:r>
            <a:endParaRPr b="1" sz="5200">
              <a:solidFill>
                <a:srgbClr val="AA81E9"/>
              </a:solidFill>
              <a:latin typeface="Poppins"/>
              <a:ea typeface="Poppins"/>
              <a:cs typeface="Poppins"/>
              <a:sym typeface="Poppins"/>
            </a:endParaRPr>
          </a:p>
        </p:txBody>
      </p:sp>
      <p:sp>
        <p:nvSpPr>
          <p:cNvPr id="242" name="Google Shape;242;p40"/>
          <p:cNvSpPr txBox="1"/>
          <p:nvPr/>
        </p:nvSpPr>
        <p:spPr>
          <a:xfrm>
            <a:off x="1544225" y="1889500"/>
            <a:ext cx="135057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It is one of the pillars of Object Orientation.</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It always speaks about reusability.</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Using inheritance productivity of the code can be improved.</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use inheritance, lines of code can be reduced in the application.</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 java inheritance is achieved through the "extends" keyword</a:t>
            </a:r>
            <a:endParaRPr sz="2500">
              <a:solidFill>
                <a:schemeClr val="lt1"/>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Extends keyword</a:t>
            </a:r>
            <a:endParaRPr b="1" sz="5200">
              <a:solidFill>
                <a:srgbClr val="AA81E9"/>
              </a:solidFill>
              <a:latin typeface="Poppins"/>
              <a:ea typeface="Poppins"/>
              <a:cs typeface="Poppins"/>
              <a:sym typeface="Poppins"/>
            </a:endParaRPr>
          </a:p>
        </p:txBody>
      </p:sp>
      <p:sp>
        <p:nvSpPr>
          <p:cNvPr id="248" name="Google Shape;248;p41"/>
          <p:cNvSpPr txBox="1"/>
          <p:nvPr/>
        </p:nvSpPr>
        <p:spPr>
          <a:xfrm>
            <a:off x="1544225" y="1889500"/>
            <a:ext cx="13505700" cy="10119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use extends keyword, then we can take the properties and behaviours from parent class to child class.</a:t>
            </a:r>
            <a:endParaRPr sz="2500">
              <a:solidFill>
                <a:schemeClr val="lt1"/>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cxnSp>
        <p:nvCxnSpPr>
          <p:cNvPr id="253" name="Google Shape;253;p42"/>
          <p:cNvCxnSpPr/>
          <p:nvPr/>
        </p:nvCxnSpPr>
        <p:spPr>
          <a:xfrm>
            <a:off x="1772900" y="2157617"/>
            <a:ext cx="24300" cy="1798800"/>
          </a:xfrm>
          <a:prstGeom prst="straightConnector1">
            <a:avLst/>
          </a:prstGeom>
          <a:noFill/>
          <a:ln cap="flat" cmpd="sng" w="19050">
            <a:solidFill>
              <a:srgbClr val="AA81E9"/>
            </a:solidFill>
            <a:prstDash val="solid"/>
            <a:round/>
            <a:headEnd len="med" w="med" type="none"/>
            <a:tailEnd len="med" w="med" type="none"/>
          </a:ln>
        </p:spPr>
      </p:cxnSp>
      <p:sp>
        <p:nvSpPr>
          <p:cNvPr id="254" name="Google Shape;254;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Types of Inheritance</a:t>
            </a:r>
            <a:endParaRPr b="1" sz="5200">
              <a:solidFill>
                <a:srgbClr val="AA81E9"/>
              </a:solidFill>
              <a:latin typeface="Poppins"/>
              <a:ea typeface="Poppins"/>
              <a:cs typeface="Poppins"/>
              <a:sym typeface="Poppins"/>
            </a:endParaRPr>
          </a:p>
        </p:txBody>
      </p:sp>
      <p:sp>
        <p:nvSpPr>
          <p:cNvPr id="255" name="Google Shape;255;p42"/>
          <p:cNvSpPr txBox="1"/>
          <p:nvPr/>
        </p:nvSpPr>
        <p:spPr>
          <a:xfrm>
            <a:off x="1544225" y="1889500"/>
            <a:ext cx="13505700" cy="23010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Single-level inheritance</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Multi-level Inheritance</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Hierarchical Inheritance</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Multiple Inheritance</a:t>
            </a:r>
            <a:endParaRPr sz="2500">
              <a:solidFill>
                <a:schemeClr val="lt1"/>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cxnSp>
        <p:nvCxnSpPr>
          <p:cNvPr id="260" name="Google Shape;260;p43"/>
          <p:cNvCxnSpPr/>
          <p:nvPr/>
        </p:nvCxnSpPr>
        <p:spPr>
          <a:xfrm>
            <a:off x="1772900" y="2157617"/>
            <a:ext cx="0" cy="1204500"/>
          </a:xfrm>
          <a:prstGeom prst="straightConnector1">
            <a:avLst/>
          </a:prstGeom>
          <a:noFill/>
          <a:ln cap="flat" cmpd="sng" w="19050">
            <a:solidFill>
              <a:srgbClr val="AA81E9"/>
            </a:solidFill>
            <a:prstDash val="solid"/>
            <a:round/>
            <a:headEnd len="med" w="med" type="none"/>
            <a:tailEnd len="med" w="med" type="none"/>
          </a:ln>
        </p:spPr>
      </p:cxnSp>
      <p:sp>
        <p:nvSpPr>
          <p:cNvPr id="261" name="Google Shape;261;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Types of Methods in Inheritance</a:t>
            </a:r>
            <a:endParaRPr b="1" sz="5200">
              <a:solidFill>
                <a:srgbClr val="AA81E9"/>
              </a:solidFill>
              <a:latin typeface="Poppins"/>
              <a:ea typeface="Poppins"/>
              <a:cs typeface="Poppins"/>
              <a:sym typeface="Poppins"/>
            </a:endParaRPr>
          </a:p>
        </p:txBody>
      </p:sp>
      <p:sp>
        <p:nvSpPr>
          <p:cNvPr id="262" name="Google Shape;262;p43"/>
          <p:cNvSpPr txBox="1"/>
          <p:nvPr/>
        </p:nvSpPr>
        <p:spPr>
          <a:xfrm>
            <a:off x="1544225" y="1889500"/>
            <a:ext cx="13505700" cy="17238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Inherited</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Overridden</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Specialized</a:t>
            </a:r>
            <a:endParaRPr sz="2500">
              <a:solidFill>
                <a:schemeClr val="lt1"/>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nvSpPr>
        <p:spPr>
          <a:xfrm>
            <a:off x="1544225" y="1889500"/>
            <a:ext cx="14701800" cy="69189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Whatever the Parent has by default available to the Child through inheritance, if the Child is not satisfied with Parent class method implementation then Child is allowed to redefine that Parent class method in Child class in its own way this process is called overriding.</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 Parent class method which is overridden is called the overridden method.</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 Child class method which is overriding is called the overriding method.</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 overriding method resolution is always takes care by JVM based on runtime</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object hence overriding is also considered as runtime polymorphism or dynamic polymorphism or late binding.</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 process of overriding method resolution is also known as dynamic method dispatch.</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 overriding method names and arguments must be the same.</a:t>
            </a:r>
            <a:endParaRPr sz="2500">
              <a:solidFill>
                <a:schemeClr val="lt1"/>
              </a:solidFill>
              <a:latin typeface="Poppins Medium"/>
              <a:ea typeface="Poppins Medium"/>
              <a:cs typeface="Poppins Medium"/>
              <a:sym typeface="Poppins Medium"/>
            </a:endParaRPr>
          </a:p>
          <a:p>
            <a:pPr indent="-387350" lvl="0" marL="45720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That is, method signatures must be the same.</a:t>
            </a:r>
            <a:endParaRPr sz="2500">
              <a:solidFill>
                <a:schemeClr val="lt1"/>
              </a:solidFill>
              <a:latin typeface="Poppins Medium"/>
              <a:ea typeface="Poppins Medium"/>
              <a:cs typeface="Poppins Medium"/>
              <a:sym typeface="Poppins Medium"/>
            </a:endParaRPr>
          </a:p>
        </p:txBody>
      </p:sp>
      <p:cxnSp>
        <p:nvCxnSpPr>
          <p:cNvPr id="268" name="Google Shape;268;p44"/>
          <p:cNvCxnSpPr/>
          <p:nvPr/>
        </p:nvCxnSpPr>
        <p:spPr>
          <a:xfrm>
            <a:off x="1772900" y="2157617"/>
            <a:ext cx="0" cy="6331800"/>
          </a:xfrm>
          <a:prstGeom prst="straightConnector1">
            <a:avLst/>
          </a:prstGeom>
          <a:noFill/>
          <a:ln cap="flat" cmpd="sng" w="19050">
            <a:solidFill>
              <a:srgbClr val="AA81E9"/>
            </a:solidFill>
            <a:prstDash val="solid"/>
            <a:round/>
            <a:headEnd len="med" w="med" type="none"/>
            <a:tailEnd len="med" w="med" type="none"/>
          </a:ln>
        </p:spPr>
      </p:cxnSp>
      <p:sp>
        <p:nvSpPr>
          <p:cNvPr id="269" name="Google Shape;269;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Rules to override method</a:t>
            </a:r>
            <a:endParaRPr b="1" sz="5200">
              <a:solidFill>
                <a:srgbClr val="AA81E9"/>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nvSpPr>
        <p:spPr>
          <a:xfrm>
            <a:off x="1571000" y="811950"/>
            <a:ext cx="138399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Constructor Execution in case of inheritance</a:t>
            </a:r>
            <a:endParaRPr b="1" sz="5200">
              <a:solidFill>
                <a:srgbClr val="AA81E9"/>
              </a:solidFill>
              <a:latin typeface="Poppins"/>
              <a:ea typeface="Poppins"/>
              <a:cs typeface="Poppins"/>
              <a:sym typeface="Poppins"/>
            </a:endParaRPr>
          </a:p>
        </p:txBody>
      </p:sp>
      <p:sp>
        <p:nvSpPr>
          <p:cNvPr id="275" name="Google Shape;275;p45"/>
          <p:cNvSpPr txBox="1"/>
          <p:nvPr/>
        </p:nvSpPr>
        <p:spPr>
          <a:xfrm>
            <a:off x="1544225" y="2575300"/>
            <a:ext cx="13505700" cy="22818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 In case of Constructor the Parent class constructor would be executed followed </a:t>
            </a:r>
            <a:endParaRPr sz="2500">
              <a:solidFill>
                <a:schemeClr val="lt1"/>
              </a:solidFill>
              <a:latin typeface="Poppins Medium"/>
              <a:ea typeface="Poppins Medium"/>
              <a:cs typeface="Poppins Medium"/>
              <a:sym typeface="Poppins Medium"/>
            </a:endParaRPr>
          </a:p>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 by Child class constructor with the help of “super()”.</a:t>
            </a:r>
            <a:endParaRPr sz="2500">
              <a:solidFill>
                <a:schemeClr val="lt1"/>
              </a:solidFill>
              <a:latin typeface="Poppins Medium"/>
              <a:ea typeface="Poppins Medium"/>
              <a:cs typeface="Poppins Medium"/>
              <a:sym typeface="Poppins Medium"/>
            </a:endParaRPr>
          </a:p>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 It is basically used to make a call to the parent class constructor.</a:t>
            </a:r>
            <a:endParaRPr sz="2500">
              <a:solidFill>
                <a:schemeClr val="lt1"/>
              </a:solidFill>
              <a:latin typeface="Poppins Medium"/>
              <a:ea typeface="Poppins Medium"/>
              <a:cs typeface="Poppins Medium"/>
              <a:sym typeface="Poppins Medium"/>
            </a:endParaRPr>
          </a:p>
          <a:p>
            <a:pPr indent="-387350" lvl="0" marL="457200" rtl="0" algn="l">
              <a:lnSpc>
                <a:spcPct val="115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 Internally jvm uses super() to promote constructor chaining in inheritance level.</a:t>
            </a:r>
            <a:endParaRPr sz="2500">
              <a:solidFill>
                <a:schemeClr val="lt1"/>
              </a:solidFill>
              <a:latin typeface="Poppins Medium"/>
              <a:ea typeface="Poppins Medium"/>
              <a:cs typeface="Poppins Medium"/>
              <a:sym typeface="Poppins Medium"/>
            </a:endParaRPr>
          </a:p>
        </p:txBody>
      </p:sp>
      <p:cxnSp>
        <p:nvCxnSpPr>
          <p:cNvPr id="276" name="Google Shape;276;p45"/>
          <p:cNvCxnSpPr/>
          <p:nvPr/>
        </p:nvCxnSpPr>
        <p:spPr>
          <a:xfrm>
            <a:off x="1772900" y="2843417"/>
            <a:ext cx="0" cy="1738800"/>
          </a:xfrm>
          <a:prstGeom prst="straightConnector1">
            <a:avLst/>
          </a:prstGeom>
          <a:noFill/>
          <a:ln cap="flat" cmpd="sng" w="19050">
            <a:solidFill>
              <a:srgbClr val="AA81E9"/>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