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10287000" cx="18288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JetBrains Mono Medium"/>
      <p:regular r:id="rId26"/>
      <p:bold r:id="rId27"/>
      <p:italic r:id="rId28"/>
      <p:boldItalic r:id="rId29"/>
    </p:embeddedFont>
    <p:embeddedFont>
      <p:font typeface="Poppins Medium"/>
      <p:regular r:id="rId30"/>
      <p:bold r:id="rId31"/>
      <p:italic r:id="rId32"/>
      <p:boldItalic r:id="rId33"/>
    </p:embeddedFont>
    <p:embeddedFont>
      <p:font typeface="Work Sans"/>
      <p:regular r:id="rId34"/>
      <p:bold r:id="rId35"/>
      <p:italic r:id="rId36"/>
      <p:boldItalic r:id="rId37"/>
    </p:embeddedFont>
    <p:embeddedFont>
      <p:font typeface="Poppins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90">
          <p15:clr>
            <a:srgbClr val="9AA0A6"/>
          </p15:clr>
        </p15:guide>
        <p15:guide id="4" orient="horz" pos="11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90"/>
        <p:guide pos="11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oppins-regular.fntdata"/><Relationship Id="rId21" Type="http://schemas.openxmlformats.org/officeDocument/2006/relationships/slide" Target="slides/slide14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JetBrainsMonoMedium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JetBrainsMonoMedium-italic.fntdata"/><Relationship Id="rId27" Type="http://schemas.openxmlformats.org/officeDocument/2006/relationships/font" Target="fonts/JetBrainsMonoMedium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JetBrainsMonoMedium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Medium-bold.fntdata"/><Relationship Id="rId30" Type="http://schemas.openxmlformats.org/officeDocument/2006/relationships/font" Target="fonts/PoppinsMedium-regular.fntdata"/><Relationship Id="rId11" Type="http://schemas.openxmlformats.org/officeDocument/2006/relationships/slide" Target="slides/slide4.xml"/><Relationship Id="rId33" Type="http://schemas.openxmlformats.org/officeDocument/2006/relationships/font" Target="fonts/PoppinsMedium-boldItalic.fntdata"/><Relationship Id="rId10" Type="http://schemas.openxmlformats.org/officeDocument/2006/relationships/slide" Target="slides/slide3.xml"/><Relationship Id="rId32" Type="http://schemas.openxmlformats.org/officeDocument/2006/relationships/font" Target="fonts/PoppinsMedium-italic.fntdata"/><Relationship Id="rId13" Type="http://schemas.openxmlformats.org/officeDocument/2006/relationships/slide" Target="slides/slide6.xml"/><Relationship Id="rId35" Type="http://schemas.openxmlformats.org/officeDocument/2006/relationships/font" Target="fonts/WorkSans-bold.fntdata"/><Relationship Id="rId12" Type="http://schemas.openxmlformats.org/officeDocument/2006/relationships/slide" Target="slides/slide5.xml"/><Relationship Id="rId34" Type="http://schemas.openxmlformats.org/officeDocument/2006/relationships/font" Target="fonts/WorkSans-regular.fntdata"/><Relationship Id="rId15" Type="http://schemas.openxmlformats.org/officeDocument/2006/relationships/slide" Target="slides/slide8.xml"/><Relationship Id="rId37" Type="http://schemas.openxmlformats.org/officeDocument/2006/relationships/font" Target="fonts/WorkSans-boldItalic.fntdata"/><Relationship Id="rId14" Type="http://schemas.openxmlformats.org/officeDocument/2006/relationships/slide" Target="slides/slide7.xml"/><Relationship Id="rId36" Type="http://schemas.openxmlformats.org/officeDocument/2006/relationships/font" Target="fonts/WorkSans-italic.fntdata"/><Relationship Id="rId17" Type="http://schemas.openxmlformats.org/officeDocument/2006/relationships/slide" Target="slides/slide10.xml"/><Relationship Id="rId39" Type="http://schemas.openxmlformats.org/officeDocument/2006/relationships/font" Target="fonts/PoppinsExtraBold-boldItalic.fntdata"/><Relationship Id="rId16" Type="http://schemas.openxmlformats.org/officeDocument/2006/relationships/slide" Target="slides/slide9.xml"/><Relationship Id="rId38" Type="http://schemas.openxmlformats.org/officeDocument/2006/relationships/font" Target="fonts/PoppinsExtraBo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681edbf3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1e681edbf3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88d5cbf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2088d5cbff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88d5cbf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2088d5cbff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67b7648f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1e67b7648f2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c2597a09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cc2597a091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67b7648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e67b7648f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681edbf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e681edbf3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681edbf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e681edbf3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88d5cbf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088d5cbff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681edbf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e681edbf3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681edbf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e681edbf3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681edbf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e681edbf33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1601900" y="37059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7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</a:t>
            </a:r>
            <a:endParaRPr sz="77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9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Polymorphism and Abstraction</a:t>
            </a:r>
            <a:endParaRPr b="1" sz="59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9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final class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1594850" y="1842600"/>
            <a:ext cx="128967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a class is marked as final, then the class won’t participate in inheritance,if we try to do so then it would result in “CompileTime Error”.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Eg:</a:t>
            </a: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String, StringBuffer,Integer,Float,......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final variable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>
            <a:off x="1594850" y="1842600"/>
            <a:ext cx="12896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a variable is marked as final, then those variables are treated as compile time constants and we should not change the value of those variables.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we try to change the value of those variables then it would result in “CompileTimeError”.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91" name="Google Shape;291;p47"/>
          <p:cNvCxnSpPr/>
          <p:nvPr/>
        </p:nvCxnSpPr>
        <p:spPr>
          <a:xfrm>
            <a:off x="1818350" y="2124725"/>
            <a:ext cx="0" cy="15441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final method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1594850" y="1842600"/>
            <a:ext cx="12896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a method is declared as final then those methods we can’t override, if we try to do so it would result in “CompileTimeError”.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Lecture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1594850" y="1842592"/>
            <a:ext cx="132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Interface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9" name="Google Shape;309;p5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8" name="Google Shape;228;p38"/>
          <p:cNvGrpSpPr/>
          <p:nvPr/>
        </p:nvGrpSpPr>
        <p:grpSpPr>
          <a:xfrm>
            <a:off x="1594850" y="1842592"/>
            <a:ext cx="13200900" cy="4610100"/>
            <a:chOff x="1594850" y="1842592"/>
            <a:chExt cx="13200900" cy="4610100"/>
          </a:xfrm>
        </p:grpSpPr>
        <p:sp>
          <p:nvSpPr>
            <p:cNvPr id="229" name="Google Shape;229;p38"/>
            <p:cNvSpPr txBox="1"/>
            <p:nvPr/>
          </p:nvSpPr>
          <p:spPr>
            <a:xfrm>
              <a:off x="1594850" y="1842592"/>
              <a:ext cx="13200900" cy="46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What is polymorphism?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How to achieve polymorphism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Runtime vs Compile time polymorphism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Abstract keyword and Abstraction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Abstract class and Abstract method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final class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final variable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final metho</a:t>
              </a: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30" name="Google Shape;230;p38"/>
            <p:cNvCxnSpPr/>
            <p:nvPr/>
          </p:nvCxnSpPr>
          <p:spPr>
            <a:xfrm>
              <a:off x="1818350" y="2124725"/>
              <a:ext cx="0" cy="40599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 Previous Session: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594850" y="1842592"/>
            <a:ext cx="132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Inheritance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polymorphism?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1594850" y="1842592"/>
            <a:ext cx="132009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one thing exists in more than one form then it is called Polymorphism.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Polymorphism is a Greek word, where Poly means many and morphism means structures or forms.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Static Polymorphism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Polymorphism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to achieve polymorphism: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1594850" y="1842600"/>
            <a:ext cx="139935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Polymorphism in Java can be achieved in two ways i.e., method overloading and method overriding.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Polymorphism in Java is mainly divided into two types.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Static Polymorphism: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polymorphism exists at compilation time then it is called Static Polymorphism.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</a:t>
            </a: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Ex: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Overloading.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 startAt="2"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Dynamic Polymorphism: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the polymorphism exists at runtime then that polymorphism is called Dynamic Polymorphism.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</a:t>
            </a:r>
            <a:r>
              <a:rPr lang="en"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Ex: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Overriding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Method Overriding: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1594850" y="1842600"/>
            <a:ext cx="13993500" cy="4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process of replacing existing method functionality with some new functionality is called Method Overriding.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perform Method Overriding, we must have inheritance relationship classes.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Java applications, we will override super class method with sub class method.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we want to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override </a:t>
            </a: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super class method with subclass method then both super class method and sub class method must have the same method prototype.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5" name="Google Shape;255;p42"/>
          <p:cNvCxnSpPr/>
          <p:nvPr/>
        </p:nvCxnSpPr>
        <p:spPr>
          <a:xfrm>
            <a:off x="1818375" y="3555800"/>
            <a:ext cx="0" cy="21216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Runtime vs Compile time polymorphism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1594850" y="1842600"/>
            <a:ext cx="13668600" cy="7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the differences between method overloading and method overriding?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method overloading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process of extending the existing method functionality with new functionality is called Method Overloading.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the case of method overloading, different method signatures must be provided to the methods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method overriding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process of replacing existing method functionality with new functionality is called Method Overriding.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the case of method overriding, the same method prototypes must be provided to the methods.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 or without inheritance we can perform method overloading with inheritance only we can perform Method overriding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62" name="Google Shape;262;p43"/>
          <p:cNvCxnSpPr/>
          <p:nvPr/>
        </p:nvCxnSpPr>
        <p:spPr>
          <a:xfrm>
            <a:off x="1818375" y="3555800"/>
            <a:ext cx="0" cy="1027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43"/>
          <p:cNvCxnSpPr/>
          <p:nvPr/>
        </p:nvCxnSpPr>
        <p:spPr>
          <a:xfrm>
            <a:off x="1818375" y="6462900"/>
            <a:ext cx="0" cy="2012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Abstract keyword and Abstraction: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9" name="Google Shape;269;p44"/>
          <p:cNvGrpSpPr/>
          <p:nvPr/>
        </p:nvGrpSpPr>
        <p:grpSpPr>
          <a:xfrm>
            <a:off x="1594850" y="1842592"/>
            <a:ext cx="13200900" cy="7714200"/>
            <a:chOff x="1594850" y="1842592"/>
            <a:chExt cx="13200900" cy="7714200"/>
          </a:xfrm>
        </p:grpSpPr>
        <p:sp>
          <p:nvSpPr>
            <p:cNvPr id="270" name="Google Shape;270;p44"/>
            <p:cNvSpPr txBox="1"/>
            <p:nvPr/>
          </p:nvSpPr>
          <p:spPr>
            <a:xfrm>
              <a:off x="1594850" y="1842592"/>
              <a:ext cx="13200900" cy="77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The abstract keyword is used to achieve abstraction in Java. It is a non-access modifier which is used to create abstract class and method.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The role of an abstract class is to contain abstract methods. However, it may also contain non-abstract methods.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The method which is declared with an abstract keyword and doesn't have any implementation is known as an abstract method.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AA81E9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Syntax:-</a:t>
              </a:r>
              <a:endParaRPr sz="2500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JetBrains Mono Medium"/>
                  <a:ea typeface="JetBrains Mono Medium"/>
                  <a:cs typeface="JetBrains Mono Medium"/>
                  <a:sym typeface="JetBrains Mono Medium"/>
                </a:rPr>
                <a:t>abstract class Employee  </a:t>
              </a:r>
              <a:endParaRPr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JetBrains Mono Medium"/>
                  <a:ea typeface="JetBrains Mono Medium"/>
                  <a:cs typeface="JetBrains Mono Medium"/>
                  <a:sym typeface="JetBrains Mono Medium"/>
                </a:rPr>
                <a:t>{  </a:t>
              </a:r>
              <a:endParaRPr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JetBrains Mono Medium"/>
                  <a:ea typeface="JetBrains Mono Medium"/>
                  <a:cs typeface="JetBrains Mono Medium"/>
                  <a:sym typeface="JetBrains Mono Medium"/>
                </a:rPr>
                <a:t>abstract void work();  </a:t>
              </a:r>
              <a:endParaRPr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JetBrains Mono Medium"/>
                  <a:ea typeface="JetBrains Mono Medium"/>
                  <a:cs typeface="JetBrains Mono Medium"/>
                  <a:sym typeface="JetBrains Mono Medium"/>
                </a:rPr>
                <a:t>}  </a:t>
              </a:r>
              <a:endParaRPr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71" name="Google Shape;271;p44"/>
            <p:cNvCxnSpPr/>
            <p:nvPr/>
          </p:nvCxnSpPr>
          <p:spPr>
            <a:xfrm>
              <a:off x="1818350" y="2002975"/>
              <a:ext cx="0" cy="28833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Abstract Class and Abstract Methods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1594850" y="1842600"/>
            <a:ext cx="128967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Java applications, if we declare any abstract class with abstract methods, then it is convention to implement all the abstract methods by taking sub classes.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access the abstract class members, we have to create an object  for the subclass and we have to create a reference variable either for abstract class or for the subclass.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we create reference variables for abstract class then we are able to access only abstract class members, we are unable to access subclass own members.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we declare a reference variable for subclass then we are able to access both abstract class members and subclass members.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78" name="Google Shape;278;p45"/>
          <p:cNvCxnSpPr/>
          <p:nvPr/>
        </p:nvCxnSpPr>
        <p:spPr>
          <a:xfrm>
            <a:off x="1818350" y="2124725"/>
            <a:ext cx="0" cy="53790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