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10287000" cx="18288000"/>
  <p:notesSz cx="6858000" cy="9144000"/>
  <p:embeddedFontLst>
    <p:embeddedFont>
      <p:font typeface="Poppins"/>
      <p:regular r:id="rId20"/>
      <p:bold r:id="rId21"/>
      <p:italic r:id="rId22"/>
      <p:boldItalic r:id="rId23"/>
    </p:embeddedFont>
    <p:embeddedFont>
      <p:font typeface="Poppins Medium"/>
      <p:regular r:id="rId24"/>
      <p:bold r:id="rId25"/>
      <p:italic r:id="rId26"/>
      <p:boldItalic r:id="rId27"/>
    </p:embeddedFont>
    <p:embeddedFont>
      <p:font typeface="Work Sans"/>
      <p:regular r:id="rId28"/>
      <p:bold r:id="rId29"/>
      <p:italic r:id="rId30"/>
      <p:boldItalic r:id="rId31"/>
    </p:embeddedFont>
    <p:embeddedFont>
      <p:font typeface="Poppins ExtraBold"/>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05">
          <p15:clr>
            <a:srgbClr val="9AA0A6"/>
          </p15:clr>
        </p15:guide>
        <p15:guide id="2" orient="horz" pos="1728">
          <p15:clr>
            <a:srgbClr val="9AA0A6"/>
          </p15:clr>
        </p15:guide>
        <p15:guide id="3" pos="1290">
          <p15:clr>
            <a:srgbClr val="9AA0A6"/>
          </p15:clr>
        </p15:guide>
        <p15:guide id="4" orient="horz" pos="1161">
          <p15:clr>
            <a:srgbClr val="9AA0A6"/>
          </p15:clr>
        </p15:guide>
        <p15:guide id="5" pos="9006">
          <p15:clr>
            <a:srgbClr val="9AA0A6"/>
          </p15:clr>
        </p15:guide>
        <p15:guide id="6" orient="horz" pos="397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5"/>
        <p:guide pos="1728" orient="horz"/>
        <p:guide pos="1290"/>
        <p:guide pos="1161" orient="horz"/>
        <p:guide pos="9006"/>
        <p:guide pos="397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PoppinsMedium-regular.fntdata"/><Relationship Id="rId23" Type="http://schemas.openxmlformats.org/officeDocument/2006/relationships/font" Target="fonts/Poppins-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oppinsMedium-italic.fntdata"/><Relationship Id="rId25" Type="http://schemas.openxmlformats.org/officeDocument/2006/relationships/font" Target="fonts/PoppinsMedium-bold.fntdata"/><Relationship Id="rId28" Type="http://schemas.openxmlformats.org/officeDocument/2006/relationships/font" Target="fonts/WorkSans-regular.fntdata"/><Relationship Id="rId27" Type="http://schemas.openxmlformats.org/officeDocument/2006/relationships/font" Target="fonts/PoppinsMedium-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Work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boldItalic.fntdata"/><Relationship Id="rId30" Type="http://schemas.openxmlformats.org/officeDocument/2006/relationships/font" Target="fonts/WorkSans-italic.fntdata"/><Relationship Id="rId11" Type="http://schemas.openxmlformats.org/officeDocument/2006/relationships/slide" Target="slides/slide4.xml"/><Relationship Id="rId33" Type="http://schemas.openxmlformats.org/officeDocument/2006/relationships/font" Target="fonts/PoppinsExtraBold-boldItalic.fntdata"/><Relationship Id="rId10" Type="http://schemas.openxmlformats.org/officeDocument/2006/relationships/slide" Target="slides/slide3.xml"/><Relationship Id="rId32" Type="http://schemas.openxmlformats.org/officeDocument/2006/relationships/font" Target="fonts/PoppinsExtraBold-bold.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cb74cb51a8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1cb74cb51a8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c5c98ae02b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1c5c98ae02b_1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c2597a091_0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cc2597a091_0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cc2597a091_0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1cc2597a091_0_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cc2597a091_0_6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1cc2597a091_0_6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cb8555064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1cb8555064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cb74cb51a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1cb74cb51a8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cb8555064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1cb8555064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cb74cb51a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1cb74cb51a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cb74cb51a8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1cb74cb51a8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5274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527400"/>
            <a:ext cx="13200774" cy="9235150"/>
          </a:xfrm>
          <a:prstGeom prst="rect">
            <a:avLst/>
          </a:prstGeom>
          <a:noFill/>
          <a:ln>
            <a:noFill/>
          </a:ln>
        </p:spPr>
      </p:pic>
      <p:sp>
        <p:nvSpPr>
          <p:cNvPr id="150" name="Google Shape;15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1" name="Shape 151"/>
        <p:cNvGrpSpPr/>
        <p:nvPr/>
      </p:nvGrpSpPr>
      <p:grpSpPr>
        <a:xfrm>
          <a:off x="0" y="0"/>
          <a:ext cx="0" cy="0"/>
          <a:chOff x="0" y="0"/>
          <a:chExt cx="0" cy="0"/>
        </a:xfrm>
      </p:grpSpPr>
      <p:sp>
        <p:nvSpPr>
          <p:cNvPr id="152" name="Google Shape;152;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4" name="Google Shape;154;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7" name="Shape 157"/>
        <p:cNvGrpSpPr/>
        <p:nvPr/>
      </p:nvGrpSpPr>
      <p:grpSpPr>
        <a:xfrm>
          <a:off x="0" y="0"/>
          <a:ext cx="0" cy="0"/>
          <a:chOff x="0" y="0"/>
          <a:chExt cx="0" cy="0"/>
        </a:xfrm>
      </p:grpSpPr>
      <p:sp>
        <p:nvSpPr>
          <p:cNvPr id="158" name="Google Shape;15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0" name="Google Shape;160;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3" name="Shape 163"/>
        <p:cNvGrpSpPr/>
        <p:nvPr/>
      </p:nvGrpSpPr>
      <p:grpSpPr>
        <a:xfrm>
          <a:off x="0" y="0"/>
          <a:ext cx="0" cy="0"/>
          <a:chOff x="0" y="0"/>
          <a:chExt cx="0" cy="0"/>
        </a:xfrm>
      </p:grpSpPr>
      <p:sp>
        <p:nvSpPr>
          <p:cNvPr id="164" name="Google Shape;164;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5" name="Google Shape;165;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6" name="Google Shape;166;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9" name="Shape 169"/>
        <p:cNvGrpSpPr/>
        <p:nvPr/>
      </p:nvGrpSpPr>
      <p:grpSpPr>
        <a:xfrm>
          <a:off x="0" y="0"/>
          <a:ext cx="0" cy="0"/>
          <a:chOff x="0" y="0"/>
          <a:chExt cx="0" cy="0"/>
        </a:xfrm>
      </p:grpSpPr>
      <p:sp>
        <p:nvSpPr>
          <p:cNvPr id="170" name="Google Shape;17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3" name="Google Shape;173;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6" name="Shape 176"/>
        <p:cNvGrpSpPr/>
        <p:nvPr/>
      </p:nvGrpSpPr>
      <p:grpSpPr>
        <a:xfrm>
          <a:off x="0" y="0"/>
          <a:ext cx="0" cy="0"/>
          <a:chOff x="0" y="0"/>
          <a:chExt cx="0" cy="0"/>
        </a:xfrm>
      </p:grpSpPr>
      <p:sp>
        <p:nvSpPr>
          <p:cNvPr id="177" name="Google Shape;17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9" name="Google Shape;179;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0" name="Google Shape;180;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1" name="Google Shape;181;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2" name="Google Shape;182;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9" name="Google Shape;189;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0" name="Shape 190"/>
        <p:cNvGrpSpPr/>
        <p:nvPr/>
      </p:nvGrpSpPr>
      <p:grpSpPr>
        <a:xfrm>
          <a:off x="0" y="0"/>
          <a:ext cx="0" cy="0"/>
          <a:chOff x="0" y="0"/>
          <a:chExt cx="0" cy="0"/>
        </a:xfrm>
      </p:grpSpPr>
      <p:sp>
        <p:nvSpPr>
          <p:cNvPr id="191" name="Google Shape;191;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2" name="Google Shape;192;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3" name="Google Shape;193;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4" name="Google Shape;194;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6" name="Google Shape;196;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7" name="Shape 197"/>
        <p:cNvGrpSpPr/>
        <p:nvPr/>
      </p:nvGrpSpPr>
      <p:grpSpPr>
        <a:xfrm>
          <a:off x="0" y="0"/>
          <a:ext cx="0" cy="0"/>
          <a:chOff x="0" y="0"/>
          <a:chExt cx="0" cy="0"/>
        </a:xfrm>
      </p:grpSpPr>
      <p:sp>
        <p:nvSpPr>
          <p:cNvPr id="198" name="Google Shape;198;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34"/>
          <p:cNvSpPr/>
          <p:nvPr>
            <p:ph idx="2" type="pic"/>
          </p:nvPr>
        </p:nvSpPr>
        <p:spPr>
          <a:xfrm>
            <a:off x="1792288" y="612775"/>
            <a:ext cx="5486400" cy="4114800"/>
          </a:xfrm>
          <a:prstGeom prst="rect">
            <a:avLst/>
          </a:prstGeom>
          <a:noFill/>
          <a:ln>
            <a:noFill/>
          </a:ln>
        </p:spPr>
      </p:sp>
      <p:sp>
        <p:nvSpPr>
          <p:cNvPr id="200" name="Google Shape;200;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1" name="Google Shape;201;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4" name="Shape 204"/>
        <p:cNvGrpSpPr/>
        <p:nvPr/>
      </p:nvGrpSpPr>
      <p:grpSpPr>
        <a:xfrm>
          <a:off x="0" y="0"/>
          <a:ext cx="0" cy="0"/>
          <a:chOff x="0" y="0"/>
          <a:chExt cx="0" cy="0"/>
        </a:xfrm>
      </p:grpSpPr>
      <p:sp>
        <p:nvSpPr>
          <p:cNvPr id="205" name="Google Shape;20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 name="Google Shape;206;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7" name="Google Shape;207;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9" name="Google Shape;209;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0" name="Shape 210"/>
        <p:cNvGrpSpPr/>
        <p:nvPr/>
      </p:nvGrpSpPr>
      <p:grpSpPr>
        <a:xfrm>
          <a:off x="0" y="0"/>
          <a:ext cx="0" cy="0"/>
          <a:chOff x="0" y="0"/>
          <a:chExt cx="0" cy="0"/>
        </a:xfrm>
      </p:grpSpPr>
      <p:sp>
        <p:nvSpPr>
          <p:cNvPr id="211" name="Google Shape;211;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3" name="Google Shape;213;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5" name="Google Shape;215;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1" name="Google Shape;221;p37"/>
          <p:cNvSpPr txBox="1"/>
          <p:nvPr/>
        </p:nvSpPr>
        <p:spPr>
          <a:xfrm>
            <a:off x="1601900" y="3248700"/>
            <a:ext cx="8624100" cy="4386000"/>
          </a:xfrm>
          <a:prstGeom prst="rect">
            <a:avLst/>
          </a:prstGeom>
          <a:noFill/>
          <a:ln>
            <a:noFill/>
          </a:ln>
        </p:spPr>
        <p:txBody>
          <a:bodyPr anchorCtr="0" anchor="ctr" bIns="50800" lIns="50800" spcFirstLastPara="1" rIns="50800" wrap="square" tIns="50800">
            <a:noAutofit/>
          </a:bodyPr>
          <a:lstStyle/>
          <a:p>
            <a:pPr indent="0" lvl="0" marL="0" rtl="0" algn="l">
              <a:lnSpc>
                <a:spcPct val="115000"/>
              </a:lnSpc>
              <a:spcBef>
                <a:spcPts val="0"/>
              </a:spcBef>
              <a:spcAft>
                <a:spcPts val="0"/>
              </a:spcAft>
              <a:buClr>
                <a:srgbClr val="000000"/>
              </a:buClr>
              <a:buSzPts val="1100"/>
              <a:buFont typeface="Arial"/>
              <a:buNone/>
            </a:pPr>
            <a:r>
              <a:rPr lang="en" sz="7700">
                <a:solidFill>
                  <a:srgbClr val="FFFFFF"/>
                </a:solidFill>
                <a:latin typeface="Poppins ExtraBold"/>
                <a:ea typeface="Poppins ExtraBold"/>
                <a:cs typeface="Poppins ExtraBold"/>
                <a:sym typeface="Poppins ExtraBold"/>
              </a:rPr>
              <a:t>Lecture - </a:t>
            </a:r>
            <a:r>
              <a:rPr lang="en" sz="7700">
                <a:solidFill>
                  <a:srgbClr val="FFFFFF"/>
                </a:solidFill>
                <a:latin typeface="Poppins ExtraBold"/>
                <a:ea typeface="Poppins ExtraBold"/>
                <a:cs typeface="Poppins ExtraBold"/>
                <a:sym typeface="Poppins ExtraBold"/>
              </a:rPr>
              <a:t>10</a:t>
            </a:r>
            <a:endParaRPr sz="7700">
              <a:solidFill>
                <a:srgbClr val="FFFFFF"/>
              </a:solidFill>
              <a:latin typeface="Poppins ExtraBold"/>
              <a:ea typeface="Poppins ExtraBold"/>
              <a:cs typeface="Poppins ExtraBold"/>
              <a:sym typeface="Poppins ExtraBold"/>
            </a:endParaRPr>
          </a:p>
          <a:p>
            <a:pPr indent="0" lvl="0" marL="0" rtl="0" algn="l">
              <a:lnSpc>
                <a:spcPct val="115000"/>
              </a:lnSpc>
              <a:spcBef>
                <a:spcPts val="0"/>
              </a:spcBef>
              <a:spcAft>
                <a:spcPts val="0"/>
              </a:spcAft>
              <a:buClr>
                <a:schemeClr val="dk1"/>
              </a:buClr>
              <a:buSzPts val="1100"/>
              <a:buFont typeface="Arial"/>
              <a:buNone/>
            </a:pPr>
            <a:r>
              <a:rPr b="1" lang="en" sz="5900">
                <a:solidFill>
                  <a:srgbClr val="AA81E9"/>
                </a:solidFill>
                <a:latin typeface="Poppins"/>
                <a:ea typeface="Poppins"/>
                <a:cs typeface="Poppins"/>
                <a:sym typeface="Poppins"/>
              </a:rPr>
              <a:t>OOPs Fundamentals</a:t>
            </a:r>
            <a:endParaRPr b="1" sz="5900">
              <a:solidFill>
                <a:srgbClr val="AA81E9"/>
              </a:solidFill>
              <a:latin typeface="Poppins"/>
              <a:ea typeface="Poppins"/>
              <a:cs typeface="Poppins"/>
              <a:sym typeface="Poppins"/>
            </a:endParaRPr>
          </a:p>
        </p:txBody>
      </p:sp>
      <p:pic>
        <p:nvPicPr>
          <p:cNvPr id="222" name="Google Shape;222;p37"/>
          <p:cNvPicPr preferRelativeResize="0"/>
          <p:nvPr/>
        </p:nvPicPr>
        <p:blipFill>
          <a:blip r:embed="rId4">
            <a:alphaModFix/>
          </a:blip>
          <a:stretch>
            <a:fillRect/>
          </a:stretch>
        </p:blipFill>
        <p:spPr>
          <a:xfrm>
            <a:off x="9787300" y="3171350"/>
            <a:ext cx="7892900" cy="4913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Automatic promotion in overloading</a:t>
            </a:r>
            <a:endParaRPr b="1" sz="5200">
              <a:solidFill>
                <a:srgbClr val="AA81E9"/>
              </a:solidFill>
              <a:latin typeface="Poppins"/>
              <a:ea typeface="Poppins"/>
              <a:cs typeface="Poppins"/>
              <a:sym typeface="Poppins"/>
            </a:endParaRPr>
          </a:p>
        </p:txBody>
      </p:sp>
      <p:sp>
        <p:nvSpPr>
          <p:cNvPr id="297" name="Google Shape;297;p46"/>
          <p:cNvSpPr txBox="1"/>
          <p:nvPr/>
        </p:nvSpPr>
        <p:spPr>
          <a:xfrm>
            <a:off x="1594850" y="1842600"/>
            <a:ext cx="13527600" cy="1897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In overloading if the compiler is unable to find the method with exact match we won't get any compile time error immediately.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The following are various possible automatic promotions in overloading.</a:t>
            </a:r>
            <a:endParaRPr sz="2500">
              <a:solidFill>
                <a:srgbClr val="FFFFFF"/>
              </a:solidFill>
              <a:latin typeface="Poppins Medium"/>
              <a:ea typeface="Poppins Medium"/>
              <a:cs typeface="Poppins Medium"/>
              <a:sym typeface="Poppins Medium"/>
            </a:endParaRPr>
          </a:p>
        </p:txBody>
      </p:sp>
      <p:sp>
        <p:nvSpPr>
          <p:cNvPr id="298" name="Google Shape;298;p46"/>
          <p:cNvSpPr/>
          <p:nvPr/>
        </p:nvSpPr>
        <p:spPr>
          <a:xfrm>
            <a:off x="1671050" y="20383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pic>
        <p:nvPicPr>
          <p:cNvPr id="299" name="Google Shape;299;p46"/>
          <p:cNvPicPr preferRelativeResize="0"/>
          <p:nvPr/>
        </p:nvPicPr>
        <p:blipFill rotWithShape="1">
          <a:blip r:embed="rId3">
            <a:alphaModFix/>
          </a:blip>
          <a:srcRect b="0" l="0" r="0" t="0"/>
          <a:stretch/>
        </p:blipFill>
        <p:spPr>
          <a:xfrm>
            <a:off x="1671050" y="3970050"/>
            <a:ext cx="9585300" cy="2623800"/>
          </a:xfrm>
          <a:prstGeom prst="roundRect">
            <a:avLst>
              <a:gd fmla="val 11736"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Next Lecture</a:t>
            </a:r>
            <a:endParaRPr b="1" sz="5200">
              <a:solidFill>
                <a:srgbClr val="AA81E9"/>
              </a:solidFill>
              <a:latin typeface="Poppins"/>
              <a:ea typeface="Poppins"/>
              <a:cs typeface="Poppins"/>
              <a:sym typeface="Poppins"/>
            </a:endParaRPr>
          </a:p>
        </p:txBody>
      </p:sp>
      <p:grpSp>
        <p:nvGrpSpPr>
          <p:cNvPr id="305" name="Google Shape;305;p47"/>
          <p:cNvGrpSpPr/>
          <p:nvPr/>
        </p:nvGrpSpPr>
        <p:grpSpPr>
          <a:xfrm>
            <a:off x="1594850" y="1842592"/>
            <a:ext cx="13200900" cy="569400"/>
            <a:chOff x="1594850" y="1842592"/>
            <a:chExt cx="13200900" cy="569400"/>
          </a:xfrm>
        </p:grpSpPr>
        <p:sp>
          <p:nvSpPr>
            <p:cNvPr id="306" name="Google Shape;306;p47"/>
            <p:cNvSpPr txBox="1"/>
            <p:nvPr/>
          </p:nvSpPr>
          <p:spPr>
            <a:xfrm>
              <a:off x="1594850" y="1842592"/>
              <a:ext cx="13200900" cy="5694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Arrays in Java</a:t>
              </a:r>
              <a:endParaRPr sz="2500">
                <a:solidFill>
                  <a:srgbClr val="FFFFFF"/>
                </a:solidFill>
                <a:latin typeface="Poppins Medium"/>
                <a:ea typeface="Poppins Medium"/>
                <a:cs typeface="Poppins Medium"/>
                <a:sym typeface="Poppins Medium"/>
              </a:endParaRPr>
            </a:p>
          </p:txBody>
        </p:sp>
        <p:sp>
          <p:nvSpPr>
            <p:cNvPr id="307" name="Google Shape;307;p47"/>
            <p:cNvSpPr/>
            <p:nvPr/>
          </p:nvSpPr>
          <p:spPr>
            <a:xfrm>
              <a:off x="1689725" y="20383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313" name="Google Shape;313;p48"/>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8"/>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5" name="Google Shape;315;p48"/>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Concepts Involved:</a:t>
            </a:r>
            <a:endParaRPr b="1" sz="5200">
              <a:solidFill>
                <a:srgbClr val="AA81E9"/>
              </a:solidFill>
              <a:latin typeface="Poppins"/>
              <a:ea typeface="Poppins"/>
              <a:cs typeface="Poppins"/>
              <a:sym typeface="Poppins"/>
            </a:endParaRPr>
          </a:p>
        </p:txBody>
      </p:sp>
      <p:grpSp>
        <p:nvGrpSpPr>
          <p:cNvPr id="228" name="Google Shape;228;p38"/>
          <p:cNvGrpSpPr/>
          <p:nvPr/>
        </p:nvGrpSpPr>
        <p:grpSpPr>
          <a:xfrm>
            <a:off x="1671050" y="1842592"/>
            <a:ext cx="13577925" cy="2685900"/>
            <a:chOff x="1671050" y="1842592"/>
            <a:chExt cx="13577925" cy="2685900"/>
          </a:xfrm>
        </p:grpSpPr>
        <p:sp>
          <p:nvSpPr>
            <p:cNvPr id="229" name="Google Shape;229;p38"/>
            <p:cNvSpPr txBox="1"/>
            <p:nvPr/>
          </p:nvSpPr>
          <p:spPr>
            <a:xfrm>
              <a:off x="2048075" y="1842592"/>
              <a:ext cx="13200900" cy="2685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Object Creation</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Instance variable vs local variable</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Methods with Memory Map(JVM area)</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Method Overloadin</a:t>
              </a:r>
              <a:r>
                <a:rPr lang="en" sz="2500">
                  <a:solidFill>
                    <a:srgbClr val="FFFFFF"/>
                  </a:solidFill>
                  <a:latin typeface="Poppins Medium"/>
                  <a:ea typeface="Poppins Medium"/>
                  <a:cs typeface="Poppins Medium"/>
                  <a:sym typeface="Poppins Medium"/>
                </a:rPr>
                <a:t>g</a:t>
              </a:r>
              <a:endParaRPr sz="2500">
                <a:solidFill>
                  <a:srgbClr val="FFFFFF"/>
                </a:solidFill>
                <a:latin typeface="Poppins Medium"/>
                <a:ea typeface="Poppins Medium"/>
                <a:cs typeface="Poppins Medium"/>
                <a:sym typeface="Poppins Medium"/>
              </a:endParaRPr>
            </a:p>
          </p:txBody>
        </p:sp>
        <p:cxnSp>
          <p:nvCxnSpPr>
            <p:cNvPr id="230" name="Google Shape;230;p38"/>
            <p:cNvCxnSpPr/>
            <p:nvPr/>
          </p:nvCxnSpPr>
          <p:spPr>
            <a:xfrm>
              <a:off x="1756100" y="2038450"/>
              <a:ext cx="0" cy="2181000"/>
            </a:xfrm>
            <a:prstGeom prst="straightConnector1">
              <a:avLst/>
            </a:prstGeom>
            <a:noFill/>
            <a:ln cap="flat" cmpd="sng" w="9525">
              <a:solidFill>
                <a:srgbClr val="AA81E9"/>
              </a:solidFill>
              <a:prstDash val="solid"/>
              <a:round/>
              <a:headEnd len="sm" w="sm" type="none"/>
              <a:tailEnd len="sm" w="sm" type="none"/>
            </a:ln>
          </p:spPr>
        </p:cxnSp>
        <p:sp>
          <p:nvSpPr>
            <p:cNvPr id="231" name="Google Shape;231;p38"/>
            <p:cNvSpPr/>
            <p:nvPr/>
          </p:nvSpPr>
          <p:spPr>
            <a:xfrm>
              <a:off x="1671050" y="20383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32" name="Google Shape;232;p38"/>
            <p:cNvSpPr/>
            <p:nvPr/>
          </p:nvSpPr>
          <p:spPr>
            <a:xfrm>
              <a:off x="1671050" y="276780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33" name="Google Shape;233;p38"/>
            <p:cNvSpPr/>
            <p:nvPr/>
          </p:nvSpPr>
          <p:spPr>
            <a:xfrm>
              <a:off x="1671050" y="346045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34" name="Google Shape;234;p38"/>
            <p:cNvSpPr/>
            <p:nvPr/>
          </p:nvSpPr>
          <p:spPr>
            <a:xfrm>
              <a:off x="1671050" y="410265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Topics covered Yesterday's Session:</a:t>
            </a:r>
            <a:endParaRPr b="1" sz="5200">
              <a:solidFill>
                <a:srgbClr val="AA81E9"/>
              </a:solidFill>
              <a:latin typeface="Poppins"/>
              <a:ea typeface="Poppins"/>
              <a:cs typeface="Poppins"/>
              <a:sym typeface="Poppins"/>
            </a:endParaRPr>
          </a:p>
        </p:txBody>
      </p:sp>
      <p:grpSp>
        <p:nvGrpSpPr>
          <p:cNvPr id="240" name="Google Shape;240;p39"/>
          <p:cNvGrpSpPr/>
          <p:nvPr/>
        </p:nvGrpSpPr>
        <p:grpSpPr>
          <a:xfrm>
            <a:off x="1671050" y="1842592"/>
            <a:ext cx="13577925" cy="569400"/>
            <a:chOff x="1671050" y="1842592"/>
            <a:chExt cx="13577925" cy="569400"/>
          </a:xfrm>
        </p:grpSpPr>
        <p:sp>
          <p:nvSpPr>
            <p:cNvPr id="241" name="Google Shape;241;p39"/>
            <p:cNvSpPr txBox="1"/>
            <p:nvPr/>
          </p:nvSpPr>
          <p:spPr>
            <a:xfrm>
              <a:off x="2048075" y="1842592"/>
              <a:ext cx="132009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Pattern Programs</a:t>
              </a:r>
              <a:endParaRPr sz="2500">
                <a:solidFill>
                  <a:srgbClr val="FFFFFF"/>
                </a:solidFill>
                <a:latin typeface="Poppins Medium"/>
                <a:ea typeface="Poppins Medium"/>
                <a:cs typeface="Poppins Medium"/>
                <a:sym typeface="Poppins Medium"/>
              </a:endParaRPr>
            </a:p>
          </p:txBody>
        </p:sp>
        <p:sp>
          <p:nvSpPr>
            <p:cNvPr id="242" name="Google Shape;242;p39"/>
            <p:cNvSpPr/>
            <p:nvPr/>
          </p:nvSpPr>
          <p:spPr>
            <a:xfrm>
              <a:off x="1671050" y="20383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Object Creation</a:t>
            </a:r>
            <a:endParaRPr b="1" sz="5200">
              <a:solidFill>
                <a:srgbClr val="AA81E9"/>
              </a:solidFill>
              <a:latin typeface="Poppins"/>
              <a:ea typeface="Poppins"/>
              <a:cs typeface="Poppins"/>
              <a:sym typeface="Poppins"/>
            </a:endParaRPr>
          </a:p>
        </p:txBody>
      </p:sp>
      <p:sp>
        <p:nvSpPr>
          <p:cNvPr id="248" name="Google Shape;248;p40"/>
          <p:cNvSpPr txBox="1"/>
          <p:nvPr/>
        </p:nvSpPr>
        <p:spPr>
          <a:xfrm>
            <a:off x="1594850" y="1842592"/>
            <a:ext cx="13200900" cy="1897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We can use the </a:t>
            </a:r>
            <a:r>
              <a:rPr lang="en" sz="2500">
                <a:solidFill>
                  <a:srgbClr val="FFFFFF"/>
                </a:solidFill>
              </a:rPr>
              <a:t>"</a:t>
            </a:r>
            <a:r>
              <a:rPr lang="en" sz="2500">
                <a:solidFill>
                  <a:srgbClr val="FFFFFF"/>
                </a:solidFill>
                <a:latin typeface="Poppins Medium"/>
                <a:ea typeface="Poppins Medium"/>
                <a:cs typeface="Poppins Medium"/>
                <a:sym typeface="Poppins Medium"/>
              </a:rPr>
              <a:t>new</a:t>
            </a:r>
            <a:r>
              <a:rPr lang="en" sz="2500">
                <a:solidFill>
                  <a:srgbClr val="FFFFFF"/>
                </a:solidFill>
              </a:rPr>
              <a:t>"</a:t>
            </a:r>
            <a:r>
              <a:rPr lang="en" sz="2500">
                <a:solidFill>
                  <a:srgbClr val="FFFFFF"/>
                </a:solidFill>
                <a:latin typeface="Poppins Medium"/>
                <a:ea typeface="Poppins Medium"/>
                <a:cs typeface="Poppins Medium"/>
                <a:sym typeface="Poppins Medium"/>
              </a:rPr>
              <a:t> operator to create an object.</a:t>
            </a:r>
            <a:endParaRPr sz="2500">
              <a:solidFill>
                <a:srgbClr val="FFFFFF"/>
              </a:solidFill>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There is no "delete" operator in java because destruction of useless objects is the responsibility of the garbage collector.</a:t>
            </a:r>
            <a:endParaRPr sz="2500">
              <a:solidFill>
                <a:srgbClr val="FFFFFF"/>
              </a:solidFill>
              <a:latin typeface="Poppins Medium"/>
              <a:ea typeface="Poppins Medium"/>
              <a:cs typeface="Poppins Medium"/>
              <a:sym typeface="Poppins Medium"/>
            </a:endParaRPr>
          </a:p>
        </p:txBody>
      </p:sp>
      <p:pic>
        <p:nvPicPr>
          <p:cNvPr id="249" name="Google Shape;249;p40"/>
          <p:cNvPicPr preferRelativeResize="0"/>
          <p:nvPr/>
        </p:nvPicPr>
        <p:blipFill rotWithShape="1">
          <a:blip r:embed="rId3">
            <a:alphaModFix/>
          </a:blip>
          <a:srcRect b="0" l="0" r="0" t="0"/>
          <a:stretch/>
        </p:blipFill>
        <p:spPr>
          <a:xfrm>
            <a:off x="2139700" y="4130975"/>
            <a:ext cx="9285000" cy="4617900"/>
          </a:xfrm>
          <a:prstGeom prst="roundRect">
            <a:avLst>
              <a:gd fmla="val 7031" name="adj"/>
            </a:avLst>
          </a:prstGeom>
          <a:noFill/>
          <a:ln cap="flat" cmpd="sng" w="28575">
            <a:solidFill>
              <a:srgbClr val="AA81E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Types of Variables</a:t>
            </a:r>
            <a:endParaRPr b="1" sz="5200">
              <a:solidFill>
                <a:srgbClr val="AA81E9"/>
              </a:solidFill>
              <a:latin typeface="Poppins"/>
              <a:ea typeface="Poppins"/>
              <a:cs typeface="Poppins"/>
              <a:sym typeface="Poppins"/>
            </a:endParaRPr>
          </a:p>
        </p:txBody>
      </p:sp>
      <p:sp>
        <p:nvSpPr>
          <p:cNvPr id="255" name="Google Shape;255;p41"/>
          <p:cNvSpPr txBox="1"/>
          <p:nvPr/>
        </p:nvSpPr>
        <p:spPr>
          <a:xfrm>
            <a:off x="1594850" y="1842592"/>
            <a:ext cx="13200900" cy="366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Based on the behaviour and position of declaration all variables are divided into the following 3 types.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Instance variables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Static variables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Local variables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nvSpPr>
        <p:spPr>
          <a:xfrm>
            <a:off x="1594850" y="1842600"/>
            <a:ext cx="13527600" cy="3667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Instance variables will be created at the time of object creation and destroyed at the time of object destruction hence the scope of instance variables is exactly the same as scope of objects.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Instance variables will be stored on the heap as the part of the object.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Instance variables should be declared within the class directly but outside of any method or block or constructor.</a:t>
            </a:r>
            <a:endParaRPr sz="2500">
              <a:solidFill>
                <a:srgbClr val="FFFFFF"/>
              </a:solidFill>
              <a:latin typeface="Poppins Medium"/>
              <a:ea typeface="Poppins Medium"/>
              <a:cs typeface="Poppins Medium"/>
              <a:sym typeface="Poppins Medium"/>
            </a:endParaRPr>
          </a:p>
        </p:txBody>
      </p:sp>
      <p:sp>
        <p:nvSpPr>
          <p:cNvPr id="261" name="Google Shape;261;p4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Instance variable</a:t>
            </a:r>
            <a:endParaRPr b="1" sz="5200">
              <a:solidFill>
                <a:srgbClr val="AA81E9"/>
              </a:solidFill>
              <a:latin typeface="Poppins"/>
              <a:ea typeface="Poppins"/>
              <a:cs typeface="Poppins"/>
              <a:sym typeface="Poppins"/>
            </a:endParaRPr>
          </a:p>
        </p:txBody>
      </p:sp>
      <p:cxnSp>
        <p:nvCxnSpPr>
          <p:cNvPr id="262" name="Google Shape;262;p42"/>
          <p:cNvCxnSpPr/>
          <p:nvPr/>
        </p:nvCxnSpPr>
        <p:spPr>
          <a:xfrm>
            <a:off x="1756100" y="2114650"/>
            <a:ext cx="0" cy="2608800"/>
          </a:xfrm>
          <a:prstGeom prst="straightConnector1">
            <a:avLst/>
          </a:prstGeom>
          <a:noFill/>
          <a:ln cap="flat" cmpd="sng" w="9525">
            <a:solidFill>
              <a:srgbClr val="AA81E9"/>
            </a:solidFill>
            <a:prstDash val="solid"/>
            <a:round/>
            <a:headEnd len="sm" w="sm" type="none"/>
            <a:tailEnd len="sm" w="sm" type="none"/>
          </a:ln>
        </p:spPr>
      </p:cxnSp>
      <p:sp>
        <p:nvSpPr>
          <p:cNvPr id="263" name="Google Shape;263;p42"/>
          <p:cNvSpPr/>
          <p:nvPr/>
        </p:nvSpPr>
        <p:spPr>
          <a:xfrm>
            <a:off x="1671050" y="207720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64" name="Google Shape;264;p42"/>
          <p:cNvSpPr/>
          <p:nvPr/>
        </p:nvSpPr>
        <p:spPr>
          <a:xfrm>
            <a:off x="1671050" y="37906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65" name="Google Shape;265;p42"/>
          <p:cNvSpPr/>
          <p:nvPr/>
        </p:nvSpPr>
        <p:spPr>
          <a:xfrm>
            <a:off x="1671050" y="46429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nvSpPr>
        <p:spPr>
          <a:xfrm>
            <a:off x="1594850" y="1842600"/>
            <a:ext cx="13527600" cy="2782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Local variables will be stored inside the stack.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The local variables will be created as part of the block execution in which it is declared and destroyed once that block execution completes. Hence the scope of the local variables is exactly the same as the scope of the block in which we declared.</a:t>
            </a:r>
            <a:endParaRPr sz="2500">
              <a:solidFill>
                <a:srgbClr val="FFFFFF"/>
              </a:solidFill>
              <a:latin typeface="Poppins Medium"/>
              <a:ea typeface="Poppins Medium"/>
              <a:cs typeface="Poppins Medium"/>
              <a:sym typeface="Poppins Medium"/>
            </a:endParaRPr>
          </a:p>
        </p:txBody>
      </p:sp>
      <p:sp>
        <p:nvSpPr>
          <p:cNvPr id="271" name="Google Shape;271;p4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Local variables</a:t>
            </a:r>
            <a:endParaRPr b="1" sz="5200">
              <a:solidFill>
                <a:srgbClr val="AA81E9"/>
              </a:solidFill>
              <a:latin typeface="Poppins"/>
              <a:ea typeface="Poppins"/>
              <a:cs typeface="Poppins"/>
              <a:sym typeface="Poppins"/>
            </a:endParaRPr>
          </a:p>
        </p:txBody>
      </p:sp>
      <p:cxnSp>
        <p:nvCxnSpPr>
          <p:cNvPr id="272" name="Google Shape;272;p43"/>
          <p:cNvCxnSpPr/>
          <p:nvPr/>
        </p:nvCxnSpPr>
        <p:spPr>
          <a:xfrm>
            <a:off x="1756100" y="2114650"/>
            <a:ext cx="0" cy="909900"/>
          </a:xfrm>
          <a:prstGeom prst="straightConnector1">
            <a:avLst/>
          </a:prstGeom>
          <a:noFill/>
          <a:ln cap="flat" cmpd="sng" w="9525">
            <a:solidFill>
              <a:srgbClr val="AA81E9"/>
            </a:solidFill>
            <a:prstDash val="solid"/>
            <a:round/>
            <a:headEnd len="sm" w="sm" type="none"/>
            <a:tailEnd len="sm" w="sm" type="none"/>
          </a:ln>
        </p:spPr>
      </p:cxnSp>
      <p:sp>
        <p:nvSpPr>
          <p:cNvPr id="273" name="Google Shape;273;p43"/>
          <p:cNvSpPr/>
          <p:nvPr/>
        </p:nvSpPr>
        <p:spPr>
          <a:xfrm>
            <a:off x="1671050" y="207720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74" name="Google Shape;274;p43"/>
          <p:cNvSpPr/>
          <p:nvPr/>
        </p:nvSpPr>
        <p:spPr>
          <a:xfrm>
            <a:off x="1671050" y="293335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Methods with Memory Map(JVM area)</a:t>
            </a:r>
            <a:endParaRPr b="1" sz="5200">
              <a:solidFill>
                <a:srgbClr val="AA81E9"/>
              </a:solidFill>
              <a:latin typeface="Poppins"/>
              <a:ea typeface="Poppins"/>
              <a:cs typeface="Poppins"/>
              <a:sym typeface="Poppins"/>
            </a:endParaRPr>
          </a:p>
        </p:txBody>
      </p:sp>
      <p:pic>
        <p:nvPicPr>
          <p:cNvPr id="280" name="Google Shape;280;p44"/>
          <p:cNvPicPr preferRelativeResize="0"/>
          <p:nvPr/>
        </p:nvPicPr>
        <p:blipFill rotWithShape="1">
          <a:blip r:embed="rId3">
            <a:alphaModFix/>
          </a:blip>
          <a:srcRect b="0" l="0" r="0" t="0"/>
          <a:stretch/>
        </p:blipFill>
        <p:spPr>
          <a:xfrm>
            <a:off x="1594850" y="2210925"/>
            <a:ext cx="11666100" cy="6400500"/>
          </a:xfrm>
          <a:prstGeom prst="roundRect">
            <a:avLst>
              <a:gd fmla="val 4835" name="adj"/>
            </a:avLst>
          </a:prstGeom>
          <a:noFill/>
          <a:ln cap="flat" cmpd="sng" w="28575">
            <a:solidFill>
              <a:srgbClr val="AA81E9"/>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Method Overloading</a:t>
            </a:r>
            <a:endParaRPr b="1" sz="5200">
              <a:solidFill>
                <a:srgbClr val="AA81E9"/>
              </a:solidFill>
              <a:latin typeface="Poppins"/>
              <a:ea typeface="Poppins"/>
              <a:cs typeface="Poppins"/>
              <a:sym typeface="Poppins"/>
            </a:endParaRPr>
          </a:p>
        </p:txBody>
      </p:sp>
      <p:grpSp>
        <p:nvGrpSpPr>
          <p:cNvPr id="286" name="Google Shape;286;p45"/>
          <p:cNvGrpSpPr/>
          <p:nvPr/>
        </p:nvGrpSpPr>
        <p:grpSpPr>
          <a:xfrm>
            <a:off x="1594850" y="1842600"/>
            <a:ext cx="14722500" cy="7111200"/>
            <a:chOff x="1594850" y="1842600"/>
            <a:chExt cx="14722500" cy="7111200"/>
          </a:xfrm>
        </p:grpSpPr>
        <p:sp>
          <p:nvSpPr>
            <p:cNvPr id="287" name="Google Shape;287;p45"/>
            <p:cNvSpPr txBox="1"/>
            <p:nvPr/>
          </p:nvSpPr>
          <p:spPr>
            <a:xfrm>
              <a:off x="1594850" y="1842600"/>
              <a:ext cx="14722500" cy="711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Method overloading enables several methods to use the same name but have distinct signatures, where the signature might vary based on the quantity, nature, or combination of input arguments.</a:t>
              </a:r>
              <a:endParaRPr sz="2500">
                <a:solidFill>
                  <a:srgbClr val="FFFFFF"/>
                </a:solidFill>
                <a:latin typeface="Poppins Medium"/>
                <a:ea typeface="Poppins Medium"/>
                <a:cs typeface="Poppins Medium"/>
                <a:sym typeface="Poppins Medium"/>
              </a:endParaRPr>
            </a:p>
            <a:p>
              <a:pPr indent="0" lvl="0" marL="0" marR="0" rtl="0" algn="l">
                <a:lnSpc>
                  <a:spcPct val="100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In the 'C' language we can't take 2 methods with the same name and different types. If there is a change in argument type compulsory we should go for a new method name.</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rgbClr val="AA81E9"/>
                  </a:solidFill>
                  <a:latin typeface="Poppins Medium"/>
                  <a:ea typeface="Poppins Medium"/>
                  <a:cs typeface="Poppins Medium"/>
                  <a:sym typeface="Poppins Medium"/>
                </a:rPr>
                <a:t>Example :</a:t>
              </a:r>
              <a:endParaRPr sz="2500">
                <a:solidFill>
                  <a:srgbClr val="AA81E9"/>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abs()  for int datatype</a:t>
              </a:r>
              <a:endParaRPr sz="2500">
                <a:solidFill>
                  <a:schemeClr val="lt1"/>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labs() for long datatype</a:t>
              </a:r>
              <a:endParaRPr sz="2500">
                <a:solidFill>
                  <a:schemeClr val="lt1"/>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fabs() for float datatype</a:t>
              </a:r>
              <a:endParaRPr sz="2500">
                <a:solidFill>
                  <a:schemeClr val="lt1"/>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Lack of overloading in </a:t>
              </a:r>
              <a:r>
                <a:rPr lang="en" sz="2500">
                  <a:solidFill>
                    <a:srgbClr val="FFFFFF"/>
                  </a:solidFill>
                </a:rPr>
                <a:t>"</a:t>
              </a:r>
              <a:r>
                <a:rPr lang="en" sz="2500">
                  <a:solidFill>
                    <a:srgbClr val="FFFFFF"/>
                  </a:solidFill>
                  <a:latin typeface="Poppins Medium"/>
                  <a:ea typeface="Poppins Medium"/>
                  <a:cs typeface="Poppins Medium"/>
                  <a:sym typeface="Poppins Medium"/>
                </a:rPr>
                <a:t>C" increases complexity of the programming. </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But in java we can take multiple methods with the same name and different </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argument types. </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abs(int) for int datatype</a:t>
              </a:r>
              <a:endParaRPr sz="2500">
                <a:solidFill>
                  <a:schemeClr val="lt1"/>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abs(long) for long datatype</a:t>
              </a:r>
              <a:endParaRPr sz="2500">
                <a:solidFill>
                  <a:schemeClr val="lt1"/>
                </a:solidFill>
                <a:latin typeface="Poppins Medium"/>
                <a:ea typeface="Poppins Medium"/>
                <a:cs typeface="Poppins Medium"/>
                <a:sym typeface="Poppins Medium"/>
              </a:endParaRPr>
            </a:p>
            <a:p>
              <a:pPr indent="0" lvl="0" marL="457200" marR="0" rtl="0" algn="l">
                <a:lnSpc>
                  <a:spcPct val="100000"/>
                </a:lnSpc>
                <a:spcBef>
                  <a:spcPts val="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abs(float) for float datatype</a:t>
              </a:r>
              <a:endParaRPr sz="2500">
                <a:solidFill>
                  <a:schemeClr val="lt1"/>
                </a:solidFill>
                <a:latin typeface="Poppins Medium"/>
                <a:ea typeface="Poppins Medium"/>
                <a:cs typeface="Poppins Medium"/>
                <a:sym typeface="Poppins Medium"/>
              </a:endParaRPr>
            </a:p>
          </p:txBody>
        </p:sp>
        <p:cxnSp>
          <p:nvCxnSpPr>
            <p:cNvPr id="288" name="Google Shape;288;p45"/>
            <p:cNvCxnSpPr>
              <a:endCxn id="289" idx="4"/>
            </p:cNvCxnSpPr>
            <p:nvPr/>
          </p:nvCxnSpPr>
          <p:spPr>
            <a:xfrm>
              <a:off x="1756100" y="3673500"/>
              <a:ext cx="0" cy="3464400"/>
            </a:xfrm>
            <a:prstGeom prst="straightConnector1">
              <a:avLst/>
            </a:prstGeom>
            <a:noFill/>
            <a:ln cap="flat" cmpd="sng" w="9525">
              <a:solidFill>
                <a:srgbClr val="AA81E9"/>
              </a:solidFill>
              <a:prstDash val="solid"/>
              <a:round/>
              <a:headEnd len="sm" w="sm" type="none"/>
              <a:tailEnd len="sm" w="sm" type="none"/>
            </a:ln>
          </p:spPr>
        </p:cxnSp>
        <p:sp>
          <p:nvSpPr>
            <p:cNvPr id="290" name="Google Shape;290;p45"/>
            <p:cNvSpPr/>
            <p:nvPr/>
          </p:nvSpPr>
          <p:spPr>
            <a:xfrm>
              <a:off x="1671050" y="359510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91" name="Google Shape;291;p45"/>
            <p:cNvSpPr/>
            <p:nvPr/>
          </p:nvSpPr>
          <p:spPr>
            <a:xfrm>
              <a:off x="1671050" y="627620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89" name="Google Shape;289;p45"/>
            <p:cNvSpPr/>
            <p:nvPr/>
          </p:nvSpPr>
          <p:spPr>
            <a:xfrm>
              <a:off x="1671050" y="696780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