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10287000" cx="18288000"/>
  <p:notesSz cx="6858000" cy="9144000"/>
  <p:embeddedFontLst>
    <p:embeddedFont>
      <p:font typeface="Poppins"/>
      <p:regular r:id="rId20"/>
      <p:bold r:id="rId21"/>
      <p:italic r:id="rId22"/>
      <p:boldItalic r:id="rId23"/>
    </p:embeddedFont>
    <p:embeddedFont>
      <p:font typeface="JetBrains Mono Medium"/>
      <p:regular r:id="rId24"/>
      <p:bold r:id="rId25"/>
      <p:italic r:id="rId26"/>
      <p:boldItalic r:id="rId27"/>
    </p:embeddedFont>
    <p:embeddedFont>
      <p:font typeface="Poppins Medium"/>
      <p:regular r:id="rId28"/>
      <p:bold r:id="rId29"/>
      <p:italic r:id="rId30"/>
      <p:boldItalic r:id="rId31"/>
    </p:embeddedFont>
    <p:embeddedFont>
      <p:font typeface="Work Sans"/>
      <p:regular r:id="rId32"/>
      <p:bold r:id="rId33"/>
      <p:italic r:id="rId34"/>
      <p:boldItalic r:id="rId35"/>
    </p:embeddedFont>
    <p:embeddedFont>
      <p:font typeface="Poppins ExtraBold"/>
      <p:bold r:id="rId36"/>
      <p:boldItalic r:id="rId37"/>
    </p:embeddedFont>
    <p:embeddedFont>
      <p:font typeface="JetBrains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05">
          <p15:clr>
            <a:srgbClr val="9AA0A6"/>
          </p15:clr>
        </p15:guide>
        <p15:guide id="2" orient="horz" pos="1728">
          <p15:clr>
            <a:srgbClr val="9AA0A6"/>
          </p15:clr>
        </p15:guide>
        <p15:guide id="3" pos="1290">
          <p15:clr>
            <a:srgbClr val="9AA0A6"/>
          </p15:clr>
        </p15:guide>
        <p15:guide id="4" orient="horz" pos="1161">
          <p15:clr>
            <a:srgbClr val="9AA0A6"/>
          </p15:clr>
        </p15:guide>
        <p15:guide id="5" pos="9006">
          <p15:clr>
            <a:srgbClr val="9AA0A6"/>
          </p15:clr>
        </p15:guide>
        <p15:guide id="6" orient="horz" pos="397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5"/>
        <p:guide pos="1728" orient="horz"/>
        <p:guide pos="1290"/>
        <p:guide pos="1161" orient="horz"/>
        <p:guide pos="9006"/>
        <p:guide pos="397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JetBrainsMono-italic.fntdata"/><Relationship Id="rId20" Type="http://schemas.openxmlformats.org/officeDocument/2006/relationships/font" Target="fonts/Poppins-regular.fntdata"/><Relationship Id="rId41" Type="http://schemas.openxmlformats.org/officeDocument/2006/relationships/font" Target="fonts/JetBrainsMono-boldItalic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JetBrainsMonoMedium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JetBrainsMonoMedium-italic.fntdata"/><Relationship Id="rId25" Type="http://schemas.openxmlformats.org/officeDocument/2006/relationships/font" Target="fonts/JetBrainsMonoMedium-bold.fntdata"/><Relationship Id="rId28" Type="http://schemas.openxmlformats.org/officeDocument/2006/relationships/font" Target="fonts/PoppinsMedium-regular.fntdata"/><Relationship Id="rId27" Type="http://schemas.openxmlformats.org/officeDocument/2006/relationships/font" Target="fonts/JetBrainsMonoMedium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PoppinsMedium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oppinsMedium-boldItalic.fntdata"/><Relationship Id="rId30" Type="http://schemas.openxmlformats.org/officeDocument/2006/relationships/font" Target="fonts/PoppinsMedium-italic.fntdata"/><Relationship Id="rId11" Type="http://schemas.openxmlformats.org/officeDocument/2006/relationships/slide" Target="slides/slide4.xml"/><Relationship Id="rId33" Type="http://schemas.openxmlformats.org/officeDocument/2006/relationships/font" Target="fonts/WorkSans-bold.fntdata"/><Relationship Id="rId10" Type="http://schemas.openxmlformats.org/officeDocument/2006/relationships/slide" Target="slides/slide3.xml"/><Relationship Id="rId32" Type="http://schemas.openxmlformats.org/officeDocument/2006/relationships/font" Target="fonts/WorkSans-regular.fntdata"/><Relationship Id="rId13" Type="http://schemas.openxmlformats.org/officeDocument/2006/relationships/slide" Target="slides/slide6.xml"/><Relationship Id="rId35" Type="http://schemas.openxmlformats.org/officeDocument/2006/relationships/font" Target="fonts/WorkSans-boldItalic.fntdata"/><Relationship Id="rId12" Type="http://schemas.openxmlformats.org/officeDocument/2006/relationships/slide" Target="slides/slide5.xml"/><Relationship Id="rId34" Type="http://schemas.openxmlformats.org/officeDocument/2006/relationships/font" Target="fonts/WorkSans-italic.fntdata"/><Relationship Id="rId15" Type="http://schemas.openxmlformats.org/officeDocument/2006/relationships/slide" Target="slides/slide8.xml"/><Relationship Id="rId37" Type="http://schemas.openxmlformats.org/officeDocument/2006/relationships/font" Target="fonts/PoppinsExtraBold-boldItalic.fntdata"/><Relationship Id="rId14" Type="http://schemas.openxmlformats.org/officeDocument/2006/relationships/slide" Target="slides/slide7.xml"/><Relationship Id="rId36" Type="http://schemas.openxmlformats.org/officeDocument/2006/relationships/font" Target="fonts/PoppinsExtraBold-bold.fntdata"/><Relationship Id="rId17" Type="http://schemas.openxmlformats.org/officeDocument/2006/relationships/slide" Target="slides/slide10.xml"/><Relationship Id="rId39" Type="http://schemas.openxmlformats.org/officeDocument/2006/relationships/font" Target="fonts/JetBrainsMono-bold.fntdata"/><Relationship Id="rId16" Type="http://schemas.openxmlformats.org/officeDocument/2006/relationships/slide" Target="slides/slide9.xml"/><Relationship Id="rId38" Type="http://schemas.openxmlformats.org/officeDocument/2006/relationships/font" Target="fonts/JetBrainsMono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cd146d630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g1cd146d630e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c5c98ae02b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g1c5c98ae02b_1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3" name="Google Shape;323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c2597a091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1cc2597a091_0_6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cc2597a091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g1cc2597a091_0_6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cd146d630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g1cd146d630e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cd146d630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1cd146d630e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cc2597a091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g1cc2597a091_0_6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cd146d630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1cd146d630e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cd146d630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g1cd146d630e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cd146d630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g1cd146d630e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8" name="Google Shape;98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4">
            <a:alphaModFix/>
          </a:blip>
          <a:srcRect b="23948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4" name="Google Shape;154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6" name="Google Shape;166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72" name="Google Shape;172;p30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73" name="Google Shape;173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31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80" name="Google Shape;180;p31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1" name="Google Shape;181;p31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82" name="Google Shape;182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3" name="Google Shape;193;p33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4" name="Google Shape;194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01" name="Google Shape;201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7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7"/>
          <p:cNvSpPr txBox="1"/>
          <p:nvPr/>
        </p:nvSpPr>
        <p:spPr>
          <a:xfrm>
            <a:off x="1601900" y="3248700"/>
            <a:ext cx="8624100" cy="43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7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Lecture - 11</a:t>
            </a:r>
            <a:endParaRPr sz="77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9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Arrays in Java</a:t>
            </a:r>
            <a:endParaRPr b="1" sz="59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7300" y="3171350"/>
            <a:ext cx="7892900" cy="491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For-each/Enhanced For loop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9" name="Google Shape;309;p46"/>
          <p:cNvSpPr txBox="1"/>
          <p:nvPr/>
        </p:nvSpPr>
        <p:spPr>
          <a:xfrm>
            <a:off x="1594850" y="1842592"/>
            <a:ext cx="132009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for-each loop in Java go through each element of the array individually. It runs the body of the loop after holding an element of the array in a variable.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syntax of the for-each loop is given below: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A81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n" sz="2500">
                <a:solidFill>
                  <a:schemeClr val="lt1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(data_type variable:array){  </a:t>
            </a:r>
            <a:endParaRPr sz="2500">
              <a:solidFill>
                <a:schemeClr val="lt1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AA81E9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//body of the loop  </a:t>
            </a:r>
            <a:endParaRPr sz="2500">
              <a:solidFill>
                <a:srgbClr val="AA81E9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 </a:t>
            </a:r>
            <a:r>
              <a:rPr lang="en" sz="2500">
                <a:solidFill>
                  <a:srgbClr val="AA81E9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</a:t>
            </a:r>
            <a:endParaRPr sz="2500">
              <a:solidFill>
                <a:srgbClr val="AA81E9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Next Lecture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15" name="Google Shape;315;p47"/>
          <p:cNvGrpSpPr/>
          <p:nvPr/>
        </p:nvGrpSpPr>
        <p:grpSpPr>
          <a:xfrm>
            <a:off x="1594850" y="1842592"/>
            <a:ext cx="13200900" cy="1980600"/>
            <a:chOff x="1594850" y="1842592"/>
            <a:chExt cx="13200900" cy="1980600"/>
          </a:xfrm>
        </p:grpSpPr>
        <p:sp>
          <p:nvSpPr>
            <p:cNvPr id="316" name="Google Shape;316;p47"/>
            <p:cNvSpPr txBox="1"/>
            <p:nvPr/>
          </p:nvSpPr>
          <p:spPr>
            <a:xfrm>
              <a:off x="1594850" y="1842592"/>
              <a:ext cx="13200900" cy="198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457200" marR="0" rtl="0" algn="l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Different ways to create an Array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457200" marR="0" rtl="0" algn="l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Buffer overrun and ArrayIndexOutOfBoundsException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457200" marR="0" rtl="0" algn="l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Disadvantages of Array in Java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317" name="Google Shape;317;p47"/>
            <p:cNvSpPr/>
            <p:nvPr/>
          </p:nvSpPr>
          <p:spPr>
            <a:xfrm>
              <a:off x="1704625" y="2038325"/>
              <a:ext cx="170100" cy="170100"/>
            </a:xfrm>
            <a:prstGeom prst="ellipse">
              <a:avLst/>
            </a:prstGeom>
            <a:solidFill>
              <a:srgbClr val="AA8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endParaRPr sz="34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318" name="Google Shape;318;p47"/>
          <p:cNvSpPr/>
          <p:nvPr/>
        </p:nvSpPr>
        <p:spPr>
          <a:xfrm>
            <a:off x="1704625" y="2747850"/>
            <a:ext cx="170100" cy="170100"/>
          </a:xfrm>
          <a:prstGeom prst="ellipse">
            <a:avLst/>
          </a:prstGeom>
          <a:solidFill>
            <a:srgbClr val="AA81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34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9" name="Google Shape;319;p47"/>
          <p:cNvSpPr/>
          <p:nvPr/>
        </p:nvSpPr>
        <p:spPr>
          <a:xfrm>
            <a:off x="1704625" y="3394650"/>
            <a:ext cx="170100" cy="170100"/>
          </a:xfrm>
          <a:prstGeom prst="ellipse">
            <a:avLst/>
          </a:prstGeom>
          <a:solidFill>
            <a:srgbClr val="AA81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34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20" name="Google Shape;320;p47"/>
          <p:cNvCxnSpPr/>
          <p:nvPr/>
        </p:nvCxnSpPr>
        <p:spPr>
          <a:xfrm>
            <a:off x="1789675" y="2103425"/>
            <a:ext cx="0" cy="14019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8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26" name="Google Shape;326;p48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8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48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List of Concepts Involved: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28" name="Google Shape;228;p38"/>
          <p:cNvGrpSpPr/>
          <p:nvPr/>
        </p:nvGrpSpPr>
        <p:grpSpPr>
          <a:xfrm>
            <a:off x="1671050" y="1842592"/>
            <a:ext cx="13577925" cy="2685900"/>
            <a:chOff x="1671050" y="1842592"/>
            <a:chExt cx="13577925" cy="2685900"/>
          </a:xfrm>
        </p:grpSpPr>
        <p:sp>
          <p:nvSpPr>
            <p:cNvPr id="229" name="Google Shape;229;p38"/>
            <p:cNvSpPr txBox="1"/>
            <p:nvPr/>
          </p:nvSpPr>
          <p:spPr>
            <a:xfrm>
              <a:off x="2048075" y="1842592"/>
              <a:ext cx="13200900" cy="26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Why an array?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What is an Array?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How to create an array?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1d, 2d, and jagged Arrays with memory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cxnSp>
          <p:nvCxnSpPr>
            <p:cNvPr id="230" name="Google Shape;230;p38"/>
            <p:cNvCxnSpPr>
              <a:endCxn id="231" idx="4"/>
            </p:cNvCxnSpPr>
            <p:nvPr/>
          </p:nvCxnSpPr>
          <p:spPr>
            <a:xfrm>
              <a:off x="1756100" y="2038500"/>
              <a:ext cx="0" cy="2271600"/>
            </a:xfrm>
            <a:prstGeom prst="straightConnector1">
              <a:avLst/>
            </a:prstGeom>
            <a:noFill/>
            <a:ln cap="flat" cmpd="sng" w="9525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2" name="Google Shape;232;p38"/>
            <p:cNvSpPr/>
            <p:nvPr/>
          </p:nvSpPr>
          <p:spPr>
            <a:xfrm>
              <a:off x="1671050" y="2038325"/>
              <a:ext cx="170100" cy="170100"/>
            </a:xfrm>
            <a:prstGeom prst="ellipse">
              <a:avLst/>
            </a:prstGeom>
            <a:solidFill>
              <a:srgbClr val="AA8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endParaRPr sz="34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33" name="Google Shape;233;p38"/>
            <p:cNvSpPr/>
            <p:nvPr/>
          </p:nvSpPr>
          <p:spPr>
            <a:xfrm>
              <a:off x="1671050" y="2767800"/>
              <a:ext cx="170100" cy="170100"/>
            </a:xfrm>
            <a:prstGeom prst="ellipse">
              <a:avLst/>
            </a:prstGeom>
            <a:solidFill>
              <a:srgbClr val="AA8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endParaRPr sz="34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34" name="Google Shape;234;p38"/>
            <p:cNvSpPr/>
            <p:nvPr/>
          </p:nvSpPr>
          <p:spPr>
            <a:xfrm>
              <a:off x="1671050" y="3460450"/>
              <a:ext cx="170100" cy="170100"/>
            </a:xfrm>
            <a:prstGeom prst="ellipse">
              <a:avLst/>
            </a:prstGeom>
            <a:solidFill>
              <a:srgbClr val="AA8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endParaRPr sz="34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31" name="Google Shape;231;p38"/>
            <p:cNvSpPr/>
            <p:nvPr/>
          </p:nvSpPr>
          <p:spPr>
            <a:xfrm>
              <a:off x="1671050" y="4140000"/>
              <a:ext cx="170100" cy="170100"/>
            </a:xfrm>
            <a:prstGeom prst="ellipse">
              <a:avLst/>
            </a:prstGeom>
            <a:solidFill>
              <a:srgbClr val="AA8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endParaRPr sz="34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 covered Yesterday's Session: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40" name="Google Shape;240;p39"/>
          <p:cNvGrpSpPr/>
          <p:nvPr/>
        </p:nvGrpSpPr>
        <p:grpSpPr>
          <a:xfrm>
            <a:off x="1671050" y="1842592"/>
            <a:ext cx="13577925" cy="569400"/>
            <a:chOff x="1671050" y="1842592"/>
            <a:chExt cx="13577925" cy="569400"/>
          </a:xfrm>
        </p:grpSpPr>
        <p:sp>
          <p:nvSpPr>
            <p:cNvPr id="241" name="Google Shape;241;p39"/>
            <p:cNvSpPr txBox="1"/>
            <p:nvPr/>
          </p:nvSpPr>
          <p:spPr>
            <a:xfrm>
              <a:off x="2048075" y="1842592"/>
              <a:ext cx="132009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OOPs Fundamentals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242" name="Google Shape;242;p39"/>
            <p:cNvSpPr/>
            <p:nvPr/>
          </p:nvSpPr>
          <p:spPr>
            <a:xfrm>
              <a:off x="1671050" y="2038325"/>
              <a:ext cx="170100" cy="170100"/>
            </a:xfrm>
            <a:prstGeom prst="ellipse">
              <a:avLst/>
            </a:prstGeom>
            <a:solidFill>
              <a:srgbClr val="AA8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endParaRPr sz="34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Why Array?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48" name="Google Shape;248;p40"/>
          <p:cNvGrpSpPr/>
          <p:nvPr/>
        </p:nvGrpSpPr>
        <p:grpSpPr>
          <a:xfrm>
            <a:off x="1671050" y="1842592"/>
            <a:ext cx="13577925" cy="3224700"/>
            <a:chOff x="1671050" y="1842592"/>
            <a:chExt cx="13577925" cy="3224700"/>
          </a:xfrm>
        </p:grpSpPr>
        <p:sp>
          <p:nvSpPr>
            <p:cNvPr id="249" name="Google Shape;249;p40"/>
            <p:cNvSpPr txBox="1"/>
            <p:nvPr/>
          </p:nvSpPr>
          <p:spPr>
            <a:xfrm>
              <a:off x="2048075" y="1842592"/>
              <a:ext cx="13200900" cy="322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If we use a traditional approach, then to store 5 values we need to create 5 variables.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Similarly to store 100 values we need to create 100 variables.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The drawback in the traditional approach is that remembering the variables names is complex, so to avoid this problem we need to use </a:t>
              </a:r>
              <a:r>
                <a:rPr b="1" lang="en" sz="25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“Arrays”</a:t>
              </a: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.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cxnSp>
          <p:nvCxnSpPr>
            <p:cNvPr id="250" name="Google Shape;250;p40"/>
            <p:cNvCxnSpPr/>
            <p:nvPr/>
          </p:nvCxnSpPr>
          <p:spPr>
            <a:xfrm>
              <a:off x="1756100" y="2038450"/>
              <a:ext cx="0" cy="2274300"/>
            </a:xfrm>
            <a:prstGeom prst="straightConnector1">
              <a:avLst/>
            </a:prstGeom>
            <a:noFill/>
            <a:ln cap="flat" cmpd="sng" w="9525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1" name="Google Shape;251;p40"/>
            <p:cNvSpPr/>
            <p:nvPr/>
          </p:nvSpPr>
          <p:spPr>
            <a:xfrm>
              <a:off x="1671050" y="2038325"/>
              <a:ext cx="170100" cy="170100"/>
            </a:xfrm>
            <a:prstGeom prst="ellipse">
              <a:avLst/>
            </a:prstGeom>
            <a:solidFill>
              <a:srgbClr val="AA8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endParaRPr sz="34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52" name="Google Shape;252;p40"/>
            <p:cNvSpPr/>
            <p:nvPr/>
          </p:nvSpPr>
          <p:spPr>
            <a:xfrm>
              <a:off x="1671050" y="3329775"/>
              <a:ext cx="170100" cy="170100"/>
            </a:xfrm>
            <a:prstGeom prst="ellipse">
              <a:avLst/>
            </a:prstGeom>
            <a:solidFill>
              <a:srgbClr val="AA8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endParaRPr sz="34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53" name="Google Shape;253;p40"/>
            <p:cNvSpPr/>
            <p:nvPr/>
          </p:nvSpPr>
          <p:spPr>
            <a:xfrm>
              <a:off x="1671050" y="4233375"/>
              <a:ext cx="170100" cy="170100"/>
            </a:xfrm>
            <a:prstGeom prst="ellipse">
              <a:avLst/>
            </a:prstGeom>
            <a:solidFill>
              <a:srgbClr val="AA8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endParaRPr sz="34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is an Array?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59" name="Google Shape;259;p41"/>
          <p:cNvGrpSpPr/>
          <p:nvPr/>
        </p:nvGrpSpPr>
        <p:grpSpPr>
          <a:xfrm>
            <a:off x="1671050" y="1842592"/>
            <a:ext cx="13577925" cy="1897200"/>
            <a:chOff x="1671050" y="1842592"/>
            <a:chExt cx="13577925" cy="1897200"/>
          </a:xfrm>
        </p:grpSpPr>
        <p:sp>
          <p:nvSpPr>
            <p:cNvPr id="260" name="Google Shape;260;p41"/>
            <p:cNvSpPr txBox="1"/>
            <p:nvPr/>
          </p:nvSpPr>
          <p:spPr>
            <a:xfrm>
              <a:off x="2048075" y="1842592"/>
              <a:ext cx="13200900" cy="18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It refers to index collection of fixed number of homogeneous data elements.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Single variable holding multiple values which improves readability of the program.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cxnSp>
          <p:nvCxnSpPr>
            <p:cNvPr id="261" name="Google Shape;261;p41"/>
            <p:cNvCxnSpPr/>
            <p:nvPr/>
          </p:nvCxnSpPr>
          <p:spPr>
            <a:xfrm>
              <a:off x="1756100" y="2038450"/>
              <a:ext cx="0" cy="911400"/>
            </a:xfrm>
            <a:prstGeom prst="straightConnector1">
              <a:avLst/>
            </a:prstGeom>
            <a:noFill/>
            <a:ln cap="flat" cmpd="sng" w="9525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2" name="Google Shape;262;p41"/>
            <p:cNvSpPr/>
            <p:nvPr/>
          </p:nvSpPr>
          <p:spPr>
            <a:xfrm>
              <a:off x="1671050" y="2038325"/>
              <a:ext cx="170100" cy="170100"/>
            </a:xfrm>
            <a:prstGeom prst="ellipse">
              <a:avLst/>
            </a:prstGeom>
            <a:solidFill>
              <a:srgbClr val="AA8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endParaRPr sz="34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1671050" y="2881700"/>
              <a:ext cx="170100" cy="170100"/>
            </a:xfrm>
            <a:prstGeom prst="ellipse">
              <a:avLst/>
            </a:prstGeom>
            <a:solidFill>
              <a:srgbClr val="AA8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endParaRPr sz="34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How to create an array?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9" name="Google Shape;269;p42"/>
          <p:cNvSpPr txBox="1"/>
          <p:nvPr/>
        </p:nvSpPr>
        <p:spPr>
          <a:xfrm>
            <a:off x="1594850" y="1842592"/>
            <a:ext cx="132009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Array declarations: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1-Dimensional Array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2-Dimensional Array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Jagged Arrays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70" name="Google Shape;270;p42"/>
          <p:cNvSpPr txBox="1"/>
          <p:nvPr/>
        </p:nvSpPr>
        <p:spPr>
          <a:xfrm>
            <a:off x="1594850" y="4966792"/>
            <a:ext cx="132009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1-D Array</a:t>
            </a:r>
            <a:r>
              <a:rPr b="1" lang="en" sz="25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Declaration of array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int[] a;//recommended to use as variable is separated from type.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 a[];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 []a;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int[6] a; // compile time error. we cannot specify the size.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71" name="Google Shape;271;p42"/>
          <p:cNvCxnSpPr/>
          <p:nvPr/>
        </p:nvCxnSpPr>
        <p:spPr>
          <a:xfrm>
            <a:off x="1823925" y="6040875"/>
            <a:ext cx="0" cy="1736400"/>
          </a:xfrm>
          <a:prstGeom prst="straightConnector1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Array Construction: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7" name="Google Shape;277;p43"/>
          <p:cNvSpPr txBox="1"/>
          <p:nvPr/>
        </p:nvSpPr>
        <p:spPr>
          <a:xfrm>
            <a:off x="1594850" y="1842592"/>
            <a:ext cx="13200900" cy="48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Every array in java is an object hence we create using a new operator.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Array Initialisation:</a:t>
            </a: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Since arrays are treated as objects,internally based on the type of data we keep inside array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JVM will keep default values.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Shortcut way of declaration,construction,initialisation in single line: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int []a = {10,20,30,40};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char [] a= {'a','e','i','o','u'};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String[] a= {"sachin","ramesh","tendulkar","IND"};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2-D Array: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83" name="Google Shape;283;p44"/>
          <p:cNvGrpSpPr/>
          <p:nvPr/>
        </p:nvGrpSpPr>
        <p:grpSpPr>
          <a:xfrm>
            <a:off x="1594850" y="1842592"/>
            <a:ext cx="13200900" cy="5480700"/>
            <a:chOff x="1594850" y="1842592"/>
            <a:chExt cx="13200900" cy="5480700"/>
          </a:xfrm>
        </p:grpSpPr>
        <p:sp>
          <p:nvSpPr>
            <p:cNvPr id="284" name="Google Shape;284;p44"/>
            <p:cNvSpPr txBox="1"/>
            <p:nvPr/>
          </p:nvSpPr>
          <p:spPr>
            <a:xfrm>
              <a:off x="1594850" y="3290392"/>
              <a:ext cx="13200900" cy="403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Declaration(All are valid)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   int[][] a ;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   int  a[][];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   int  [][]a;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   int[] []a;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   int[] a[];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   int []a[];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285" name="Google Shape;285;p44"/>
            <p:cNvSpPr txBox="1"/>
            <p:nvPr/>
          </p:nvSpPr>
          <p:spPr>
            <a:xfrm>
              <a:off x="1594850" y="1842592"/>
              <a:ext cx="13200900" cy="10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2D-Array = 1D - Array + 1D - Array 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                   </a:t>
              </a:r>
              <a:r>
                <a:rPr lang="en" sz="2500">
                  <a:solidFill>
                    <a:srgbClr val="AA81E9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(ref)</a:t>
              </a: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             </a:t>
              </a:r>
              <a:r>
                <a:rPr lang="en" sz="2500">
                  <a:solidFill>
                    <a:srgbClr val="AA81E9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(data)</a:t>
              </a:r>
              <a:endParaRPr sz="2500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cxnSp>
          <p:nvCxnSpPr>
            <p:cNvPr id="286" name="Google Shape;286;p44"/>
            <p:cNvCxnSpPr/>
            <p:nvPr/>
          </p:nvCxnSpPr>
          <p:spPr>
            <a:xfrm>
              <a:off x="1756100" y="4095850"/>
              <a:ext cx="0" cy="2979900"/>
            </a:xfrm>
            <a:prstGeom prst="straightConnector1">
              <a:avLst/>
            </a:prstGeom>
            <a:noFill/>
            <a:ln cap="flat" cmpd="sng" w="9525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7" name="Google Shape;287;p44"/>
            <p:cNvSpPr/>
            <p:nvPr/>
          </p:nvSpPr>
          <p:spPr>
            <a:xfrm>
              <a:off x="1671050" y="4095725"/>
              <a:ext cx="170100" cy="170100"/>
            </a:xfrm>
            <a:prstGeom prst="ellipse">
              <a:avLst/>
            </a:prstGeom>
            <a:solidFill>
              <a:srgbClr val="AA8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endParaRPr sz="34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88" name="Google Shape;288;p44"/>
            <p:cNvSpPr/>
            <p:nvPr/>
          </p:nvSpPr>
          <p:spPr>
            <a:xfrm>
              <a:off x="1671050" y="4638500"/>
              <a:ext cx="170100" cy="170100"/>
            </a:xfrm>
            <a:prstGeom prst="ellipse">
              <a:avLst/>
            </a:prstGeom>
            <a:solidFill>
              <a:srgbClr val="AA8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endParaRPr sz="34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89" name="Google Shape;289;p44"/>
            <p:cNvSpPr/>
            <p:nvPr/>
          </p:nvSpPr>
          <p:spPr>
            <a:xfrm>
              <a:off x="1671050" y="5219100"/>
              <a:ext cx="170100" cy="170100"/>
            </a:xfrm>
            <a:prstGeom prst="ellipse">
              <a:avLst/>
            </a:prstGeom>
            <a:solidFill>
              <a:srgbClr val="AA8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endParaRPr sz="34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90" name="Google Shape;290;p44"/>
            <p:cNvSpPr/>
            <p:nvPr/>
          </p:nvSpPr>
          <p:spPr>
            <a:xfrm>
              <a:off x="1671050" y="5749325"/>
              <a:ext cx="170100" cy="170100"/>
            </a:xfrm>
            <a:prstGeom prst="ellipse">
              <a:avLst/>
            </a:prstGeom>
            <a:solidFill>
              <a:srgbClr val="AA8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endParaRPr sz="34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91" name="Google Shape;291;p44"/>
            <p:cNvSpPr/>
            <p:nvPr/>
          </p:nvSpPr>
          <p:spPr>
            <a:xfrm>
              <a:off x="1671050" y="6358925"/>
              <a:ext cx="170100" cy="170100"/>
            </a:xfrm>
            <a:prstGeom prst="ellipse">
              <a:avLst/>
            </a:prstGeom>
            <a:solidFill>
              <a:srgbClr val="AA8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endParaRPr sz="34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92" name="Google Shape;292;p44"/>
            <p:cNvSpPr/>
            <p:nvPr/>
          </p:nvSpPr>
          <p:spPr>
            <a:xfrm>
              <a:off x="1671050" y="6948325"/>
              <a:ext cx="170100" cy="170100"/>
            </a:xfrm>
            <a:prstGeom prst="ellipse">
              <a:avLst/>
            </a:prstGeom>
            <a:solidFill>
              <a:srgbClr val="AA8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endParaRPr sz="34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2-D Array: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98" name="Google Shape;298;p45"/>
          <p:cNvGrpSpPr/>
          <p:nvPr/>
        </p:nvGrpSpPr>
        <p:grpSpPr>
          <a:xfrm>
            <a:off x="1594850" y="1842592"/>
            <a:ext cx="13200900" cy="6341700"/>
            <a:chOff x="1594850" y="1842592"/>
            <a:chExt cx="13200900" cy="6341700"/>
          </a:xfrm>
        </p:grpSpPr>
        <p:sp>
          <p:nvSpPr>
            <p:cNvPr id="299" name="Google Shape;299;p45"/>
            <p:cNvSpPr txBox="1"/>
            <p:nvPr/>
          </p:nvSpPr>
          <p:spPr>
            <a:xfrm>
              <a:off x="1594850" y="1842592"/>
              <a:ext cx="13200900" cy="63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Array Construction: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   int[][] a = new int[3][2];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           </a:t>
              </a:r>
              <a:r>
                <a:rPr lang="en" sz="2500">
                  <a:solidFill>
                    <a:srgbClr val="AA81E9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or</a:t>
              </a:r>
              <a:endParaRPr sz="2500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   int[][] a = new int[3][];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     a[0] = new int[5];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     a[1] = new int[3];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     a[2] = new int[1];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Array Initialization: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9144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a[0][0] = 10;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9144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a[2][3] = 5;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grpSp>
          <p:nvGrpSpPr>
            <p:cNvPr id="300" name="Google Shape;300;p45"/>
            <p:cNvGrpSpPr/>
            <p:nvPr/>
          </p:nvGrpSpPr>
          <p:grpSpPr>
            <a:xfrm>
              <a:off x="1671050" y="2613625"/>
              <a:ext cx="170100" cy="1313100"/>
              <a:chOff x="1671050" y="2613625"/>
              <a:chExt cx="170100" cy="1313100"/>
            </a:xfrm>
          </p:grpSpPr>
          <p:sp>
            <p:nvSpPr>
              <p:cNvPr id="301" name="Google Shape;301;p45"/>
              <p:cNvSpPr/>
              <p:nvPr/>
            </p:nvSpPr>
            <p:spPr>
              <a:xfrm>
                <a:off x="1671050" y="2613625"/>
                <a:ext cx="170100" cy="170100"/>
              </a:xfrm>
              <a:prstGeom prst="ellipse">
                <a:avLst/>
              </a:prstGeom>
              <a:solidFill>
                <a:srgbClr val="AA81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400">
                    <a:solidFill>
                      <a:srgbClr val="AA81E9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 </a:t>
                </a:r>
                <a:endParaRPr sz="34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302" name="Google Shape;302;p45"/>
              <p:cNvSpPr/>
              <p:nvPr/>
            </p:nvSpPr>
            <p:spPr>
              <a:xfrm>
                <a:off x="1671050" y="3756625"/>
                <a:ext cx="170100" cy="170100"/>
              </a:xfrm>
              <a:prstGeom prst="ellipse">
                <a:avLst/>
              </a:prstGeom>
              <a:solidFill>
                <a:srgbClr val="AA81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400">
                    <a:solidFill>
                      <a:srgbClr val="AA81E9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 </a:t>
                </a:r>
                <a:endParaRPr sz="34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cxnSp>
            <p:nvCxnSpPr>
              <p:cNvPr id="303" name="Google Shape;303;p45"/>
              <p:cNvCxnSpPr/>
              <p:nvPr/>
            </p:nvCxnSpPr>
            <p:spPr>
              <a:xfrm>
                <a:off x="1756100" y="2743200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A81E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