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10287000" cx="18288000"/>
  <p:notesSz cx="6858000" cy="9144000"/>
  <p:embeddedFontLst>
    <p:embeddedFont>
      <p:font typeface="Poppins"/>
      <p:regular r:id="rId17"/>
      <p:bold r:id="rId18"/>
      <p:italic r:id="rId19"/>
      <p:boldItalic r:id="rId20"/>
    </p:embeddedFont>
    <p:embeddedFont>
      <p:font typeface="Poppins Medium"/>
      <p:regular r:id="rId21"/>
      <p:bold r:id="rId22"/>
      <p:italic r:id="rId23"/>
      <p:boldItalic r:id="rId24"/>
    </p:embeddedFont>
    <p:embeddedFont>
      <p:font typeface="Work Sans"/>
      <p:regular r:id="rId25"/>
      <p:bold r:id="rId26"/>
      <p:italic r:id="rId27"/>
      <p:boldItalic r:id="rId28"/>
    </p:embeddedFont>
    <p:embeddedFont>
      <p:font typeface="Poppins ExtraBold"/>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005">
          <p15:clr>
            <a:srgbClr val="9AA0A6"/>
          </p15:clr>
        </p15:guide>
        <p15:guide id="2" pos="1290">
          <p15:clr>
            <a:srgbClr val="9AA0A6"/>
          </p15:clr>
        </p15:guide>
        <p15:guide id="3" orient="horz" pos="1296">
          <p15:clr>
            <a:srgbClr val="9AA0A6"/>
          </p15:clr>
        </p15:guide>
        <p15:guide id="4" pos="900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5"/>
        <p:guide pos="1290"/>
        <p:guide pos="1296" orient="horz"/>
        <p:guide pos="900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Medium-bold.fntdata"/><Relationship Id="rId21" Type="http://schemas.openxmlformats.org/officeDocument/2006/relationships/font" Target="fonts/PoppinsMedium-regular.fntdata"/><Relationship Id="rId24" Type="http://schemas.openxmlformats.org/officeDocument/2006/relationships/font" Target="fonts/PoppinsMedium-boldItalic.fntdata"/><Relationship Id="rId23" Type="http://schemas.openxmlformats.org/officeDocument/2006/relationships/font" Target="fonts/Poppins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oppinsExtraBold-bold.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PoppinsExtraBold-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Poppins-regular.fntdata"/><Relationship Id="rId16" Type="http://schemas.openxmlformats.org/officeDocument/2006/relationships/slide" Target="slides/slide9.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cc2597a091_0_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1cc2597a091_0_6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cc2597a091_0_6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1cc2597a091_0_6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cc2597a091_0_6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1cc2597a091_0_6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069a8af338_3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2069a8af338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069a8af338_3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2069a8af338_3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69a8af338_3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2069a8af338_3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069a8af338_3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2069a8af338_3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2">
            <a:alphaModFix/>
          </a:blip>
          <a:srcRect b="23948" l="0" r="32917" t="0"/>
          <a:stretch/>
        </p:blipFill>
        <p:spPr>
          <a:xfrm>
            <a:off x="5087225" y="527400"/>
            <a:ext cx="13200774" cy="9235150"/>
          </a:xfrm>
          <a:prstGeom prst="rect">
            <a:avLst/>
          </a:prstGeom>
          <a:noFill/>
          <a:ln>
            <a:noFill/>
          </a:ln>
        </p:spPr>
      </p:pic>
      <p:sp>
        <p:nvSpPr>
          <p:cNvPr id="66" name="Google Shape;66;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68" name="Google Shape;68;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72" name="Google Shape;72;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8" name="Google Shape;78;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84" name="Google Shape;84;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0" name="Google Shape;90;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1" name="Google Shape;9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7" name="Google Shape;97;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98" name="Google Shape;98;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9" name="Google Shape;99;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00" name="Google Shape;100;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11" name="Google Shape;111;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2" name="Google Shape;112;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2"/>
          <p:cNvSpPr/>
          <p:nvPr>
            <p:ph idx="2" type="pic"/>
          </p:nvPr>
        </p:nvSpPr>
        <p:spPr>
          <a:xfrm>
            <a:off x="1792288" y="612775"/>
            <a:ext cx="5486400" cy="4114800"/>
          </a:xfrm>
          <a:prstGeom prst="rect">
            <a:avLst/>
          </a:prstGeom>
          <a:noFill/>
          <a:ln>
            <a:noFill/>
          </a:ln>
        </p:spPr>
      </p:sp>
      <p:sp>
        <p:nvSpPr>
          <p:cNvPr id="118" name="Google Shape;118;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9" name="Google Shape;119;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5" name="Google Shape;125;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31" name="Google Shape;131;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46" name="Google Shape;146;p26"/>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26"/>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48" name="Google Shape;148;p26"/>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49" name="Google Shape;149;p26"/>
          <p:cNvPicPr preferRelativeResize="0"/>
          <p:nvPr/>
        </p:nvPicPr>
        <p:blipFill rotWithShape="1">
          <a:blip r:embed="rId4">
            <a:alphaModFix/>
          </a:blip>
          <a:srcRect b="23948" l="0" r="32917" t="0"/>
          <a:stretch/>
        </p:blipFill>
        <p:spPr>
          <a:xfrm>
            <a:off x="5087225" y="527400"/>
            <a:ext cx="13200774" cy="9235150"/>
          </a:xfrm>
          <a:prstGeom prst="rect">
            <a:avLst/>
          </a:prstGeom>
          <a:noFill/>
          <a:ln>
            <a:noFill/>
          </a:ln>
        </p:spPr>
      </p:pic>
      <p:sp>
        <p:nvSpPr>
          <p:cNvPr id="150" name="Google Shape;150;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1" name="Shape 151"/>
        <p:cNvGrpSpPr/>
        <p:nvPr/>
      </p:nvGrpSpPr>
      <p:grpSpPr>
        <a:xfrm>
          <a:off x="0" y="0"/>
          <a:ext cx="0" cy="0"/>
          <a:chOff x="0" y="0"/>
          <a:chExt cx="0" cy="0"/>
        </a:xfrm>
      </p:grpSpPr>
      <p:sp>
        <p:nvSpPr>
          <p:cNvPr id="152" name="Google Shape;152;p2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54" name="Google Shape;154;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7" name="Shape 157"/>
        <p:cNvGrpSpPr/>
        <p:nvPr/>
      </p:nvGrpSpPr>
      <p:grpSpPr>
        <a:xfrm>
          <a:off x="0" y="0"/>
          <a:ext cx="0" cy="0"/>
          <a:chOff x="0" y="0"/>
          <a:chExt cx="0" cy="0"/>
        </a:xfrm>
      </p:grpSpPr>
      <p:sp>
        <p:nvSpPr>
          <p:cNvPr id="158" name="Google Shape;15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9" name="Google Shape;159;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0" name="Google Shape;160;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3" name="Shape 163"/>
        <p:cNvGrpSpPr/>
        <p:nvPr/>
      </p:nvGrpSpPr>
      <p:grpSpPr>
        <a:xfrm>
          <a:off x="0" y="0"/>
          <a:ext cx="0" cy="0"/>
          <a:chOff x="0" y="0"/>
          <a:chExt cx="0" cy="0"/>
        </a:xfrm>
      </p:grpSpPr>
      <p:sp>
        <p:nvSpPr>
          <p:cNvPr id="164" name="Google Shape;164;p2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5" name="Google Shape;165;p2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66" name="Google Shape;166;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9" name="Shape 169"/>
        <p:cNvGrpSpPr/>
        <p:nvPr/>
      </p:nvGrpSpPr>
      <p:grpSpPr>
        <a:xfrm>
          <a:off x="0" y="0"/>
          <a:ext cx="0" cy="0"/>
          <a:chOff x="0" y="0"/>
          <a:chExt cx="0" cy="0"/>
        </a:xfrm>
      </p:grpSpPr>
      <p:sp>
        <p:nvSpPr>
          <p:cNvPr id="170" name="Google Shape;17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1" name="Google Shape;171;p3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2" name="Google Shape;172;p3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3" name="Google Shape;173;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5" name="Google Shape;175;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6" name="Shape 176"/>
        <p:cNvGrpSpPr/>
        <p:nvPr/>
      </p:nvGrpSpPr>
      <p:grpSpPr>
        <a:xfrm>
          <a:off x="0" y="0"/>
          <a:ext cx="0" cy="0"/>
          <a:chOff x="0" y="0"/>
          <a:chExt cx="0" cy="0"/>
        </a:xfrm>
      </p:grpSpPr>
      <p:sp>
        <p:nvSpPr>
          <p:cNvPr id="177" name="Google Shape;17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p3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79" name="Google Shape;179;p3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0" name="Google Shape;180;p3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81" name="Google Shape;181;p3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2" name="Google Shape;182;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4" name="Google Shape;184;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9" name="Google Shape;189;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0" name="Shape 190"/>
        <p:cNvGrpSpPr/>
        <p:nvPr/>
      </p:nvGrpSpPr>
      <p:grpSpPr>
        <a:xfrm>
          <a:off x="0" y="0"/>
          <a:ext cx="0" cy="0"/>
          <a:chOff x="0" y="0"/>
          <a:chExt cx="0" cy="0"/>
        </a:xfrm>
      </p:grpSpPr>
      <p:sp>
        <p:nvSpPr>
          <p:cNvPr id="191" name="Google Shape;191;p3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2" name="Google Shape;192;p3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93" name="Google Shape;193;p3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94" name="Google Shape;194;p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6" name="Google Shape;196;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7" name="Shape 197"/>
        <p:cNvGrpSpPr/>
        <p:nvPr/>
      </p:nvGrpSpPr>
      <p:grpSpPr>
        <a:xfrm>
          <a:off x="0" y="0"/>
          <a:ext cx="0" cy="0"/>
          <a:chOff x="0" y="0"/>
          <a:chExt cx="0" cy="0"/>
        </a:xfrm>
      </p:grpSpPr>
      <p:sp>
        <p:nvSpPr>
          <p:cNvPr id="198" name="Google Shape;198;p3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9" name="Google Shape;199;p34"/>
          <p:cNvSpPr/>
          <p:nvPr>
            <p:ph idx="2" type="pic"/>
          </p:nvPr>
        </p:nvSpPr>
        <p:spPr>
          <a:xfrm>
            <a:off x="1792288" y="612775"/>
            <a:ext cx="5486400" cy="4114800"/>
          </a:xfrm>
          <a:prstGeom prst="rect">
            <a:avLst/>
          </a:prstGeom>
          <a:noFill/>
          <a:ln>
            <a:noFill/>
          </a:ln>
        </p:spPr>
      </p:sp>
      <p:sp>
        <p:nvSpPr>
          <p:cNvPr id="200" name="Google Shape;200;p3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01" name="Google Shape;201;p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3" name="Google Shape;203;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4" name="Shape 204"/>
        <p:cNvGrpSpPr/>
        <p:nvPr/>
      </p:nvGrpSpPr>
      <p:grpSpPr>
        <a:xfrm>
          <a:off x="0" y="0"/>
          <a:ext cx="0" cy="0"/>
          <a:chOff x="0" y="0"/>
          <a:chExt cx="0" cy="0"/>
        </a:xfrm>
      </p:grpSpPr>
      <p:sp>
        <p:nvSpPr>
          <p:cNvPr id="205" name="Google Shape;20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6" name="Google Shape;206;p35"/>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7" name="Google Shape;207;p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9" name="Google Shape;209;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0" name="Shape 210"/>
        <p:cNvGrpSpPr/>
        <p:nvPr/>
      </p:nvGrpSpPr>
      <p:grpSpPr>
        <a:xfrm>
          <a:off x="0" y="0"/>
          <a:ext cx="0" cy="0"/>
          <a:chOff x="0" y="0"/>
          <a:chExt cx="0" cy="0"/>
        </a:xfrm>
      </p:grpSpPr>
      <p:sp>
        <p:nvSpPr>
          <p:cNvPr id="211" name="Google Shape;211;p36"/>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36"/>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13" name="Google Shape;213;p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5" name="Google Shape;215;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6" name="Google Shape;13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7"/>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221" name="Google Shape;221;p37"/>
          <p:cNvSpPr txBox="1"/>
          <p:nvPr/>
        </p:nvSpPr>
        <p:spPr>
          <a:xfrm>
            <a:off x="1601900" y="3248700"/>
            <a:ext cx="8624100" cy="4386000"/>
          </a:xfrm>
          <a:prstGeom prst="rect">
            <a:avLst/>
          </a:prstGeom>
          <a:noFill/>
          <a:ln>
            <a:noFill/>
          </a:ln>
        </p:spPr>
        <p:txBody>
          <a:bodyPr anchorCtr="0" anchor="ctr" bIns="50800" lIns="50800" spcFirstLastPara="1" rIns="50800" wrap="square" tIns="50800">
            <a:noAutofit/>
          </a:bodyPr>
          <a:lstStyle/>
          <a:p>
            <a:pPr indent="0" lvl="0" marL="0" rtl="0" algn="l">
              <a:lnSpc>
                <a:spcPct val="115000"/>
              </a:lnSpc>
              <a:spcBef>
                <a:spcPts val="0"/>
              </a:spcBef>
              <a:spcAft>
                <a:spcPts val="0"/>
              </a:spcAft>
              <a:buClr>
                <a:srgbClr val="000000"/>
              </a:buClr>
              <a:buSzPts val="1100"/>
              <a:buFont typeface="Arial"/>
              <a:buNone/>
            </a:pPr>
            <a:r>
              <a:rPr lang="en" sz="7700">
                <a:solidFill>
                  <a:srgbClr val="FFFFFF"/>
                </a:solidFill>
                <a:latin typeface="Poppins ExtraBold"/>
                <a:ea typeface="Poppins ExtraBold"/>
                <a:cs typeface="Poppins ExtraBold"/>
                <a:sym typeface="Poppins ExtraBold"/>
              </a:rPr>
              <a:t>Lecture</a:t>
            </a:r>
            <a:endParaRPr sz="7700">
              <a:solidFill>
                <a:srgbClr val="FFFFFF"/>
              </a:solidFill>
              <a:latin typeface="Poppins ExtraBold"/>
              <a:ea typeface="Poppins ExtraBold"/>
              <a:cs typeface="Poppins ExtraBold"/>
              <a:sym typeface="Poppins ExtraBold"/>
            </a:endParaRPr>
          </a:p>
          <a:p>
            <a:pPr indent="0" lvl="0" marL="0" rtl="0" algn="l">
              <a:lnSpc>
                <a:spcPct val="115000"/>
              </a:lnSpc>
              <a:spcBef>
                <a:spcPts val="0"/>
              </a:spcBef>
              <a:spcAft>
                <a:spcPts val="0"/>
              </a:spcAft>
              <a:buClr>
                <a:schemeClr val="dk1"/>
              </a:buClr>
              <a:buSzPts val="1100"/>
              <a:buFont typeface="Arial"/>
              <a:buNone/>
            </a:pPr>
            <a:r>
              <a:rPr b="1" lang="en" sz="5900">
                <a:solidFill>
                  <a:srgbClr val="AA81E9"/>
                </a:solidFill>
                <a:latin typeface="Poppins"/>
                <a:ea typeface="Poppins"/>
                <a:cs typeface="Poppins"/>
                <a:sym typeface="Poppins"/>
              </a:rPr>
              <a:t>Constructor</a:t>
            </a:r>
            <a:endParaRPr b="1" sz="5900">
              <a:solidFill>
                <a:srgbClr val="AA81E9"/>
              </a:solidFill>
              <a:latin typeface="Poppins"/>
              <a:ea typeface="Poppins"/>
              <a:cs typeface="Poppins"/>
              <a:sym typeface="Poppins"/>
            </a:endParaRPr>
          </a:p>
        </p:txBody>
      </p:sp>
      <p:pic>
        <p:nvPicPr>
          <p:cNvPr id="222" name="Google Shape;222;p37"/>
          <p:cNvPicPr preferRelativeResize="0"/>
          <p:nvPr/>
        </p:nvPicPr>
        <p:blipFill>
          <a:blip r:embed="rId4">
            <a:alphaModFix/>
          </a:blip>
          <a:stretch>
            <a:fillRect/>
          </a:stretch>
        </p:blipFill>
        <p:spPr>
          <a:xfrm>
            <a:off x="9787300" y="3171350"/>
            <a:ext cx="7892900" cy="4913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List of Concepts Involved:</a:t>
            </a:r>
            <a:endParaRPr b="1" sz="5200">
              <a:solidFill>
                <a:srgbClr val="AA81E9"/>
              </a:solidFill>
              <a:latin typeface="Poppins"/>
              <a:ea typeface="Poppins"/>
              <a:cs typeface="Poppins"/>
              <a:sym typeface="Poppins"/>
            </a:endParaRPr>
          </a:p>
        </p:txBody>
      </p:sp>
      <p:sp>
        <p:nvSpPr>
          <p:cNvPr id="228" name="Google Shape;228;p38"/>
          <p:cNvSpPr txBox="1"/>
          <p:nvPr/>
        </p:nvSpPr>
        <p:spPr>
          <a:xfrm>
            <a:off x="1590875" y="1842592"/>
            <a:ext cx="13200900" cy="2878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Constructor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Default Constructor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Usage of Constructor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Constructor Chaining</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Usage of this() and super()</a:t>
            </a:r>
            <a:endParaRPr sz="2500">
              <a:solidFill>
                <a:srgbClr val="FFFFFF"/>
              </a:solidFill>
              <a:latin typeface="Poppins Medium"/>
              <a:ea typeface="Poppins Medium"/>
              <a:cs typeface="Poppins Medium"/>
              <a:sym typeface="Poppins Medium"/>
            </a:endParaRPr>
          </a:p>
        </p:txBody>
      </p:sp>
      <p:cxnSp>
        <p:nvCxnSpPr>
          <p:cNvPr id="229" name="Google Shape;229;p38"/>
          <p:cNvCxnSpPr/>
          <p:nvPr/>
        </p:nvCxnSpPr>
        <p:spPr>
          <a:xfrm>
            <a:off x="1814975" y="2136592"/>
            <a:ext cx="0" cy="23616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Topics covered Yesterday's Session:</a:t>
            </a:r>
            <a:endParaRPr b="1" sz="5200">
              <a:solidFill>
                <a:srgbClr val="AA81E9"/>
              </a:solidFill>
              <a:latin typeface="Poppins"/>
              <a:ea typeface="Poppins"/>
              <a:cs typeface="Poppins"/>
              <a:sym typeface="Poppins"/>
            </a:endParaRPr>
          </a:p>
        </p:txBody>
      </p:sp>
      <p:sp>
        <p:nvSpPr>
          <p:cNvPr id="235" name="Google Shape;235;p39"/>
          <p:cNvSpPr txBox="1"/>
          <p:nvPr/>
        </p:nvSpPr>
        <p:spPr>
          <a:xfrm>
            <a:off x="1590875" y="1842592"/>
            <a:ext cx="132009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Static keyword</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Constructor</a:t>
            </a:r>
            <a:endParaRPr b="1" sz="5200">
              <a:solidFill>
                <a:srgbClr val="AA81E9"/>
              </a:solidFill>
              <a:latin typeface="Poppins"/>
              <a:ea typeface="Poppins"/>
              <a:cs typeface="Poppins"/>
              <a:sym typeface="Poppins"/>
            </a:endParaRPr>
          </a:p>
        </p:txBody>
      </p:sp>
      <p:sp>
        <p:nvSpPr>
          <p:cNvPr id="241" name="Google Shape;241;p40"/>
          <p:cNvSpPr txBox="1"/>
          <p:nvPr/>
        </p:nvSpPr>
        <p:spPr>
          <a:xfrm>
            <a:off x="1544225" y="1889500"/>
            <a:ext cx="13505700" cy="44175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Object creation is not enough, compulsorily we should perform initialization then only the object is in a position to provide the response properly.</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Whenever we are creating an object some piece of the code will be executed automatically to perform initialization of an object. This piece of code is nothing but a constructor.</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Main objective of the constructor is nothing but initialisation of Object.</a:t>
            </a:r>
            <a:endParaRPr sz="2500">
              <a:solidFill>
                <a:schemeClr val="lt1"/>
              </a:solidFill>
              <a:latin typeface="Poppins Medium"/>
              <a:ea typeface="Poppins Medium"/>
              <a:cs typeface="Poppins Medium"/>
              <a:sym typeface="Poppins Medium"/>
            </a:endParaRPr>
          </a:p>
          <a:p>
            <a:pPr indent="0" lvl="0" marL="457200" rtl="0" algn="l">
              <a:lnSpc>
                <a:spcPct val="150000"/>
              </a:lnSpc>
              <a:spcBef>
                <a:spcPts val="1000"/>
              </a:spcBef>
              <a:spcAft>
                <a:spcPts val="0"/>
              </a:spcAft>
              <a:buNone/>
            </a:pPr>
            <a:r>
              <a:t/>
            </a:r>
            <a:endParaRPr sz="2500">
              <a:solidFill>
                <a:schemeClr val="lt1"/>
              </a:solidFill>
              <a:latin typeface="Poppins Medium"/>
              <a:ea typeface="Poppins Medium"/>
              <a:cs typeface="Poppins Medium"/>
              <a:sym typeface="Poppins Medium"/>
            </a:endParaRPr>
          </a:p>
        </p:txBody>
      </p:sp>
      <p:cxnSp>
        <p:nvCxnSpPr>
          <p:cNvPr id="242" name="Google Shape;242;p40"/>
          <p:cNvCxnSpPr/>
          <p:nvPr/>
        </p:nvCxnSpPr>
        <p:spPr>
          <a:xfrm>
            <a:off x="1772900" y="2157617"/>
            <a:ext cx="0" cy="31818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Default Constructor</a:t>
            </a:r>
            <a:endParaRPr b="1" sz="5200">
              <a:solidFill>
                <a:srgbClr val="AA81E9"/>
              </a:solidFill>
              <a:latin typeface="Poppins"/>
              <a:ea typeface="Poppins"/>
              <a:cs typeface="Poppins"/>
              <a:sym typeface="Poppins"/>
            </a:endParaRPr>
          </a:p>
        </p:txBody>
      </p:sp>
      <p:sp>
        <p:nvSpPr>
          <p:cNvPr id="248" name="Google Shape;248;p41"/>
          <p:cNvSpPr txBox="1"/>
          <p:nvPr/>
        </p:nvSpPr>
        <p:spPr>
          <a:xfrm>
            <a:off x="1544225" y="1889500"/>
            <a:ext cx="13505700" cy="37122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For every java class constructor concept is applicable.</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If we don't write any constructor, then the compiler will generate a default constructor.</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If we write at least one constructor then the compiler won't generate any default constructor, so we say every java class will have a compiler generated default constructor or programmer written constructor but not both simultaneously.</a:t>
            </a:r>
            <a:endParaRPr sz="2500">
              <a:solidFill>
                <a:schemeClr val="lt1"/>
              </a:solidFill>
              <a:latin typeface="Poppins Medium"/>
              <a:ea typeface="Poppins Medium"/>
              <a:cs typeface="Poppins Medium"/>
              <a:sym typeface="Poppins Medium"/>
            </a:endParaRPr>
          </a:p>
        </p:txBody>
      </p:sp>
      <p:cxnSp>
        <p:nvCxnSpPr>
          <p:cNvPr id="249" name="Google Shape;249;p41"/>
          <p:cNvCxnSpPr/>
          <p:nvPr/>
        </p:nvCxnSpPr>
        <p:spPr>
          <a:xfrm>
            <a:off x="1772900" y="2154692"/>
            <a:ext cx="0" cy="20277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nvSpPr>
        <p:spPr>
          <a:xfrm>
            <a:off x="1571000" y="811950"/>
            <a:ext cx="13839900" cy="160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Constructor Overloading/Constructor Chainin</a:t>
            </a:r>
            <a:r>
              <a:rPr b="1" lang="en" sz="5200">
                <a:solidFill>
                  <a:srgbClr val="AA81E9"/>
                </a:solidFill>
                <a:latin typeface="Poppins"/>
                <a:ea typeface="Poppins"/>
                <a:cs typeface="Poppins"/>
                <a:sym typeface="Poppins"/>
              </a:rPr>
              <a:t>g</a:t>
            </a:r>
            <a:endParaRPr b="1" sz="5200">
              <a:solidFill>
                <a:srgbClr val="AA81E9"/>
              </a:solidFill>
              <a:latin typeface="Poppins"/>
              <a:ea typeface="Poppins"/>
              <a:cs typeface="Poppins"/>
              <a:sym typeface="Poppins"/>
            </a:endParaRPr>
          </a:p>
        </p:txBody>
      </p:sp>
      <p:sp>
        <p:nvSpPr>
          <p:cNvPr id="255" name="Google Shape;255;p42"/>
          <p:cNvSpPr txBox="1"/>
          <p:nvPr/>
        </p:nvSpPr>
        <p:spPr>
          <a:xfrm>
            <a:off x="1544225" y="2575300"/>
            <a:ext cx="13505700" cy="14547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A class can contain more than one constructor and all these constructors have the same name they differ only in the type of argument, hence these constructors are considered as "Overloaded constructor".</a:t>
            </a:r>
            <a:endParaRPr sz="2500">
              <a:solidFill>
                <a:schemeClr val="lt1"/>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super() vs this()</a:t>
            </a:r>
            <a:endParaRPr b="1" sz="5200">
              <a:solidFill>
                <a:srgbClr val="AA81E9"/>
              </a:solidFill>
              <a:latin typeface="Poppins"/>
              <a:ea typeface="Poppins"/>
              <a:cs typeface="Poppins"/>
              <a:sym typeface="Poppins"/>
            </a:endParaRPr>
          </a:p>
        </p:txBody>
      </p:sp>
      <p:sp>
        <p:nvSpPr>
          <p:cNvPr id="261" name="Google Shape;261;p43"/>
          <p:cNvSpPr txBox="1"/>
          <p:nvPr/>
        </p:nvSpPr>
        <p:spPr>
          <a:xfrm>
            <a:off x="1418025" y="1905000"/>
            <a:ext cx="13505700" cy="114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  </a:t>
            </a:r>
            <a:r>
              <a:rPr lang="en" sz="2500">
                <a:solidFill>
                  <a:srgbClr val="AA81E9"/>
                </a:solidFill>
                <a:latin typeface="Poppins Medium"/>
                <a:ea typeface="Poppins Medium"/>
                <a:cs typeface="Poppins Medium"/>
                <a:sym typeface="Poppins Medium"/>
              </a:rPr>
              <a:t>1.</a:t>
            </a:r>
            <a:r>
              <a:rPr lang="en" sz="2500">
                <a:solidFill>
                  <a:schemeClr val="lt1"/>
                </a:solidFill>
                <a:latin typeface="Poppins Medium"/>
                <a:ea typeface="Poppins Medium"/>
                <a:cs typeface="Poppins Medium"/>
                <a:sym typeface="Poppins Medium"/>
              </a:rPr>
              <a:t> The first line inside the constructor can be super()/ this().</a:t>
            </a:r>
            <a:endParaRPr sz="2500">
              <a:solidFill>
                <a:schemeClr val="lt1"/>
              </a:solidFill>
              <a:latin typeface="Poppins Medium"/>
              <a:ea typeface="Poppins Medium"/>
              <a:cs typeface="Poppins Medium"/>
              <a:sym typeface="Poppins Medium"/>
            </a:endParaRPr>
          </a:p>
          <a:p>
            <a:pPr indent="0" lvl="0" marL="0" rtl="0" algn="l">
              <a:lnSpc>
                <a:spcPct val="115000"/>
              </a:lnSpc>
              <a:spcBef>
                <a:spcPts val="1000"/>
              </a:spcBef>
              <a:spcAft>
                <a:spcPts val="0"/>
              </a:spcAft>
              <a:buNone/>
            </a:pPr>
            <a:r>
              <a:rPr lang="en" sz="2500">
                <a:solidFill>
                  <a:schemeClr val="lt1"/>
                </a:solidFill>
                <a:latin typeface="Poppins Medium"/>
                <a:ea typeface="Poppins Medium"/>
                <a:cs typeface="Poppins Medium"/>
                <a:sym typeface="Poppins Medium"/>
              </a:rPr>
              <a:t>  </a:t>
            </a:r>
            <a:r>
              <a:rPr lang="en" sz="2500">
                <a:solidFill>
                  <a:srgbClr val="AA81E9"/>
                </a:solidFill>
                <a:latin typeface="Poppins Medium"/>
                <a:ea typeface="Poppins Medium"/>
                <a:cs typeface="Poppins Medium"/>
                <a:sym typeface="Poppins Medium"/>
              </a:rPr>
              <a:t>2.</a:t>
            </a:r>
            <a:r>
              <a:rPr lang="en" sz="2500">
                <a:solidFill>
                  <a:schemeClr val="lt1"/>
                </a:solidFill>
                <a:latin typeface="Poppins Medium"/>
                <a:ea typeface="Poppins Medium"/>
                <a:cs typeface="Poppins Medium"/>
                <a:sym typeface="Poppins Medium"/>
              </a:rPr>
              <a:t> If we are not writing anything then compiler will generate super().</a:t>
            </a:r>
            <a:endParaRPr sz="2500">
              <a:solidFill>
                <a:schemeClr val="lt1"/>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Difference b/w super(),this()?</a:t>
            </a:r>
            <a:endParaRPr b="1" sz="5200">
              <a:solidFill>
                <a:srgbClr val="AA81E9"/>
              </a:solidFill>
              <a:latin typeface="Poppins"/>
              <a:ea typeface="Poppins"/>
              <a:cs typeface="Poppins"/>
              <a:sym typeface="Poppins"/>
            </a:endParaRPr>
          </a:p>
        </p:txBody>
      </p:sp>
      <p:sp>
        <p:nvSpPr>
          <p:cNvPr id="267" name="Google Shape;267;p44"/>
          <p:cNvSpPr txBox="1"/>
          <p:nvPr/>
        </p:nvSpPr>
        <p:spPr>
          <a:xfrm>
            <a:off x="1571000" y="1937150"/>
            <a:ext cx="13505700" cy="292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super(),this()</a:t>
            </a:r>
            <a:endParaRPr sz="2500">
              <a:solidFill>
                <a:schemeClr val="lt1"/>
              </a:solidFill>
              <a:latin typeface="Poppins Medium"/>
              <a:ea typeface="Poppins Medium"/>
              <a:cs typeface="Poppins Medium"/>
              <a:sym typeface="Poppins Medium"/>
            </a:endParaRPr>
          </a:p>
          <a:p>
            <a:pPr indent="-387350" lvl="0" marL="457200" rtl="0" algn="l">
              <a:lnSpc>
                <a:spcPct val="115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are constructor calls</a:t>
            </a:r>
            <a:endParaRPr sz="2500">
              <a:solidFill>
                <a:schemeClr val="lt1"/>
              </a:solidFill>
              <a:latin typeface="Poppins Medium"/>
              <a:ea typeface="Poppins Medium"/>
              <a:cs typeface="Poppins Medium"/>
              <a:sym typeface="Poppins Medium"/>
            </a:endParaRPr>
          </a:p>
          <a:p>
            <a:pPr indent="-387350" lvl="0" marL="457200" rtl="0" algn="l">
              <a:lnSpc>
                <a:spcPct val="115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are used to invoke super class and current class constructor directly</a:t>
            </a:r>
            <a:endParaRPr sz="2500">
              <a:solidFill>
                <a:schemeClr val="lt1"/>
              </a:solidFill>
              <a:latin typeface="Poppins Medium"/>
              <a:ea typeface="Poppins Medium"/>
              <a:cs typeface="Poppins Medium"/>
              <a:sym typeface="Poppins Medium"/>
            </a:endParaRPr>
          </a:p>
          <a:p>
            <a:pPr indent="-387350" lvl="0" marL="457200" rtl="0" algn="l">
              <a:lnSpc>
                <a:spcPct val="10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We should use only inside the constructor that to first line otherwise we</a:t>
            </a:r>
            <a:endParaRPr sz="2500">
              <a:solidFill>
                <a:schemeClr val="lt1"/>
              </a:solidFill>
              <a:latin typeface="Poppins Medium"/>
              <a:ea typeface="Poppins Medium"/>
              <a:cs typeface="Poppins Medium"/>
              <a:sym typeface="Poppins Medium"/>
            </a:endParaRPr>
          </a:p>
          <a:p>
            <a:pPr indent="0" lvl="0" marL="0" rtl="0" algn="l">
              <a:lnSpc>
                <a:spcPct val="100000"/>
              </a:lnSpc>
              <a:spcBef>
                <a:spcPts val="1000"/>
              </a:spcBef>
              <a:spcAft>
                <a:spcPts val="0"/>
              </a:spcAft>
              <a:buNone/>
            </a:pPr>
            <a:r>
              <a:rPr lang="en" sz="2500">
                <a:solidFill>
                  <a:schemeClr val="lt1"/>
                </a:solidFill>
                <a:latin typeface="Poppins Medium"/>
                <a:ea typeface="Poppins Medium"/>
                <a:cs typeface="Poppins Medium"/>
                <a:sym typeface="Poppins Medium"/>
              </a:rPr>
              <a:t>     </a:t>
            </a:r>
            <a:r>
              <a:rPr lang="en" sz="2500">
                <a:solidFill>
                  <a:schemeClr val="lt1"/>
                </a:solidFill>
                <a:latin typeface="Poppins Medium"/>
                <a:ea typeface="Poppins Medium"/>
                <a:cs typeface="Poppins Medium"/>
                <a:sym typeface="Poppins Medium"/>
              </a:rPr>
              <a:t>get compile time error.</a:t>
            </a:r>
            <a:endParaRPr sz="2500">
              <a:solidFill>
                <a:schemeClr val="lt1"/>
              </a:solidFill>
              <a:latin typeface="Poppins Medium"/>
              <a:ea typeface="Poppins Medium"/>
              <a:cs typeface="Poppins Medium"/>
              <a:sym typeface="Poppins Medium"/>
            </a:endParaRPr>
          </a:p>
        </p:txBody>
      </p:sp>
      <p:cxnSp>
        <p:nvCxnSpPr>
          <p:cNvPr id="268" name="Google Shape;268;p44"/>
          <p:cNvCxnSpPr/>
          <p:nvPr/>
        </p:nvCxnSpPr>
        <p:spPr>
          <a:xfrm>
            <a:off x="1783425" y="2806992"/>
            <a:ext cx="0" cy="11901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74" name="Google Shape;274;p45"/>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5"/>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6" name="Google Shape;276;p45"/>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