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y="10287000" cx="18288000"/>
  <p:notesSz cx="6858000" cy="9144000"/>
  <p:embeddedFontLst>
    <p:embeddedFont>
      <p:font typeface="Poppins"/>
      <p:regular r:id="rId19"/>
      <p:bold r:id="rId20"/>
      <p:italic r:id="rId21"/>
      <p:boldItalic r:id="rId22"/>
    </p:embeddedFont>
    <p:embeddedFont>
      <p:font typeface="Poppins Medium"/>
      <p:regular r:id="rId23"/>
      <p:bold r:id="rId24"/>
      <p:italic r:id="rId25"/>
      <p:boldItalic r:id="rId26"/>
    </p:embeddedFont>
    <p:embeddedFont>
      <p:font typeface="Work Sans"/>
      <p:regular r:id="rId27"/>
      <p:bold r:id="rId28"/>
      <p:italic r:id="rId29"/>
      <p:boldItalic r:id="rId30"/>
    </p:embeddedFont>
    <p:embeddedFont>
      <p:font typeface="Poppins ExtraBold"/>
      <p:bold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005">
          <p15:clr>
            <a:srgbClr val="9AA0A6"/>
          </p15:clr>
        </p15:guide>
        <p15:guide id="2" orient="horz" pos="1728">
          <p15:clr>
            <a:srgbClr val="9AA0A6"/>
          </p15:clr>
        </p15:guide>
        <p15:guide id="3" pos="1290">
          <p15:clr>
            <a:srgbClr val="9AA0A6"/>
          </p15:clr>
        </p15:guide>
        <p15:guide id="4" orient="horz" pos="1161">
          <p15:clr>
            <a:srgbClr val="9AA0A6"/>
          </p15:clr>
        </p15:guide>
        <p15:guide id="5" pos="9006">
          <p15:clr>
            <a:srgbClr val="9AA0A6"/>
          </p15:clr>
        </p15:guide>
        <p15:guide id="6" orient="horz" pos="397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05"/>
        <p:guide pos="1728" orient="horz"/>
        <p:guide pos="1290"/>
        <p:guide pos="1161" orient="horz"/>
        <p:guide pos="9006"/>
        <p:guide pos="397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bold.fntdata"/><Relationship Id="rId22" Type="http://schemas.openxmlformats.org/officeDocument/2006/relationships/font" Target="fonts/Poppins-boldItalic.fntdata"/><Relationship Id="rId21" Type="http://schemas.openxmlformats.org/officeDocument/2006/relationships/font" Target="fonts/Poppins-italic.fntdata"/><Relationship Id="rId24" Type="http://schemas.openxmlformats.org/officeDocument/2006/relationships/font" Target="fonts/PoppinsMedium-bold.fntdata"/><Relationship Id="rId23" Type="http://schemas.openxmlformats.org/officeDocument/2006/relationships/font" Target="fonts/PoppinsMedium-regular.fntdata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PoppinsMedium-boldItalic.fntdata"/><Relationship Id="rId25" Type="http://schemas.openxmlformats.org/officeDocument/2006/relationships/font" Target="fonts/PoppinsMedium-italic.fntdata"/><Relationship Id="rId28" Type="http://schemas.openxmlformats.org/officeDocument/2006/relationships/font" Target="fonts/WorkSans-bold.fntdata"/><Relationship Id="rId27" Type="http://schemas.openxmlformats.org/officeDocument/2006/relationships/font" Target="fonts/WorkSans-regular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WorkSans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PoppinsExtraBold-bold.fntdata"/><Relationship Id="rId30" Type="http://schemas.openxmlformats.org/officeDocument/2006/relationships/font" Target="fonts/WorkSans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32" Type="http://schemas.openxmlformats.org/officeDocument/2006/relationships/font" Target="fonts/PoppinsExtraBold-bold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font" Target="fonts/Poppins-regular.fntdata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cc2597a091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8" name="Google Shape;218;g1cc2597a091_0_3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e681edbf3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5" name="Google Shape;285;g1e681edbf33_0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cc2597a091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1" name="Google Shape;291;g1cc2597a091_0_3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cc2597a091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5" name="Google Shape;225;g1cc2597a091_0_6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e67b7648f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3" name="Google Shape;233;g1e67b7648f2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e681edbf3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1" name="Google Shape;241;g1e681edbf33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e681edbf3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9" name="Google Shape;249;g1e681edbf33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e681edbf3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7" name="Google Shape;257;g1e681edbf33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e681edbf3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5" name="Google Shape;265;g1e681edbf33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e681edbf3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3" name="Google Shape;273;g1e681edbf33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e681edbf3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9" name="Google Shape;279;g1e681edbf33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23417" y="1489150"/>
            <a:ext cx="17041200" cy="41052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23400" y="5668250"/>
            <a:ext cx="17041200" cy="1585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623400" y="2212250"/>
            <a:ext cx="17041200" cy="39270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623400" y="6304450"/>
            <a:ext cx="17041200" cy="26016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ctr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ctr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ctr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ctr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ctr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ctr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ctr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ctr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4"/>
          <p:cNvSpPr txBox="1"/>
          <p:nvPr>
            <p:ph idx="2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3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4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2">
            <a:alphaModFix/>
          </a:blip>
          <a:srcRect b="23948" l="0" r="32917" t="0"/>
          <a:stretch/>
        </p:blipFill>
        <p:spPr>
          <a:xfrm>
            <a:off x="5087225" y="5274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b="49479" l="37325" r="9014" t="37320"/>
          <a:stretch/>
        </p:blipFill>
        <p:spPr>
          <a:xfrm>
            <a:off x="7836388" y="9900638"/>
            <a:ext cx="1201613" cy="295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 rotWithShape="1">
          <a:blip r:embed="rId3">
            <a:alphaModFix/>
          </a:blip>
          <a:srcRect b="35322" l="35508" r="0" t="49535"/>
          <a:stretch/>
        </p:blipFill>
        <p:spPr>
          <a:xfrm>
            <a:off x="9048049" y="9926721"/>
            <a:ext cx="1444209" cy="339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2" name="Google Shape;72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0" name="Google Shape;90;p18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1" name="Google Shape;91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7" name="Google Shape;97;p19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98" name="Google Shape;98;p19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9" name="Google Shape;99;p19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00" name="Google Shape;100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11" name="Google Shape;111;p21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2" name="Google Shape;112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623400" y="4301700"/>
            <a:ext cx="17041200" cy="16836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9" name="Google Shape;119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6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842650" y="-1173650"/>
            <a:ext cx="3702523" cy="3702523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6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26"/>
          <p:cNvPicPr preferRelativeResize="0"/>
          <p:nvPr/>
        </p:nvPicPr>
        <p:blipFill rotWithShape="1">
          <a:blip r:embed="rId3">
            <a:alphaModFix/>
          </a:blip>
          <a:srcRect b="49479" l="37325" r="9014" t="37320"/>
          <a:stretch/>
        </p:blipFill>
        <p:spPr>
          <a:xfrm>
            <a:off x="7836388" y="9900638"/>
            <a:ext cx="1201613" cy="295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6"/>
          <p:cNvPicPr preferRelativeResize="0"/>
          <p:nvPr/>
        </p:nvPicPr>
        <p:blipFill rotWithShape="1">
          <a:blip r:embed="rId3">
            <a:alphaModFix/>
          </a:blip>
          <a:srcRect b="35322" l="35508" r="0" t="49535"/>
          <a:stretch/>
        </p:blipFill>
        <p:spPr>
          <a:xfrm>
            <a:off x="9048049" y="9926721"/>
            <a:ext cx="1444209" cy="339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6"/>
          <p:cNvPicPr preferRelativeResize="0"/>
          <p:nvPr/>
        </p:nvPicPr>
        <p:blipFill rotWithShape="1">
          <a:blip r:embed="rId4">
            <a:alphaModFix/>
          </a:blip>
          <a:srcRect b="23948" l="0" r="32917" t="0"/>
          <a:stretch/>
        </p:blipFill>
        <p:spPr>
          <a:xfrm>
            <a:off x="5087225" y="5274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6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4" name="Google Shape;154;p2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2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6" name="Google Shape;166;p2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30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72" name="Google Shape;172;p30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73" name="Google Shape;173;p3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3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3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31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9" name="Google Shape;179;p31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80" name="Google Shape;180;p31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1" name="Google Shape;181;p31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82" name="Google Shape;182;p3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3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3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3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3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3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33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93" name="Google Shape;193;p33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94" name="Google Shape;194;p3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3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3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3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200" name="Google Shape;200;p34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01" name="Google Shape;201;p3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3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3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35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7" name="Google Shape;207;p3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3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3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36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3" name="Google Shape;213;p3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3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3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623400" y="2304950"/>
            <a:ext cx="7999800" cy="6832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9664800" y="2304950"/>
            <a:ext cx="7999800" cy="6832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623400" y="1111200"/>
            <a:ext cx="5616000" cy="15114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623400" y="2779200"/>
            <a:ext cx="5616000" cy="6358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980500" y="900300"/>
            <a:ext cx="12735600" cy="81816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9144000" y="-25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531000" y="2466350"/>
            <a:ext cx="8090400" cy="29646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531000" y="5606150"/>
            <a:ext cx="8090400" cy="2470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9879000" y="1448150"/>
            <a:ext cx="7674000" cy="7390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-457200" lvl="0" marL="45720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623400" y="8461150"/>
            <a:ext cx="11997600" cy="1210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Char char="●"/>
              <a:defRPr sz="3600">
                <a:solidFill>
                  <a:schemeClr val="dk2"/>
                </a:solidFill>
              </a:defRPr>
            </a:lvl1pPr>
            <a:lvl2pPr indent="-406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2pPr>
            <a:lvl3pPr indent="-406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3pPr>
            <a:lvl4pPr indent="-406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4pPr>
            <a:lvl5pPr indent="-406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5pPr>
            <a:lvl6pPr indent="-406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6pPr>
            <a:lvl7pPr indent="-406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7pPr>
            <a:lvl8pPr indent="-406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8pPr>
            <a:lvl9pPr indent="-406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algn="r">
              <a:buNone/>
              <a:defRPr sz="2000">
                <a:solidFill>
                  <a:schemeClr val="dk2"/>
                </a:solidFill>
              </a:defRPr>
            </a:lvl1pPr>
            <a:lvl2pPr lvl="1" algn="r">
              <a:buNone/>
              <a:defRPr sz="2000">
                <a:solidFill>
                  <a:schemeClr val="dk2"/>
                </a:solidFill>
              </a:defRPr>
            </a:lvl2pPr>
            <a:lvl3pPr lvl="2" algn="r">
              <a:buNone/>
              <a:defRPr sz="2000">
                <a:solidFill>
                  <a:schemeClr val="dk2"/>
                </a:solidFill>
              </a:defRPr>
            </a:lvl3pPr>
            <a:lvl4pPr lvl="3" algn="r">
              <a:buNone/>
              <a:defRPr sz="2000">
                <a:solidFill>
                  <a:schemeClr val="dk2"/>
                </a:solidFill>
              </a:defRPr>
            </a:lvl4pPr>
            <a:lvl5pPr lvl="4" algn="r">
              <a:buNone/>
              <a:defRPr sz="2000">
                <a:solidFill>
                  <a:schemeClr val="dk2"/>
                </a:solidFill>
              </a:defRPr>
            </a:lvl5pPr>
            <a:lvl6pPr lvl="5" algn="r">
              <a:buNone/>
              <a:defRPr sz="2000">
                <a:solidFill>
                  <a:schemeClr val="dk2"/>
                </a:solidFill>
              </a:defRPr>
            </a:lvl6pPr>
            <a:lvl7pPr lvl="6" algn="r">
              <a:buNone/>
              <a:defRPr sz="2000">
                <a:solidFill>
                  <a:schemeClr val="dk2"/>
                </a:solidFill>
              </a:defRPr>
            </a:lvl7pPr>
            <a:lvl8pPr lvl="7" algn="r">
              <a:buNone/>
              <a:defRPr sz="2000">
                <a:solidFill>
                  <a:schemeClr val="dk2"/>
                </a:solidFill>
              </a:defRPr>
            </a:lvl8pPr>
            <a:lvl9pPr lvl="8" algn="r">
              <a:buNone/>
              <a:defRPr sz="2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Google Shape;137;p2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Google Shape;138;p2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Google Shape;139;p2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37"/>
          <p:cNvPicPr preferRelativeResize="0"/>
          <p:nvPr/>
        </p:nvPicPr>
        <p:blipFill rotWithShape="1">
          <a:blip r:embed="rId3">
            <a:alphaModFix/>
          </a:blip>
          <a:srcRect b="38460" l="14475" r="15964" t="37792"/>
          <a:stretch/>
        </p:blipFill>
        <p:spPr>
          <a:xfrm>
            <a:off x="1525700" y="1572200"/>
            <a:ext cx="3327124" cy="1135698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7"/>
          <p:cNvSpPr txBox="1"/>
          <p:nvPr/>
        </p:nvSpPr>
        <p:spPr>
          <a:xfrm>
            <a:off x="1601900" y="3248700"/>
            <a:ext cx="8624100" cy="43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770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Lecture</a:t>
            </a:r>
            <a:endParaRPr sz="7700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9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Encapsulation</a:t>
            </a:r>
            <a:endParaRPr b="1" sz="59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22" name="Google Shape;22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87300" y="3171350"/>
            <a:ext cx="7892900" cy="4913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6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Getters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8" name="Google Shape;288;p46"/>
          <p:cNvSpPr txBox="1"/>
          <p:nvPr/>
        </p:nvSpPr>
        <p:spPr>
          <a:xfrm>
            <a:off x="1594850" y="1842600"/>
            <a:ext cx="13545300" cy="37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Getter methods are used to get the value from the instance variables of the class.</a:t>
            </a:r>
            <a:endParaRPr b="1" sz="25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Syntax for getter method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AutoNum type="alphaLcPeriod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compulsory the method name should start with get.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AutoNum type="alphaLcPeriod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it should be public.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AutoNum type="alphaLcPeriod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return type should not be void. 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AutoNum type="alphaLcPeriod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compulsorily it should not have any argument.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7"/>
          <p:cNvSpPr txBox="1"/>
          <p:nvPr/>
        </p:nvSpPr>
        <p:spPr>
          <a:xfrm>
            <a:off x="3826975" y="4184300"/>
            <a:ext cx="104148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b="1" i="0" lang="en" sz="13400" u="none" cap="none" strike="noStrike">
                <a:solidFill>
                  <a:srgbClr val="AA81E9"/>
                </a:solidFill>
                <a:latin typeface="Work Sans"/>
                <a:ea typeface="Work Sans"/>
                <a:cs typeface="Work Sans"/>
                <a:sym typeface="Work Sans"/>
              </a:rPr>
              <a:t>THANK YOU</a:t>
            </a:r>
            <a:endParaRPr b="1" i="0" sz="13400" u="none" cap="none" strike="noStrike">
              <a:solidFill>
                <a:srgbClr val="AA81E9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94" name="Google Shape;294;p47"/>
          <p:cNvSpPr/>
          <p:nvPr/>
        </p:nvSpPr>
        <p:spPr>
          <a:xfrm rot="5400000">
            <a:off x="26790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47"/>
          <p:cNvSpPr/>
          <p:nvPr/>
        </p:nvSpPr>
        <p:spPr>
          <a:xfrm flipH="1" rot="-5400000">
            <a:off x="139143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6" name="Google Shape;296;p47"/>
          <p:cNvPicPr preferRelativeResize="0"/>
          <p:nvPr/>
        </p:nvPicPr>
        <p:blipFill rotWithShape="1">
          <a:blip r:embed="rId3">
            <a:alphaModFix/>
          </a:blip>
          <a:srcRect b="38460" l="14475" r="15964" t="37792"/>
          <a:stretch/>
        </p:blipFill>
        <p:spPr>
          <a:xfrm>
            <a:off x="7419500" y="3071850"/>
            <a:ext cx="2944000" cy="1004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List of Concepts Involved: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28" name="Google Shape;228;p38"/>
          <p:cNvGrpSpPr/>
          <p:nvPr/>
        </p:nvGrpSpPr>
        <p:grpSpPr>
          <a:xfrm>
            <a:off x="1594850" y="1842592"/>
            <a:ext cx="13200900" cy="3648000"/>
            <a:chOff x="1594850" y="1842592"/>
            <a:chExt cx="13200900" cy="3648000"/>
          </a:xfrm>
        </p:grpSpPr>
        <p:sp>
          <p:nvSpPr>
            <p:cNvPr id="229" name="Google Shape;229;p38"/>
            <p:cNvSpPr txBox="1"/>
            <p:nvPr/>
          </p:nvSpPr>
          <p:spPr>
            <a:xfrm>
              <a:off x="1594850" y="1842592"/>
              <a:ext cx="13200900" cy="364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87350" lvl="0" marL="457200" marR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A81E9"/>
                </a:buClr>
                <a:buSzPts val="2500"/>
                <a:buFont typeface="Poppins Medium"/>
                <a:buChar char="●"/>
              </a:pPr>
              <a:r>
                <a:rPr lang="en" sz="250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Need of Encapsulation</a:t>
              </a:r>
              <a:endParaRPr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  <a:p>
              <a:pPr indent="-387350" lvl="0" marL="457200" marR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A81E9"/>
                </a:buClr>
                <a:buSzPts val="2500"/>
                <a:buFont typeface="Poppins Medium"/>
                <a:buChar char="●"/>
              </a:pPr>
              <a:r>
                <a:rPr lang="en" sz="250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What is Encapsulation?</a:t>
              </a:r>
              <a:endParaRPr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  <a:p>
              <a:pPr indent="-387350" lvl="0" marL="457200" marR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A81E9"/>
                </a:buClr>
                <a:buSzPts val="2500"/>
                <a:buFont typeface="Poppins Medium"/>
                <a:buChar char="●"/>
              </a:pPr>
              <a:r>
                <a:rPr lang="en" sz="250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Private members</a:t>
              </a:r>
              <a:endParaRPr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  <a:p>
              <a:pPr indent="-387350" lvl="0" marL="457200" marR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A81E9"/>
                </a:buClr>
                <a:buSzPts val="2500"/>
                <a:buFont typeface="Poppins Medium"/>
                <a:buChar char="●"/>
              </a:pPr>
              <a:r>
                <a:rPr lang="en" sz="250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Shadowing problem and this keyword</a:t>
              </a:r>
              <a:endParaRPr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  <a:p>
              <a:pPr indent="-387350" lvl="0" marL="457200" marR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A81E9"/>
                </a:buClr>
                <a:buSzPts val="2500"/>
                <a:buFont typeface="Poppins Medium"/>
                <a:buChar char="●"/>
              </a:pPr>
              <a:r>
                <a:rPr lang="en" sz="250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Setters &amp; Getters</a:t>
              </a:r>
              <a:endParaRPr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  <p:cxnSp>
          <p:nvCxnSpPr>
            <p:cNvPr id="230" name="Google Shape;230;p38"/>
            <p:cNvCxnSpPr/>
            <p:nvPr/>
          </p:nvCxnSpPr>
          <p:spPr>
            <a:xfrm>
              <a:off x="1818350" y="2124725"/>
              <a:ext cx="0" cy="3048600"/>
            </a:xfrm>
            <a:prstGeom prst="straightConnector1">
              <a:avLst/>
            </a:prstGeom>
            <a:noFill/>
            <a:ln cap="flat" cmpd="sng" w="9525">
              <a:solidFill>
                <a:srgbClr val="AA81E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9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Topics covered Yesterday's Session: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36" name="Google Shape;236;p39"/>
          <p:cNvGrpSpPr/>
          <p:nvPr/>
        </p:nvGrpSpPr>
        <p:grpSpPr>
          <a:xfrm>
            <a:off x="1594850" y="1842592"/>
            <a:ext cx="13200900" cy="1339200"/>
            <a:chOff x="1594850" y="1842592"/>
            <a:chExt cx="13200900" cy="1339200"/>
          </a:xfrm>
        </p:grpSpPr>
        <p:sp>
          <p:nvSpPr>
            <p:cNvPr id="237" name="Google Shape;237;p39"/>
            <p:cNvSpPr txBox="1"/>
            <p:nvPr/>
          </p:nvSpPr>
          <p:spPr>
            <a:xfrm>
              <a:off x="1594850" y="1842592"/>
              <a:ext cx="13200900" cy="133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87350" lvl="0" marL="457200" marR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A81E9"/>
                </a:buClr>
                <a:buSzPts val="2500"/>
                <a:buFont typeface="Poppins Medium"/>
                <a:buChar char="●"/>
              </a:pPr>
              <a:r>
                <a:rPr lang="en" sz="250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Static variables, static methods, static block</a:t>
              </a:r>
              <a:endParaRPr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  <a:p>
              <a:pPr indent="-387350" lvl="0" marL="457200" marR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A81E9"/>
                </a:buClr>
                <a:buSzPts val="2500"/>
                <a:buFont typeface="Poppins Medium"/>
                <a:buChar char="●"/>
              </a:pPr>
              <a:r>
                <a:rPr lang="en" sz="250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Differences with respect to Non static and static members of a class</a:t>
              </a:r>
              <a:endParaRPr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  <p:cxnSp>
          <p:nvCxnSpPr>
            <p:cNvPr id="238" name="Google Shape;238;p39"/>
            <p:cNvCxnSpPr/>
            <p:nvPr/>
          </p:nvCxnSpPr>
          <p:spPr>
            <a:xfrm>
              <a:off x="1818350" y="2124725"/>
              <a:ext cx="0" cy="760800"/>
            </a:xfrm>
            <a:prstGeom prst="straightConnector1">
              <a:avLst/>
            </a:prstGeom>
            <a:noFill/>
            <a:ln cap="flat" cmpd="sng" w="9525">
              <a:solidFill>
                <a:srgbClr val="AA81E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0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Need of Encapsulation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44" name="Google Shape;244;p40"/>
          <p:cNvGrpSpPr/>
          <p:nvPr/>
        </p:nvGrpSpPr>
        <p:grpSpPr>
          <a:xfrm>
            <a:off x="1594850" y="1842592"/>
            <a:ext cx="13200900" cy="1339200"/>
            <a:chOff x="1594850" y="1842592"/>
            <a:chExt cx="13200900" cy="1339200"/>
          </a:xfrm>
        </p:grpSpPr>
        <p:sp>
          <p:nvSpPr>
            <p:cNvPr id="245" name="Google Shape;245;p40"/>
            <p:cNvSpPr txBox="1"/>
            <p:nvPr/>
          </p:nvSpPr>
          <p:spPr>
            <a:xfrm>
              <a:off x="1594850" y="1842592"/>
              <a:ext cx="13200900" cy="133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87350" lvl="0" marL="457200" marR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A81E9"/>
                </a:buClr>
                <a:buSzPts val="2500"/>
                <a:buFont typeface="Poppins Medium"/>
                <a:buChar char="●"/>
              </a:pPr>
              <a:r>
                <a:rPr lang="en" sz="250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To the outside world, the data should not be exposed directly.</a:t>
              </a:r>
              <a:endParaRPr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  <a:p>
              <a:pPr indent="-387350" lvl="0" marL="457200" marR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A81E9"/>
                </a:buClr>
                <a:buSzPts val="2500"/>
                <a:buFont typeface="Poppins Medium"/>
                <a:buChar char="●"/>
              </a:pPr>
              <a:r>
                <a:rPr lang="en" sz="250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In order to provide the controlled access, we need to use “Encapsulation”.</a:t>
              </a:r>
              <a:endParaRPr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  <p:cxnSp>
          <p:nvCxnSpPr>
            <p:cNvPr id="246" name="Google Shape;246;p40"/>
            <p:cNvCxnSpPr/>
            <p:nvPr/>
          </p:nvCxnSpPr>
          <p:spPr>
            <a:xfrm>
              <a:off x="1818350" y="2124725"/>
              <a:ext cx="0" cy="760800"/>
            </a:xfrm>
            <a:prstGeom prst="straightConnector1">
              <a:avLst/>
            </a:prstGeom>
            <a:noFill/>
            <a:ln cap="flat" cmpd="sng" w="9525">
              <a:solidFill>
                <a:srgbClr val="AA81E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1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What is Encapsulation?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52" name="Google Shape;252;p41"/>
          <p:cNvGrpSpPr/>
          <p:nvPr/>
        </p:nvGrpSpPr>
        <p:grpSpPr>
          <a:xfrm>
            <a:off x="1594850" y="1842592"/>
            <a:ext cx="13200900" cy="3224700"/>
            <a:chOff x="1594850" y="1842592"/>
            <a:chExt cx="13200900" cy="3224700"/>
          </a:xfrm>
        </p:grpSpPr>
        <p:sp>
          <p:nvSpPr>
            <p:cNvPr id="253" name="Google Shape;253;p41"/>
            <p:cNvSpPr txBox="1"/>
            <p:nvPr/>
          </p:nvSpPr>
          <p:spPr>
            <a:xfrm>
              <a:off x="1594850" y="1842592"/>
              <a:ext cx="13200900" cy="322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8735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A81E9"/>
                </a:buClr>
                <a:buSzPts val="2500"/>
                <a:buFont typeface="Poppins Medium"/>
                <a:buChar char="●"/>
              </a:pPr>
              <a:r>
                <a:rPr lang="en" sz="250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Binding of data and corresponding methods into a single unit is called   "Encapsulation".</a:t>
              </a:r>
              <a:endParaRPr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  <a:p>
              <a:pPr indent="-38735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A81E9"/>
                </a:buClr>
                <a:buSzPts val="2500"/>
                <a:buFont typeface="Poppins Medium"/>
                <a:buChar char="●"/>
              </a:pPr>
              <a:r>
                <a:rPr lang="en" sz="250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If any java class follows data hiding and abstraction then such class is referred as "Encapsulated class".</a:t>
              </a:r>
              <a:endParaRPr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  <a:p>
              <a:pPr indent="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500">
                  <a:solidFill>
                    <a:srgbClr val="AA81E9"/>
                  </a:solidFill>
                  <a:latin typeface="Poppins"/>
                  <a:ea typeface="Poppins"/>
                  <a:cs typeface="Poppins"/>
                  <a:sym typeface="Poppins"/>
                </a:rPr>
                <a:t>            Encapsulation = Data Hiding + Data Abstraction.</a:t>
              </a:r>
              <a:endParaRPr b="1" sz="25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254" name="Google Shape;254;p41"/>
            <p:cNvCxnSpPr/>
            <p:nvPr/>
          </p:nvCxnSpPr>
          <p:spPr>
            <a:xfrm>
              <a:off x="1818350" y="2124725"/>
              <a:ext cx="0" cy="1319100"/>
            </a:xfrm>
            <a:prstGeom prst="straightConnector1">
              <a:avLst/>
            </a:prstGeom>
            <a:noFill/>
            <a:ln cap="flat" cmpd="sng" w="9525">
              <a:solidFill>
                <a:srgbClr val="AA81E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2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Advantages of Encapsulation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60" name="Google Shape;260;p42"/>
          <p:cNvGrpSpPr/>
          <p:nvPr/>
        </p:nvGrpSpPr>
        <p:grpSpPr>
          <a:xfrm>
            <a:off x="1594850" y="1842592"/>
            <a:ext cx="13200900" cy="2878200"/>
            <a:chOff x="1594850" y="1842592"/>
            <a:chExt cx="13200900" cy="2878200"/>
          </a:xfrm>
        </p:grpSpPr>
        <p:sp>
          <p:nvSpPr>
            <p:cNvPr id="261" name="Google Shape;261;p42"/>
            <p:cNvSpPr txBox="1"/>
            <p:nvPr/>
          </p:nvSpPr>
          <p:spPr>
            <a:xfrm>
              <a:off x="1594850" y="1842592"/>
              <a:ext cx="13200900" cy="287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87350" lvl="0" marL="457200" marR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A81E9"/>
                </a:buClr>
                <a:buSzPts val="2500"/>
                <a:buFont typeface="Poppins Medium"/>
                <a:buChar char="●"/>
              </a:pPr>
              <a:r>
                <a:rPr lang="en" sz="250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We can achieve security.</a:t>
              </a:r>
              <a:endParaRPr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  <a:p>
              <a:pPr indent="-387350" lvl="0" marL="457200" marR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A81E9"/>
                </a:buClr>
                <a:buSzPts val="2500"/>
                <a:buFont typeface="Poppins Medium"/>
                <a:buChar char="●"/>
              </a:pPr>
              <a:r>
                <a:rPr lang="en" sz="250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Enhancement becomes easy.</a:t>
              </a:r>
              <a:endParaRPr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  <a:p>
              <a:pPr indent="-387350" lvl="0" marL="457200" marR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A81E9"/>
                </a:buClr>
                <a:buSzPts val="2500"/>
                <a:buFont typeface="Poppins Medium"/>
                <a:buChar char="●"/>
              </a:pPr>
              <a:r>
                <a:rPr lang="en" sz="250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Maintainability and modularisation becomes easy.</a:t>
              </a:r>
              <a:endParaRPr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  <a:p>
              <a:pPr indent="-387350" lvl="0" marL="457200" marR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A81E9"/>
                </a:buClr>
                <a:buSzPts val="2500"/>
                <a:buFont typeface="Poppins Medium"/>
                <a:buChar char="●"/>
              </a:pPr>
              <a:r>
                <a:rPr lang="en" sz="250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It provides flexibility to the user to use the system very easily.</a:t>
              </a:r>
              <a:endParaRPr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  <p:cxnSp>
          <p:nvCxnSpPr>
            <p:cNvPr id="262" name="Google Shape;262;p42"/>
            <p:cNvCxnSpPr/>
            <p:nvPr/>
          </p:nvCxnSpPr>
          <p:spPr>
            <a:xfrm>
              <a:off x="1818350" y="2124725"/>
              <a:ext cx="0" cy="2310000"/>
            </a:xfrm>
            <a:prstGeom prst="straightConnector1">
              <a:avLst/>
            </a:prstGeom>
            <a:noFill/>
            <a:ln cap="flat" cmpd="sng" w="9525">
              <a:solidFill>
                <a:srgbClr val="AA81E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3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Private members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68" name="Google Shape;268;p43"/>
          <p:cNvGrpSpPr/>
          <p:nvPr/>
        </p:nvGrpSpPr>
        <p:grpSpPr>
          <a:xfrm>
            <a:off x="1594850" y="1842592"/>
            <a:ext cx="13200900" cy="1897200"/>
            <a:chOff x="1594850" y="1842592"/>
            <a:chExt cx="13200900" cy="1897200"/>
          </a:xfrm>
        </p:grpSpPr>
        <p:sp>
          <p:nvSpPr>
            <p:cNvPr id="269" name="Google Shape;269;p43"/>
            <p:cNvSpPr txBox="1"/>
            <p:nvPr/>
          </p:nvSpPr>
          <p:spPr>
            <a:xfrm>
              <a:off x="1594850" y="1842592"/>
              <a:ext cx="13200900" cy="189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8735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A81E9"/>
                </a:buClr>
                <a:buSzPts val="2500"/>
                <a:buFont typeface="Poppins Medium"/>
                <a:buChar char="●"/>
              </a:pPr>
              <a:r>
                <a:rPr lang="en" sz="250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Our internal data should not go to the outside world directly, that is, outside people should not access our internal data directly.</a:t>
              </a:r>
              <a:endParaRPr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  <a:p>
              <a:pPr indent="-38735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A81E9"/>
                </a:buClr>
                <a:buSzPts val="2500"/>
                <a:buFont typeface="Poppins Medium"/>
                <a:buChar char="●"/>
              </a:pPr>
              <a:r>
                <a:rPr lang="en" sz="250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By using private modifiers we can implement "data hiding".</a:t>
              </a:r>
              <a:endParaRPr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  <p:cxnSp>
          <p:nvCxnSpPr>
            <p:cNvPr id="270" name="Google Shape;270;p43"/>
            <p:cNvCxnSpPr/>
            <p:nvPr/>
          </p:nvCxnSpPr>
          <p:spPr>
            <a:xfrm>
              <a:off x="1818350" y="2124725"/>
              <a:ext cx="0" cy="1319100"/>
            </a:xfrm>
            <a:prstGeom prst="straightConnector1">
              <a:avLst/>
            </a:prstGeom>
            <a:noFill/>
            <a:ln cap="flat" cmpd="sng" w="9525">
              <a:solidFill>
                <a:srgbClr val="AA81E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4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Shadowing Problem and this keyword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6" name="Google Shape;276;p44"/>
          <p:cNvSpPr txBox="1"/>
          <p:nvPr/>
        </p:nvSpPr>
        <p:spPr>
          <a:xfrm>
            <a:off x="1594850" y="1842600"/>
            <a:ext cx="1289670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If both local variable and instance variable have the same name inside the method then it would result in a name-clash and jvm will always give preference for local variable. This approach is called the 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“Shadowing problem”.</a:t>
            </a:r>
            <a:endParaRPr b="1" sz="25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5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Setters 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2" name="Google Shape;282;p45"/>
          <p:cNvSpPr txBox="1"/>
          <p:nvPr/>
        </p:nvSpPr>
        <p:spPr>
          <a:xfrm>
            <a:off x="1594850" y="1842600"/>
            <a:ext cx="12896700" cy="37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Setter methods are used to set the value to the instance variables of the class.</a:t>
            </a:r>
            <a:endParaRPr b="1" sz="25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Syntax for setter method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AutoNum type="alphaLcPeriod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compulsory the method name should start with set.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AutoNum type="alphaLcPeriod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it should be public.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AutoNum type="alphaLcPeriod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return type should be void. 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AutoNum type="alphaLcPeriod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compulsorily it should have some argument.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