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8288000" cy="10287000"/>
  <p:notesSz cx="6858000" cy="9144000"/>
  <p:embeddedFontLst>
    <p:embeddedFont>
      <p:font typeface="Archive" panose="020B0604020202020204" charset="0"/>
      <p:regular r:id="rId13"/>
    </p:embeddedFon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Montserrat" panose="00000500000000000000" pitchFamily="2" charset="0"/>
      <p:regular r:id="rId19"/>
    </p:embeddedFont>
    <p:embeddedFont>
      <p:font typeface="Montserrat Bold" panose="00000800000000000000" charset="0"/>
      <p:regular r:id="rId20"/>
    </p:embeddedFont>
    <p:embeddedFont>
      <p:font typeface="Montserrat Classic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68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6.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22.svg"/><Relationship Id="rId1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8.svg"/><Relationship Id="rId18" Type="http://schemas.openxmlformats.org/officeDocument/2006/relationships/image" Target="../media/image34.pn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1.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20.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6.svg"/><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svg"/><Relationship Id="rId18"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30.svg"/><Relationship Id="rId7" Type="http://schemas.openxmlformats.org/officeDocument/2006/relationships/image" Target="../media/image18.svg"/><Relationship Id="rId12" Type="http://schemas.openxmlformats.org/officeDocument/2006/relationships/image" Target="../media/image13.png"/><Relationship Id="rId17"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4.svg"/><Relationship Id="rId15" Type="http://schemas.openxmlformats.org/officeDocument/2006/relationships/image" Target="../media/image24.svg"/><Relationship Id="rId10" Type="http://schemas.openxmlformats.org/officeDocument/2006/relationships/image" Target="../media/image21.png"/><Relationship Id="rId19" Type="http://schemas.openxmlformats.org/officeDocument/2006/relationships/image" Target="../media/image2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7.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2.svg"/><Relationship Id="rId5" Type="http://schemas.openxmlformats.org/officeDocument/2006/relationships/image" Target="../media/image2.svg"/><Relationship Id="rId15" Type="http://schemas.openxmlformats.org/officeDocument/2006/relationships/image" Target="../media/image18.sv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sv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7.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2.svg"/><Relationship Id="rId5" Type="http://schemas.openxmlformats.org/officeDocument/2006/relationships/image" Target="../media/image2.svg"/><Relationship Id="rId15" Type="http://schemas.openxmlformats.org/officeDocument/2006/relationships/image" Target="../media/image18.sv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sv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2.svg"/><Relationship Id="rId5" Type="http://schemas.openxmlformats.org/officeDocument/2006/relationships/image" Target="../media/image2.svg"/><Relationship Id="rId15" Type="http://schemas.openxmlformats.org/officeDocument/2006/relationships/image" Target="../media/image18.sv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sv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2.svg"/><Relationship Id="rId5" Type="http://schemas.openxmlformats.org/officeDocument/2006/relationships/image" Target="../media/image2.svg"/><Relationship Id="rId15" Type="http://schemas.openxmlformats.org/officeDocument/2006/relationships/image" Target="../media/image18.sv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sv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2.svg"/><Relationship Id="rId5" Type="http://schemas.openxmlformats.org/officeDocument/2006/relationships/image" Target="../media/image2.svg"/><Relationship Id="rId15" Type="http://schemas.openxmlformats.org/officeDocument/2006/relationships/image" Target="../media/image18.sv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sv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6.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6.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22.sv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 name="Freeform 3"/>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2487671" y="6013696"/>
            <a:ext cx="7839628" cy="1088090"/>
          </a:xfrm>
          <a:prstGeom prst="rect">
            <a:avLst/>
          </a:prstGeom>
          <a:solidFill>
            <a:srgbClr val="F2BE40"/>
          </a:solidFill>
        </p:spPr>
      </p:sp>
      <p:sp>
        <p:nvSpPr>
          <p:cNvPr id="6" name="TextBox 6"/>
          <p:cNvSpPr txBox="1"/>
          <p:nvPr/>
        </p:nvSpPr>
        <p:spPr>
          <a:xfrm>
            <a:off x="2487671" y="2822165"/>
            <a:ext cx="8676681" cy="3191531"/>
          </a:xfrm>
          <a:prstGeom prst="rect">
            <a:avLst/>
          </a:prstGeom>
        </p:spPr>
        <p:txBody>
          <a:bodyPr lIns="0" tIns="0" rIns="0" bIns="0" rtlCol="0" anchor="t">
            <a:spAutoFit/>
          </a:bodyPr>
          <a:lstStyle/>
          <a:p>
            <a:pPr>
              <a:lnSpc>
                <a:spcPts val="12159"/>
              </a:lnSpc>
            </a:pPr>
            <a:r>
              <a:rPr lang="en-US" sz="13074">
                <a:solidFill>
                  <a:srgbClr val="3B41C9"/>
                </a:solidFill>
                <a:latin typeface="Archive Bold"/>
              </a:rPr>
              <a:t>NGATOR</a:t>
            </a:r>
          </a:p>
          <a:p>
            <a:pPr>
              <a:lnSpc>
                <a:spcPts val="12159"/>
              </a:lnSpc>
            </a:pPr>
            <a:r>
              <a:rPr lang="en-US" sz="13074">
                <a:solidFill>
                  <a:srgbClr val="3B41C9"/>
                </a:solidFill>
                <a:latin typeface="Archive Bold"/>
              </a:rPr>
              <a:t>LEARNING</a:t>
            </a:r>
          </a:p>
        </p:txBody>
      </p:sp>
      <p:sp>
        <p:nvSpPr>
          <p:cNvPr id="7" name="Freeform 7"/>
          <p:cNvSpPr/>
          <p:nvPr/>
        </p:nvSpPr>
        <p:spPr>
          <a:xfrm>
            <a:off x="10189994" y="4246480"/>
            <a:ext cx="11595316" cy="11595316"/>
          </a:xfrm>
          <a:custGeom>
            <a:avLst/>
            <a:gdLst/>
            <a:ahLst/>
            <a:cxnLst/>
            <a:rect l="l" t="t" r="r" b="b"/>
            <a:pathLst>
              <a:path w="11595316" h="11595316">
                <a:moveTo>
                  <a:pt x="0" y="0"/>
                </a:moveTo>
                <a:lnTo>
                  <a:pt x="11595316" y="0"/>
                </a:lnTo>
                <a:lnTo>
                  <a:pt x="11595316" y="11595316"/>
                </a:lnTo>
                <a:lnTo>
                  <a:pt x="0" y="11595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0358577" y="2848317"/>
            <a:ext cx="6412043" cy="5698703"/>
          </a:xfrm>
          <a:custGeom>
            <a:avLst/>
            <a:gdLst/>
            <a:ahLst/>
            <a:cxnLst/>
            <a:rect l="l" t="t" r="r" b="b"/>
            <a:pathLst>
              <a:path w="6412043" h="5698703">
                <a:moveTo>
                  <a:pt x="0" y="0"/>
                </a:moveTo>
                <a:lnTo>
                  <a:pt x="6412042" y="0"/>
                </a:lnTo>
                <a:lnTo>
                  <a:pt x="6412042" y="5698704"/>
                </a:lnTo>
                <a:lnTo>
                  <a:pt x="0" y="569870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9490245" y="9491801"/>
            <a:ext cx="1674107" cy="1674107"/>
          </a:xfrm>
          <a:custGeom>
            <a:avLst/>
            <a:gdLst/>
            <a:ahLst/>
            <a:cxnLst/>
            <a:rect l="l" t="t" r="r" b="b"/>
            <a:pathLst>
              <a:path w="1674107" h="1674107">
                <a:moveTo>
                  <a:pt x="0" y="0"/>
                </a:moveTo>
                <a:lnTo>
                  <a:pt x="1674108" y="0"/>
                </a:lnTo>
                <a:lnTo>
                  <a:pt x="1674108" y="1674107"/>
                </a:lnTo>
                <a:lnTo>
                  <a:pt x="0" y="167410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rot="5400000">
            <a:off x="16492243" y="3848951"/>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Freeform 16"/>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7" name="Freeform 17"/>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8" name="Freeform 18"/>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9" name="Freeform 19"/>
          <p:cNvSpPr/>
          <p:nvPr/>
        </p:nvSpPr>
        <p:spPr>
          <a:xfrm>
            <a:off x="1028700" y="5928660"/>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0" name="TextBox 20"/>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21" name="TextBox 21"/>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22" name="TextBox 22"/>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23" name="TextBox 23"/>
          <p:cNvSpPr txBox="1"/>
          <p:nvPr/>
        </p:nvSpPr>
        <p:spPr>
          <a:xfrm>
            <a:off x="2487671" y="6398840"/>
            <a:ext cx="7418329" cy="702945"/>
          </a:xfrm>
          <a:prstGeom prst="rect">
            <a:avLst/>
          </a:prstGeom>
        </p:spPr>
        <p:txBody>
          <a:bodyPr lIns="0" tIns="0" rIns="0" bIns="0" rtlCol="0" anchor="t">
            <a:spAutoFit/>
          </a:bodyPr>
          <a:lstStyle/>
          <a:p>
            <a:pPr algn="ctr">
              <a:lnSpc>
                <a:spcPts val="5115"/>
              </a:lnSpc>
            </a:pPr>
            <a:r>
              <a:rPr lang="en-US" sz="5500">
                <a:solidFill>
                  <a:srgbClr val="3B41C9"/>
                </a:solidFill>
                <a:latin typeface="Archive Bold"/>
              </a:rPr>
              <a:t>SAD PRESENTATIONS</a:t>
            </a:r>
          </a:p>
        </p:txBody>
      </p:sp>
      <p:sp>
        <p:nvSpPr>
          <p:cNvPr id="24" name="TextBox 24"/>
          <p:cNvSpPr txBox="1"/>
          <p:nvPr/>
        </p:nvSpPr>
        <p:spPr>
          <a:xfrm>
            <a:off x="2680157" y="7487508"/>
            <a:ext cx="7454657" cy="613019"/>
          </a:xfrm>
          <a:prstGeom prst="rect">
            <a:avLst/>
          </a:prstGeom>
        </p:spPr>
        <p:txBody>
          <a:bodyPr lIns="0" tIns="0" rIns="0" bIns="0" rtlCol="0" anchor="t">
            <a:spAutoFit/>
          </a:bodyPr>
          <a:lstStyle/>
          <a:p>
            <a:pPr>
              <a:lnSpc>
                <a:spcPts val="5115"/>
              </a:lnSpc>
            </a:pPr>
            <a:r>
              <a:rPr lang="en-US" sz="3410">
                <a:solidFill>
                  <a:srgbClr val="3B41C9"/>
                </a:solidFill>
                <a:latin typeface="Montserrat Bold"/>
              </a:rPr>
              <a:t>learn.ngator.com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a:off x="1919197" y="3907767"/>
            <a:ext cx="4607320" cy="5522970"/>
          </a:xfrm>
          <a:custGeom>
            <a:avLst/>
            <a:gdLst/>
            <a:ahLst/>
            <a:cxnLst/>
            <a:rect l="l" t="t" r="r" b="b"/>
            <a:pathLst>
              <a:path w="4607320" h="5522970">
                <a:moveTo>
                  <a:pt x="0" y="0"/>
                </a:moveTo>
                <a:lnTo>
                  <a:pt x="4607319" y="0"/>
                </a:lnTo>
                <a:lnTo>
                  <a:pt x="4607319" y="5522969"/>
                </a:lnTo>
                <a:lnTo>
                  <a:pt x="0" y="5522969"/>
                </a:lnTo>
                <a:lnTo>
                  <a:pt x="0" y="0"/>
                </a:lnTo>
                <a:close/>
              </a:path>
            </a:pathLst>
          </a:custGeom>
          <a:blipFill>
            <a:blip r:embed="rId14"/>
            <a:stretch>
              <a:fillRect/>
            </a:stretch>
          </a:blipFill>
        </p:spPr>
      </p:sp>
      <p:sp>
        <p:nvSpPr>
          <p:cNvPr id="10" name="TextBox 10"/>
          <p:cNvSpPr txBox="1"/>
          <p:nvPr/>
        </p:nvSpPr>
        <p:spPr>
          <a:xfrm>
            <a:off x="1712527" y="1789872"/>
            <a:ext cx="1427512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ALWAYS ON TOP</a:t>
            </a:r>
          </a:p>
        </p:txBody>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3" name="TextBox 13"/>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4" name="TextBox 14"/>
          <p:cNvSpPr txBox="1"/>
          <p:nvPr/>
        </p:nvSpPr>
        <p:spPr>
          <a:xfrm>
            <a:off x="1919197" y="2856672"/>
            <a:ext cx="14449606" cy="695576"/>
          </a:xfrm>
          <a:prstGeom prst="rect">
            <a:avLst/>
          </a:prstGeom>
        </p:spPr>
        <p:txBody>
          <a:bodyPr lIns="0" tIns="0" rIns="0" bIns="0" rtlCol="0" anchor="t">
            <a:spAutoFit/>
          </a:bodyPr>
          <a:lstStyle/>
          <a:p>
            <a:pPr>
              <a:lnSpc>
                <a:spcPts val="5761"/>
              </a:lnSpc>
            </a:pPr>
            <a:r>
              <a:rPr lang="en-US" sz="4115">
                <a:solidFill>
                  <a:srgbClr val="3B41C9"/>
                </a:solidFill>
                <a:latin typeface="Canva Sans"/>
              </a:rPr>
              <a:t>Properties &gt; Tick the alwaysOnTop property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 name="Freeform 3"/>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276745" y="5424647"/>
            <a:ext cx="10181313" cy="10181313"/>
          </a:xfrm>
          <a:custGeom>
            <a:avLst/>
            <a:gdLst/>
            <a:ahLst/>
            <a:cxnLst/>
            <a:rect l="l" t="t" r="r" b="b"/>
            <a:pathLst>
              <a:path w="10181313" h="10181313">
                <a:moveTo>
                  <a:pt x="0" y="0"/>
                </a:moveTo>
                <a:lnTo>
                  <a:pt x="10181314" y="0"/>
                </a:lnTo>
                <a:lnTo>
                  <a:pt x="10181314" y="10181313"/>
                </a:lnTo>
                <a:lnTo>
                  <a:pt x="0" y="101813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9144000" y="9430736"/>
            <a:ext cx="1674107" cy="1674107"/>
          </a:xfrm>
          <a:custGeom>
            <a:avLst/>
            <a:gdLst/>
            <a:ahLst/>
            <a:cxnLst/>
            <a:rect l="l" t="t" r="r" b="b"/>
            <a:pathLst>
              <a:path w="1674107" h="1674107">
                <a:moveTo>
                  <a:pt x="0" y="0"/>
                </a:moveTo>
                <a:lnTo>
                  <a:pt x="1674107" y="0"/>
                </a:lnTo>
                <a:lnTo>
                  <a:pt x="1674107" y="1674108"/>
                </a:lnTo>
                <a:lnTo>
                  <a:pt x="0" y="16741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0" name="Freeform 10"/>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1" name="Freeform 11"/>
          <p:cNvSpPr/>
          <p:nvPr/>
        </p:nvSpPr>
        <p:spPr>
          <a:xfrm>
            <a:off x="856264" y="5983779"/>
            <a:ext cx="387272" cy="387272"/>
          </a:xfrm>
          <a:custGeom>
            <a:avLst/>
            <a:gdLst/>
            <a:ahLst/>
            <a:cxnLst/>
            <a:rect l="l" t="t" r="r" b="b"/>
            <a:pathLst>
              <a:path w="387272" h="387272">
                <a:moveTo>
                  <a:pt x="0" y="0"/>
                </a:moveTo>
                <a:lnTo>
                  <a:pt x="387272" y="0"/>
                </a:lnTo>
                <a:lnTo>
                  <a:pt x="387272" y="387272"/>
                </a:lnTo>
                <a:lnTo>
                  <a:pt x="0" y="38727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1276745" y="2709258"/>
            <a:ext cx="7011255" cy="4592372"/>
          </a:xfrm>
          <a:custGeom>
            <a:avLst/>
            <a:gdLst/>
            <a:ahLst/>
            <a:cxnLst/>
            <a:rect l="l" t="t" r="r" b="b"/>
            <a:pathLst>
              <a:path w="7011255" h="4592372">
                <a:moveTo>
                  <a:pt x="0" y="0"/>
                </a:moveTo>
                <a:lnTo>
                  <a:pt x="7011255" y="0"/>
                </a:lnTo>
                <a:lnTo>
                  <a:pt x="7011255" y="4592371"/>
                </a:lnTo>
                <a:lnTo>
                  <a:pt x="0" y="4592371"/>
                </a:lnTo>
                <a:lnTo>
                  <a:pt x="0" y="0"/>
                </a:lnTo>
                <a:close/>
              </a:path>
            </a:pathLst>
          </a:custGeom>
          <a:blipFill>
            <a:blip r:embed="rId18"/>
            <a:stretch>
              <a:fillRect/>
            </a:stretch>
          </a:blipFill>
        </p:spPr>
      </p:sp>
      <p:sp>
        <p:nvSpPr>
          <p:cNvPr id="13" name="TextBox 13"/>
          <p:cNvSpPr txBox="1"/>
          <p:nvPr/>
        </p:nvSpPr>
        <p:spPr>
          <a:xfrm>
            <a:off x="1755418" y="3291907"/>
            <a:ext cx="9255173" cy="1506855"/>
          </a:xfrm>
          <a:prstGeom prst="rect">
            <a:avLst/>
          </a:prstGeom>
        </p:spPr>
        <p:txBody>
          <a:bodyPr lIns="0" tIns="0" rIns="0" bIns="0" rtlCol="0" anchor="t">
            <a:spAutoFit/>
          </a:bodyPr>
          <a:lstStyle/>
          <a:p>
            <a:pPr>
              <a:lnSpc>
                <a:spcPts val="11160"/>
              </a:lnSpc>
            </a:pPr>
            <a:r>
              <a:rPr lang="en-US" sz="12000">
                <a:solidFill>
                  <a:srgbClr val="3B41C9"/>
                </a:solidFill>
                <a:latin typeface="Archive Bold"/>
              </a:rPr>
              <a:t>THANK YOU</a:t>
            </a:r>
          </a:p>
        </p:txBody>
      </p:sp>
      <p:sp>
        <p:nvSpPr>
          <p:cNvPr id="14" name="TextBox 14"/>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6" name="TextBox 16"/>
          <p:cNvSpPr txBox="1"/>
          <p:nvPr/>
        </p:nvSpPr>
        <p:spPr>
          <a:xfrm>
            <a:off x="2387138" y="1111554"/>
            <a:ext cx="2566205"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grpSp>
        <p:nvGrpSpPr>
          <p:cNvPr id="17" name="Group 17"/>
          <p:cNvGrpSpPr/>
          <p:nvPr/>
        </p:nvGrpSpPr>
        <p:grpSpPr>
          <a:xfrm>
            <a:off x="2632690" y="8852497"/>
            <a:ext cx="3271523" cy="811605"/>
            <a:chOff x="0" y="0"/>
            <a:chExt cx="5431329" cy="1347414"/>
          </a:xfrm>
        </p:grpSpPr>
        <p:sp>
          <p:nvSpPr>
            <p:cNvPr id="18" name="Freeform 18"/>
            <p:cNvSpPr/>
            <p:nvPr/>
          </p:nvSpPr>
          <p:spPr>
            <a:xfrm>
              <a:off x="0" y="0"/>
              <a:ext cx="5431329" cy="1347414"/>
            </a:xfrm>
            <a:custGeom>
              <a:avLst/>
              <a:gdLst/>
              <a:ahLst/>
              <a:cxnLst/>
              <a:rect l="l" t="t" r="r" b="b"/>
              <a:pathLst>
                <a:path w="5431329" h="1347414">
                  <a:moveTo>
                    <a:pt x="0" y="0"/>
                  </a:moveTo>
                  <a:lnTo>
                    <a:pt x="0" y="1347414"/>
                  </a:lnTo>
                  <a:lnTo>
                    <a:pt x="5431329" y="1347414"/>
                  </a:lnTo>
                  <a:lnTo>
                    <a:pt x="5431329" y="0"/>
                  </a:lnTo>
                  <a:lnTo>
                    <a:pt x="0" y="0"/>
                  </a:lnTo>
                  <a:close/>
                  <a:moveTo>
                    <a:pt x="5370369" y="1286454"/>
                  </a:moveTo>
                  <a:lnTo>
                    <a:pt x="59690" y="1286454"/>
                  </a:lnTo>
                  <a:lnTo>
                    <a:pt x="59690" y="59690"/>
                  </a:lnTo>
                  <a:lnTo>
                    <a:pt x="5370369" y="59690"/>
                  </a:lnTo>
                  <a:lnTo>
                    <a:pt x="5370369" y="1286454"/>
                  </a:lnTo>
                  <a:close/>
                </a:path>
              </a:pathLst>
            </a:custGeom>
            <a:solidFill>
              <a:srgbClr val="F2BE40"/>
            </a:solidFill>
          </p:spPr>
        </p:sp>
      </p:grpSp>
      <p:sp>
        <p:nvSpPr>
          <p:cNvPr id="19" name="TextBox 19"/>
          <p:cNvSpPr txBox="1"/>
          <p:nvPr/>
        </p:nvSpPr>
        <p:spPr>
          <a:xfrm>
            <a:off x="2387138" y="9041481"/>
            <a:ext cx="3271523"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END SLIDE</a:t>
            </a:r>
          </a:p>
        </p:txBody>
      </p:sp>
      <p:sp>
        <p:nvSpPr>
          <p:cNvPr id="20" name="TextBox 20"/>
          <p:cNvSpPr txBox="1"/>
          <p:nvPr/>
        </p:nvSpPr>
        <p:spPr>
          <a:xfrm>
            <a:off x="2057400" y="4891144"/>
            <a:ext cx="8953191" cy="3613786"/>
          </a:xfrm>
          <a:prstGeom prst="rect">
            <a:avLst/>
          </a:prstGeom>
        </p:spPr>
        <p:txBody>
          <a:bodyPr lIns="0" tIns="0" rIns="0" bIns="0" rtlCol="0" anchor="t">
            <a:spAutoFit/>
          </a:bodyPr>
          <a:lstStyle/>
          <a:p>
            <a:pPr>
              <a:lnSpc>
                <a:spcPts val="4199"/>
              </a:lnSpc>
            </a:pPr>
            <a:r>
              <a:rPr lang="en-US" sz="2399">
                <a:solidFill>
                  <a:srgbClr val="3B41C9"/>
                </a:solidFill>
                <a:latin typeface="Montserrat"/>
              </a:rPr>
              <a:t>Social Profiles</a:t>
            </a:r>
          </a:p>
          <a:p>
            <a:pPr>
              <a:lnSpc>
                <a:spcPts val="4199"/>
              </a:lnSpc>
            </a:pPr>
            <a:r>
              <a:rPr lang="en-US" sz="2399">
                <a:solidFill>
                  <a:srgbClr val="3B41C9"/>
                </a:solidFill>
                <a:latin typeface="Montserrat"/>
              </a:rPr>
              <a:t>Follow Ngator on social networks</a:t>
            </a:r>
          </a:p>
          <a:p>
            <a:pPr>
              <a:lnSpc>
                <a:spcPts val="4199"/>
              </a:lnSpc>
            </a:pPr>
            <a:r>
              <a:rPr lang="en-US" sz="2399">
                <a:solidFill>
                  <a:srgbClr val="3B41C9"/>
                </a:solidFill>
                <a:latin typeface="Montserrat"/>
              </a:rPr>
              <a:t>Facebook : https://www.facebook.com/learnwithngator</a:t>
            </a:r>
          </a:p>
          <a:p>
            <a:pPr>
              <a:lnSpc>
                <a:spcPts val="4199"/>
              </a:lnSpc>
            </a:pPr>
            <a:r>
              <a:rPr lang="en-US" sz="2399">
                <a:solidFill>
                  <a:srgbClr val="3B41C9"/>
                </a:solidFill>
                <a:latin typeface="Montserrat"/>
              </a:rPr>
              <a:t>Instagram :https://www.instagram.com/mahimapasindu/</a:t>
            </a:r>
          </a:p>
          <a:p>
            <a:pPr>
              <a:lnSpc>
                <a:spcPts val="4199"/>
              </a:lnSpc>
            </a:pPr>
            <a:r>
              <a:rPr lang="en-US" sz="2399">
                <a:solidFill>
                  <a:srgbClr val="3B41C9"/>
                </a:solidFill>
                <a:latin typeface="Montserrat"/>
              </a:rPr>
              <a:t>GitHub : https://github.com/drgnhunter</a:t>
            </a:r>
          </a:p>
          <a:p>
            <a:pPr>
              <a:lnSpc>
                <a:spcPts val="4199"/>
              </a:lnSpc>
            </a:pPr>
            <a:r>
              <a:rPr lang="en-US" sz="2399">
                <a:solidFill>
                  <a:srgbClr val="3B41C9"/>
                </a:solidFill>
                <a:latin typeface="Montserrat"/>
              </a:rPr>
              <a:t>LinkedIn : https://www.linkedin.com/in/pasindu-mahima-3a0031187/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 name="Freeform 3"/>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a:off x="16575473"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365233" y="4497773"/>
            <a:ext cx="4149477" cy="4114800"/>
            <a:chOff x="0" y="0"/>
            <a:chExt cx="6888894" cy="6831323"/>
          </a:xfrm>
        </p:grpSpPr>
        <p:sp>
          <p:nvSpPr>
            <p:cNvPr id="7" name="Freeform 7"/>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8" name="Group 8"/>
          <p:cNvGrpSpPr/>
          <p:nvPr/>
        </p:nvGrpSpPr>
        <p:grpSpPr>
          <a:xfrm>
            <a:off x="1420090" y="3477891"/>
            <a:ext cx="2039763" cy="203976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grpSp>
        <p:nvGrpSpPr>
          <p:cNvPr id="10" name="Group 10"/>
          <p:cNvGrpSpPr/>
          <p:nvPr/>
        </p:nvGrpSpPr>
        <p:grpSpPr>
          <a:xfrm>
            <a:off x="4832938" y="4497773"/>
            <a:ext cx="4149477" cy="4114800"/>
            <a:chOff x="0" y="0"/>
            <a:chExt cx="6888894" cy="6831323"/>
          </a:xfrm>
        </p:grpSpPr>
        <p:sp>
          <p:nvSpPr>
            <p:cNvPr id="11" name="Freeform 11"/>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2" name="Group 12"/>
          <p:cNvGrpSpPr/>
          <p:nvPr/>
        </p:nvGrpSpPr>
        <p:grpSpPr>
          <a:xfrm>
            <a:off x="5887795" y="3477891"/>
            <a:ext cx="2039763" cy="2039763"/>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sp>
        <p:nvSpPr>
          <p:cNvPr id="14" name="Freeform 14"/>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5" name="Group 15"/>
          <p:cNvGrpSpPr/>
          <p:nvPr/>
        </p:nvGrpSpPr>
        <p:grpSpPr>
          <a:xfrm>
            <a:off x="9300643" y="4497773"/>
            <a:ext cx="4149477" cy="4114800"/>
            <a:chOff x="0" y="0"/>
            <a:chExt cx="6888894" cy="6831323"/>
          </a:xfrm>
        </p:grpSpPr>
        <p:sp>
          <p:nvSpPr>
            <p:cNvPr id="16" name="Freeform 16"/>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7" name="Group 17"/>
          <p:cNvGrpSpPr/>
          <p:nvPr/>
        </p:nvGrpSpPr>
        <p:grpSpPr>
          <a:xfrm>
            <a:off x="10355500" y="3477891"/>
            <a:ext cx="2039763" cy="2039763"/>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sp>
        <p:nvSpPr>
          <p:cNvPr id="19" name="Freeform 19"/>
          <p:cNvSpPr/>
          <p:nvPr/>
        </p:nvSpPr>
        <p:spPr>
          <a:xfrm>
            <a:off x="16153608" y="285423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0" name="Freeform 20"/>
          <p:cNvSpPr/>
          <p:nvPr/>
        </p:nvSpPr>
        <p:spPr>
          <a:xfrm>
            <a:off x="1655771"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1028700"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a:off x="1836042"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rot="-10800000">
            <a:off x="1201178"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24" name="Group 24"/>
          <p:cNvGrpSpPr/>
          <p:nvPr/>
        </p:nvGrpSpPr>
        <p:grpSpPr>
          <a:xfrm>
            <a:off x="13961939" y="4497773"/>
            <a:ext cx="4149477" cy="4114800"/>
            <a:chOff x="0" y="0"/>
            <a:chExt cx="6888894" cy="6831323"/>
          </a:xfrm>
        </p:grpSpPr>
        <p:sp>
          <p:nvSpPr>
            <p:cNvPr id="25" name="Freeform 25"/>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26" name="Group 26"/>
          <p:cNvGrpSpPr/>
          <p:nvPr/>
        </p:nvGrpSpPr>
        <p:grpSpPr>
          <a:xfrm>
            <a:off x="15016796" y="3477891"/>
            <a:ext cx="2039763" cy="2039763"/>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sp>
        <p:nvSpPr>
          <p:cNvPr id="28" name="Freeform 28"/>
          <p:cNvSpPr/>
          <p:nvPr/>
        </p:nvSpPr>
        <p:spPr>
          <a:xfrm>
            <a:off x="1889272" y="3918061"/>
            <a:ext cx="1183241" cy="1066396"/>
          </a:xfrm>
          <a:custGeom>
            <a:avLst/>
            <a:gdLst/>
            <a:ahLst/>
            <a:cxnLst/>
            <a:rect l="l" t="t" r="r" b="b"/>
            <a:pathLst>
              <a:path w="1183241" h="1066396">
                <a:moveTo>
                  <a:pt x="0" y="0"/>
                </a:moveTo>
                <a:lnTo>
                  <a:pt x="1183241" y="0"/>
                </a:lnTo>
                <a:lnTo>
                  <a:pt x="1183241" y="1066396"/>
                </a:lnTo>
                <a:lnTo>
                  <a:pt x="0" y="10663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9" name="Freeform 29"/>
          <p:cNvSpPr/>
          <p:nvPr/>
        </p:nvSpPr>
        <p:spPr>
          <a:xfrm>
            <a:off x="6292502" y="3718336"/>
            <a:ext cx="1230349" cy="1365159"/>
          </a:xfrm>
          <a:custGeom>
            <a:avLst/>
            <a:gdLst/>
            <a:ahLst/>
            <a:cxnLst/>
            <a:rect l="l" t="t" r="r" b="b"/>
            <a:pathLst>
              <a:path w="1230349" h="1365159">
                <a:moveTo>
                  <a:pt x="0" y="0"/>
                </a:moveTo>
                <a:lnTo>
                  <a:pt x="1230349" y="0"/>
                </a:lnTo>
                <a:lnTo>
                  <a:pt x="1230349" y="1365158"/>
                </a:lnTo>
                <a:lnTo>
                  <a:pt x="0" y="136515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30" name="Freeform 30"/>
          <p:cNvSpPr/>
          <p:nvPr/>
        </p:nvSpPr>
        <p:spPr>
          <a:xfrm>
            <a:off x="10744540" y="3828685"/>
            <a:ext cx="1258935" cy="1314815"/>
          </a:xfrm>
          <a:custGeom>
            <a:avLst/>
            <a:gdLst/>
            <a:ahLst/>
            <a:cxnLst/>
            <a:rect l="l" t="t" r="r" b="b"/>
            <a:pathLst>
              <a:path w="1258935" h="1314815">
                <a:moveTo>
                  <a:pt x="0" y="0"/>
                </a:moveTo>
                <a:lnTo>
                  <a:pt x="1258936" y="0"/>
                </a:lnTo>
                <a:lnTo>
                  <a:pt x="1258936" y="1314815"/>
                </a:lnTo>
                <a:lnTo>
                  <a:pt x="0" y="1314815"/>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1" name="Freeform 31"/>
          <p:cNvSpPr/>
          <p:nvPr/>
        </p:nvSpPr>
        <p:spPr>
          <a:xfrm>
            <a:off x="15468550" y="3980948"/>
            <a:ext cx="1210016" cy="968013"/>
          </a:xfrm>
          <a:custGeom>
            <a:avLst/>
            <a:gdLst/>
            <a:ahLst/>
            <a:cxnLst/>
            <a:rect l="l" t="t" r="r" b="b"/>
            <a:pathLst>
              <a:path w="1210016" h="968013">
                <a:moveTo>
                  <a:pt x="0" y="0"/>
                </a:moveTo>
                <a:lnTo>
                  <a:pt x="1210016" y="0"/>
                </a:lnTo>
                <a:lnTo>
                  <a:pt x="1210016" y="968013"/>
                </a:lnTo>
                <a:lnTo>
                  <a:pt x="0" y="96801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32" name="TextBox 32"/>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33" name="TextBox 33"/>
          <p:cNvSpPr txBox="1"/>
          <p:nvPr/>
        </p:nvSpPr>
        <p:spPr>
          <a:xfrm>
            <a:off x="2601556" y="2207916"/>
            <a:ext cx="13084888" cy="857250"/>
          </a:xfrm>
          <a:prstGeom prst="rect">
            <a:avLst/>
          </a:prstGeom>
        </p:spPr>
        <p:txBody>
          <a:bodyPr lIns="0" tIns="0" rIns="0" bIns="0" rtlCol="0" anchor="t">
            <a:spAutoFit/>
          </a:bodyPr>
          <a:lstStyle/>
          <a:p>
            <a:pPr algn="ctr">
              <a:lnSpc>
                <a:spcPts val="6600"/>
              </a:lnSpc>
            </a:pPr>
            <a:r>
              <a:rPr lang="en-US" sz="6000">
                <a:solidFill>
                  <a:srgbClr val="3B41C9"/>
                </a:solidFill>
                <a:latin typeface="Archive"/>
              </a:rPr>
              <a:t>IMPORTANT POINTS TO REMEMBER</a:t>
            </a:r>
          </a:p>
        </p:txBody>
      </p:sp>
      <p:sp>
        <p:nvSpPr>
          <p:cNvPr id="34" name="TextBox 34"/>
          <p:cNvSpPr txBox="1"/>
          <p:nvPr/>
        </p:nvSpPr>
        <p:spPr>
          <a:xfrm>
            <a:off x="804210" y="6849250"/>
            <a:ext cx="3714403" cy="2093595"/>
          </a:xfrm>
          <a:prstGeom prst="rect">
            <a:avLst/>
          </a:prstGeom>
        </p:spPr>
        <p:txBody>
          <a:bodyPr lIns="0" tIns="0" rIns="0" bIns="0" rtlCol="0" anchor="t">
            <a:spAutoFit/>
          </a:bodyPr>
          <a:lstStyle/>
          <a:p>
            <a:pPr marL="518163" lvl="1" indent="-259082">
              <a:lnSpc>
                <a:spcPts val="3360"/>
              </a:lnSpc>
              <a:buFont typeface="Arial"/>
              <a:buChar char="•"/>
            </a:pPr>
            <a:r>
              <a:rPr lang="en-US" sz="2400">
                <a:solidFill>
                  <a:srgbClr val="3B41C9"/>
                </a:solidFill>
                <a:latin typeface="Montserrat"/>
              </a:rPr>
              <a:t>java.awt.event.*</a:t>
            </a:r>
          </a:p>
          <a:p>
            <a:pPr marL="518163" lvl="1" indent="-259082">
              <a:lnSpc>
                <a:spcPts val="3360"/>
              </a:lnSpc>
              <a:buFont typeface="Arial"/>
              <a:buChar char="•"/>
            </a:pPr>
            <a:r>
              <a:rPr lang="en-US" sz="2400">
                <a:solidFill>
                  <a:srgbClr val="3B41C9"/>
                </a:solidFill>
                <a:latin typeface="Montserrat"/>
              </a:rPr>
              <a:t>javax.swing.event.*</a:t>
            </a:r>
          </a:p>
          <a:p>
            <a:pPr marL="518163" lvl="1" indent="-259082">
              <a:lnSpc>
                <a:spcPts val="3360"/>
              </a:lnSpc>
              <a:buFont typeface="Arial"/>
              <a:buChar char="•"/>
            </a:pPr>
            <a:r>
              <a:rPr lang="en-US" sz="2400">
                <a:solidFill>
                  <a:srgbClr val="3B41C9"/>
                </a:solidFill>
                <a:latin typeface="Montserrat"/>
              </a:rPr>
              <a:t>java.beans.PropertyChangeEvent</a:t>
            </a:r>
          </a:p>
          <a:p>
            <a:pPr>
              <a:lnSpc>
                <a:spcPts val="3360"/>
              </a:lnSpc>
            </a:pPr>
            <a:endParaRPr lang="en-US" sz="2400">
              <a:solidFill>
                <a:srgbClr val="3B41C9"/>
              </a:solidFill>
              <a:latin typeface="Montserrat"/>
            </a:endParaRPr>
          </a:p>
        </p:txBody>
      </p:sp>
      <p:sp>
        <p:nvSpPr>
          <p:cNvPr id="35" name="TextBox 35"/>
          <p:cNvSpPr txBox="1"/>
          <p:nvPr/>
        </p:nvSpPr>
        <p:spPr>
          <a:xfrm>
            <a:off x="5271915" y="6835685"/>
            <a:ext cx="3271523" cy="1577974"/>
          </a:xfrm>
          <a:prstGeom prst="rect">
            <a:avLst/>
          </a:prstGeom>
        </p:spPr>
        <p:txBody>
          <a:bodyPr lIns="0" tIns="0" rIns="0" bIns="0" rtlCol="0" anchor="t">
            <a:spAutoFit/>
          </a:bodyPr>
          <a:lstStyle/>
          <a:p>
            <a:pPr marL="388626" lvl="1" indent="-194313">
              <a:lnSpc>
                <a:spcPts val="2520"/>
              </a:lnSpc>
              <a:buFont typeface="Arial"/>
              <a:buChar char="•"/>
            </a:pPr>
            <a:r>
              <a:rPr lang="en-US" sz="1800">
                <a:solidFill>
                  <a:srgbClr val="3B41C9"/>
                </a:solidFill>
                <a:latin typeface="Montserrat"/>
              </a:rPr>
              <a:t>GUI</a:t>
            </a:r>
          </a:p>
          <a:p>
            <a:pPr marL="388626" lvl="1" indent="-194313">
              <a:lnSpc>
                <a:spcPts val="2520"/>
              </a:lnSpc>
              <a:buFont typeface="Arial"/>
              <a:buChar char="•"/>
            </a:pPr>
            <a:r>
              <a:rPr lang="en-US" sz="1800">
                <a:solidFill>
                  <a:srgbClr val="3B41C9"/>
                </a:solidFill>
                <a:latin typeface="Montserrat"/>
              </a:rPr>
              <a:t>Components</a:t>
            </a:r>
          </a:p>
          <a:p>
            <a:pPr marL="388626" lvl="1" indent="-194313">
              <a:lnSpc>
                <a:spcPts val="2520"/>
              </a:lnSpc>
              <a:buFont typeface="Arial"/>
              <a:buChar char="•"/>
            </a:pPr>
            <a:r>
              <a:rPr lang="en-US" sz="1800">
                <a:solidFill>
                  <a:srgbClr val="3B41C9"/>
                </a:solidFill>
                <a:latin typeface="Montserrat"/>
              </a:rPr>
              <a:t>Creating a report</a:t>
            </a:r>
          </a:p>
          <a:p>
            <a:pPr marL="388626" lvl="1" indent="-194313">
              <a:lnSpc>
                <a:spcPts val="2520"/>
              </a:lnSpc>
              <a:buFont typeface="Arial"/>
              <a:buChar char="•"/>
            </a:pPr>
            <a:r>
              <a:rPr lang="en-US" sz="1800">
                <a:solidFill>
                  <a:srgbClr val="3B41C9"/>
                </a:solidFill>
                <a:latin typeface="Montserrat"/>
              </a:rPr>
              <a:t>Sub Reporting</a:t>
            </a:r>
          </a:p>
          <a:p>
            <a:pPr>
              <a:lnSpc>
                <a:spcPts val="2520"/>
              </a:lnSpc>
            </a:pPr>
            <a:endParaRPr lang="en-US" sz="1800">
              <a:solidFill>
                <a:srgbClr val="3B41C9"/>
              </a:solidFill>
              <a:latin typeface="Montserrat"/>
            </a:endParaRPr>
          </a:p>
        </p:txBody>
      </p:sp>
      <p:sp>
        <p:nvSpPr>
          <p:cNvPr id="36" name="TextBox 36"/>
          <p:cNvSpPr txBox="1"/>
          <p:nvPr/>
        </p:nvSpPr>
        <p:spPr>
          <a:xfrm>
            <a:off x="803856" y="5850395"/>
            <a:ext cx="3271523"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ACTION LISTENERS</a:t>
            </a:r>
          </a:p>
        </p:txBody>
      </p:sp>
      <p:sp>
        <p:nvSpPr>
          <p:cNvPr id="37" name="TextBox 37"/>
          <p:cNvSpPr txBox="1"/>
          <p:nvPr/>
        </p:nvSpPr>
        <p:spPr>
          <a:xfrm>
            <a:off x="9739620" y="5850395"/>
            <a:ext cx="3271523" cy="78930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JFRAME OPERATIONS</a:t>
            </a:r>
          </a:p>
        </p:txBody>
      </p:sp>
      <p:sp>
        <p:nvSpPr>
          <p:cNvPr id="38" name="TextBox 38"/>
          <p:cNvSpPr txBox="1"/>
          <p:nvPr/>
        </p:nvSpPr>
        <p:spPr>
          <a:xfrm>
            <a:off x="5271915" y="6079630"/>
            <a:ext cx="3271523"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JASPER REPORTING</a:t>
            </a:r>
          </a:p>
        </p:txBody>
      </p:sp>
      <p:sp>
        <p:nvSpPr>
          <p:cNvPr id="39" name="TextBox 39"/>
          <p:cNvSpPr txBox="1"/>
          <p:nvPr/>
        </p:nvSpPr>
        <p:spPr>
          <a:xfrm>
            <a:off x="9739620" y="7011175"/>
            <a:ext cx="3271523" cy="945832"/>
          </a:xfrm>
          <a:prstGeom prst="rect">
            <a:avLst/>
          </a:prstGeom>
        </p:spPr>
        <p:txBody>
          <a:bodyPr lIns="0" tIns="0" rIns="0" bIns="0" rtlCol="0" anchor="t">
            <a:spAutoFit/>
          </a:bodyPr>
          <a:lstStyle/>
          <a:p>
            <a:pPr marL="388626" lvl="1" indent="-194313">
              <a:lnSpc>
                <a:spcPts val="2520"/>
              </a:lnSpc>
              <a:buFont typeface="Arial"/>
              <a:buChar char="•"/>
            </a:pPr>
            <a:r>
              <a:rPr lang="en-US" sz="1800">
                <a:solidFill>
                  <a:srgbClr val="3B41C9"/>
                </a:solidFill>
                <a:latin typeface="Montserrat"/>
              </a:rPr>
              <a:t>EXIT_ON_CLOSE</a:t>
            </a:r>
          </a:p>
          <a:p>
            <a:pPr marL="388626" lvl="1" indent="-194313">
              <a:lnSpc>
                <a:spcPts val="2520"/>
              </a:lnSpc>
              <a:buFont typeface="Arial"/>
              <a:buChar char="•"/>
            </a:pPr>
            <a:r>
              <a:rPr lang="en-US" sz="1800">
                <a:solidFill>
                  <a:srgbClr val="3B41C9"/>
                </a:solidFill>
                <a:latin typeface="Montserrat"/>
              </a:rPr>
              <a:t>DO_NOTHING</a:t>
            </a:r>
          </a:p>
          <a:p>
            <a:pPr marL="388626" lvl="1" indent="-194313">
              <a:lnSpc>
                <a:spcPts val="2520"/>
              </a:lnSpc>
              <a:buFont typeface="Arial"/>
              <a:buChar char="•"/>
            </a:pPr>
            <a:r>
              <a:rPr lang="en-US" sz="1800">
                <a:solidFill>
                  <a:srgbClr val="3B41C9"/>
                </a:solidFill>
                <a:latin typeface="Montserrat"/>
              </a:rPr>
              <a:t>DISPOSE</a:t>
            </a:r>
          </a:p>
        </p:txBody>
      </p:sp>
      <p:sp>
        <p:nvSpPr>
          <p:cNvPr id="40" name="TextBox 40"/>
          <p:cNvSpPr txBox="1"/>
          <p:nvPr/>
        </p:nvSpPr>
        <p:spPr>
          <a:xfrm>
            <a:off x="14351891" y="5776099"/>
            <a:ext cx="375952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SOFTWARE FINALIZING</a:t>
            </a:r>
          </a:p>
        </p:txBody>
      </p:sp>
      <p:sp>
        <p:nvSpPr>
          <p:cNvPr id="41" name="TextBox 41"/>
          <p:cNvSpPr txBox="1"/>
          <p:nvPr/>
        </p:nvSpPr>
        <p:spPr>
          <a:xfrm>
            <a:off x="14400916" y="6837431"/>
            <a:ext cx="3271523" cy="945832"/>
          </a:xfrm>
          <a:prstGeom prst="rect">
            <a:avLst/>
          </a:prstGeom>
        </p:spPr>
        <p:txBody>
          <a:bodyPr lIns="0" tIns="0" rIns="0" bIns="0" rtlCol="0" anchor="t">
            <a:spAutoFit/>
          </a:bodyPr>
          <a:lstStyle/>
          <a:p>
            <a:pPr marL="388626" lvl="1" indent="-194313">
              <a:lnSpc>
                <a:spcPts val="2520"/>
              </a:lnSpc>
              <a:buFont typeface="Arial"/>
              <a:buChar char="•"/>
            </a:pPr>
            <a:r>
              <a:rPr lang="en-US" sz="1800">
                <a:solidFill>
                  <a:srgbClr val="3B41C9"/>
                </a:solidFill>
                <a:latin typeface="Montserrat"/>
              </a:rPr>
              <a:t>Logger</a:t>
            </a:r>
          </a:p>
          <a:p>
            <a:pPr marL="388626" lvl="1" indent="-194313">
              <a:lnSpc>
                <a:spcPts val="2520"/>
              </a:lnSpc>
              <a:buFont typeface="Arial"/>
              <a:buChar char="•"/>
            </a:pPr>
            <a:r>
              <a:rPr lang="en-US" sz="1800">
                <a:solidFill>
                  <a:srgbClr val="3B41C9"/>
                </a:solidFill>
                <a:latin typeface="Montserrat"/>
              </a:rPr>
              <a:t>Unit Testing</a:t>
            </a:r>
          </a:p>
          <a:p>
            <a:pPr marL="388626" lvl="1" indent="-194313">
              <a:lnSpc>
                <a:spcPts val="2520"/>
              </a:lnSpc>
              <a:buFont typeface="Arial"/>
              <a:buChar char="•"/>
            </a:pPr>
            <a:r>
              <a:rPr lang="en-US" sz="1800">
                <a:solidFill>
                  <a:srgbClr val="3B41C9"/>
                </a:solidFill>
                <a:latin typeface="Montserrat"/>
              </a:rPr>
              <a:t>jar, exe and setup files</a:t>
            </a:r>
          </a:p>
        </p:txBody>
      </p:sp>
      <p:sp>
        <p:nvSpPr>
          <p:cNvPr id="42" name="TextBox 42"/>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43" name="TextBox 43"/>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11269452" y="2057400"/>
            <a:ext cx="5814441" cy="5478992"/>
          </a:xfrm>
          <a:custGeom>
            <a:avLst/>
            <a:gdLst/>
            <a:ahLst/>
            <a:cxnLst/>
            <a:rect l="l" t="t" r="r" b="b"/>
            <a:pathLst>
              <a:path w="5814441" h="5478992">
                <a:moveTo>
                  <a:pt x="0" y="0"/>
                </a:moveTo>
                <a:lnTo>
                  <a:pt x="5814441" y="0"/>
                </a:lnTo>
                <a:lnTo>
                  <a:pt x="5814441" y="5478992"/>
                </a:lnTo>
                <a:lnTo>
                  <a:pt x="0" y="5478992"/>
                </a:lnTo>
                <a:lnTo>
                  <a:pt x="0" y="0"/>
                </a:lnTo>
                <a:close/>
              </a:path>
            </a:pathLst>
          </a:custGeom>
          <a:blipFill>
            <a:blip r:embed="rId16"/>
            <a:stretch>
              <a:fillRect l="-67986" t="-16222" r="-63458" b="-21935"/>
            </a:stretch>
          </a:blipFill>
        </p:spPr>
      </p:sp>
      <p:sp>
        <p:nvSpPr>
          <p:cNvPr id="14" name="TextBox 14"/>
          <p:cNvSpPr txBox="1"/>
          <p:nvPr/>
        </p:nvSpPr>
        <p:spPr>
          <a:xfrm>
            <a:off x="1712527" y="1789872"/>
            <a:ext cx="1062025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JFRAME OPERATIONS</a:t>
            </a:r>
          </a:p>
        </p:txBody>
      </p:sp>
      <p:sp>
        <p:nvSpPr>
          <p:cNvPr id="15" name="TextBox 15"/>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6" name="TextBox 16"/>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7" name="TextBox 17"/>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8" name="TextBox 18"/>
          <p:cNvSpPr txBox="1"/>
          <p:nvPr/>
        </p:nvSpPr>
        <p:spPr>
          <a:xfrm>
            <a:off x="1538046" y="3199572"/>
            <a:ext cx="9178449" cy="3591176"/>
          </a:xfrm>
          <a:prstGeom prst="rect">
            <a:avLst/>
          </a:prstGeom>
        </p:spPr>
        <p:txBody>
          <a:bodyPr lIns="0" tIns="0" rIns="0" bIns="0" rtlCol="0" anchor="t">
            <a:spAutoFit/>
          </a:bodyPr>
          <a:lstStyle/>
          <a:p>
            <a:pPr marL="888450" lvl="1" indent="-444225">
              <a:lnSpc>
                <a:spcPts val="5761"/>
              </a:lnSpc>
              <a:buFont typeface="Arial"/>
              <a:buChar char="•"/>
            </a:pPr>
            <a:r>
              <a:rPr lang="en-US" sz="4115">
                <a:solidFill>
                  <a:srgbClr val="3B41C9"/>
                </a:solidFill>
                <a:latin typeface="Canva Sans"/>
              </a:rPr>
              <a:t>EXIT_ON_CLOSE </a:t>
            </a:r>
          </a:p>
          <a:p>
            <a:pPr marL="888450" lvl="1" indent="-444225">
              <a:lnSpc>
                <a:spcPts val="5761"/>
              </a:lnSpc>
              <a:buFont typeface="Arial"/>
              <a:buChar char="•"/>
            </a:pPr>
            <a:r>
              <a:rPr lang="en-US" sz="4115">
                <a:solidFill>
                  <a:srgbClr val="3B41C9"/>
                </a:solidFill>
                <a:latin typeface="Canva Sans"/>
              </a:rPr>
              <a:t>HIDE / HIDE_ON_CLOSE (Default)</a:t>
            </a:r>
          </a:p>
          <a:p>
            <a:pPr marL="888450" lvl="1" indent="-444225">
              <a:lnSpc>
                <a:spcPts val="5761"/>
              </a:lnSpc>
              <a:buFont typeface="Arial"/>
              <a:buChar char="•"/>
            </a:pPr>
            <a:r>
              <a:rPr lang="en-US" sz="4115">
                <a:solidFill>
                  <a:srgbClr val="3B41C9"/>
                </a:solidFill>
                <a:latin typeface="Canva Sans"/>
              </a:rPr>
              <a:t>DO_NOTHING</a:t>
            </a:r>
          </a:p>
          <a:p>
            <a:pPr marL="888450" lvl="1" indent="-444225">
              <a:lnSpc>
                <a:spcPts val="5761"/>
              </a:lnSpc>
              <a:buFont typeface="Arial"/>
              <a:buChar char="•"/>
            </a:pPr>
            <a:r>
              <a:rPr lang="en-US" sz="4115">
                <a:solidFill>
                  <a:srgbClr val="3B41C9"/>
                </a:solidFill>
                <a:latin typeface="Canva Sans"/>
              </a:rPr>
              <a:t>DISPOSE</a:t>
            </a:r>
          </a:p>
          <a:p>
            <a:pPr>
              <a:lnSpc>
                <a:spcPts val="5761"/>
              </a:lnSpc>
            </a:pPr>
            <a:endParaRPr lang="en-US" sz="4115">
              <a:solidFill>
                <a:srgbClr val="3B41C9"/>
              </a:solidFill>
              <a:latin typeface="Canva Sans"/>
            </a:endParaRPr>
          </a:p>
        </p:txBody>
      </p:sp>
      <p:sp>
        <p:nvSpPr>
          <p:cNvPr id="19" name="TextBox 19"/>
          <p:cNvSpPr txBox="1"/>
          <p:nvPr/>
        </p:nvSpPr>
        <p:spPr>
          <a:xfrm>
            <a:off x="2265484" y="7102383"/>
            <a:ext cx="12187339" cy="2925416"/>
          </a:xfrm>
          <a:prstGeom prst="rect">
            <a:avLst/>
          </a:prstGeom>
        </p:spPr>
        <p:txBody>
          <a:bodyPr wrap="square" lIns="0" tIns="0" rIns="0" bIns="0" rtlCol="0" anchor="t">
            <a:spAutoFit/>
          </a:bodyPr>
          <a:lstStyle/>
          <a:p>
            <a:pPr marL="888450" lvl="1" indent="-444225" algn="just">
              <a:lnSpc>
                <a:spcPts val="5761"/>
              </a:lnSpc>
              <a:buFont typeface="Arial"/>
              <a:buChar char="•"/>
            </a:pPr>
            <a:r>
              <a:rPr lang="en-US" sz="4115" dirty="0">
                <a:solidFill>
                  <a:srgbClr val="3B41C9"/>
                </a:solidFill>
                <a:latin typeface="Canva Sans"/>
              </a:rPr>
              <a:t>Methods - </a:t>
            </a:r>
          </a:p>
          <a:p>
            <a:pPr>
              <a:lnSpc>
                <a:spcPts val="5761"/>
              </a:lnSpc>
            </a:pPr>
            <a:r>
              <a:rPr lang="en-US" sz="4115" dirty="0" err="1">
                <a:solidFill>
                  <a:srgbClr val="3B41C9"/>
                </a:solidFill>
                <a:latin typeface="Canva Sans"/>
              </a:rPr>
              <a:t>System.exit</a:t>
            </a:r>
            <a:r>
              <a:rPr lang="en-US" sz="4115" dirty="0">
                <a:solidFill>
                  <a:srgbClr val="3B41C9"/>
                </a:solidFill>
                <a:latin typeface="Canva Sans"/>
              </a:rPr>
              <a:t>(0); - EXIT_ON_CLOSE</a:t>
            </a:r>
          </a:p>
          <a:p>
            <a:pPr>
              <a:lnSpc>
                <a:spcPts val="5761"/>
              </a:lnSpc>
            </a:pPr>
            <a:r>
              <a:rPr lang="en-US" sz="4115" dirty="0" err="1">
                <a:solidFill>
                  <a:srgbClr val="3B41C9"/>
                </a:solidFill>
                <a:latin typeface="Canva Sans"/>
              </a:rPr>
              <a:t>JFrame.setVisible</a:t>
            </a:r>
            <a:r>
              <a:rPr lang="en-US" sz="4115" dirty="0">
                <a:solidFill>
                  <a:srgbClr val="3B41C9"/>
                </a:solidFill>
                <a:latin typeface="Canva Sans"/>
              </a:rPr>
              <a:t>(false); - HIDE_ON_CLOSE</a:t>
            </a:r>
          </a:p>
          <a:p>
            <a:pPr>
              <a:lnSpc>
                <a:spcPts val="5761"/>
              </a:lnSpc>
            </a:pPr>
            <a:endParaRPr lang="en-US" sz="4115" dirty="0">
              <a:solidFill>
                <a:srgbClr val="3B41C9"/>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11269452" y="2057400"/>
            <a:ext cx="5814441" cy="5478992"/>
          </a:xfrm>
          <a:custGeom>
            <a:avLst/>
            <a:gdLst/>
            <a:ahLst/>
            <a:cxnLst/>
            <a:rect l="l" t="t" r="r" b="b"/>
            <a:pathLst>
              <a:path w="5814441" h="5478992">
                <a:moveTo>
                  <a:pt x="0" y="0"/>
                </a:moveTo>
                <a:lnTo>
                  <a:pt x="5814441" y="0"/>
                </a:lnTo>
                <a:lnTo>
                  <a:pt x="5814441" y="5478992"/>
                </a:lnTo>
                <a:lnTo>
                  <a:pt x="0" y="5478992"/>
                </a:lnTo>
                <a:lnTo>
                  <a:pt x="0" y="0"/>
                </a:lnTo>
                <a:close/>
              </a:path>
            </a:pathLst>
          </a:custGeom>
          <a:blipFill>
            <a:blip r:embed="rId16"/>
            <a:stretch>
              <a:fillRect l="-67986" t="-16222" r="-63458" b="-21935"/>
            </a:stretch>
          </a:blipFill>
        </p:spPr>
      </p:sp>
      <p:sp>
        <p:nvSpPr>
          <p:cNvPr id="14" name="TextBox 14"/>
          <p:cNvSpPr txBox="1"/>
          <p:nvPr/>
        </p:nvSpPr>
        <p:spPr>
          <a:xfrm>
            <a:off x="1712527" y="1789872"/>
            <a:ext cx="1062025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JFRAME OPERATIONS</a:t>
            </a:r>
          </a:p>
        </p:txBody>
      </p:sp>
      <p:sp>
        <p:nvSpPr>
          <p:cNvPr id="15" name="TextBox 15"/>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6" name="TextBox 16"/>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7" name="TextBox 17"/>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8" name="TextBox 18"/>
          <p:cNvSpPr txBox="1"/>
          <p:nvPr/>
        </p:nvSpPr>
        <p:spPr>
          <a:xfrm>
            <a:off x="1538046" y="3199572"/>
            <a:ext cx="9178449" cy="3591176"/>
          </a:xfrm>
          <a:prstGeom prst="rect">
            <a:avLst/>
          </a:prstGeom>
        </p:spPr>
        <p:txBody>
          <a:bodyPr lIns="0" tIns="0" rIns="0" bIns="0" rtlCol="0" anchor="t">
            <a:spAutoFit/>
          </a:bodyPr>
          <a:lstStyle/>
          <a:p>
            <a:pPr marL="888450" lvl="1" indent="-444225">
              <a:lnSpc>
                <a:spcPts val="5761"/>
              </a:lnSpc>
              <a:buFont typeface="Arial"/>
              <a:buChar char="•"/>
            </a:pPr>
            <a:r>
              <a:rPr lang="en-US" sz="4115">
                <a:solidFill>
                  <a:srgbClr val="3B41C9"/>
                </a:solidFill>
                <a:latin typeface="Canva Sans"/>
              </a:rPr>
              <a:t>EXIT_ON_CLOSE </a:t>
            </a:r>
          </a:p>
          <a:p>
            <a:pPr marL="888450" lvl="1" indent="-444225">
              <a:lnSpc>
                <a:spcPts val="5761"/>
              </a:lnSpc>
              <a:buFont typeface="Arial"/>
              <a:buChar char="•"/>
            </a:pPr>
            <a:r>
              <a:rPr lang="en-US" sz="4115">
                <a:solidFill>
                  <a:srgbClr val="3B41C9"/>
                </a:solidFill>
                <a:latin typeface="Canva Sans"/>
              </a:rPr>
              <a:t>HIDE / HIDE_ON_CLOSE (Default)</a:t>
            </a:r>
          </a:p>
          <a:p>
            <a:pPr marL="888450" lvl="1" indent="-444225">
              <a:lnSpc>
                <a:spcPts val="5761"/>
              </a:lnSpc>
              <a:buFont typeface="Arial"/>
              <a:buChar char="•"/>
            </a:pPr>
            <a:r>
              <a:rPr lang="en-US" sz="4115">
                <a:solidFill>
                  <a:srgbClr val="3B41C9"/>
                </a:solidFill>
                <a:latin typeface="Canva Sans"/>
              </a:rPr>
              <a:t>DO_NOTHING</a:t>
            </a:r>
          </a:p>
          <a:p>
            <a:pPr marL="888450" lvl="1" indent="-444225">
              <a:lnSpc>
                <a:spcPts val="5761"/>
              </a:lnSpc>
              <a:buFont typeface="Arial"/>
              <a:buChar char="•"/>
            </a:pPr>
            <a:r>
              <a:rPr lang="en-US" sz="4115">
                <a:solidFill>
                  <a:srgbClr val="3B41C9"/>
                </a:solidFill>
                <a:latin typeface="Canva Sans"/>
              </a:rPr>
              <a:t>DISPOSE</a:t>
            </a:r>
          </a:p>
          <a:p>
            <a:pPr>
              <a:lnSpc>
                <a:spcPts val="5761"/>
              </a:lnSpc>
            </a:pPr>
            <a:endParaRPr lang="en-US" sz="4115">
              <a:solidFill>
                <a:srgbClr val="3B41C9"/>
              </a:solidFill>
              <a:latin typeface="Canva Sans"/>
            </a:endParaRPr>
          </a:p>
        </p:txBody>
      </p:sp>
      <p:sp>
        <p:nvSpPr>
          <p:cNvPr id="20" name="TextBox 20"/>
          <p:cNvSpPr txBox="1"/>
          <p:nvPr/>
        </p:nvSpPr>
        <p:spPr>
          <a:xfrm>
            <a:off x="2604888" y="7904684"/>
            <a:ext cx="14792802" cy="2356419"/>
          </a:xfrm>
          <a:prstGeom prst="rect">
            <a:avLst/>
          </a:prstGeom>
        </p:spPr>
        <p:txBody>
          <a:bodyPr lIns="0" tIns="0" rIns="0" bIns="0" rtlCol="0" anchor="t">
            <a:spAutoFit/>
          </a:bodyPr>
          <a:lstStyle/>
          <a:p>
            <a:pPr marL="888450" lvl="1" indent="-444225">
              <a:lnSpc>
                <a:spcPts val="5761"/>
              </a:lnSpc>
              <a:buFont typeface="Arial"/>
              <a:buChar char="•"/>
            </a:pPr>
            <a:r>
              <a:rPr lang="en-US" sz="4115" dirty="0">
                <a:solidFill>
                  <a:srgbClr val="3B41C9"/>
                </a:solidFill>
                <a:latin typeface="Canva Sans"/>
              </a:rPr>
              <a:t>Calling the Close Operation</a:t>
            </a:r>
          </a:p>
          <a:p>
            <a:pPr>
              <a:lnSpc>
                <a:spcPts val="1679"/>
              </a:lnSpc>
            </a:pPr>
            <a:endParaRPr lang="en-US" sz="4115" dirty="0">
              <a:solidFill>
                <a:srgbClr val="3B41C9"/>
              </a:solidFill>
              <a:latin typeface="Canva Sans"/>
            </a:endParaRPr>
          </a:p>
          <a:p>
            <a:pPr>
              <a:lnSpc>
                <a:spcPts val="5761"/>
              </a:lnSpc>
            </a:pPr>
            <a:r>
              <a:rPr lang="en-US" sz="4115" dirty="0" err="1">
                <a:solidFill>
                  <a:srgbClr val="3B41C9"/>
                </a:solidFill>
                <a:latin typeface="Canva Sans"/>
              </a:rPr>
              <a:t>frame.setDefaultCloseOperation</a:t>
            </a:r>
            <a:r>
              <a:rPr lang="en-US" sz="4115" dirty="0">
                <a:solidFill>
                  <a:srgbClr val="3B41C9"/>
                </a:solidFill>
                <a:latin typeface="Canva Sans"/>
              </a:rPr>
              <a:t>(</a:t>
            </a:r>
            <a:r>
              <a:rPr lang="en-US" sz="4115" dirty="0" err="1">
                <a:solidFill>
                  <a:srgbClr val="3B41C9"/>
                </a:solidFill>
                <a:latin typeface="Canva Sans"/>
              </a:rPr>
              <a:t>JFrame.EXIT_ON_CLOSE</a:t>
            </a:r>
            <a:r>
              <a:rPr lang="en-US" sz="4115" dirty="0">
                <a:solidFill>
                  <a:srgbClr val="3B41C9"/>
                </a:solidFill>
                <a:latin typeface="Canva Sans"/>
              </a:rPr>
              <a:t>);</a:t>
            </a:r>
          </a:p>
          <a:p>
            <a:pPr>
              <a:lnSpc>
                <a:spcPts val="5761"/>
              </a:lnSpc>
            </a:pPr>
            <a:endParaRPr lang="en-US" sz="4115" dirty="0">
              <a:solidFill>
                <a:srgbClr val="3B41C9"/>
              </a:solidFill>
              <a:latin typeface="Canva Sans"/>
            </a:endParaRPr>
          </a:p>
        </p:txBody>
      </p:sp>
    </p:spTree>
    <p:extLst>
      <p:ext uri="{BB962C8B-B14F-4D97-AF65-F5344CB8AC3E}">
        <p14:creationId xmlns:p14="http://schemas.microsoft.com/office/powerpoint/2010/main" val="197133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TextBox 13"/>
          <p:cNvSpPr txBox="1"/>
          <p:nvPr/>
        </p:nvSpPr>
        <p:spPr>
          <a:xfrm>
            <a:off x="1712527" y="1789872"/>
            <a:ext cx="1062025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EXIT_ON_CLOSE </a:t>
            </a:r>
          </a:p>
        </p:txBody>
      </p:sp>
      <p:sp>
        <p:nvSpPr>
          <p:cNvPr id="14" name="TextBox 14"/>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6" name="TextBox 16"/>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7" name="TextBox 17"/>
          <p:cNvSpPr txBox="1"/>
          <p:nvPr/>
        </p:nvSpPr>
        <p:spPr>
          <a:xfrm>
            <a:off x="1028700" y="2998040"/>
            <a:ext cx="16749954" cy="6493761"/>
          </a:xfrm>
          <a:prstGeom prst="rect">
            <a:avLst/>
          </a:prstGeom>
        </p:spPr>
        <p:txBody>
          <a:bodyPr lIns="0" tIns="0" rIns="0" bIns="0" rtlCol="0" anchor="t">
            <a:spAutoFit/>
          </a:bodyPr>
          <a:lstStyle/>
          <a:p>
            <a:pPr marL="888450" lvl="1" indent="-444225">
              <a:lnSpc>
                <a:spcPts val="5761"/>
              </a:lnSpc>
              <a:buFont typeface="Arial"/>
              <a:buChar char="•"/>
            </a:pPr>
            <a:r>
              <a:rPr lang="en-US" sz="4115">
                <a:solidFill>
                  <a:srgbClr val="3B41C9"/>
                </a:solidFill>
                <a:latin typeface="Canva Sans"/>
              </a:rPr>
              <a:t>When this operation is set and the user attempts to close the JFrame, the application will exit. This effectively calls System.exit(0) and terminates the JVM.</a:t>
            </a:r>
          </a:p>
          <a:p>
            <a:pPr marL="888450" lvl="1" indent="-444225">
              <a:lnSpc>
                <a:spcPts val="5761"/>
              </a:lnSpc>
              <a:buFont typeface="Arial"/>
              <a:buChar char="•"/>
            </a:pPr>
            <a:r>
              <a:rPr lang="en-US" sz="4115">
                <a:solidFill>
                  <a:srgbClr val="3B41C9"/>
                </a:solidFill>
                <a:latin typeface="Canva Sans"/>
              </a:rPr>
              <a:t>This is not the actual default behavior for a JFrame; if you want your application to exit when the frame is closed, you need to set it explicitly using setDefaultCloseOperation(JFrame.EXIT_ON_CLOSE).</a:t>
            </a:r>
          </a:p>
          <a:p>
            <a:pPr>
              <a:lnSpc>
                <a:spcPts val="5761"/>
              </a:lnSpc>
            </a:pPr>
            <a:endParaRPr lang="en-US" sz="4115">
              <a:solidFill>
                <a:srgbClr val="3B41C9"/>
              </a:solidFill>
              <a:latin typeface="Canva Sans"/>
            </a:endParaRPr>
          </a:p>
          <a:p>
            <a:pPr>
              <a:lnSpc>
                <a:spcPts val="5761"/>
              </a:lnSpc>
            </a:pPr>
            <a:endParaRPr lang="en-US" sz="4115">
              <a:solidFill>
                <a:srgbClr val="3B41C9"/>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TextBox 13"/>
          <p:cNvSpPr txBox="1"/>
          <p:nvPr/>
        </p:nvSpPr>
        <p:spPr>
          <a:xfrm>
            <a:off x="1712527" y="1789872"/>
            <a:ext cx="13912813"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HIDE / HIDE_ON_CLOSE (DEFAULT)</a:t>
            </a:r>
          </a:p>
        </p:txBody>
      </p:sp>
      <p:sp>
        <p:nvSpPr>
          <p:cNvPr id="14" name="TextBox 14"/>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6" name="TextBox 16"/>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7" name="TextBox 17"/>
          <p:cNvSpPr txBox="1"/>
          <p:nvPr/>
        </p:nvSpPr>
        <p:spPr>
          <a:xfrm>
            <a:off x="1028700" y="2998040"/>
            <a:ext cx="17259300" cy="5045961"/>
          </a:xfrm>
          <a:prstGeom prst="rect">
            <a:avLst/>
          </a:prstGeom>
        </p:spPr>
        <p:txBody>
          <a:bodyPr lIns="0" tIns="0" rIns="0" bIns="0" rtlCol="0" anchor="t">
            <a:spAutoFit/>
          </a:bodyPr>
          <a:lstStyle/>
          <a:p>
            <a:pPr marL="888450" lvl="1" indent="-444225">
              <a:lnSpc>
                <a:spcPts val="5761"/>
              </a:lnSpc>
              <a:buFont typeface="Arial"/>
              <a:buChar char="•"/>
            </a:pPr>
            <a:r>
              <a:rPr lang="en-US" sz="4115">
                <a:solidFill>
                  <a:srgbClr val="3B41C9"/>
                </a:solidFill>
                <a:latin typeface="Canva Sans"/>
              </a:rPr>
              <a:t>This is the default behavior. When this operation is set and the user attempts to close the JFrame, the frame will simply be hidden (its setVisible state is set to false), but the application continues to run.</a:t>
            </a:r>
          </a:p>
          <a:p>
            <a:pPr marL="888450" lvl="1" indent="-444225">
              <a:lnSpc>
                <a:spcPts val="5761"/>
              </a:lnSpc>
              <a:buFont typeface="Arial"/>
              <a:buChar char="•"/>
            </a:pPr>
            <a:r>
              <a:rPr lang="en-US" sz="4115">
                <a:solidFill>
                  <a:srgbClr val="3B41C9"/>
                </a:solidFill>
                <a:latin typeface="Canva Sans"/>
              </a:rPr>
              <a:t>This is useful if you want to hide the main window but perhaps show it again later without having to recreate it.</a:t>
            </a:r>
          </a:p>
          <a:p>
            <a:pPr>
              <a:lnSpc>
                <a:spcPts val="5761"/>
              </a:lnSpc>
            </a:pPr>
            <a:endParaRPr lang="en-US" sz="4115">
              <a:solidFill>
                <a:srgbClr val="3B41C9"/>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TextBox 13"/>
          <p:cNvSpPr txBox="1"/>
          <p:nvPr/>
        </p:nvSpPr>
        <p:spPr>
          <a:xfrm>
            <a:off x="1712527" y="1789872"/>
            <a:ext cx="1062025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DO_NOTHING_ON_CLOSE</a:t>
            </a:r>
          </a:p>
        </p:txBody>
      </p:sp>
      <p:sp>
        <p:nvSpPr>
          <p:cNvPr id="14" name="TextBox 14"/>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6" name="TextBox 16"/>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7" name="TextBox 17"/>
          <p:cNvSpPr txBox="1"/>
          <p:nvPr/>
        </p:nvSpPr>
        <p:spPr>
          <a:xfrm>
            <a:off x="1028700" y="3049717"/>
            <a:ext cx="17259300" cy="5769861"/>
          </a:xfrm>
          <a:prstGeom prst="rect">
            <a:avLst/>
          </a:prstGeom>
        </p:spPr>
        <p:txBody>
          <a:bodyPr lIns="0" tIns="0" rIns="0" bIns="0" rtlCol="0" anchor="t">
            <a:spAutoFit/>
          </a:bodyPr>
          <a:lstStyle/>
          <a:p>
            <a:pPr marL="888450" lvl="1" indent="-444225">
              <a:lnSpc>
                <a:spcPts val="5761"/>
              </a:lnSpc>
              <a:buFont typeface="Arial"/>
              <a:buChar char="•"/>
            </a:pPr>
            <a:r>
              <a:rPr lang="en-US" sz="4115">
                <a:solidFill>
                  <a:srgbClr val="3B41C9"/>
                </a:solidFill>
                <a:latin typeface="Canva Sans"/>
              </a:rPr>
              <a:t>When this operation is set, the closing event will not result in any automatic action. Instead, you would typically provide a WindowListener to handle the windowClosing event if you want to perform some action.</a:t>
            </a:r>
          </a:p>
          <a:p>
            <a:pPr marL="888450" lvl="1" indent="-444225">
              <a:lnSpc>
                <a:spcPts val="5761"/>
              </a:lnSpc>
              <a:buFont typeface="Arial"/>
              <a:buChar char="•"/>
            </a:pPr>
            <a:r>
              <a:rPr lang="en-US" sz="4115">
                <a:solidFill>
                  <a:srgbClr val="3B41C9"/>
                </a:solidFill>
                <a:latin typeface="Canva Sans"/>
              </a:rPr>
              <a:t>This is useful when you want to show a confirmation dialog ("Are you sure you want to exit?") or if you need to perform some cleanup operations before the window can be closed.</a:t>
            </a:r>
          </a:p>
          <a:p>
            <a:pPr>
              <a:lnSpc>
                <a:spcPts val="5761"/>
              </a:lnSpc>
            </a:pPr>
            <a:endParaRPr lang="en-US" sz="4115">
              <a:solidFill>
                <a:srgbClr val="3B41C9"/>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1712527" y="1789872"/>
            <a:ext cx="1062025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DISPOSE</a:t>
            </a:r>
          </a:p>
        </p:txBody>
      </p:sp>
      <p:sp>
        <p:nvSpPr>
          <p:cNvPr id="10" name="TextBox 10"/>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1" name="TextBox 11"/>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2" name="TextBox 12"/>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3" name="TextBox 13"/>
          <p:cNvSpPr txBox="1"/>
          <p:nvPr/>
        </p:nvSpPr>
        <p:spPr>
          <a:xfrm>
            <a:off x="1028700" y="2694747"/>
            <a:ext cx="17259300" cy="7945054"/>
          </a:xfrm>
          <a:prstGeom prst="rect">
            <a:avLst/>
          </a:prstGeom>
        </p:spPr>
        <p:txBody>
          <a:bodyPr lIns="0" tIns="0" rIns="0" bIns="0" rtlCol="0" anchor="t">
            <a:spAutoFit/>
          </a:bodyPr>
          <a:lstStyle/>
          <a:p>
            <a:pPr marL="888450" lvl="1" indent="-444225">
              <a:lnSpc>
                <a:spcPts val="5761"/>
              </a:lnSpc>
              <a:buFont typeface="Arial"/>
              <a:buChar char="•"/>
            </a:pPr>
            <a:r>
              <a:rPr lang="en-US" sz="4115">
                <a:solidFill>
                  <a:srgbClr val="3B41C9"/>
                </a:solidFill>
                <a:latin typeface="Canva Sans"/>
              </a:rPr>
              <a:t>When this operation is set and the user attempts to close the JFrame, the window is disposed of, meaning all its resources are released, but the application might continue to run if there are other threads or windows active.</a:t>
            </a:r>
          </a:p>
          <a:p>
            <a:pPr marL="888450" lvl="1" indent="-444225">
              <a:lnSpc>
                <a:spcPts val="5761"/>
              </a:lnSpc>
              <a:buFont typeface="Arial"/>
              <a:buChar char="•"/>
            </a:pPr>
            <a:r>
              <a:rPr lang="en-US" sz="4115">
                <a:solidFill>
                  <a:srgbClr val="3B41C9"/>
                </a:solidFill>
                <a:latin typeface="Canva Sans"/>
              </a:rPr>
              <a:t>If this is the last window being closed and no other non-daemon threads are running, the application will exit.</a:t>
            </a:r>
          </a:p>
          <a:p>
            <a:pPr marL="888450" lvl="1" indent="-444225">
              <a:lnSpc>
                <a:spcPts val="5761"/>
              </a:lnSpc>
              <a:buFont typeface="Arial"/>
              <a:buChar char="•"/>
            </a:pPr>
            <a:r>
              <a:rPr lang="en-US" sz="4115">
                <a:solidFill>
                  <a:srgbClr val="3B41C9"/>
                </a:solidFill>
                <a:latin typeface="Canva Sans"/>
              </a:rPr>
              <a:t>This is especially useful in applications with multiple frames, where closing one frame shouldn't terminate the entire application, but you want to release the resources associated with that frame.</a:t>
            </a:r>
          </a:p>
          <a:p>
            <a:pPr>
              <a:lnSpc>
                <a:spcPts val="5761"/>
              </a:lnSpc>
            </a:pPr>
            <a:endParaRPr lang="en-US" sz="4115">
              <a:solidFill>
                <a:srgbClr val="3B41C9"/>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51921" y="1102347"/>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a:off x="2034188" y="4622561"/>
            <a:ext cx="3945840" cy="4808176"/>
          </a:xfrm>
          <a:custGeom>
            <a:avLst/>
            <a:gdLst/>
            <a:ahLst/>
            <a:cxnLst/>
            <a:rect l="l" t="t" r="r" b="b"/>
            <a:pathLst>
              <a:path w="3945840" h="4808176">
                <a:moveTo>
                  <a:pt x="0" y="0"/>
                </a:moveTo>
                <a:lnTo>
                  <a:pt x="3945840" y="0"/>
                </a:lnTo>
                <a:lnTo>
                  <a:pt x="3945840" y="4808175"/>
                </a:lnTo>
                <a:lnTo>
                  <a:pt x="0" y="4808175"/>
                </a:lnTo>
                <a:lnTo>
                  <a:pt x="0" y="0"/>
                </a:lnTo>
                <a:close/>
              </a:path>
            </a:pathLst>
          </a:custGeom>
          <a:blipFill>
            <a:blip r:embed="rId14"/>
            <a:stretch>
              <a:fillRect/>
            </a:stretch>
          </a:blipFill>
        </p:spPr>
      </p:sp>
      <p:sp>
        <p:nvSpPr>
          <p:cNvPr id="10" name="TextBox 10"/>
          <p:cNvSpPr txBox="1"/>
          <p:nvPr/>
        </p:nvSpPr>
        <p:spPr>
          <a:xfrm>
            <a:off x="1712527" y="1789872"/>
            <a:ext cx="1427512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REMOVING THE MENU BAR OF JFRAME</a:t>
            </a:r>
          </a:p>
        </p:txBody>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3" name="TextBox 13"/>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4" name="TextBox 14"/>
          <p:cNvSpPr txBox="1"/>
          <p:nvPr/>
        </p:nvSpPr>
        <p:spPr>
          <a:xfrm>
            <a:off x="1919197" y="3393598"/>
            <a:ext cx="14449606" cy="695576"/>
          </a:xfrm>
          <a:prstGeom prst="rect">
            <a:avLst/>
          </a:prstGeom>
        </p:spPr>
        <p:txBody>
          <a:bodyPr lIns="0" tIns="0" rIns="0" bIns="0" rtlCol="0" anchor="t">
            <a:spAutoFit/>
          </a:bodyPr>
          <a:lstStyle/>
          <a:p>
            <a:pPr>
              <a:lnSpc>
                <a:spcPts val="5761"/>
              </a:lnSpc>
            </a:pPr>
            <a:r>
              <a:rPr lang="en-US" sz="4115">
                <a:solidFill>
                  <a:srgbClr val="3B41C9"/>
                </a:solidFill>
                <a:latin typeface="Canva Sans"/>
              </a:rPr>
              <a:t>Properties &gt; Tick the Undercorated property</a:t>
            </a:r>
          </a:p>
        </p:txBody>
      </p:sp>
      <p:sp>
        <p:nvSpPr>
          <p:cNvPr id="15" name="TextBox 15"/>
          <p:cNvSpPr txBox="1"/>
          <p:nvPr/>
        </p:nvSpPr>
        <p:spPr>
          <a:xfrm>
            <a:off x="6656060" y="5067300"/>
            <a:ext cx="14449606" cy="695576"/>
          </a:xfrm>
          <a:prstGeom prst="rect">
            <a:avLst/>
          </a:prstGeom>
        </p:spPr>
        <p:txBody>
          <a:bodyPr lIns="0" tIns="0" rIns="0" bIns="0" rtlCol="0" anchor="t">
            <a:spAutoFit/>
          </a:bodyPr>
          <a:lstStyle/>
          <a:p>
            <a:pPr>
              <a:lnSpc>
                <a:spcPts val="5761"/>
              </a:lnSpc>
            </a:pPr>
            <a:r>
              <a:rPr lang="en-US" sz="4115">
                <a:solidFill>
                  <a:srgbClr val="3B41C9"/>
                </a:solidFill>
                <a:latin typeface="Canva Sans"/>
              </a:rPr>
              <a:t>When you do this, you can't move the JFrame.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645</Words>
  <Application>Microsoft Office PowerPoint</Application>
  <PresentationFormat>Custom</PresentationFormat>
  <Paragraphs>97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Canva Sans</vt:lpstr>
      <vt:lpstr>Archive</vt:lpstr>
      <vt:lpstr>Arial</vt:lpstr>
      <vt:lpstr>Calibri</vt:lpstr>
      <vt:lpstr>Montserrat</vt:lpstr>
      <vt:lpstr>Montserrat Bold</vt:lpstr>
      <vt:lpstr>Archive Bold</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JFRAME Options</dc:title>
  <cp:lastModifiedBy>Hunter Dragon</cp:lastModifiedBy>
  <cp:revision>2</cp:revision>
  <dcterms:created xsi:type="dcterms:W3CDTF">2006-08-16T00:00:00Z</dcterms:created>
  <dcterms:modified xsi:type="dcterms:W3CDTF">2023-08-09T00:15:00Z</dcterms:modified>
  <dc:identifier>DAFq_kmFGAs</dc:identifier>
</cp:coreProperties>
</file>