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chiv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Montserrat" panose="00000500000000000000" pitchFamily="2" charset="0"/>
      <p:regular r:id="rId20"/>
    </p:embeddedFont>
    <p:embeddedFont>
      <p:font typeface="Montserrat Bold" panose="00000800000000000000" charset="0"/>
      <p:regular r:id="rId21"/>
    </p:embeddedFont>
    <p:embeddedFont>
      <p:font typeface="Montserrat Classic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68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svg"/><Relationship Id="rId18" Type="http://schemas.openxmlformats.org/officeDocument/2006/relationships/image" Target="../media/image41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2.svg"/><Relationship Id="rId21" Type="http://schemas.openxmlformats.org/officeDocument/2006/relationships/image" Target="../media/image30.svg"/><Relationship Id="rId7" Type="http://schemas.openxmlformats.org/officeDocument/2006/relationships/image" Target="../media/image18.svg"/><Relationship Id="rId12" Type="http://schemas.openxmlformats.org/officeDocument/2006/relationships/image" Target="../media/image13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3.png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10" Type="http://schemas.openxmlformats.org/officeDocument/2006/relationships/image" Target="../media/image21.png"/><Relationship Id="rId19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6751921" y="1102347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53680" y="1204106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2487671" y="6013696"/>
            <a:ext cx="7839628" cy="1088090"/>
          </a:xfrm>
          <a:prstGeom prst="rect">
            <a:avLst/>
          </a:prstGeom>
          <a:solidFill>
            <a:srgbClr val="F2BE40"/>
          </a:solidFill>
        </p:spPr>
      </p:sp>
      <p:sp>
        <p:nvSpPr>
          <p:cNvPr id="6" name="TextBox 6"/>
          <p:cNvSpPr txBox="1"/>
          <p:nvPr/>
        </p:nvSpPr>
        <p:spPr>
          <a:xfrm>
            <a:off x="2487671" y="2822165"/>
            <a:ext cx="8676681" cy="319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59"/>
              </a:lnSpc>
            </a:pPr>
            <a:r>
              <a:rPr lang="en-US" sz="13074">
                <a:solidFill>
                  <a:srgbClr val="3B41C9"/>
                </a:solidFill>
                <a:latin typeface="Archive Bold"/>
              </a:rPr>
              <a:t>NGATOR</a:t>
            </a:r>
          </a:p>
          <a:p>
            <a:pPr>
              <a:lnSpc>
                <a:spcPts val="12159"/>
              </a:lnSpc>
            </a:pPr>
            <a:r>
              <a:rPr lang="en-US" sz="13074">
                <a:solidFill>
                  <a:srgbClr val="3B41C9"/>
                </a:solidFill>
                <a:latin typeface="Archive Bold"/>
              </a:rPr>
              <a:t>LEARNING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0189994" y="4246480"/>
            <a:ext cx="11595316" cy="11595316"/>
          </a:xfrm>
          <a:custGeom>
            <a:avLst/>
            <a:gdLst/>
            <a:ahLst/>
            <a:cxnLst/>
            <a:rect l="l" t="t" r="r" b="b"/>
            <a:pathLst>
              <a:path w="11595316" h="11595316">
                <a:moveTo>
                  <a:pt x="0" y="0"/>
                </a:moveTo>
                <a:lnTo>
                  <a:pt x="11595316" y="0"/>
                </a:lnTo>
                <a:lnTo>
                  <a:pt x="11595316" y="11595316"/>
                </a:lnTo>
                <a:lnTo>
                  <a:pt x="0" y="11595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0574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58577" y="2848317"/>
            <a:ext cx="6412043" cy="5698703"/>
          </a:xfrm>
          <a:custGeom>
            <a:avLst/>
            <a:gdLst/>
            <a:ahLst/>
            <a:cxnLst/>
            <a:rect l="l" t="t" r="r" b="b"/>
            <a:pathLst>
              <a:path w="6412043" h="5698703">
                <a:moveTo>
                  <a:pt x="0" y="0"/>
                </a:moveTo>
                <a:lnTo>
                  <a:pt x="6412042" y="0"/>
                </a:lnTo>
                <a:lnTo>
                  <a:pt x="6412042" y="5698704"/>
                </a:lnTo>
                <a:lnTo>
                  <a:pt x="0" y="56987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90245" y="9491801"/>
            <a:ext cx="1674107" cy="1674107"/>
          </a:xfrm>
          <a:custGeom>
            <a:avLst/>
            <a:gdLst/>
            <a:ahLst/>
            <a:cxnLst/>
            <a:rect l="l" t="t" r="r" b="b"/>
            <a:pathLst>
              <a:path w="1674107" h="1674107">
                <a:moveTo>
                  <a:pt x="0" y="0"/>
                </a:moveTo>
                <a:lnTo>
                  <a:pt x="1674108" y="0"/>
                </a:lnTo>
                <a:lnTo>
                  <a:pt x="1674108" y="1674107"/>
                </a:lnTo>
                <a:lnTo>
                  <a:pt x="0" y="16741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>
            <a:off x="16492243" y="3848951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559709" y="8100527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8"/>
                </a:lnTo>
                <a:lnTo>
                  <a:pt x="1712527" y="1712528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138971" y="1481672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28700" y="5928660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4987423" y="118137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87671" y="6398840"/>
            <a:ext cx="7418329" cy="70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5"/>
              </a:lnSpc>
            </a:pPr>
            <a:r>
              <a:rPr lang="en-US" sz="5500">
                <a:solidFill>
                  <a:srgbClr val="3B41C9"/>
                </a:solidFill>
                <a:latin typeface="Archive Bold"/>
              </a:rPr>
              <a:t>SAD PRESENTATIONS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80157" y="7487508"/>
            <a:ext cx="7454657" cy="613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15"/>
              </a:lnSpc>
            </a:pPr>
            <a:r>
              <a:rPr lang="en-US" sz="3410">
                <a:solidFill>
                  <a:srgbClr val="3B41C9"/>
                </a:solidFill>
                <a:latin typeface="Montserrat Bold"/>
              </a:rPr>
              <a:t>learn.ngator.com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51921" y="1102347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853680" y="1204106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2756602"/>
            <a:ext cx="17259300" cy="7238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JAR file - Java Archive file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Exe File - Executable File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MSI file - Microsoft Installer File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JDK - Java Development Kit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JRE - Java Runtime Environment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JRXML - Jasper Reporting Extensible Markup Language 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Jasper File - File compiled by Jasper Software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DMG File - Disk Image File / a mountable disk image / Apple Disk Image file extension</a:t>
            </a:r>
          </a:p>
          <a:p>
            <a:pPr>
              <a:lnSpc>
                <a:spcPts val="5761"/>
              </a:lnSpc>
            </a:pPr>
            <a:endParaRPr lang="en-US" sz="4115">
              <a:solidFill>
                <a:srgbClr val="3B41C9"/>
              </a:solidFill>
              <a:latin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68517" y="1771650"/>
            <a:ext cx="15685163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USEFUL KEYWORDS AND FILE EXTENSIONS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987423" y="118137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6751921" y="1102347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53680" y="1204106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0574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276745" y="5424647"/>
            <a:ext cx="10181313" cy="10181313"/>
          </a:xfrm>
          <a:custGeom>
            <a:avLst/>
            <a:gdLst/>
            <a:ahLst/>
            <a:cxnLst/>
            <a:rect l="l" t="t" r="r" b="b"/>
            <a:pathLst>
              <a:path w="10181313" h="10181313">
                <a:moveTo>
                  <a:pt x="0" y="0"/>
                </a:moveTo>
                <a:lnTo>
                  <a:pt x="10181314" y="0"/>
                </a:lnTo>
                <a:lnTo>
                  <a:pt x="10181314" y="10181313"/>
                </a:lnTo>
                <a:lnTo>
                  <a:pt x="0" y="101813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44000" y="9430736"/>
            <a:ext cx="1674107" cy="1674107"/>
          </a:xfrm>
          <a:custGeom>
            <a:avLst/>
            <a:gdLst/>
            <a:ahLst/>
            <a:cxnLst/>
            <a:rect l="l" t="t" r="r" b="b"/>
            <a:pathLst>
              <a:path w="1674107" h="1674107">
                <a:moveTo>
                  <a:pt x="0" y="0"/>
                </a:moveTo>
                <a:lnTo>
                  <a:pt x="1674107" y="0"/>
                </a:lnTo>
                <a:lnTo>
                  <a:pt x="1674107" y="1674108"/>
                </a:lnTo>
                <a:lnTo>
                  <a:pt x="0" y="16741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559709" y="8100527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8"/>
                </a:lnTo>
                <a:lnTo>
                  <a:pt x="1712527" y="1712528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138971" y="1481672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56264" y="5983779"/>
            <a:ext cx="387272" cy="387272"/>
          </a:xfrm>
          <a:custGeom>
            <a:avLst/>
            <a:gdLst/>
            <a:ahLst/>
            <a:cxnLst/>
            <a:rect l="l" t="t" r="r" b="b"/>
            <a:pathLst>
              <a:path w="387272" h="387272">
                <a:moveTo>
                  <a:pt x="0" y="0"/>
                </a:moveTo>
                <a:lnTo>
                  <a:pt x="387272" y="0"/>
                </a:lnTo>
                <a:lnTo>
                  <a:pt x="387272" y="387272"/>
                </a:lnTo>
                <a:lnTo>
                  <a:pt x="0" y="38727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276745" y="2709258"/>
            <a:ext cx="7011255" cy="4592372"/>
          </a:xfrm>
          <a:custGeom>
            <a:avLst/>
            <a:gdLst/>
            <a:ahLst/>
            <a:cxnLst/>
            <a:rect l="l" t="t" r="r" b="b"/>
            <a:pathLst>
              <a:path w="7011255" h="4592372">
                <a:moveTo>
                  <a:pt x="0" y="0"/>
                </a:moveTo>
                <a:lnTo>
                  <a:pt x="7011255" y="0"/>
                </a:lnTo>
                <a:lnTo>
                  <a:pt x="7011255" y="4592371"/>
                </a:lnTo>
                <a:lnTo>
                  <a:pt x="0" y="459237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55418" y="3291907"/>
            <a:ext cx="9255173" cy="1506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160"/>
              </a:lnSpc>
            </a:pPr>
            <a:r>
              <a:rPr lang="en-US" sz="12000">
                <a:solidFill>
                  <a:srgbClr val="3B41C9"/>
                </a:solidFill>
                <a:latin typeface="Archive Bold"/>
              </a:rPr>
              <a:t>THANK YOU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987423" y="118137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87138" y="1111554"/>
            <a:ext cx="2566205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632690" y="8852497"/>
            <a:ext cx="3271523" cy="811605"/>
            <a:chOff x="0" y="0"/>
            <a:chExt cx="5431329" cy="13474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431329" cy="1347414"/>
            </a:xfrm>
            <a:custGeom>
              <a:avLst/>
              <a:gdLst/>
              <a:ahLst/>
              <a:cxnLst/>
              <a:rect l="l" t="t" r="r" b="b"/>
              <a:pathLst>
                <a:path w="5431329" h="1347414">
                  <a:moveTo>
                    <a:pt x="0" y="0"/>
                  </a:moveTo>
                  <a:lnTo>
                    <a:pt x="0" y="1347414"/>
                  </a:lnTo>
                  <a:lnTo>
                    <a:pt x="5431329" y="1347414"/>
                  </a:lnTo>
                  <a:lnTo>
                    <a:pt x="5431329" y="0"/>
                  </a:lnTo>
                  <a:lnTo>
                    <a:pt x="0" y="0"/>
                  </a:lnTo>
                  <a:close/>
                  <a:moveTo>
                    <a:pt x="5370369" y="1286454"/>
                  </a:moveTo>
                  <a:lnTo>
                    <a:pt x="59690" y="1286454"/>
                  </a:lnTo>
                  <a:lnTo>
                    <a:pt x="59690" y="59690"/>
                  </a:lnTo>
                  <a:lnTo>
                    <a:pt x="5370369" y="59690"/>
                  </a:lnTo>
                  <a:lnTo>
                    <a:pt x="5370369" y="1286454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387138" y="9041481"/>
            <a:ext cx="3271523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3B41C9"/>
                </a:solidFill>
                <a:latin typeface="Montserrat Classic Bold"/>
              </a:rPr>
              <a:t>END SLIDE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57400" y="4891144"/>
            <a:ext cx="8953191" cy="361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399">
                <a:solidFill>
                  <a:srgbClr val="3B41C9"/>
                </a:solidFill>
                <a:latin typeface="Montserrat"/>
              </a:rPr>
              <a:t>Social Profiles</a:t>
            </a:r>
          </a:p>
          <a:p>
            <a:pPr>
              <a:lnSpc>
                <a:spcPts val="4199"/>
              </a:lnSpc>
            </a:pPr>
            <a:r>
              <a:rPr lang="en-US" sz="2399">
                <a:solidFill>
                  <a:srgbClr val="3B41C9"/>
                </a:solidFill>
                <a:latin typeface="Montserrat"/>
              </a:rPr>
              <a:t>Follow Ngator on social networks</a:t>
            </a:r>
          </a:p>
          <a:p>
            <a:pPr>
              <a:lnSpc>
                <a:spcPts val="4199"/>
              </a:lnSpc>
            </a:pPr>
            <a:r>
              <a:rPr lang="en-US" sz="2399">
                <a:solidFill>
                  <a:srgbClr val="3B41C9"/>
                </a:solidFill>
                <a:latin typeface="Montserrat"/>
              </a:rPr>
              <a:t>Facebook : https://www.facebook.com/learnwithngator</a:t>
            </a:r>
          </a:p>
          <a:p>
            <a:pPr>
              <a:lnSpc>
                <a:spcPts val="4199"/>
              </a:lnSpc>
            </a:pPr>
            <a:r>
              <a:rPr lang="en-US" sz="2399">
                <a:solidFill>
                  <a:srgbClr val="3B41C9"/>
                </a:solidFill>
                <a:latin typeface="Montserrat"/>
              </a:rPr>
              <a:t>Instagram :https://www.instagram.com/mahimapasindu/</a:t>
            </a:r>
          </a:p>
          <a:p>
            <a:pPr>
              <a:lnSpc>
                <a:spcPts val="4199"/>
              </a:lnSpc>
            </a:pPr>
            <a:r>
              <a:rPr lang="en-US" sz="2399">
                <a:solidFill>
                  <a:srgbClr val="3B41C9"/>
                </a:solidFill>
                <a:latin typeface="Montserrat"/>
              </a:rPr>
              <a:t>GitHub : https://github.com/drgnhunter</a:t>
            </a:r>
          </a:p>
          <a:p>
            <a:pPr>
              <a:lnSpc>
                <a:spcPts val="4199"/>
              </a:lnSpc>
            </a:pPr>
            <a:r>
              <a:rPr lang="en-US" sz="2399">
                <a:solidFill>
                  <a:srgbClr val="3B41C9"/>
                </a:solidFill>
                <a:latin typeface="Montserrat"/>
              </a:rPr>
              <a:t>LinkedIn : https://www.linkedin.com/in/pasindu-mahima-3a0031187/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6751921" y="1102347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53680" y="1204106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 flipH="1">
            <a:off x="16575473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409459" y="6922335"/>
            <a:ext cx="2590715" cy="2569064"/>
            <a:chOff x="0" y="0"/>
            <a:chExt cx="6888894" cy="683132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068056" y="6285575"/>
            <a:ext cx="1273521" cy="127352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8858" y="6922335"/>
            <a:ext cx="2590715" cy="2569064"/>
            <a:chOff x="0" y="0"/>
            <a:chExt cx="6888894" cy="68313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857455" y="6285575"/>
            <a:ext cx="1273521" cy="1273521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-20574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8988257" y="6922335"/>
            <a:ext cx="2590715" cy="2569064"/>
            <a:chOff x="0" y="0"/>
            <a:chExt cx="6888894" cy="683132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9646854" y="6285575"/>
            <a:ext cx="1273521" cy="1273521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6153608" y="2854233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55771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28700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836042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10800000">
            <a:off x="1201178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1898524" y="6922335"/>
            <a:ext cx="2590715" cy="2569064"/>
            <a:chOff x="0" y="0"/>
            <a:chExt cx="6888894" cy="683132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2557121" y="6285575"/>
            <a:ext cx="1273521" cy="1273521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sp>
        <p:nvSpPr>
          <p:cNvPr id="28" name="Freeform 28"/>
          <p:cNvSpPr/>
          <p:nvPr/>
        </p:nvSpPr>
        <p:spPr>
          <a:xfrm>
            <a:off x="4360988" y="6560394"/>
            <a:ext cx="738753" cy="665801"/>
          </a:xfrm>
          <a:custGeom>
            <a:avLst/>
            <a:gdLst/>
            <a:ahLst/>
            <a:cxnLst/>
            <a:rect l="l" t="t" r="r" b="b"/>
            <a:pathLst>
              <a:path w="738753" h="665801">
                <a:moveTo>
                  <a:pt x="0" y="0"/>
                </a:moveTo>
                <a:lnTo>
                  <a:pt x="738753" y="0"/>
                </a:lnTo>
                <a:lnTo>
                  <a:pt x="738753" y="665801"/>
                </a:lnTo>
                <a:lnTo>
                  <a:pt x="0" y="6658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7110133" y="6435696"/>
            <a:ext cx="768165" cy="852333"/>
          </a:xfrm>
          <a:custGeom>
            <a:avLst/>
            <a:gdLst/>
            <a:ahLst/>
            <a:cxnLst/>
            <a:rect l="l" t="t" r="r" b="b"/>
            <a:pathLst>
              <a:path w="768165" h="852333">
                <a:moveTo>
                  <a:pt x="0" y="0"/>
                </a:moveTo>
                <a:lnTo>
                  <a:pt x="768165" y="0"/>
                </a:lnTo>
                <a:lnTo>
                  <a:pt x="768165" y="852333"/>
                </a:lnTo>
                <a:lnTo>
                  <a:pt x="0" y="8523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9889750" y="6504592"/>
            <a:ext cx="786013" cy="820901"/>
          </a:xfrm>
          <a:custGeom>
            <a:avLst/>
            <a:gdLst/>
            <a:ahLst/>
            <a:cxnLst/>
            <a:rect l="l" t="t" r="r" b="b"/>
            <a:pathLst>
              <a:path w="786013" h="820901">
                <a:moveTo>
                  <a:pt x="0" y="0"/>
                </a:moveTo>
                <a:lnTo>
                  <a:pt x="786013" y="0"/>
                </a:lnTo>
                <a:lnTo>
                  <a:pt x="786013" y="820901"/>
                </a:lnTo>
                <a:lnTo>
                  <a:pt x="0" y="82090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2839173" y="6599657"/>
            <a:ext cx="755470" cy="604376"/>
          </a:xfrm>
          <a:custGeom>
            <a:avLst/>
            <a:gdLst/>
            <a:ahLst/>
            <a:cxnLst/>
            <a:rect l="l" t="t" r="r" b="b"/>
            <a:pathLst>
              <a:path w="755470" h="604376">
                <a:moveTo>
                  <a:pt x="0" y="0"/>
                </a:moveTo>
                <a:lnTo>
                  <a:pt x="755470" y="0"/>
                </a:lnTo>
                <a:lnTo>
                  <a:pt x="755470" y="604377"/>
                </a:lnTo>
                <a:lnTo>
                  <a:pt x="0" y="60437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4987423" y="118137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601556" y="2207916"/>
            <a:ext cx="13084888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"/>
              </a:rPr>
              <a:t>IMPORTANT POINTS TO REMEMBER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683533" y="8385686"/>
            <a:ext cx="2319077" cy="1311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514" lvl="1" indent="-161757">
              <a:lnSpc>
                <a:spcPts val="2097"/>
              </a:lnSpc>
              <a:buFont typeface="Arial"/>
              <a:buChar char="•"/>
            </a:pPr>
            <a:r>
              <a:rPr lang="en-US" sz="1498">
                <a:solidFill>
                  <a:srgbClr val="3B41C9"/>
                </a:solidFill>
                <a:latin typeface="Montserrat"/>
              </a:rPr>
              <a:t>java.awt.event.*</a:t>
            </a:r>
          </a:p>
          <a:p>
            <a:pPr marL="323514" lvl="1" indent="-161757">
              <a:lnSpc>
                <a:spcPts val="2097"/>
              </a:lnSpc>
              <a:buFont typeface="Arial"/>
              <a:buChar char="•"/>
            </a:pPr>
            <a:r>
              <a:rPr lang="en-US" sz="1498">
                <a:solidFill>
                  <a:srgbClr val="3B41C9"/>
                </a:solidFill>
                <a:latin typeface="Montserrat"/>
              </a:rPr>
              <a:t>javax.swing.event.*</a:t>
            </a:r>
          </a:p>
          <a:p>
            <a:pPr marL="323514" lvl="1" indent="-161757">
              <a:lnSpc>
                <a:spcPts val="2097"/>
              </a:lnSpc>
              <a:buFont typeface="Arial"/>
              <a:buChar char="•"/>
            </a:pPr>
            <a:r>
              <a:rPr lang="en-US" sz="1498">
                <a:solidFill>
                  <a:srgbClr val="3B41C9"/>
                </a:solidFill>
                <a:latin typeface="Montserrat"/>
              </a:rPr>
              <a:t>java.beans.PropertyChangeEvent</a:t>
            </a:r>
          </a:p>
          <a:p>
            <a:pPr>
              <a:lnSpc>
                <a:spcPts val="2097"/>
              </a:lnSpc>
            </a:pPr>
            <a:endParaRPr lang="en-US" sz="1498">
              <a:solidFill>
                <a:srgbClr val="3B41C9"/>
              </a:solidFill>
              <a:latin typeface="Montserrat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472932" y="8377217"/>
            <a:ext cx="2042566" cy="989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2638" lvl="1" indent="-121319">
              <a:lnSpc>
                <a:spcPts val="1573"/>
              </a:lnSpc>
              <a:buFont typeface="Arial"/>
              <a:buChar char="•"/>
            </a:pPr>
            <a:r>
              <a:rPr lang="en-US" sz="1123">
                <a:solidFill>
                  <a:srgbClr val="3B41C9"/>
                </a:solidFill>
                <a:latin typeface="Montserrat"/>
              </a:rPr>
              <a:t>GUI</a:t>
            </a:r>
          </a:p>
          <a:p>
            <a:pPr marL="242638" lvl="1" indent="-121319">
              <a:lnSpc>
                <a:spcPts val="1573"/>
              </a:lnSpc>
              <a:buFont typeface="Arial"/>
              <a:buChar char="•"/>
            </a:pPr>
            <a:r>
              <a:rPr lang="en-US" sz="1123">
                <a:solidFill>
                  <a:srgbClr val="3B41C9"/>
                </a:solidFill>
                <a:latin typeface="Montserrat"/>
              </a:rPr>
              <a:t>Components</a:t>
            </a:r>
          </a:p>
          <a:p>
            <a:pPr marL="242638" lvl="1" indent="-121319">
              <a:lnSpc>
                <a:spcPts val="1573"/>
              </a:lnSpc>
              <a:buFont typeface="Arial"/>
              <a:buChar char="•"/>
            </a:pPr>
            <a:r>
              <a:rPr lang="en-US" sz="1123">
                <a:solidFill>
                  <a:srgbClr val="3B41C9"/>
                </a:solidFill>
                <a:latin typeface="Montserrat"/>
              </a:rPr>
              <a:t>Creating a report</a:t>
            </a:r>
          </a:p>
          <a:p>
            <a:pPr marL="242638" lvl="1" indent="-121319">
              <a:lnSpc>
                <a:spcPts val="1573"/>
              </a:lnSpc>
              <a:buFont typeface="Arial"/>
              <a:buChar char="•"/>
            </a:pPr>
            <a:r>
              <a:rPr lang="en-US" sz="1123">
                <a:solidFill>
                  <a:srgbClr val="3B41C9"/>
                </a:solidFill>
                <a:latin typeface="Montserrat"/>
              </a:rPr>
              <a:t>Sub Reporting</a:t>
            </a:r>
          </a:p>
          <a:p>
            <a:pPr>
              <a:lnSpc>
                <a:spcPts val="1573"/>
              </a:lnSpc>
            </a:pPr>
            <a:endParaRPr lang="en-US" sz="1123">
              <a:solidFill>
                <a:srgbClr val="3B41C9"/>
              </a:solidFill>
              <a:latin typeface="Montserrat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3683312" y="7758476"/>
            <a:ext cx="2042566" cy="251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0"/>
              </a:lnSpc>
            </a:pPr>
            <a:r>
              <a:rPr lang="en-US" sz="1435">
                <a:solidFill>
                  <a:srgbClr val="3B41C9"/>
                </a:solidFill>
                <a:latin typeface="Montserrat Classic Bold"/>
              </a:rPr>
              <a:t>ACTION LISTENERS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262331" y="7758476"/>
            <a:ext cx="2042566" cy="501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0"/>
              </a:lnSpc>
            </a:pPr>
            <a:r>
              <a:rPr lang="en-US" sz="1435">
                <a:solidFill>
                  <a:srgbClr val="3B41C9"/>
                </a:solidFill>
                <a:latin typeface="Montserrat Classic Bold"/>
              </a:rPr>
              <a:t>JFRAME OPERATIONS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472932" y="7901598"/>
            <a:ext cx="2042566" cy="251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0"/>
              </a:lnSpc>
            </a:pPr>
            <a:r>
              <a:rPr lang="en-US" sz="1435">
                <a:solidFill>
                  <a:srgbClr val="3B41C9"/>
                </a:solidFill>
                <a:latin typeface="Montserrat Classic Bold"/>
              </a:rPr>
              <a:t>JASPER REPORTING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262331" y="8486784"/>
            <a:ext cx="2042566" cy="59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2638" lvl="1" indent="-121319">
              <a:lnSpc>
                <a:spcPts val="1573"/>
              </a:lnSpc>
              <a:buFont typeface="Arial"/>
              <a:buChar char="•"/>
            </a:pPr>
            <a:r>
              <a:rPr lang="en-US" sz="1123">
                <a:solidFill>
                  <a:srgbClr val="3B41C9"/>
                </a:solidFill>
                <a:latin typeface="Montserrat"/>
              </a:rPr>
              <a:t>EXIT_ON_CLOSE</a:t>
            </a:r>
          </a:p>
          <a:p>
            <a:pPr marL="242638" lvl="1" indent="-121319">
              <a:lnSpc>
                <a:spcPts val="1573"/>
              </a:lnSpc>
              <a:buFont typeface="Arial"/>
              <a:buChar char="•"/>
            </a:pPr>
            <a:r>
              <a:rPr lang="en-US" sz="1123">
                <a:solidFill>
                  <a:srgbClr val="3B41C9"/>
                </a:solidFill>
                <a:latin typeface="Montserrat"/>
              </a:rPr>
              <a:t>DO_NOTHING</a:t>
            </a:r>
          </a:p>
          <a:p>
            <a:pPr marL="242638" lvl="1" indent="-121319">
              <a:lnSpc>
                <a:spcPts val="1573"/>
              </a:lnSpc>
              <a:buFont typeface="Arial"/>
              <a:buChar char="•"/>
            </a:pPr>
            <a:r>
              <a:rPr lang="en-US" sz="1123">
                <a:solidFill>
                  <a:srgbClr val="3B41C9"/>
                </a:solidFill>
                <a:latin typeface="Montserrat"/>
              </a:rPr>
              <a:t>DISPOSE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141989" y="7712090"/>
            <a:ext cx="2347249" cy="251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0"/>
              </a:lnSpc>
            </a:pPr>
            <a:r>
              <a:rPr lang="en-US" sz="1435">
                <a:solidFill>
                  <a:srgbClr val="3B41C9"/>
                </a:solidFill>
                <a:latin typeface="Montserrat Classic Bold"/>
              </a:rPr>
              <a:t>SOFTWARE FINALIZING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172598" y="8378307"/>
            <a:ext cx="2042566" cy="59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2638" lvl="1" indent="-121319">
              <a:lnSpc>
                <a:spcPts val="1573"/>
              </a:lnSpc>
              <a:buFont typeface="Arial"/>
              <a:buChar char="•"/>
            </a:pPr>
            <a:r>
              <a:rPr lang="en-US" sz="1123">
                <a:solidFill>
                  <a:srgbClr val="3B41C9"/>
                </a:solidFill>
                <a:latin typeface="Montserrat"/>
              </a:rPr>
              <a:t>Logger</a:t>
            </a:r>
          </a:p>
          <a:p>
            <a:pPr marL="242638" lvl="1" indent="-121319">
              <a:lnSpc>
                <a:spcPts val="1573"/>
              </a:lnSpc>
              <a:buFont typeface="Arial"/>
              <a:buChar char="•"/>
            </a:pPr>
            <a:r>
              <a:rPr lang="en-US" sz="1123">
                <a:solidFill>
                  <a:srgbClr val="3B41C9"/>
                </a:solidFill>
                <a:latin typeface="Montserrat"/>
              </a:rPr>
              <a:t>Unit Testing</a:t>
            </a:r>
          </a:p>
          <a:p>
            <a:pPr marL="242638" lvl="1" indent="-121319">
              <a:lnSpc>
                <a:spcPts val="1573"/>
              </a:lnSpc>
              <a:buFont typeface="Arial"/>
              <a:buChar char="•"/>
            </a:pPr>
            <a:r>
              <a:rPr lang="en-US" sz="1123">
                <a:solidFill>
                  <a:srgbClr val="3B41C9"/>
                </a:solidFill>
                <a:latin typeface="Montserrat"/>
              </a:rPr>
              <a:t>jar, exe and setup files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3701513" y="3901663"/>
            <a:ext cx="2545164" cy="2523894"/>
            <a:chOff x="0" y="0"/>
            <a:chExt cx="6888894" cy="6831323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4348531" y="3276098"/>
            <a:ext cx="1251129" cy="1251129"/>
            <a:chOff x="0" y="0"/>
            <a:chExt cx="6350000" cy="6350000"/>
          </a:xfrm>
        </p:grpSpPr>
        <p:sp>
          <p:nvSpPr>
            <p:cNvPr id="47" name="Freeform 4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grpSp>
        <p:nvGrpSpPr>
          <p:cNvPr id="48" name="Group 48"/>
          <p:cNvGrpSpPr/>
          <p:nvPr/>
        </p:nvGrpSpPr>
        <p:grpSpPr>
          <a:xfrm>
            <a:off x="6441869" y="3901663"/>
            <a:ext cx="2545164" cy="2523894"/>
            <a:chOff x="0" y="0"/>
            <a:chExt cx="6888894" cy="6831323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7088886" y="3276098"/>
            <a:ext cx="1251129" cy="1251129"/>
            <a:chOff x="0" y="0"/>
            <a:chExt cx="6350000" cy="6350000"/>
          </a:xfrm>
        </p:grpSpPr>
        <p:sp>
          <p:nvSpPr>
            <p:cNvPr id="51" name="Freeform 5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grpSp>
        <p:nvGrpSpPr>
          <p:cNvPr id="52" name="Group 52"/>
          <p:cNvGrpSpPr/>
          <p:nvPr/>
        </p:nvGrpSpPr>
        <p:grpSpPr>
          <a:xfrm>
            <a:off x="9182224" y="3901663"/>
            <a:ext cx="2545164" cy="2523894"/>
            <a:chOff x="0" y="0"/>
            <a:chExt cx="6888894" cy="6831323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9829242" y="3276098"/>
            <a:ext cx="1251129" cy="1251129"/>
            <a:chOff x="0" y="0"/>
            <a:chExt cx="6350000" cy="6350000"/>
          </a:xfrm>
        </p:grpSpPr>
        <p:sp>
          <p:nvSpPr>
            <p:cNvPr id="55" name="Freeform 5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sp>
        <p:nvSpPr>
          <p:cNvPr id="56" name="Freeform 56"/>
          <p:cNvSpPr/>
          <p:nvPr/>
        </p:nvSpPr>
        <p:spPr>
          <a:xfrm>
            <a:off x="4677403" y="3631724"/>
            <a:ext cx="593385" cy="571807"/>
          </a:xfrm>
          <a:custGeom>
            <a:avLst/>
            <a:gdLst/>
            <a:ahLst/>
            <a:cxnLst/>
            <a:rect l="l" t="t" r="r" b="b"/>
            <a:pathLst>
              <a:path w="593385" h="571807">
                <a:moveTo>
                  <a:pt x="0" y="0"/>
                </a:moveTo>
                <a:lnTo>
                  <a:pt x="593385" y="0"/>
                </a:lnTo>
                <a:lnTo>
                  <a:pt x="593385" y="571808"/>
                </a:lnTo>
                <a:lnTo>
                  <a:pt x="0" y="57180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>
            <a:off x="10120448" y="3618566"/>
            <a:ext cx="610602" cy="566194"/>
          </a:xfrm>
          <a:custGeom>
            <a:avLst/>
            <a:gdLst/>
            <a:ahLst/>
            <a:cxnLst/>
            <a:rect l="l" t="t" r="r" b="b"/>
            <a:pathLst>
              <a:path w="610602" h="566194">
                <a:moveTo>
                  <a:pt x="0" y="0"/>
                </a:moveTo>
                <a:lnTo>
                  <a:pt x="610602" y="0"/>
                </a:lnTo>
                <a:lnTo>
                  <a:pt x="610602" y="566194"/>
                </a:lnTo>
                <a:lnTo>
                  <a:pt x="0" y="56619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>
            <a:off x="7194076" y="3397253"/>
            <a:ext cx="1040751" cy="1040751"/>
          </a:xfrm>
          <a:custGeom>
            <a:avLst/>
            <a:gdLst/>
            <a:ahLst/>
            <a:cxnLst/>
            <a:rect l="l" t="t" r="r" b="b"/>
            <a:pathLst>
              <a:path w="1040751" h="1040751">
                <a:moveTo>
                  <a:pt x="0" y="0"/>
                </a:moveTo>
                <a:lnTo>
                  <a:pt x="1040750" y="0"/>
                </a:lnTo>
                <a:lnTo>
                  <a:pt x="1040750" y="1040751"/>
                </a:lnTo>
                <a:lnTo>
                  <a:pt x="0" y="104075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grpSp>
        <p:nvGrpSpPr>
          <p:cNvPr id="59" name="Group 59"/>
          <p:cNvGrpSpPr/>
          <p:nvPr/>
        </p:nvGrpSpPr>
        <p:grpSpPr>
          <a:xfrm>
            <a:off x="12041322" y="3901663"/>
            <a:ext cx="2545164" cy="2523894"/>
            <a:chOff x="0" y="0"/>
            <a:chExt cx="6888894" cy="6831323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888893" cy="6831323"/>
            </a:xfrm>
            <a:custGeom>
              <a:avLst/>
              <a:gdLst/>
              <a:ahLst/>
              <a:cxnLst/>
              <a:rect l="l" t="t" r="r" b="b"/>
              <a:pathLst>
                <a:path w="6888893" h="6831323">
                  <a:moveTo>
                    <a:pt x="0" y="0"/>
                  </a:moveTo>
                  <a:lnTo>
                    <a:pt x="0" y="6831323"/>
                  </a:lnTo>
                  <a:lnTo>
                    <a:pt x="6888893" y="6831323"/>
                  </a:lnTo>
                  <a:lnTo>
                    <a:pt x="6888893" y="0"/>
                  </a:lnTo>
                  <a:lnTo>
                    <a:pt x="0" y="0"/>
                  </a:lnTo>
                  <a:close/>
                  <a:moveTo>
                    <a:pt x="6827934" y="6770363"/>
                  </a:moveTo>
                  <a:lnTo>
                    <a:pt x="59690" y="6770363"/>
                  </a:lnTo>
                  <a:lnTo>
                    <a:pt x="59690" y="59690"/>
                  </a:lnTo>
                  <a:lnTo>
                    <a:pt x="6827934" y="59690"/>
                  </a:lnTo>
                  <a:lnTo>
                    <a:pt x="6827934" y="6770363"/>
                  </a:lnTo>
                  <a:close/>
                </a:path>
              </a:pathLst>
            </a:custGeom>
            <a:solidFill>
              <a:srgbClr val="F2BE40"/>
            </a:solidFill>
          </p:spPr>
        </p:sp>
      </p:grpSp>
      <p:grpSp>
        <p:nvGrpSpPr>
          <p:cNvPr id="61" name="Group 61"/>
          <p:cNvGrpSpPr/>
          <p:nvPr/>
        </p:nvGrpSpPr>
        <p:grpSpPr>
          <a:xfrm>
            <a:off x="12688340" y="3276098"/>
            <a:ext cx="1251129" cy="1251129"/>
            <a:chOff x="0" y="0"/>
            <a:chExt cx="6350000" cy="6350000"/>
          </a:xfrm>
        </p:grpSpPr>
        <p:sp>
          <p:nvSpPr>
            <p:cNvPr id="62" name="Freeform 6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B41C9"/>
            </a:solidFill>
          </p:spPr>
        </p:sp>
      </p:grpSp>
      <p:sp>
        <p:nvSpPr>
          <p:cNvPr id="63" name="Freeform 63"/>
          <p:cNvSpPr/>
          <p:nvPr/>
        </p:nvSpPr>
        <p:spPr>
          <a:xfrm>
            <a:off x="12997832" y="3485338"/>
            <a:ext cx="775588" cy="775588"/>
          </a:xfrm>
          <a:custGeom>
            <a:avLst/>
            <a:gdLst/>
            <a:ahLst/>
            <a:cxnLst/>
            <a:rect l="l" t="t" r="r" b="b"/>
            <a:pathLst>
              <a:path w="775588" h="775588">
                <a:moveTo>
                  <a:pt x="0" y="0"/>
                </a:moveTo>
                <a:lnTo>
                  <a:pt x="775588" y="0"/>
                </a:lnTo>
                <a:lnTo>
                  <a:pt x="775588" y="775589"/>
                </a:lnTo>
                <a:lnTo>
                  <a:pt x="0" y="775589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64" name="TextBox 64"/>
          <p:cNvSpPr txBox="1"/>
          <p:nvPr/>
        </p:nvSpPr>
        <p:spPr>
          <a:xfrm>
            <a:off x="3970769" y="5524330"/>
            <a:ext cx="2006654" cy="58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8372" lvl="1" indent="-119186">
              <a:lnSpc>
                <a:spcPts val="1545"/>
              </a:lnSpc>
              <a:buFont typeface="Arial"/>
              <a:buChar char="•"/>
            </a:pPr>
            <a:r>
              <a:rPr lang="en-US" sz="1104">
                <a:solidFill>
                  <a:srgbClr val="3B41C9"/>
                </a:solidFill>
                <a:latin typeface="Montserrat"/>
              </a:rPr>
              <a:t>Java AWT Components</a:t>
            </a:r>
          </a:p>
          <a:p>
            <a:pPr marL="238372" lvl="1" indent="-119186">
              <a:lnSpc>
                <a:spcPts val="1545"/>
              </a:lnSpc>
              <a:buFont typeface="Arial"/>
              <a:buChar char="•"/>
            </a:pPr>
            <a:r>
              <a:rPr lang="en-US" sz="1104">
                <a:solidFill>
                  <a:srgbClr val="3B41C9"/>
                </a:solidFill>
                <a:latin typeface="Montserrat"/>
              </a:rPr>
              <a:t>Java Swing Components</a:t>
            </a:r>
          </a:p>
          <a:p>
            <a:pPr>
              <a:lnSpc>
                <a:spcPts val="1545"/>
              </a:lnSpc>
            </a:pPr>
            <a:endParaRPr lang="en-US" sz="1104">
              <a:solidFill>
                <a:srgbClr val="3B41C9"/>
              </a:solidFill>
              <a:latin typeface="Montserrat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6711124" y="5524330"/>
            <a:ext cx="2006654" cy="778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8372" lvl="1" indent="-119186">
              <a:lnSpc>
                <a:spcPts val="1545"/>
              </a:lnSpc>
              <a:buFont typeface="Arial"/>
              <a:buChar char="•"/>
            </a:pPr>
            <a:r>
              <a:rPr lang="en-US" sz="1104">
                <a:solidFill>
                  <a:srgbClr val="3B41C9"/>
                </a:solidFill>
                <a:latin typeface="Montserrat"/>
              </a:rPr>
              <a:t>Adding data to a Table</a:t>
            </a:r>
          </a:p>
          <a:p>
            <a:pPr marL="238372" lvl="1" indent="-119186">
              <a:lnSpc>
                <a:spcPts val="1545"/>
              </a:lnSpc>
              <a:buFont typeface="Arial"/>
              <a:buChar char="•"/>
            </a:pPr>
            <a:r>
              <a:rPr lang="en-US" sz="1104">
                <a:solidFill>
                  <a:srgbClr val="3B41C9"/>
                </a:solidFill>
                <a:latin typeface="Montserrat"/>
              </a:rPr>
              <a:t>Adding items to a Combo Box</a:t>
            </a:r>
          </a:p>
          <a:p>
            <a:pPr>
              <a:lnSpc>
                <a:spcPts val="1545"/>
              </a:lnSpc>
            </a:pPr>
            <a:endParaRPr lang="en-US" sz="1104">
              <a:solidFill>
                <a:srgbClr val="3B41C9"/>
              </a:solidFill>
              <a:latin typeface="Montserrat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3970552" y="4731957"/>
            <a:ext cx="2006654" cy="728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5"/>
              </a:lnSpc>
            </a:pPr>
            <a:r>
              <a:rPr lang="en-US" sz="1410">
                <a:solidFill>
                  <a:srgbClr val="3B41C9"/>
                </a:solidFill>
                <a:latin typeface="Montserrat Classic Bold"/>
              </a:rPr>
              <a:t>JAVA GUI COMPONENTS</a:t>
            </a:r>
          </a:p>
          <a:p>
            <a:pPr algn="ctr">
              <a:lnSpc>
                <a:spcPts val="1975"/>
              </a:lnSpc>
            </a:pPr>
            <a:r>
              <a:rPr lang="en-US" sz="1410">
                <a:solidFill>
                  <a:srgbClr val="3B41C9"/>
                </a:solidFill>
                <a:latin typeface="Montserrat Classic Bold"/>
              </a:rPr>
              <a:t>AND LAYOUTS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451480" y="4809076"/>
            <a:ext cx="2006654" cy="238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5"/>
              </a:lnSpc>
            </a:pPr>
            <a:r>
              <a:rPr lang="en-US" sz="1410">
                <a:solidFill>
                  <a:srgbClr val="3B41C9"/>
                </a:solidFill>
                <a:latin typeface="Montserrat Classic Bold"/>
              </a:rPr>
              <a:t>JAVA LIBRARIES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6711124" y="4872563"/>
            <a:ext cx="2006654" cy="238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5"/>
              </a:lnSpc>
            </a:pPr>
            <a:r>
              <a:rPr lang="en-US" sz="1410">
                <a:solidFill>
                  <a:srgbClr val="3B41C9"/>
                </a:solidFill>
                <a:latin typeface="Montserrat Classic Bold"/>
              </a:rPr>
              <a:t>BASIC PROCESSES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9451480" y="5524330"/>
            <a:ext cx="2006654" cy="39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8372" lvl="1" indent="-119186">
              <a:lnSpc>
                <a:spcPts val="1545"/>
              </a:lnSpc>
              <a:buFont typeface="Arial"/>
              <a:buChar char="•"/>
            </a:pPr>
            <a:r>
              <a:rPr lang="en-US" sz="1104">
                <a:solidFill>
                  <a:srgbClr val="3B41C9"/>
                </a:solidFill>
                <a:latin typeface="Montserrat"/>
              </a:rPr>
              <a:t>MySQL</a:t>
            </a:r>
          </a:p>
          <a:p>
            <a:pPr marL="238372" lvl="1" indent="-119186">
              <a:lnSpc>
                <a:spcPts val="1545"/>
              </a:lnSpc>
              <a:buFont typeface="Arial"/>
              <a:buChar char="•"/>
            </a:pPr>
            <a:r>
              <a:rPr lang="en-US" sz="1104">
                <a:solidFill>
                  <a:srgbClr val="3B41C9"/>
                </a:solidFill>
                <a:latin typeface="Montserrat"/>
              </a:rPr>
              <a:t>Jasper Reporting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280507" y="4686386"/>
            <a:ext cx="2305980" cy="48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5"/>
              </a:lnSpc>
            </a:pPr>
            <a:r>
              <a:rPr lang="en-US" sz="1410">
                <a:solidFill>
                  <a:srgbClr val="3B41C9"/>
                </a:solidFill>
                <a:latin typeface="Montserrat Classic Bold"/>
              </a:rPr>
              <a:t>JAVA DATA STRUCTURES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310578" y="5331533"/>
            <a:ext cx="2006654" cy="778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8372" lvl="1" indent="-119186">
              <a:lnSpc>
                <a:spcPts val="1545"/>
              </a:lnSpc>
              <a:buFont typeface="Arial"/>
              <a:buChar char="•"/>
            </a:pPr>
            <a:r>
              <a:rPr lang="en-US" sz="1104">
                <a:solidFill>
                  <a:srgbClr val="3B41C9"/>
                </a:solidFill>
                <a:latin typeface="Montserrat"/>
              </a:rPr>
              <a:t>Arrays</a:t>
            </a:r>
          </a:p>
          <a:p>
            <a:pPr marL="238372" lvl="1" indent="-119186">
              <a:lnSpc>
                <a:spcPts val="1545"/>
              </a:lnSpc>
              <a:buFont typeface="Arial"/>
              <a:buChar char="•"/>
            </a:pPr>
            <a:r>
              <a:rPr lang="en-US" sz="1104">
                <a:solidFill>
                  <a:srgbClr val="3B41C9"/>
                </a:solidFill>
                <a:latin typeface="Montserrat"/>
              </a:rPr>
              <a:t>Vectors</a:t>
            </a:r>
          </a:p>
          <a:p>
            <a:pPr marL="238372" lvl="1" indent="-119186">
              <a:lnSpc>
                <a:spcPts val="1545"/>
              </a:lnSpc>
              <a:buFont typeface="Arial"/>
              <a:buChar char="•"/>
            </a:pPr>
            <a:r>
              <a:rPr lang="en-US" sz="1104">
                <a:solidFill>
                  <a:srgbClr val="3B41C9"/>
                </a:solidFill>
                <a:latin typeface="Montserrat"/>
              </a:rPr>
              <a:t>HashMap</a:t>
            </a:r>
          </a:p>
          <a:p>
            <a:pPr>
              <a:lnSpc>
                <a:spcPts val="1545"/>
              </a:lnSpc>
            </a:pPr>
            <a:endParaRPr lang="en-US" sz="1104">
              <a:solidFill>
                <a:srgbClr val="3B41C9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51921" y="1102347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853680" y="1204106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091428" y="4606563"/>
            <a:ext cx="4556509" cy="4752187"/>
          </a:xfrm>
          <a:custGeom>
            <a:avLst/>
            <a:gdLst/>
            <a:ahLst/>
            <a:cxnLst/>
            <a:rect l="l" t="t" r="r" b="b"/>
            <a:pathLst>
              <a:path w="4556509" h="4752187">
                <a:moveTo>
                  <a:pt x="0" y="0"/>
                </a:moveTo>
                <a:lnTo>
                  <a:pt x="4556508" y="0"/>
                </a:lnTo>
                <a:lnTo>
                  <a:pt x="4556508" y="4752187"/>
                </a:lnTo>
                <a:lnTo>
                  <a:pt x="0" y="475218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97798" t="-23998" r="-97542" b="-35290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231998" y="3670016"/>
            <a:ext cx="7129462" cy="287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Properties&gt;buttonGroup</a:t>
            </a:r>
          </a:p>
          <a:p>
            <a:pPr>
              <a:lnSpc>
                <a:spcPts val="5761"/>
              </a:lnSpc>
            </a:pPr>
            <a:endParaRPr lang="en-US" sz="4115">
              <a:solidFill>
                <a:srgbClr val="3B41C9"/>
              </a:solidFill>
              <a:latin typeface="Canva Sans"/>
            </a:endParaRPr>
          </a:p>
          <a:p>
            <a:pPr>
              <a:lnSpc>
                <a:spcPts val="5761"/>
              </a:lnSpc>
            </a:pPr>
            <a:endParaRPr lang="en-US" sz="4115">
              <a:solidFill>
                <a:srgbClr val="3B41C9"/>
              </a:solidFill>
              <a:latin typeface="Canva Sans"/>
            </a:endParaRPr>
          </a:p>
          <a:p>
            <a:pPr>
              <a:lnSpc>
                <a:spcPts val="5761"/>
              </a:lnSpc>
            </a:pPr>
            <a:endParaRPr lang="en-US" sz="4115">
              <a:solidFill>
                <a:srgbClr val="3B41C9"/>
              </a:solidFill>
              <a:latin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12527" y="1789872"/>
            <a:ext cx="13003477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WHAT ARE THE STEPS TO GROUP JRADIOBUTTONS?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987423" y="118137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51921" y="1102347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853680" y="1204106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80286" y="3656772"/>
            <a:ext cx="10728801" cy="360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Properties&gt;contentAreaFilled&gt;uncheck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Properties&gt;Opaque&gt;uncheck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Properties&gt;Border&gt;No Border</a:t>
            </a:r>
          </a:p>
          <a:p>
            <a:pPr>
              <a:lnSpc>
                <a:spcPts val="5761"/>
              </a:lnSpc>
            </a:pPr>
            <a:endParaRPr lang="en-US" sz="4115">
              <a:solidFill>
                <a:srgbClr val="3B41C9"/>
              </a:solidFill>
              <a:latin typeface="Canva Sans"/>
            </a:endParaRPr>
          </a:p>
          <a:p>
            <a:pPr>
              <a:lnSpc>
                <a:spcPts val="5761"/>
              </a:lnSpc>
            </a:pPr>
            <a:endParaRPr lang="en-US" sz="4115">
              <a:solidFill>
                <a:srgbClr val="3B41C9"/>
              </a:solidFill>
              <a:latin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12527" y="1789872"/>
            <a:ext cx="14591090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3B41C9"/>
                </a:solidFill>
                <a:latin typeface="Archive Bold"/>
              </a:rPr>
              <a:t>WHAT ARE THE STEPS TO REMOVE BACKGROUND OF A JBUTTON?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987423" y="118137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51921" y="1102347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853680" y="1204106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80286" y="6227965"/>
            <a:ext cx="10843866" cy="2796834"/>
          </a:xfrm>
          <a:custGeom>
            <a:avLst/>
            <a:gdLst/>
            <a:ahLst/>
            <a:cxnLst/>
            <a:rect l="l" t="t" r="r" b="b"/>
            <a:pathLst>
              <a:path w="10843866" h="2796834">
                <a:moveTo>
                  <a:pt x="0" y="0"/>
                </a:moveTo>
                <a:lnTo>
                  <a:pt x="10843866" y="0"/>
                </a:lnTo>
                <a:lnTo>
                  <a:pt x="10843866" y="2796834"/>
                </a:lnTo>
                <a:lnTo>
                  <a:pt x="0" y="279683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280286" y="3134584"/>
            <a:ext cx="17007714" cy="2867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61"/>
              </a:lnSpc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By calling evt.consume(), the Enter key press will not be processed by any other key event listeners, and its default behavior will be suppressed.</a:t>
            </a:r>
          </a:p>
          <a:p>
            <a:pPr>
              <a:lnSpc>
                <a:spcPts val="5761"/>
              </a:lnSpc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ex- Here enter key will not be processed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987423" y="118137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54884" y="1751027"/>
            <a:ext cx="5428963" cy="103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27"/>
              </a:lnSpc>
            </a:pPr>
            <a:r>
              <a:rPr lang="en-US" sz="6091">
                <a:solidFill>
                  <a:srgbClr val="3B41C9"/>
                </a:solidFill>
                <a:latin typeface="Canva Sans Bold"/>
              </a:rPr>
              <a:t>evt.consume()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51921" y="1102347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853680" y="1204106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31158" y="2801024"/>
            <a:ext cx="11363642" cy="1426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 dirty="0" err="1">
                <a:solidFill>
                  <a:srgbClr val="3B41C9"/>
                </a:solidFill>
                <a:latin typeface="Canva Sans"/>
              </a:rPr>
              <a:t>setDragImage</a:t>
            </a:r>
            <a:r>
              <a:rPr lang="en-US" sz="4115" dirty="0">
                <a:solidFill>
                  <a:srgbClr val="3B41C9"/>
                </a:solidFill>
                <a:latin typeface="Canva Sans"/>
              </a:rPr>
              <a:t>() for Drag-and-Drop Events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 dirty="0" err="1">
                <a:solidFill>
                  <a:srgbClr val="3B41C9"/>
                </a:solidFill>
                <a:latin typeface="Canva Sans"/>
              </a:rPr>
              <a:t>setDropSuccess</a:t>
            </a:r>
            <a:r>
              <a:rPr lang="en-US" sz="4115" dirty="0">
                <a:solidFill>
                  <a:srgbClr val="3B41C9"/>
                </a:solidFill>
                <a:latin typeface="Canva Sans"/>
              </a:rPr>
              <a:t>() for Drop Events: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987423" y="118137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7940" y="1783081"/>
            <a:ext cx="11712259" cy="1031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27"/>
              </a:lnSpc>
            </a:pPr>
            <a:r>
              <a:rPr lang="en-US" sz="6091" dirty="0">
                <a:solidFill>
                  <a:srgbClr val="3B41C9"/>
                </a:solidFill>
                <a:latin typeface="Canva Sans Bold"/>
              </a:rPr>
              <a:t>Drag-and-Drop Events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1069" y="5031271"/>
            <a:ext cx="7808701" cy="103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27"/>
              </a:lnSpc>
            </a:pPr>
            <a:r>
              <a:rPr lang="en-US" sz="6091" dirty="0" err="1">
                <a:solidFill>
                  <a:srgbClr val="3B41C9"/>
                </a:solidFill>
                <a:latin typeface="Canva Sans Bold"/>
              </a:rPr>
              <a:t>MouseWheel</a:t>
            </a:r>
            <a:r>
              <a:rPr lang="en-US" sz="6091" dirty="0">
                <a:solidFill>
                  <a:srgbClr val="3B41C9"/>
                </a:solidFill>
                <a:latin typeface="Canva Sans Bold"/>
              </a:rPr>
              <a:t> Events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6249401"/>
            <a:ext cx="17259300" cy="3598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getWheelRotation(): Returns the number of notches the mouse wheel was rotated.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getScrollType(): Returns the type of scrolling that caused the event.</a:t>
            </a:r>
          </a:p>
          <a:p>
            <a:pPr>
              <a:lnSpc>
                <a:spcPts val="5761"/>
              </a:lnSpc>
            </a:pPr>
            <a:endParaRPr lang="en-US" sz="4115">
              <a:solidFill>
                <a:srgbClr val="3B41C9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51921" y="1102347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853680" y="1204106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80286" y="3134584"/>
            <a:ext cx="16244253" cy="2150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 dirty="0" err="1">
                <a:solidFill>
                  <a:srgbClr val="3B41C9"/>
                </a:solidFill>
                <a:latin typeface="Canva Sans"/>
              </a:rPr>
              <a:t>getChangeFlags</a:t>
            </a:r>
            <a:r>
              <a:rPr lang="en-US" sz="4115" dirty="0">
                <a:solidFill>
                  <a:srgbClr val="3B41C9"/>
                </a:solidFill>
                <a:latin typeface="Canva Sans"/>
              </a:rPr>
              <a:t>(): Returns which components changed.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 dirty="0" err="1">
                <a:solidFill>
                  <a:srgbClr val="3B41C9"/>
                </a:solidFill>
                <a:latin typeface="Canva Sans"/>
              </a:rPr>
              <a:t>getChanged</a:t>
            </a:r>
            <a:r>
              <a:rPr lang="en-US" sz="4115" dirty="0">
                <a:solidFill>
                  <a:srgbClr val="3B41C9"/>
                </a:solidFill>
                <a:latin typeface="Canva Sans"/>
              </a:rPr>
              <a:t>(): Returns the last component that was changed.</a:t>
            </a:r>
          </a:p>
          <a:p>
            <a:pPr>
              <a:lnSpc>
                <a:spcPts val="5761"/>
              </a:lnSpc>
            </a:pPr>
            <a:endParaRPr lang="en-US" sz="4115" dirty="0">
              <a:solidFill>
                <a:srgbClr val="3B41C9"/>
              </a:solidFill>
              <a:latin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987423" y="118137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7941" y="1783081"/>
            <a:ext cx="6497930" cy="103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27"/>
              </a:lnSpc>
            </a:pPr>
            <a:r>
              <a:rPr lang="en-US" sz="6091">
                <a:solidFill>
                  <a:srgbClr val="3B41C9"/>
                </a:solidFill>
                <a:latin typeface="Canva Sans Bold"/>
              </a:rPr>
              <a:t>Hierrachy Events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0286" y="5330998"/>
            <a:ext cx="7419089" cy="103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27"/>
              </a:lnSpc>
            </a:pPr>
            <a:r>
              <a:rPr lang="en-US" sz="6091" dirty="0">
                <a:solidFill>
                  <a:srgbClr val="3B41C9"/>
                </a:solidFill>
                <a:latin typeface="Canva Sans Bold"/>
              </a:rPr>
              <a:t>Component Events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6688036"/>
            <a:ext cx="17259300" cy="1422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 dirty="0" err="1">
                <a:solidFill>
                  <a:srgbClr val="3B41C9"/>
                </a:solidFill>
                <a:latin typeface="Canva Sans"/>
              </a:rPr>
              <a:t>getComponent</a:t>
            </a:r>
            <a:r>
              <a:rPr lang="en-US" sz="4115" dirty="0">
                <a:solidFill>
                  <a:srgbClr val="3B41C9"/>
                </a:solidFill>
                <a:latin typeface="Canva Sans"/>
              </a:rPr>
              <a:t>(): Returns the component that originated the event.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51921" y="1102347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853680" y="1204106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80286" y="3134584"/>
            <a:ext cx="17007714" cy="2874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getItem(): Gets the item that was affected by the event.</a:t>
            </a:r>
          </a:p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getStateChange(): Returns the state change (e.g., selected or deselected).</a:t>
            </a:r>
          </a:p>
          <a:p>
            <a:pPr>
              <a:lnSpc>
                <a:spcPts val="5761"/>
              </a:lnSpc>
            </a:pPr>
            <a:endParaRPr lang="en-US" sz="4115">
              <a:solidFill>
                <a:srgbClr val="3B41C9"/>
              </a:solidFill>
              <a:latin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987423" y="118137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7941" y="1783081"/>
            <a:ext cx="4504514" cy="103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27"/>
              </a:lnSpc>
            </a:pPr>
            <a:r>
              <a:rPr lang="en-US" sz="6091">
                <a:solidFill>
                  <a:srgbClr val="3B41C9"/>
                </a:solidFill>
                <a:latin typeface="Canva Sans Bold"/>
              </a:rPr>
              <a:t>Item Events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87185" y="5436129"/>
            <a:ext cx="4885902" cy="103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27"/>
              </a:lnSpc>
            </a:pPr>
            <a:r>
              <a:rPr lang="en-US" sz="6091">
                <a:solidFill>
                  <a:srgbClr val="3B41C9"/>
                </a:solidFill>
                <a:latin typeface="Canva Sans Bold"/>
              </a:rPr>
              <a:t>Mouse Event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6767237"/>
            <a:ext cx="17259300" cy="1422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isPopupTrigger(): Checks if this event is a popup menu trigger event for the platform.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0600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4716004" y="1028700"/>
            <a:ext cx="2543296" cy="0"/>
          </a:xfrm>
          <a:prstGeom prst="line">
            <a:avLst/>
          </a:prstGeom>
          <a:ln w="581025" cap="rnd">
            <a:solidFill>
              <a:srgbClr val="3B41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751921" y="1102347"/>
            <a:ext cx="433731" cy="433731"/>
          </a:xfrm>
          <a:custGeom>
            <a:avLst/>
            <a:gdLst/>
            <a:ahLst/>
            <a:cxnLst/>
            <a:rect l="l" t="t" r="r" b="b"/>
            <a:pathLst>
              <a:path w="433731" h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853680" y="1204106"/>
            <a:ext cx="230213" cy="230213"/>
          </a:xfrm>
          <a:custGeom>
            <a:avLst/>
            <a:gdLst/>
            <a:ahLst/>
            <a:cxnLst/>
            <a:rect l="l" t="t" r="r" b="b"/>
            <a:pathLst>
              <a:path w="230213" h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3068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3" y="0"/>
                </a:lnTo>
                <a:lnTo>
                  <a:pt x="467003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3617" y="9024799"/>
            <a:ext cx="467003" cy="467003"/>
          </a:xfrm>
          <a:custGeom>
            <a:avLst/>
            <a:gdLst/>
            <a:ahLst/>
            <a:cxnLst/>
            <a:rect l="l" t="t" r="r" b="b"/>
            <a:pathLst>
              <a:path w="467003" h="467003">
                <a:moveTo>
                  <a:pt x="0" y="0"/>
                </a:moveTo>
                <a:lnTo>
                  <a:pt x="467002" y="0"/>
                </a:lnTo>
                <a:lnTo>
                  <a:pt x="467002" y="467002"/>
                </a:lnTo>
                <a:lnTo>
                  <a:pt x="0" y="467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110959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7" y="0"/>
                </a:lnTo>
                <a:lnTo>
                  <a:pt x="122047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476095" y="9157850"/>
            <a:ext cx="122046" cy="200900"/>
          </a:xfrm>
          <a:custGeom>
            <a:avLst/>
            <a:gdLst/>
            <a:ahLst/>
            <a:cxnLst/>
            <a:rect l="l" t="t" r="r" b="b"/>
            <a:pathLst>
              <a:path w="122046" h="200900">
                <a:moveTo>
                  <a:pt x="0" y="0"/>
                </a:moveTo>
                <a:lnTo>
                  <a:pt x="122046" y="0"/>
                </a:lnTo>
                <a:lnTo>
                  <a:pt x="122046" y="200900"/>
                </a:lnTo>
                <a:lnTo>
                  <a:pt x="0" y="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764451" y="1310857"/>
            <a:ext cx="421865" cy="421865"/>
          </a:xfrm>
          <a:custGeom>
            <a:avLst/>
            <a:gdLst/>
            <a:ahLst/>
            <a:cxnLst/>
            <a:rect l="l" t="t" r="r" b="b"/>
            <a:pathLst>
              <a:path w="421865" h="421865">
                <a:moveTo>
                  <a:pt x="0" y="0"/>
                </a:moveTo>
                <a:lnTo>
                  <a:pt x="421865" y="0"/>
                </a:lnTo>
                <a:lnTo>
                  <a:pt x="421865" y="421865"/>
                </a:lnTo>
                <a:lnTo>
                  <a:pt x="0" y="421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96729" y="-80952"/>
            <a:ext cx="2366598" cy="1183299"/>
          </a:xfrm>
          <a:custGeom>
            <a:avLst/>
            <a:gdLst/>
            <a:ahLst/>
            <a:cxnLst/>
            <a:rect l="l" t="t" r="r" b="b"/>
            <a:pathLst>
              <a:path w="2366598" h="1183299">
                <a:moveTo>
                  <a:pt x="0" y="0"/>
                </a:moveTo>
                <a:lnTo>
                  <a:pt x="2366598" y="0"/>
                </a:lnTo>
                <a:lnTo>
                  <a:pt x="2366598" y="1183299"/>
                </a:lnTo>
                <a:lnTo>
                  <a:pt x="0" y="11832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0" y="8574473"/>
            <a:ext cx="1712527" cy="1712527"/>
          </a:xfrm>
          <a:custGeom>
            <a:avLst/>
            <a:gdLst/>
            <a:ahLst/>
            <a:cxnLst/>
            <a:rect l="l" t="t" r="r" b="b"/>
            <a:pathLst>
              <a:path w="1712527" h="1712527">
                <a:moveTo>
                  <a:pt x="1712527" y="0"/>
                </a:moveTo>
                <a:lnTo>
                  <a:pt x="0" y="0"/>
                </a:lnTo>
                <a:lnTo>
                  <a:pt x="0" y="1712527"/>
                </a:lnTo>
                <a:lnTo>
                  <a:pt x="1712527" y="1712527"/>
                </a:lnTo>
                <a:lnTo>
                  <a:pt x="171252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80286" y="3134584"/>
            <a:ext cx="15236190" cy="699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8450" lvl="1" indent="-444225">
              <a:lnSpc>
                <a:spcPts val="5761"/>
              </a:lnSpc>
              <a:buFont typeface="Arial"/>
              <a:buChar char="•"/>
            </a:pPr>
            <a:r>
              <a:rPr lang="en-US" sz="4115">
                <a:solidFill>
                  <a:srgbClr val="3B41C9"/>
                </a:solidFill>
                <a:latin typeface="Canva Sans"/>
              </a:rPr>
              <a:t>getWindow(): Gets the Window that originated this event.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987423" y="1181373"/>
            <a:ext cx="1275835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</a:rPr>
              <a:t>Search . . 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3856" y="1092417"/>
            <a:ext cx="146838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 Classic Bold"/>
              </a:rPr>
              <a:t>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87138" y="1111554"/>
            <a:ext cx="287370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300">
                <a:solidFill>
                  <a:srgbClr val="3B41C9"/>
                </a:solidFill>
                <a:latin typeface="Montserrat"/>
              </a:rPr>
              <a:t>Pasindu Mahima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7941" y="1783081"/>
            <a:ext cx="5398414" cy="103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27"/>
              </a:lnSpc>
            </a:pPr>
            <a:r>
              <a:rPr lang="en-US" sz="6091">
                <a:solidFill>
                  <a:srgbClr val="3B41C9"/>
                </a:solidFill>
                <a:latin typeface="Canva Sans Bold"/>
              </a:rPr>
              <a:t>Window Event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Custom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Canva Sans Bold</vt:lpstr>
      <vt:lpstr>Archive Bold</vt:lpstr>
      <vt:lpstr>Calibri</vt:lpstr>
      <vt:lpstr>Canva Sans</vt:lpstr>
      <vt:lpstr>Arial</vt:lpstr>
      <vt:lpstr>Montserrat</vt:lpstr>
      <vt:lpstr>Montserrat Classic Bold</vt:lpstr>
      <vt:lpstr>Montserrat Bold</vt:lpstr>
      <vt:lpstr>Archive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Useful Information</dc:title>
  <cp:lastModifiedBy>Hunter Dragon</cp:lastModifiedBy>
  <cp:revision>2</cp:revision>
  <dcterms:created xsi:type="dcterms:W3CDTF">2006-08-16T00:00:00Z</dcterms:created>
  <dcterms:modified xsi:type="dcterms:W3CDTF">2023-08-09T00:16:27Z</dcterms:modified>
  <dc:identifier>DAFq_1CZM2s</dc:identifier>
</cp:coreProperties>
</file>