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420" r:id="rId3"/>
    <p:sldId id="2434" r:id="rId4"/>
    <p:sldId id="2431" r:id="rId5"/>
    <p:sldId id="2421" r:id="rId6"/>
    <p:sldId id="2428" r:id="rId7"/>
    <p:sldId id="2422" r:id="rId8"/>
    <p:sldId id="2433" r:id="rId9"/>
    <p:sldId id="2424" r:id="rId10"/>
    <p:sldId id="2435" r:id="rId11"/>
    <p:sldId id="2425" r:id="rId12"/>
    <p:sldId id="2426" r:id="rId13"/>
    <p:sldId id="2427" r:id="rId14"/>
    <p:sldId id="2432" r:id="rId15"/>
    <p:sldId id="242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F276"/>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ADD08-19C1-4088-9D90-50079CCCB49D}" type="doc">
      <dgm:prSet loTypeId="urn:microsoft.com/office/officeart/2005/8/layout/hProcess11" loCatId="process" qsTypeId="urn:microsoft.com/office/officeart/2005/8/quickstyle/simple1" qsCatId="simple" csTypeId="urn:microsoft.com/office/officeart/2005/8/colors/accent1_2" csCatId="accent1" phldr="1"/>
      <dgm:spPr/>
    </dgm:pt>
    <dgm:pt modelId="{A0838159-D5F6-45AA-BB2F-5D3302E70567}">
      <dgm:prSet phldrT="[Text]"/>
      <dgm:spPr/>
      <dgm:t>
        <a:bodyPr/>
        <a:lstStyle/>
        <a:p>
          <a:pPr>
            <a:lnSpc>
              <a:spcPct val="100000"/>
            </a:lnSpc>
          </a:pPr>
          <a:r>
            <a:rPr lang="en-US" dirty="0"/>
            <a:t>1. DATA COLLECTION</a:t>
          </a:r>
          <a:endParaRPr lang="en-IN" dirty="0"/>
        </a:p>
      </dgm:t>
    </dgm:pt>
    <dgm:pt modelId="{247580B3-A9EE-49FD-86BD-9EF0363BEAB9}" type="parTrans" cxnId="{4B6E0D7F-7099-4F3C-AA47-B323A934672C}">
      <dgm:prSet/>
      <dgm:spPr/>
      <dgm:t>
        <a:bodyPr/>
        <a:lstStyle/>
        <a:p>
          <a:endParaRPr lang="en-IN"/>
        </a:p>
      </dgm:t>
    </dgm:pt>
    <dgm:pt modelId="{CD7A28E2-6AC1-4129-A8A5-5C35A8C8B340}" type="sibTrans" cxnId="{4B6E0D7F-7099-4F3C-AA47-B323A934672C}">
      <dgm:prSet/>
      <dgm:spPr/>
      <dgm:t>
        <a:bodyPr/>
        <a:lstStyle/>
        <a:p>
          <a:endParaRPr lang="en-IN"/>
        </a:p>
      </dgm:t>
    </dgm:pt>
    <dgm:pt modelId="{CC0AA7F3-52A7-42CB-BA18-5F218DADA2D7}">
      <dgm:prSet phldrT="[Text]"/>
      <dgm:spPr/>
      <dgm:t>
        <a:bodyPr/>
        <a:lstStyle/>
        <a:p>
          <a:pPr>
            <a:lnSpc>
              <a:spcPct val="100000"/>
            </a:lnSpc>
          </a:pPr>
          <a:r>
            <a:rPr lang="en-US" dirty="0"/>
            <a:t>5. MODEL BUILDING</a:t>
          </a:r>
          <a:endParaRPr lang="en-IN" dirty="0"/>
        </a:p>
      </dgm:t>
    </dgm:pt>
    <dgm:pt modelId="{7FB96891-BA72-460F-93C4-C3E97D54E5CE}" type="parTrans" cxnId="{1211FC27-24F4-4D6D-BE54-97434F440781}">
      <dgm:prSet/>
      <dgm:spPr/>
      <dgm:t>
        <a:bodyPr/>
        <a:lstStyle/>
        <a:p>
          <a:endParaRPr lang="en-IN"/>
        </a:p>
      </dgm:t>
    </dgm:pt>
    <dgm:pt modelId="{12019AAF-CB90-49BD-A9ED-03ACAAC2EB20}" type="sibTrans" cxnId="{1211FC27-24F4-4D6D-BE54-97434F440781}">
      <dgm:prSet/>
      <dgm:spPr/>
      <dgm:t>
        <a:bodyPr/>
        <a:lstStyle/>
        <a:p>
          <a:endParaRPr lang="en-IN"/>
        </a:p>
      </dgm:t>
    </dgm:pt>
    <dgm:pt modelId="{13AD8277-7429-45F8-BC97-138F0C8FFD42}">
      <dgm:prSet phldrT="[Text]"/>
      <dgm:spPr/>
      <dgm:t>
        <a:bodyPr/>
        <a:lstStyle/>
        <a:p>
          <a:pPr>
            <a:lnSpc>
              <a:spcPct val="100000"/>
            </a:lnSpc>
          </a:pPr>
          <a:r>
            <a:rPr lang="en-US" dirty="0"/>
            <a:t>4. SPLITTING DATA (TRAIN, TEST, VALIDATION)</a:t>
          </a:r>
          <a:endParaRPr lang="en-IN" dirty="0"/>
        </a:p>
      </dgm:t>
    </dgm:pt>
    <dgm:pt modelId="{5F782F62-97CD-4BD6-97EA-258E53025B29}" type="parTrans" cxnId="{4A63BFA5-F7F1-4756-9B5E-5DDC977869B6}">
      <dgm:prSet/>
      <dgm:spPr/>
      <dgm:t>
        <a:bodyPr/>
        <a:lstStyle/>
        <a:p>
          <a:endParaRPr lang="en-IN"/>
        </a:p>
      </dgm:t>
    </dgm:pt>
    <dgm:pt modelId="{9B0C1106-66B3-4A80-BB08-CB12117ECB15}" type="sibTrans" cxnId="{4A63BFA5-F7F1-4756-9B5E-5DDC977869B6}">
      <dgm:prSet/>
      <dgm:spPr/>
      <dgm:t>
        <a:bodyPr/>
        <a:lstStyle/>
        <a:p>
          <a:endParaRPr lang="en-IN"/>
        </a:p>
      </dgm:t>
    </dgm:pt>
    <dgm:pt modelId="{7B401888-DE76-4129-B82B-DB65A9169DB2}">
      <dgm:prSet phldrT="[Text]"/>
      <dgm:spPr/>
      <dgm:t>
        <a:bodyPr/>
        <a:lstStyle/>
        <a:p>
          <a:pPr>
            <a:lnSpc>
              <a:spcPct val="100000"/>
            </a:lnSpc>
          </a:pPr>
          <a:r>
            <a:rPr lang="en-US" dirty="0"/>
            <a:t>2. DATA </a:t>
          </a:r>
          <a:r>
            <a:rPr lang="en-US" dirty="0" smtClean="0"/>
            <a:t>PREPROCESSING</a:t>
          </a:r>
          <a:endParaRPr lang="en-IN" dirty="0"/>
        </a:p>
      </dgm:t>
    </dgm:pt>
    <dgm:pt modelId="{10080F14-7AB3-4F5A-8FB7-E7ADA160A1DF}" type="parTrans" cxnId="{8BDDFF51-4AB5-490E-8A9E-2333928FBBB8}">
      <dgm:prSet/>
      <dgm:spPr/>
      <dgm:t>
        <a:bodyPr/>
        <a:lstStyle/>
        <a:p>
          <a:endParaRPr lang="en-IN"/>
        </a:p>
      </dgm:t>
    </dgm:pt>
    <dgm:pt modelId="{A7923BB0-F990-43A6-8507-E502694708EB}" type="sibTrans" cxnId="{8BDDFF51-4AB5-490E-8A9E-2333928FBBB8}">
      <dgm:prSet/>
      <dgm:spPr/>
      <dgm:t>
        <a:bodyPr/>
        <a:lstStyle/>
        <a:p>
          <a:endParaRPr lang="en-IN"/>
        </a:p>
      </dgm:t>
    </dgm:pt>
    <dgm:pt modelId="{A9117DE7-85C5-43F3-81E9-05EC78E1E29B}">
      <dgm:prSet phldrT="[Text]"/>
      <dgm:spPr/>
      <dgm:t>
        <a:bodyPr/>
        <a:lstStyle/>
        <a:p>
          <a:pPr>
            <a:lnSpc>
              <a:spcPct val="100000"/>
            </a:lnSpc>
          </a:pPr>
          <a:r>
            <a:rPr lang="en-US" dirty="0"/>
            <a:t>3. LOADING DATA AND PLOTTING SAMPLE IMAGES </a:t>
          </a:r>
          <a:endParaRPr lang="en-IN" dirty="0"/>
        </a:p>
      </dgm:t>
    </dgm:pt>
    <dgm:pt modelId="{92825B76-0BED-4DE0-86C2-5CD992493D3E}" type="parTrans" cxnId="{C49B3C88-B239-4D19-99BC-55561513AFCD}">
      <dgm:prSet/>
      <dgm:spPr/>
      <dgm:t>
        <a:bodyPr/>
        <a:lstStyle/>
        <a:p>
          <a:endParaRPr lang="en-IN"/>
        </a:p>
      </dgm:t>
    </dgm:pt>
    <dgm:pt modelId="{C976ACFD-B04B-48FF-845B-2D99963E589C}" type="sibTrans" cxnId="{C49B3C88-B239-4D19-99BC-55561513AFCD}">
      <dgm:prSet/>
      <dgm:spPr/>
      <dgm:t>
        <a:bodyPr/>
        <a:lstStyle/>
        <a:p>
          <a:endParaRPr lang="en-IN"/>
        </a:p>
      </dgm:t>
    </dgm:pt>
    <dgm:pt modelId="{8EDE2C07-E962-499A-9153-673D4008FD2F}">
      <dgm:prSet phldrT="[Text]"/>
      <dgm:spPr/>
      <dgm:t>
        <a:bodyPr/>
        <a:lstStyle/>
        <a:p>
          <a:pPr>
            <a:lnSpc>
              <a:spcPct val="100000"/>
            </a:lnSpc>
          </a:pPr>
          <a:r>
            <a:rPr lang="en-US" dirty="0"/>
            <a:t>6. MODEL TRAINING </a:t>
          </a:r>
          <a:endParaRPr lang="en-IN" dirty="0"/>
        </a:p>
      </dgm:t>
    </dgm:pt>
    <dgm:pt modelId="{859E02E8-67B9-4542-8395-20D949147956}" type="parTrans" cxnId="{0201E2BF-3A96-462B-8381-07006CEE1695}">
      <dgm:prSet/>
      <dgm:spPr/>
      <dgm:t>
        <a:bodyPr/>
        <a:lstStyle/>
        <a:p>
          <a:endParaRPr lang="en-IN"/>
        </a:p>
      </dgm:t>
    </dgm:pt>
    <dgm:pt modelId="{D5B160BE-5699-4A3D-8A2B-EA883D546B1F}" type="sibTrans" cxnId="{0201E2BF-3A96-462B-8381-07006CEE1695}">
      <dgm:prSet/>
      <dgm:spPr/>
      <dgm:t>
        <a:bodyPr/>
        <a:lstStyle/>
        <a:p>
          <a:endParaRPr lang="en-IN"/>
        </a:p>
      </dgm:t>
    </dgm:pt>
    <dgm:pt modelId="{48563998-A517-44F5-8FB9-D5706BBD525B}">
      <dgm:prSet phldrT="[Text]"/>
      <dgm:spPr/>
      <dgm:t>
        <a:bodyPr/>
        <a:lstStyle/>
        <a:p>
          <a:pPr>
            <a:lnSpc>
              <a:spcPct val="100000"/>
            </a:lnSpc>
          </a:pPr>
          <a:r>
            <a:rPr lang="en-US" dirty="0"/>
            <a:t>7. MODEL DEPLOYMENT</a:t>
          </a:r>
          <a:endParaRPr lang="en-IN" dirty="0"/>
        </a:p>
      </dgm:t>
    </dgm:pt>
    <dgm:pt modelId="{862AA657-71E8-4B71-811A-63DF79D0554D}" type="parTrans" cxnId="{3FDFB939-6AC9-4CF8-BB43-5EE1468CADFB}">
      <dgm:prSet/>
      <dgm:spPr/>
      <dgm:t>
        <a:bodyPr/>
        <a:lstStyle/>
        <a:p>
          <a:endParaRPr lang="en-IN"/>
        </a:p>
      </dgm:t>
    </dgm:pt>
    <dgm:pt modelId="{FD165727-EE9B-414D-A545-5E390B9F8E01}" type="sibTrans" cxnId="{3FDFB939-6AC9-4CF8-BB43-5EE1468CADFB}">
      <dgm:prSet/>
      <dgm:spPr/>
      <dgm:t>
        <a:bodyPr/>
        <a:lstStyle/>
        <a:p>
          <a:endParaRPr lang="en-IN"/>
        </a:p>
      </dgm:t>
    </dgm:pt>
    <dgm:pt modelId="{51F2E769-66DE-481D-BF7B-85877B8D9E27}" type="pres">
      <dgm:prSet presAssocID="{937ADD08-19C1-4088-9D90-50079CCCB49D}" presName="Name0" presStyleCnt="0">
        <dgm:presLayoutVars>
          <dgm:dir/>
          <dgm:resizeHandles val="exact"/>
        </dgm:presLayoutVars>
      </dgm:prSet>
      <dgm:spPr/>
    </dgm:pt>
    <dgm:pt modelId="{BFA658C4-D473-4452-A569-65D44D4456F0}" type="pres">
      <dgm:prSet presAssocID="{937ADD08-19C1-4088-9D90-50079CCCB49D}" presName="arrow" presStyleLbl="bgShp" presStyleIdx="0" presStyleCnt="1"/>
      <dgm:spPr/>
    </dgm:pt>
    <dgm:pt modelId="{12A5C7AA-7BAA-4B07-93FD-39DB2D23E43F}" type="pres">
      <dgm:prSet presAssocID="{937ADD08-19C1-4088-9D90-50079CCCB49D}" presName="points" presStyleCnt="0"/>
      <dgm:spPr/>
    </dgm:pt>
    <dgm:pt modelId="{8020067B-750C-4FC9-9568-7C4E55A11DCC}" type="pres">
      <dgm:prSet presAssocID="{A0838159-D5F6-45AA-BB2F-5D3302E70567}" presName="compositeA" presStyleCnt="0"/>
      <dgm:spPr/>
    </dgm:pt>
    <dgm:pt modelId="{06E4BED9-DA61-401A-B887-15271EFBBC04}" type="pres">
      <dgm:prSet presAssocID="{A0838159-D5F6-45AA-BB2F-5D3302E70567}" presName="textA" presStyleLbl="revTx" presStyleIdx="0" presStyleCnt="7">
        <dgm:presLayoutVars>
          <dgm:bulletEnabled val="1"/>
        </dgm:presLayoutVars>
      </dgm:prSet>
      <dgm:spPr/>
      <dgm:t>
        <a:bodyPr/>
        <a:lstStyle/>
        <a:p>
          <a:endParaRPr lang="en-IN"/>
        </a:p>
      </dgm:t>
    </dgm:pt>
    <dgm:pt modelId="{11D21D36-22ED-4DF4-8ED1-F072AA2BA77D}" type="pres">
      <dgm:prSet presAssocID="{A0838159-D5F6-45AA-BB2F-5D3302E70567}" presName="circleA" presStyleLbl="node1" presStyleIdx="0" presStyleCnt="7"/>
      <dgm:spPr/>
    </dgm:pt>
    <dgm:pt modelId="{EFB51D14-1F7F-45D2-8771-9C950EDF2356}" type="pres">
      <dgm:prSet presAssocID="{A0838159-D5F6-45AA-BB2F-5D3302E70567}" presName="spaceA" presStyleCnt="0"/>
      <dgm:spPr/>
    </dgm:pt>
    <dgm:pt modelId="{A2773C9B-FADE-47F4-8517-34E49971209B}" type="pres">
      <dgm:prSet presAssocID="{CD7A28E2-6AC1-4129-A8A5-5C35A8C8B340}" presName="space" presStyleCnt="0"/>
      <dgm:spPr/>
    </dgm:pt>
    <dgm:pt modelId="{C527787D-8FDF-4B89-93F6-D478FCACD957}" type="pres">
      <dgm:prSet presAssocID="{7B401888-DE76-4129-B82B-DB65A9169DB2}" presName="compositeB" presStyleCnt="0"/>
      <dgm:spPr/>
    </dgm:pt>
    <dgm:pt modelId="{F4B5CADE-ABCD-4EE3-AA74-CBFB6ADE9FFB}" type="pres">
      <dgm:prSet presAssocID="{7B401888-DE76-4129-B82B-DB65A9169DB2}" presName="textB" presStyleLbl="revTx" presStyleIdx="1" presStyleCnt="7">
        <dgm:presLayoutVars>
          <dgm:bulletEnabled val="1"/>
        </dgm:presLayoutVars>
      </dgm:prSet>
      <dgm:spPr/>
      <dgm:t>
        <a:bodyPr/>
        <a:lstStyle/>
        <a:p>
          <a:endParaRPr lang="en-IN"/>
        </a:p>
      </dgm:t>
    </dgm:pt>
    <dgm:pt modelId="{2AAF33B1-2F9C-437E-B1CD-313FA2EC5202}" type="pres">
      <dgm:prSet presAssocID="{7B401888-DE76-4129-B82B-DB65A9169DB2}" presName="circleB" presStyleLbl="node1" presStyleIdx="1" presStyleCnt="7"/>
      <dgm:spPr/>
    </dgm:pt>
    <dgm:pt modelId="{38735E0F-4057-4B16-BA5F-42B9F83FE883}" type="pres">
      <dgm:prSet presAssocID="{7B401888-DE76-4129-B82B-DB65A9169DB2}" presName="spaceB" presStyleCnt="0"/>
      <dgm:spPr/>
    </dgm:pt>
    <dgm:pt modelId="{6B982A7B-4B32-4E1F-93D0-481617240CB4}" type="pres">
      <dgm:prSet presAssocID="{A7923BB0-F990-43A6-8507-E502694708EB}" presName="space" presStyleCnt="0"/>
      <dgm:spPr/>
    </dgm:pt>
    <dgm:pt modelId="{D4BD3565-901D-4805-B520-C276ED7A7A92}" type="pres">
      <dgm:prSet presAssocID="{A9117DE7-85C5-43F3-81E9-05EC78E1E29B}" presName="compositeA" presStyleCnt="0"/>
      <dgm:spPr/>
    </dgm:pt>
    <dgm:pt modelId="{41942EB5-9F21-434B-AFD1-C8E936022794}" type="pres">
      <dgm:prSet presAssocID="{A9117DE7-85C5-43F3-81E9-05EC78E1E29B}" presName="textA" presStyleLbl="revTx" presStyleIdx="2" presStyleCnt="7">
        <dgm:presLayoutVars>
          <dgm:bulletEnabled val="1"/>
        </dgm:presLayoutVars>
      </dgm:prSet>
      <dgm:spPr/>
      <dgm:t>
        <a:bodyPr/>
        <a:lstStyle/>
        <a:p>
          <a:endParaRPr lang="en-IN"/>
        </a:p>
      </dgm:t>
    </dgm:pt>
    <dgm:pt modelId="{CFAB5745-91E8-4993-97F3-D04CA704E0F3}" type="pres">
      <dgm:prSet presAssocID="{A9117DE7-85C5-43F3-81E9-05EC78E1E29B}" presName="circleA" presStyleLbl="node1" presStyleIdx="2" presStyleCnt="7"/>
      <dgm:spPr/>
    </dgm:pt>
    <dgm:pt modelId="{FF303891-31B2-4EFA-9DC7-2D0B5146F270}" type="pres">
      <dgm:prSet presAssocID="{A9117DE7-85C5-43F3-81E9-05EC78E1E29B}" presName="spaceA" presStyleCnt="0"/>
      <dgm:spPr/>
    </dgm:pt>
    <dgm:pt modelId="{9F15DE11-A8C6-4338-BABC-DF0BC7450932}" type="pres">
      <dgm:prSet presAssocID="{C976ACFD-B04B-48FF-845B-2D99963E589C}" presName="space" presStyleCnt="0"/>
      <dgm:spPr/>
    </dgm:pt>
    <dgm:pt modelId="{81F39CB6-1CDD-4BE1-B147-BAC76946E8DF}" type="pres">
      <dgm:prSet presAssocID="{13AD8277-7429-45F8-BC97-138F0C8FFD42}" presName="compositeB" presStyleCnt="0"/>
      <dgm:spPr/>
    </dgm:pt>
    <dgm:pt modelId="{C7E29C36-1634-49D7-92AA-6DED7116AE73}" type="pres">
      <dgm:prSet presAssocID="{13AD8277-7429-45F8-BC97-138F0C8FFD42}" presName="textB" presStyleLbl="revTx" presStyleIdx="3" presStyleCnt="7">
        <dgm:presLayoutVars>
          <dgm:bulletEnabled val="1"/>
        </dgm:presLayoutVars>
      </dgm:prSet>
      <dgm:spPr/>
      <dgm:t>
        <a:bodyPr/>
        <a:lstStyle/>
        <a:p>
          <a:endParaRPr lang="en-IN"/>
        </a:p>
      </dgm:t>
    </dgm:pt>
    <dgm:pt modelId="{01746C6E-B2AF-43CD-BDFD-EA129C4D69DE}" type="pres">
      <dgm:prSet presAssocID="{13AD8277-7429-45F8-BC97-138F0C8FFD42}" presName="circleB" presStyleLbl="node1" presStyleIdx="3" presStyleCnt="7"/>
      <dgm:spPr/>
    </dgm:pt>
    <dgm:pt modelId="{4CDF676F-5442-42AE-9792-1A60504B985E}" type="pres">
      <dgm:prSet presAssocID="{13AD8277-7429-45F8-BC97-138F0C8FFD42}" presName="spaceB" presStyleCnt="0"/>
      <dgm:spPr/>
    </dgm:pt>
    <dgm:pt modelId="{2A98A7A4-7B61-46B6-831A-170DEC0FA6F9}" type="pres">
      <dgm:prSet presAssocID="{9B0C1106-66B3-4A80-BB08-CB12117ECB15}" presName="space" presStyleCnt="0"/>
      <dgm:spPr/>
    </dgm:pt>
    <dgm:pt modelId="{A729F4CD-0A98-4CB2-928B-B68C63D44F27}" type="pres">
      <dgm:prSet presAssocID="{CC0AA7F3-52A7-42CB-BA18-5F218DADA2D7}" presName="compositeA" presStyleCnt="0"/>
      <dgm:spPr/>
    </dgm:pt>
    <dgm:pt modelId="{2C69A6B2-2723-4E9B-BE2D-AA3F36A5BCC5}" type="pres">
      <dgm:prSet presAssocID="{CC0AA7F3-52A7-42CB-BA18-5F218DADA2D7}" presName="textA" presStyleLbl="revTx" presStyleIdx="4" presStyleCnt="7">
        <dgm:presLayoutVars>
          <dgm:bulletEnabled val="1"/>
        </dgm:presLayoutVars>
      </dgm:prSet>
      <dgm:spPr/>
      <dgm:t>
        <a:bodyPr/>
        <a:lstStyle/>
        <a:p>
          <a:endParaRPr lang="en-IN"/>
        </a:p>
      </dgm:t>
    </dgm:pt>
    <dgm:pt modelId="{4F6528B2-2374-4343-92C7-379BED064654}" type="pres">
      <dgm:prSet presAssocID="{CC0AA7F3-52A7-42CB-BA18-5F218DADA2D7}" presName="circleA" presStyleLbl="node1" presStyleIdx="4" presStyleCnt="7"/>
      <dgm:spPr/>
    </dgm:pt>
    <dgm:pt modelId="{1C6EA166-3C0A-4604-8C4D-836FBE967930}" type="pres">
      <dgm:prSet presAssocID="{CC0AA7F3-52A7-42CB-BA18-5F218DADA2D7}" presName="spaceA" presStyleCnt="0"/>
      <dgm:spPr/>
    </dgm:pt>
    <dgm:pt modelId="{4B64C5CA-483C-42CA-8AE2-0927A443E1E5}" type="pres">
      <dgm:prSet presAssocID="{12019AAF-CB90-49BD-A9ED-03ACAAC2EB20}" presName="space" presStyleCnt="0"/>
      <dgm:spPr/>
    </dgm:pt>
    <dgm:pt modelId="{901B173D-3CFC-4500-A848-394E244E71EC}" type="pres">
      <dgm:prSet presAssocID="{8EDE2C07-E962-499A-9153-673D4008FD2F}" presName="compositeB" presStyleCnt="0"/>
      <dgm:spPr/>
    </dgm:pt>
    <dgm:pt modelId="{223AF610-411F-4B98-8F90-66E43F027ACB}" type="pres">
      <dgm:prSet presAssocID="{8EDE2C07-E962-499A-9153-673D4008FD2F}" presName="textB" presStyleLbl="revTx" presStyleIdx="5" presStyleCnt="7">
        <dgm:presLayoutVars>
          <dgm:bulletEnabled val="1"/>
        </dgm:presLayoutVars>
      </dgm:prSet>
      <dgm:spPr/>
      <dgm:t>
        <a:bodyPr/>
        <a:lstStyle/>
        <a:p>
          <a:endParaRPr lang="en-IN"/>
        </a:p>
      </dgm:t>
    </dgm:pt>
    <dgm:pt modelId="{B0F2BDDD-2D58-4F7A-91A8-4BCFF8FFDDEE}" type="pres">
      <dgm:prSet presAssocID="{8EDE2C07-E962-499A-9153-673D4008FD2F}" presName="circleB" presStyleLbl="node1" presStyleIdx="5" presStyleCnt="7"/>
      <dgm:spPr/>
    </dgm:pt>
    <dgm:pt modelId="{232EBF27-6FAA-47E3-A2E8-C8DD1098E5A3}" type="pres">
      <dgm:prSet presAssocID="{8EDE2C07-E962-499A-9153-673D4008FD2F}" presName="spaceB" presStyleCnt="0"/>
      <dgm:spPr/>
    </dgm:pt>
    <dgm:pt modelId="{1CFC4D59-967C-49E6-86E9-3855D68F1522}" type="pres">
      <dgm:prSet presAssocID="{D5B160BE-5699-4A3D-8A2B-EA883D546B1F}" presName="space" presStyleCnt="0"/>
      <dgm:spPr/>
    </dgm:pt>
    <dgm:pt modelId="{49BA4D2F-2208-44F2-AA2D-6C4BFDC241AC}" type="pres">
      <dgm:prSet presAssocID="{48563998-A517-44F5-8FB9-D5706BBD525B}" presName="compositeA" presStyleCnt="0"/>
      <dgm:spPr/>
    </dgm:pt>
    <dgm:pt modelId="{BB06A612-9C0B-4A41-98BD-268E5F4E1CAA}" type="pres">
      <dgm:prSet presAssocID="{48563998-A517-44F5-8FB9-D5706BBD525B}" presName="textA" presStyleLbl="revTx" presStyleIdx="6" presStyleCnt="7">
        <dgm:presLayoutVars>
          <dgm:bulletEnabled val="1"/>
        </dgm:presLayoutVars>
      </dgm:prSet>
      <dgm:spPr/>
      <dgm:t>
        <a:bodyPr/>
        <a:lstStyle/>
        <a:p>
          <a:endParaRPr lang="en-IN"/>
        </a:p>
      </dgm:t>
    </dgm:pt>
    <dgm:pt modelId="{0157BDBC-7192-4442-BA46-628773799F3E}" type="pres">
      <dgm:prSet presAssocID="{48563998-A517-44F5-8FB9-D5706BBD525B}" presName="circleA" presStyleLbl="node1" presStyleIdx="6" presStyleCnt="7"/>
      <dgm:spPr/>
    </dgm:pt>
    <dgm:pt modelId="{F903F6D8-645B-4EAE-A54F-B8A7AA628295}" type="pres">
      <dgm:prSet presAssocID="{48563998-A517-44F5-8FB9-D5706BBD525B}" presName="spaceA" presStyleCnt="0"/>
      <dgm:spPr/>
    </dgm:pt>
  </dgm:ptLst>
  <dgm:cxnLst>
    <dgm:cxn modelId="{A83D5039-3B9F-41F7-B10E-8FDD208C30B9}" type="presOf" srcId="{13AD8277-7429-45F8-BC97-138F0C8FFD42}" destId="{C7E29C36-1634-49D7-92AA-6DED7116AE73}" srcOrd="0" destOrd="0" presId="urn:microsoft.com/office/officeart/2005/8/layout/hProcess11"/>
    <dgm:cxn modelId="{57CFE64E-3C12-44EE-8760-00A29C38889E}" type="presOf" srcId="{CC0AA7F3-52A7-42CB-BA18-5F218DADA2D7}" destId="{2C69A6B2-2723-4E9B-BE2D-AA3F36A5BCC5}" srcOrd="0" destOrd="0" presId="urn:microsoft.com/office/officeart/2005/8/layout/hProcess11"/>
    <dgm:cxn modelId="{1ABF3158-C40C-497F-87FE-FB1C97778ACD}" type="presOf" srcId="{7B401888-DE76-4129-B82B-DB65A9169DB2}" destId="{F4B5CADE-ABCD-4EE3-AA74-CBFB6ADE9FFB}" srcOrd="0" destOrd="0" presId="urn:microsoft.com/office/officeart/2005/8/layout/hProcess11"/>
    <dgm:cxn modelId="{0201E2BF-3A96-462B-8381-07006CEE1695}" srcId="{937ADD08-19C1-4088-9D90-50079CCCB49D}" destId="{8EDE2C07-E962-499A-9153-673D4008FD2F}" srcOrd="5" destOrd="0" parTransId="{859E02E8-67B9-4542-8395-20D949147956}" sibTransId="{D5B160BE-5699-4A3D-8A2B-EA883D546B1F}"/>
    <dgm:cxn modelId="{0E33F682-86D5-4E44-8FD8-F542921EE53F}" type="presOf" srcId="{937ADD08-19C1-4088-9D90-50079CCCB49D}" destId="{51F2E769-66DE-481D-BF7B-85877B8D9E27}" srcOrd="0" destOrd="0" presId="urn:microsoft.com/office/officeart/2005/8/layout/hProcess11"/>
    <dgm:cxn modelId="{8BDDFF51-4AB5-490E-8A9E-2333928FBBB8}" srcId="{937ADD08-19C1-4088-9D90-50079CCCB49D}" destId="{7B401888-DE76-4129-B82B-DB65A9169DB2}" srcOrd="1" destOrd="0" parTransId="{10080F14-7AB3-4F5A-8FB7-E7ADA160A1DF}" sibTransId="{A7923BB0-F990-43A6-8507-E502694708EB}"/>
    <dgm:cxn modelId="{4B6E0D7F-7099-4F3C-AA47-B323A934672C}" srcId="{937ADD08-19C1-4088-9D90-50079CCCB49D}" destId="{A0838159-D5F6-45AA-BB2F-5D3302E70567}" srcOrd="0" destOrd="0" parTransId="{247580B3-A9EE-49FD-86BD-9EF0363BEAB9}" sibTransId="{CD7A28E2-6AC1-4129-A8A5-5C35A8C8B340}"/>
    <dgm:cxn modelId="{1211FC27-24F4-4D6D-BE54-97434F440781}" srcId="{937ADD08-19C1-4088-9D90-50079CCCB49D}" destId="{CC0AA7F3-52A7-42CB-BA18-5F218DADA2D7}" srcOrd="4" destOrd="0" parTransId="{7FB96891-BA72-460F-93C4-C3E97D54E5CE}" sibTransId="{12019AAF-CB90-49BD-A9ED-03ACAAC2EB20}"/>
    <dgm:cxn modelId="{4A63BFA5-F7F1-4756-9B5E-5DDC977869B6}" srcId="{937ADD08-19C1-4088-9D90-50079CCCB49D}" destId="{13AD8277-7429-45F8-BC97-138F0C8FFD42}" srcOrd="3" destOrd="0" parTransId="{5F782F62-97CD-4BD6-97EA-258E53025B29}" sibTransId="{9B0C1106-66B3-4A80-BB08-CB12117ECB15}"/>
    <dgm:cxn modelId="{3FDFB939-6AC9-4CF8-BB43-5EE1468CADFB}" srcId="{937ADD08-19C1-4088-9D90-50079CCCB49D}" destId="{48563998-A517-44F5-8FB9-D5706BBD525B}" srcOrd="6" destOrd="0" parTransId="{862AA657-71E8-4B71-811A-63DF79D0554D}" sibTransId="{FD165727-EE9B-414D-A545-5E390B9F8E01}"/>
    <dgm:cxn modelId="{7B4D92BC-6A6A-4EAC-B667-662A0AAD8A89}" type="presOf" srcId="{A9117DE7-85C5-43F3-81E9-05EC78E1E29B}" destId="{41942EB5-9F21-434B-AFD1-C8E936022794}" srcOrd="0" destOrd="0" presId="urn:microsoft.com/office/officeart/2005/8/layout/hProcess11"/>
    <dgm:cxn modelId="{A4021740-6151-4309-BD1A-32662DBE6621}" type="presOf" srcId="{48563998-A517-44F5-8FB9-D5706BBD525B}" destId="{BB06A612-9C0B-4A41-98BD-268E5F4E1CAA}" srcOrd="0" destOrd="0" presId="urn:microsoft.com/office/officeart/2005/8/layout/hProcess11"/>
    <dgm:cxn modelId="{C49B3C88-B239-4D19-99BC-55561513AFCD}" srcId="{937ADD08-19C1-4088-9D90-50079CCCB49D}" destId="{A9117DE7-85C5-43F3-81E9-05EC78E1E29B}" srcOrd="2" destOrd="0" parTransId="{92825B76-0BED-4DE0-86C2-5CD992493D3E}" sibTransId="{C976ACFD-B04B-48FF-845B-2D99963E589C}"/>
    <dgm:cxn modelId="{5F7947E5-4E82-4DE7-AB20-4E9856CBBD38}" type="presOf" srcId="{A0838159-D5F6-45AA-BB2F-5D3302E70567}" destId="{06E4BED9-DA61-401A-B887-15271EFBBC04}" srcOrd="0" destOrd="0" presId="urn:microsoft.com/office/officeart/2005/8/layout/hProcess11"/>
    <dgm:cxn modelId="{44F73731-236E-4C39-9CED-444F81226019}" type="presOf" srcId="{8EDE2C07-E962-499A-9153-673D4008FD2F}" destId="{223AF610-411F-4B98-8F90-66E43F027ACB}" srcOrd="0" destOrd="0" presId="urn:microsoft.com/office/officeart/2005/8/layout/hProcess11"/>
    <dgm:cxn modelId="{227DA378-93A1-48AA-8BDA-BCD6980211B6}" type="presParOf" srcId="{51F2E769-66DE-481D-BF7B-85877B8D9E27}" destId="{BFA658C4-D473-4452-A569-65D44D4456F0}" srcOrd="0" destOrd="0" presId="urn:microsoft.com/office/officeart/2005/8/layout/hProcess11"/>
    <dgm:cxn modelId="{B75DD43A-0C78-46C8-B1F6-9B0DC1D4BD81}" type="presParOf" srcId="{51F2E769-66DE-481D-BF7B-85877B8D9E27}" destId="{12A5C7AA-7BAA-4B07-93FD-39DB2D23E43F}" srcOrd="1" destOrd="0" presId="urn:microsoft.com/office/officeart/2005/8/layout/hProcess11"/>
    <dgm:cxn modelId="{814C902B-4B2F-401E-9C4A-52D2BF3D8E25}" type="presParOf" srcId="{12A5C7AA-7BAA-4B07-93FD-39DB2D23E43F}" destId="{8020067B-750C-4FC9-9568-7C4E55A11DCC}" srcOrd="0" destOrd="0" presId="urn:microsoft.com/office/officeart/2005/8/layout/hProcess11"/>
    <dgm:cxn modelId="{5A2EDFA8-D097-4360-A8F4-C3F5279F22B2}" type="presParOf" srcId="{8020067B-750C-4FC9-9568-7C4E55A11DCC}" destId="{06E4BED9-DA61-401A-B887-15271EFBBC04}" srcOrd="0" destOrd="0" presId="urn:microsoft.com/office/officeart/2005/8/layout/hProcess11"/>
    <dgm:cxn modelId="{DE79C1A1-1AF2-475E-BAE4-5F3BA4729456}" type="presParOf" srcId="{8020067B-750C-4FC9-9568-7C4E55A11DCC}" destId="{11D21D36-22ED-4DF4-8ED1-F072AA2BA77D}" srcOrd="1" destOrd="0" presId="urn:microsoft.com/office/officeart/2005/8/layout/hProcess11"/>
    <dgm:cxn modelId="{DB155CB0-55C2-4DFD-B292-769708BFFD47}" type="presParOf" srcId="{8020067B-750C-4FC9-9568-7C4E55A11DCC}" destId="{EFB51D14-1F7F-45D2-8771-9C950EDF2356}" srcOrd="2" destOrd="0" presId="urn:microsoft.com/office/officeart/2005/8/layout/hProcess11"/>
    <dgm:cxn modelId="{3A3664D7-B3D0-4CCF-BD30-A48C683FDC56}" type="presParOf" srcId="{12A5C7AA-7BAA-4B07-93FD-39DB2D23E43F}" destId="{A2773C9B-FADE-47F4-8517-34E49971209B}" srcOrd="1" destOrd="0" presId="urn:microsoft.com/office/officeart/2005/8/layout/hProcess11"/>
    <dgm:cxn modelId="{23CE8E42-A381-477C-9255-E9F71FA0D486}" type="presParOf" srcId="{12A5C7AA-7BAA-4B07-93FD-39DB2D23E43F}" destId="{C527787D-8FDF-4B89-93F6-D478FCACD957}" srcOrd="2" destOrd="0" presId="urn:microsoft.com/office/officeart/2005/8/layout/hProcess11"/>
    <dgm:cxn modelId="{A2E295C2-FDBD-48CE-8C41-9B4961BD1DA6}" type="presParOf" srcId="{C527787D-8FDF-4B89-93F6-D478FCACD957}" destId="{F4B5CADE-ABCD-4EE3-AA74-CBFB6ADE9FFB}" srcOrd="0" destOrd="0" presId="urn:microsoft.com/office/officeart/2005/8/layout/hProcess11"/>
    <dgm:cxn modelId="{DE28B004-52D5-4A18-8257-65AE16513326}" type="presParOf" srcId="{C527787D-8FDF-4B89-93F6-D478FCACD957}" destId="{2AAF33B1-2F9C-437E-B1CD-313FA2EC5202}" srcOrd="1" destOrd="0" presId="urn:microsoft.com/office/officeart/2005/8/layout/hProcess11"/>
    <dgm:cxn modelId="{7ECE7C65-224D-43C9-AF23-2B1C6E70E8D9}" type="presParOf" srcId="{C527787D-8FDF-4B89-93F6-D478FCACD957}" destId="{38735E0F-4057-4B16-BA5F-42B9F83FE883}" srcOrd="2" destOrd="0" presId="urn:microsoft.com/office/officeart/2005/8/layout/hProcess11"/>
    <dgm:cxn modelId="{64AC16AC-64B0-4108-95F7-A85449EE497A}" type="presParOf" srcId="{12A5C7AA-7BAA-4B07-93FD-39DB2D23E43F}" destId="{6B982A7B-4B32-4E1F-93D0-481617240CB4}" srcOrd="3" destOrd="0" presId="urn:microsoft.com/office/officeart/2005/8/layout/hProcess11"/>
    <dgm:cxn modelId="{D290AA46-EAAE-472C-B838-E3F8773A365D}" type="presParOf" srcId="{12A5C7AA-7BAA-4B07-93FD-39DB2D23E43F}" destId="{D4BD3565-901D-4805-B520-C276ED7A7A92}" srcOrd="4" destOrd="0" presId="urn:microsoft.com/office/officeart/2005/8/layout/hProcess11"/>
    <dgm:cxn modelId="{4CBD3C56-9F4B-42DB-B10A-32FFC2EE491C}" type="presParOf" srcId="{D4BD3565-901D-4805-B520-C276ED7A7A92}" destId="{41942EB5-9F21-434B-AFD1-C8E936022794}" srcOrd="0" destOrd="0" presId="urn:microsoft.com/office/officeart/2005/8/layout/hProcess11"/>
    <dgm:cxn modelId="{8D4C32CC-7991-4685-B0F6-7A2E15A7CC95}" type="presParOf" srcId="{D4BD3565-901D-4805-B520-C276ED7A7A92}" destId="{CFAB5745-91E8-4993-97F3-D04CA704E0F3}" srcOrd="1" destOrd="0" presId="urn:microsoft.com/office/officeart/2005/8/layout/hProcess11"/>
    <dgm:cxn modelId="{71D24200-50F7-4D0E-919C-0FD15630A238}" type="presParOf" srcId="{D4BD3565-901D-4805-B520-C276ED7A7A92}" destId="{FF303891-31B2-4EFA-9DC7-2D0B5146F270}" srcOrd="2" destOrd="0" presId="urn:microsoft.com/office/officeart/2005/8/layout/hProcess11"/>
    <dgm:cxn modelId="{37E100B5-F502-41F6-BEFD-E06833C8FB03}" type="presParOf" srcId="{12A5C7AA-7BAA-4B07-93FD-39DB2D23E43F}" destId="{9F15DE11-A8C6-4338-BABC-DF0BC7450932}" srcOrd="5" destOrd="0" presId="urn:microsoft.com/office/officeart/2005/8/layout/hProcess11"/>
    <dgm:cxn modelId="{C246F69C-4160-48D6-8FB3-1480F12E9115}" type="presParOf" srcId="{12A5C7AA-7BAA-4B07-93FD-39DB2D23E43F}" destId="{81F39CB6-1CDD-4BE1-B147-BAC76946E8DF}" srcOrd="6" destOrd="0" presId="urn:microsoft.com/office/officeart/2005/8/layout/hProcess11"/>
    <dgm:cxn modelId="{A8C090DF-F817-417B-A059-632840A1F28C}" type="presParOf" srcId="{81F39CB6-1CDD-4BE1-B147-BAC76946E8DF}" destId="{C7E29C36-1634-49D7-92AA-6DED7116AE73}" srcOrd="0" destOrd="0" presId="urn:microsoft.com/office/officeart/2005/8/layout/hProcess11"/>
    <dgm:cxn modelId="{990DB0EF-729B-445B-974A-AB77AE36820F}" type="presParOf" srcId="{81F39CB6-1CDD-4BE1-B147-BAC76946E8DF}" destId="{01746C6E-B2AF-43CD-BDFD-EA129C4D69DE}" srcOrd="1" destOrd="0" presId="urn:microsoft.com/office/officeart/2005/8/layout/hProcess11"/>
    <dgm:cxn modelId="{773EB27D-C594-481C-81E1-272F1B00F420}" type="presParOf" srcId="{81F39CB6-1CDD-4BE1-B147-BAC76946E8DF}" destId="{4CDF676F-5442-42AE-9792-1A60504B985E}" srcOrd="2" destOrd="0" presId="urn:microsoft.com/office/officeart/2005/8/layout/hProcess11"/>
    <dgm:cxn modelId="{FD2EA104-B986-4EBD-A84F-301C84E31526}" type="presParOf" srcId="{12A5C7AA-7BAA-4B07-93FD-39DB2D23E43F}" destId="{2A98A7A4-7B61-46B6-831A-170DEC0FA6F9}" srcOrd="7" destOrd="0" presId="urn:microsoft.com/office/officeart/2005/8/layout/hProcess11"/>
    <dgm:cxn modelId="{224E2223-5D53-436C-98E7-957822BC814E}" type="presParOf" srcId="{12A5C7AA-7BAA-4B07-93FD-39DB2D23E43F}" destId="{A729F4CD-0A98-4CB2-928B-B68C63D44F27}" srcOrd="8" destOrd="0" presId="urn:microsoft.com/office/officeart/2005/8/layout/hProcess11"/>
    <dgm:cxn modelId="{B77E821F-B645-4488-8555-99EEDF185ED5}" type="presParOf" srcId="{A729F4CD-0A98-4CB2-928B-B68C63D44F27}" destId="{2C69A6B2-2723-4E9B-BE2D-AA3F36A5BCC5}" srcOrd="0" destOrd="0" presId="urn:microsoft.com/office/officeart/2005/8/layout/hProcess11"/>
    <dgm:cxn modelId="{6C95D818-F36D-4980-85CE-B022E8D8C2E2}" type="presParOf" srcId="{A729F4CD-0A98-4CB2-928B-B68C63D44F27}" destId="{4F6528B2-2374-4343-92C7-379BED064654}" srcOrd="1" destOrd="0" presId="urn:microsoft.com/office/officeart/2005/8/layout/hProcess11"/>
    <dgm:cxn modelId="{7F8664A8-0F93-4365-AEA9-C60433D6DC94}" type="presParOf" srcId="{A729F4CD-0A98-4CB2-928B-B68C63D44F27}" destId="{1C6EA166-3C0A-4604-8C4D-836FBE967930}" srcOrd="2" destOrd="0" presId="urn:microsoft.com/office/officeart/2005/8/layout/hProcess11"/>
    <dgm:cxn modelId="{865A66BB-F04A-4927-9FC1-AEA771B11324}" type="presParOf" srcId="{12A5C7AA-7BAA-4B07-93FD-39DB2D23E43F}" destId="{4B64C5CA-483C-42CA-8AE2-0927A443E1E5}" srcOrd="9" destOrd="0" presId="urn:microsoft.com/office/officeart/2005/8/layout/hProcess11"/>
    <dgm:cxn modelId="{049EEFC1-0832-4B5A-A4F0-6C528A99C1F9}" type="presParOf" srcId="{12A5C7AA-7BAA-4B07-93FD-39DB2D23E43F}" destId="{901B173D-3CFC-4500-A848-394E244E71EC}" srcOrd="10" destOrd="0" presId="urn:microsoft.com/office/officeart/2005/8/layout/hProcess11"/>
    <dgm:cxn modelId="{DBAFB9B0-A87B-4F2A-BEFD-67B22889FC02}" type="presParOf" srcId="{901B173D-3CFC-4500-A848-394E244E71EC}" destId="{223AF610-411F-4B98-8F90-66E43F027ACB}" srcOrd="0" destOrd="0" presId="urn:microsoft.com/office/officeart/2005/8/layout/hProcess11"/>
    <dgm:cxn modelId="{E32377C7-DB45-4A32-92B1-D86C642B6ADD}" type="presParOf" srcId="{901B173D-3CFC-4500-A848-394E244E71EC}" destId="{B0F2BDDD-2D58-4F7A-91A8-4BCFF8FFDDEE}" srcOrd="1" destOrd="0" presId="urn:microsoft.com/office/officeart/2005/8/layout/hProcess11"/>
    <dgm:cxn modelId="{8AD57162-7B07-4F33-903F-1F6829AAFCEC}" type="presParOf" srcId="{901B173D-3CFC-4500-A848-394E244E71EC}" destId="{232EBF27-6FAA-47E3-A2E8-C8DD1098E5A3}" srcOrd="2" destOrd="0" presId="urn:microsoft.com/office/officeart/2005/8/layout/hProcess11"/>
    <dgm:cxn modelId="{916B5F05-9C2A-4CA9-ABCB-3921516F45E3}" type="presParOf" srcId="{12A5C7AA-7BAA-4B07-93FD-39DB2D23E43F}" destId="{1CFC4D59-967C-49E6-86E9-3855D68F1522}" srcOrd="11" destOrd="0" presId="urn:microsoft.com/office/officeart/2005/8/layout/hProcess11"/>
    <dgm:cxn modelId="{F0719C85-E0C8-4102-BBB7-C98BC39C575C}" type="presParOf" srcId="{12A5C7AA-7BAA-4B07-93FD-39DB2D23E43F}" destId="{49BA4D2F-2208-44F2-AA2D-6C4BFDC241AC}" srcOrd="12" destOrd="0" presId="urn:microsoft.com/office/officeart/2005/8/layout/hProcess11"/>
    <dgm:cxn modelId="{0B338F4D-58C8-4793-BC16-27038B525E59}" type="presParOf" srcId="{49BA4D2F-2208-44F2-AA2D-6C4BFDC241AC}" destId="{BB06A612-9C0B-4A41-98BD-268E5F4E1CAA}" srcOrd="0" destOrd="0" presId="urn:microsoft.com/office/officeart/2005/8/layout/hProcess11"/>
    <dgm:cxn modelId="{6E1FACD1-C116-4037-83EB-9677354076E7}" type="presParOf" srcId="{49BA4D2F-2208-44F2-AA2D-6C4BFDC241AC}" destId="{0157BDBC-7192-4442-BA46-628773799F3E}" srcOrd="1" destOrd="0" presId="urn:microsoft.com/office/officeart/2005/8/layout/hProcess11"/>
    <dgm:cxn modelId="{2D4643CF-5C43-48FA-AB9F-7F5A20C85C57}" type="presParOf" srcId="{49BA4D2F-2208-44F2-AA2D-6C4BFDC241AC}" destId="{F903F6D8-645B-4EAE-A54F-B8A7AA62829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0407E-C5AD-4EB5-9752-3D69B5689429}" type="doc">
      <dgm:prSet loTypeId="urn:microsoft.com/office/officeart/2005/8/layout/hProcess9" loCatId="process" qsTypeId="urn:microsoft.com/office/officeart/2005/8/quickstyle/simple1" qsCatId="simple" csTypeId="urn:microsoft.com/office/officeart/2005/8/colors/accent1_2" csCatId="accent1" phldr="1"/>
      <dgm:spPr/>
    </dgm:pt>
    <dgm:pt modelId="{A4421A14-947F-45B2-A9CD-C7D9689CCFD4}">
      <dgm:prSet phldrT="[Text]" custT="1"/>
      <dgm:spPr/>
      <dgm:t>
        <a:bodyPr/>
        <a:lstStyle/>
        <a:p>
          <a:pPr algn="l"/>
          <a:r>
            <a:rPr lang="en-US" sz="1400" b="1" u="sng" dirty="0">
              <a:solidFill>
                <a:schemeClr val="bg1"/>
              </a:solidFill>
            </a:rPr>
            <a:t>HARDWARE SETUP: </a:t>
          </a:r>
          <a:r>
            <a:rPr lang="en-US" sz="1400" dirty="0">
              <a:solidFill>
                <a:schemeClr val="bg1"/>
              </a:solidFill>
            </a:rPr>
            <a:t>The first step is to set up the hardware components required for the brain tumor detection system. This includes a camera or scanner for capturing brain scan images, a computer or server for processing the images, and the Pepper robot for interaction with the user</a:t>
          </a:r>
          <a:endParaRPr lang="en-IN" sz="1400" dirty="0">
            <a:solidFill>
              <a:schemeClr val="bg1"/>
            </a:solidFill>
          </a:endParaRPr>
        </a:p>
      </dgm:t>
    </dgm:pt>
    <dgm:pt modelId="{0F7C2CB3-D4C7-4E11-926F-ACF64797C1C6}" type="parTrans" cxnId="{04D0BE66-AD40-41D5-9113-5E85D2F381C8}">
      <dgm:prSet/>
      <dgm:spPr/>
      <dgm:t>
        <a:bodyPr/>
        <a:lstStyle/>
        <a:p>
          <a:endParaRPr lang="en-IN"/>
        </a:p>
      </dgm:t>
    </dgm:pt>
    <dgm:pt modelId="{10171270-4B57-4B35-A640-1B068F3867EC}" type="sibTrans" cxnId="{04D0BE66-AD40-41D5-9113-5E85D2F381C8}">
      <dgm:prSet/>
      <dgm:spPr/>
      <dgm:t>
        <a:bodyPr/>
        <a:lstStyle/>
        <a:p>
          <a:endParaRPr lang="en-IN"/>
        </a:p>
      </dgm:t>
    </dgm:pt>
    <dgm:pt modelId="{F7EF9B3D-EB6F-4C8D-8DDA-6230571F4B30}">
      <dgm:prSet phldrT="[Text]" custT="1"/>
      <dgm:spPr/>
      <dgm:t>
        <a:bodyPr/>
        <a:lstStyle/>
        <a:p>
          <a:r>
            <a:rPr lang="en-US" sz="1400" b="1" i="0" u="sng" dirty="0">
              <a:solidFill>
                <a:schemeClr val="bg1"/>
              </a:solidFill>
              <a:effectLst/>
              <a:latin typeface="Söhne"/>
            </a:rPr>
            <a:t>SOFTWARE INTEGRATION: </a:t>
          </a:r>
          <a:r>
            <a:rPr lang="en-US" sz="1400" b="0" i="0" dirty="0">
              <a:solidFill>
                <a:schemeClr val="bg1"/>
              </a:solidFill>
              <a:effectLst/>
              <a:latin typeface="Söhne"/>
            </a:rPr>
            <a:t>The next step is to integrate the machine learning models (</a:t>
          </a:r>
          <a:r>
            <a:rPr lang="en-US" sz="1400" b="0" i="0" dirty="0" smtClean="0">
              <a:solidFill>
                <a:schemeClr val="bg1"/>
              </a:solidFill>
              <a:effectLst/>
              <a:latin typeface="Söhne"/>
            </a:rPr>
            <a:t>CNN) </a:t>
          </a:r>
          <a:r>
            <a:rPr lang="en-US" sz="1400" b="0" i="0" dirty="0">
              <a:solidFill>
                <a:schemeClr val="bg1"/>
              </a:solidFill>
              <a:effectLst/>
              <a:latin typeface="Söhne"/>
            </a:rPr>
            <a:t>with the robot's software platform. This can be done using a programming language such as Python, along with libraries such as OpenCV, </a:t>
          </a:r>
          <a:r>
            <a:rPr lang="en-US" sz="1400" b="0" i="0" dirty="0" err="1">
              <a:solidFill>
                <a:schemeClr val="bg1"/>
              </a:solidFill>
              <a:effectLst/>
              <a:latin typeface="Söhne"/>
            </a:rPr>
            <a:t>Keras</a:t>
          </a:r>
          <a:r>
            <a:rPr lang="en-US" sz="1400" b="0" i="0" dirty="0">
              <a:solidFill>
                <a:schemeClr val="bg1"/>
              </a:solidFill>
              <a:effectLst/>
              <a:latin typeface="Söhne"/>
            </a:rPr>
            <a:t>, and scikit-learn. The software should be able to capture brain scan images from the camera or scanner, preprocess the images, and classify them as tumor or non-tumor using the machine learning models.</a:t>
          </a:r>
          <a:endParaRPr lang="en-IN" sz="1400" dirty="0">
            <a:solidFill>
              <a:schemeClr val="bg1"/>
            </a:solidFill>
          </a:endParaRPr>
        </a:p>
      </dgm:t>
    </dgm:pt>
    <dgm:pt modelId="{AF4B0D54-432D-40DC-B5DF-034E89090879}" type="parTrans" cxnId="{963C1243-7F5E-468A-B175-6F702F6F2233}">
      <dgm:prSet/>
      <dgm:spPr/>
      <dgm:t>
        <a:bodyPr/>
        <a:lstStyle/>
        <a:p>
          <a:endParaRPr lang="en-IN"/>
        </a:p>
      </dgm:t>
    </dgm:pt>
    <dgm:pt modelId="{04463FF3-C960-41D1-A2BA-68AC55F27F1F}" type="sibTrans" cxnId="{963C1243-7F5E-468A-B175-6F702F6F2233}">
      <dgm:prSet/>
      <dgm:spPr/>
      <dgm:t>
        <a:bodyPr/>
        <a:lstStyle/>
        <a:p>
          <a:endParaRPr lang="en-IN"/>
        </a:p>
      </dgm:t>
    </dgm:pt>
    <dgm:pt modelId="{88858EE2-FB5F-4646-B8AE-3BAD4CAC214B}">
      <dgm:prSet phldrT="[Text]" custT="1"/>
      <dgm:spPr/>
      <dgm:t>
        <a:bodyPr/>
        <a:lstStyle/>
        <a:p>
          <a:r>
            <a:rPr lang="en-US" sz="1400" b="1" i="0" u="sng" dirty="0">
              <a:solidFill>
                <a:schemeClr val="bg1"/>
              </a:solidFill>
              <a:effectLst/>
              <a:latin typeface="Söhne"/>
            </a:rPr>
            <a:t>USER INTERACTION: </a:t>
          </a:r>
          <a:r>
            <a:rPr lang="en-US" sz="1400" b="0" i="0" dirty="0">
              <a:solidFill>
                <a:schemeClr val="bg1"/>
              </a:solidFill>
              <a:effectLst/>
              <a:latin typeface="Söhne"/>
            </a:rPr>
            <a:t>The Pepper robot can be programmed to interact with the user, guide them through the brain scan process, and provide feedback on the results of the tumor detection. The robot can display the brain scan images on its screen, ask the user to confirm the presence of a tumor, and provide information on the accuracy of the detection.</a:t>
          </a:r>
          <a:endParaRPr lang="en-IN" sz="1400" dirty="0">
            <a:solidFill>
              <a:schemeClr val="bg1"/>
            </a:solidFill>
          </a:endParaRPr>
        </a:p>
      </dgm:t>
    </dgm:pt>
    <dgm:pt modelId="{D0133250-2472-41AE-B7FA-4286A9C77E0E}" type="parTrans" cxnId="{F5E0F6A7-0B0E-4517-8ADE-8499C8CA83CB}">
      <dgm:prSet/>
      <dgm:spPr/>
      <dgm:t>
        <a:bodyPr/>
        <a:lstStyle/>
        <a:p>
          <a:endParaRPr lang="en-IN"/>
        </a:p>
      </dgm:t>
    </dgm:pt>
    <dgm:pt modelId="{E2B97AF6-9E48-4D19-84B9-F5EFB4BFA46A}" type="sibTrans" cxnId="{F5E0F6A7-0B0E-4517-8ADE-8499C8CA83CB}">
      <dgm:prSet/>
      <dgm:spPr/>
      <dgm:t>
        <a:bodyPr/>
        <a:lstStyle/>
        <a:p>
          <a:endParaRPr lang="en-IN"/>
        </a:p>
      </dgm:t>
    </dgm:pt>
    <dgm:pt modelId="{8F9E3F3C-91A5-4C08-9C8A-D4F1244547D9}">
      <dgm:prSet custT="1"/>
      <dgm:spPr>
        <a:solidFill>
          <a:srgbClr val="92D050"/>
        </a:solidFill>
      </dgm:spPr>
      <dgm:t>
        <a:bodyPr/>
        <a:lstStyle/>
        <a:p>
          <a:r>
            <a:rPr lang="en-US" sz="1400" b="1" i="0" u="sng" dirty="0">
              <a:solidFill>
                <a:schemeClr val="bg1"/>
              </a:solidFill>
              <a:effectLst/>
              <a:latin typeface="Söhne"/>
            </a:rPr>
            <a:t>DEPLOYMENT: </a:t>
          </a:r>
          <a:r>
            <a:rPr lang="en-US" sz="1400" b="0" i="0" dirty="0">
              <a:solidFill>
                <a:schemeClr val="bg1"/>
              </a:solidFill>
              <a:effectLst/>
              <a:latin typeface="Söhne"/>
            </a:rPr>
            <a:t>Once the software and hardware components are integrated, the brain tumor detection system can be deployed on the Pepper robot. The robot can be used in hospitals, clinics, or other medical facilities to assist doctors and radiologists in the diagnosis of brain tumors</a:t>
          </a:r>
          <a:endParaRPr lang="en-IN" sz="1400" dirty="0">
            <a:solidFill>
              <a:schemeClr val="bg1"/>
            </a:solidFill>
          </a:endParaRPr>
        </a:p>
      </dgm:t>
    </dgm:pt>
    <dgm:pt modelId="{1FA35923-F490-42FC-A1B0-AD512830C511}" type="parTrans" cxnId="{913D945B-482A-4F34-84CC-C245A8F628BD}">
      <dgm:prSet/>
      <dgm:spPr/>
      <dgm:t>
        <a:bodyPr/>
        <a:lstStyle/>
        <a:p>
          <a:endParaRPr lang="en-IN"/>
        </a:p>
      </dgm:t>
    </dgm:pt>
    <dgm:pt modelId="{A658F68F-F995-4720-9E38-A6E90ECA95EC}" type="sibTrans" cxnId="{913D945B-482A-4F34-84CC-C245A8F628BD}">
      <dgm:prSet/>
      <dgm:spPr/>
      <dgm:t>
        <a:bodyPr/>
        <a:lstStyle/>
        <a:p>
          <a:endParaRPr lang="en-IN"/>
        </a:p>
      </dgm:t>
    </dgm:pt>
    <dgm:pt modelId="{803D4572-5EE4-45B7-B292-7B5A2EC7FFFB}" type="pres">
      <dgm:prSet presAssocID="{88A0407E-C5AD-4EB5-9752-3D69B5689429}" presName="CompostProcess" presStyleCnt="0">
        <dgm:presLayoutVars>
          <dgm:dir/>
          <dgm:resizeHandles val="exact"/>
        </dgm:presLayoutVars>
      </dgm:prSet>
      <dgm:spPr/>
    </dgm:pt>
    <dgm:pt modelId="{BD2C3B99-BC3D-4495-BF00-0622F870AA23}" type="pres">
      <dgm:prSet presAssocID="{88A0407E-C5AD-4EB5-9752-3D69B5689429}" presName="arrow" presStyleLbl="bgShp" presStyleIdx="0" presStyleCnt="1"/>
      <dgm:spPr/>
    </dgm:pt>
    <dgm:pt modelId="{A50D3814-B0AA-407B-BAD3-28590A43A68C}" type="pres">
      <dgm:prSet presAssocID="{88A0407E-C5AD-4EB5-9752-3D69B5689429}" presName="linearProcess" presStyleCnt="0"/>
      <dgm:spPr/>
    </dgm:pt>
    <dgm:pt modelId="{01386001-57F0-4BC3-A9E5-7AC464060901}" type="pres">
      <dgm:prSet presAssocID="{A4421A14-947F-45B2-A9CD-C7D9689CCFD4}" presName="textNode" presStyleLbl="node1" presStyleIdx="0" presStyleCnt="4">
        <dgm:presLayoutVars>
          <dgm:bulletEnabled val="1"/>
        </dgm:presLayoutVars>
      </dgm:prSet>
      <dgm:spPr/>
      <dgm:t>
        <a:bodyPr/>
        <a:lstStyle/>
        <a:p>
          <a:endParaRPr lang="en-IN"/>
        </a:p>
      </dgm:t>
    </dgm:pt>
    <dgm:pt modelId="{AA3D9632-874F-4814-B6AE-7C21D23B2EBF}" type="pres">
      <dgm:prSet presAssocID="{10171270-4B57-4B35-A640-1B068F3867EC}" presName="sibTrans" presStyleCnt="0"/>
      <dgm:spPr/>
    </dgm:pt>
    <dgm:pt modelId="{93BFBA8B-1615-4206-A5CA-0C468915056E}" type="pres">
      <dgm:prSet presAssocID="{F7EF9B3D-EB6F-4C8D-8DDA-6230571F4B30}" presName="textNode" presStyleLbl="node1" presStyleIdx="1" presStyleCnt="4" custScaleX="110524" custScaleY="130524">
        <dgm:presLayoutVars>
          <dgm:bulletEnabled val="1"/>
        </dgm:presLayoutVars>
      </dgm:prSet>
      <dgm:spPr/>
      <dgm:t>
        <a:bodyPr/>
        <a:lstStyle/>
        <a:p>
          <a:endParaRPr lang="en-IN"/>
        </a:p>
      </dgm:t>
    </dgm:pt>
    <dgm:pt modelId="{38293F05-18BA-4057-8B11-3DF7EFA5984A}" type="pres">
      <dgm:prSet presAssocID="{04463FF3-C960-41D1-A2BA-68AC55F27F1F}" presName="sibTrans" presStyleCnt="0"/>
      <dgm:spPr/>
    </dgm:pt>
    <dgm:pt modelId="{DD97836E-FF62-4202-B071-F96803310831}" type="pres">
      <dgm:prSet presAssocID="{88858EE2-FB5F-4646-B8AE-3BAD4CAC214B}" presName="textNode" presStyleLbl="node1" presStyleIdx="2" presStyleCnt="4">
        <dgm:presLayoutVars>
          <dgm:bulletEnabled val="1"/>
        </dgm:presLayoutVars>
      </dgm:prSet>
      <dgm:spPr/>
      <dgm:t>
        <a:bodyPr/>
        <a:lstStyle/>
        <a:p>
          <a:endParaRPr lang="en-IN"/>
        </a:p>
      </dgm:t>
    </dgm:pt>
    <dgm:pt modelId="{6ACE91B4-9B14-4A28-841B-003037FE48C0}" type="pres">
      <dgm:prSet presAssocID="{E2B97AF6-9E48-4D19-84B9-F5EFB4BFA46A}" presName="sibTrans" presStyleCnt="0"/>
      <dgm:spPr/>
    </dgm:pt>
    <dgm:pt modelId="{A7EA7A34-B856-4791-9FD8-73C4A3427A40}" type="pres">
      <dgm:prSet presAssocID="{8F9E3F3C-91A5-4C08-9C8A-D4F1244547D9}" presName="textNode" presStyleLbl="node1" presStyleIdx="3" presStyleCnt="4">
        <dgm:presLayoutVars>
          <dgm:bulletEnabled val="1"/>
        </dgm:presLayoutVars>
      </dgm:prSet>
      <dgm:spPr/>
      <dgm:t>
        <a:bodyPr/>
        <a:lstStyle/>
        <a:p>
          <a:endParaRPr lang="en-IN"/>
        </a:p>
      </dgm:t>
    </dgm:pt>
  </dgm:ptLst>
  <dgm:cxnLst>
    <dgm:cxn modelId="{5AA781F3-F242-45E1-8E29-37858781ED33}" type="presOf" srcId="{F7EF9B3D-EB6F-4C8D-8DDA-6230571F4B30}" destId="{93BFBA8B-1615-4206-A5CA-0C468915056E}" srcOrd="0" destOrd="0" presId="urn:microsoft.com/office/officeart/2005/8/layout/hProcess9"/>
    <dgm:cxn modelId="{913D945B-482A-4F34-84CC-C245A8F628BD}" srcId="{88A0407E-C5AD-4EB5-9752-3D69B5689429}" destId="{8F9E3F3C-91A5-4C08-9C8A-D4F1244547D9}" srcOrd="3" destOrd="0" parTransId="{1FA35923-F490-42FC-A1B0-AD512830C511}" sibTransId="{A658F68F-F995-4720-9E38-A6E90ECA95EC}"/>
    <dgm:cxn modelId="{EE27F6C9-42A4-428C-9F0E-DD92C9144A9C}" type="presOf" srcId="{8F9E3F3C-91A5-4C08-9C8A-D4F1244547D9}" destId="{A7EA7A34-B856-4791-9FD8-73C4A3427A40}" srcOrd="0" destOrd="0" presId="urn:microsoft.com/office/officeart/2005/8/layout/hProcess9"/>
    <dgm:cxn modelId="{963C1243-7F5E-468A-B175-6F702F6F2233}" srcId="{88A0407E-C5AD-4EB5-9752-3D69B5689429}" destId="{F7EF9B3D-EB6F-4C8D-8DDA-6230571F4B30}" srcOrd="1" destOrd="0" parTransId="{AF4B0D54-432D-40DC-B5DF-034E89090879}" sibTransId="{04463FF3-C960-41D1-A2BA-68AC55F27F1F}"/>
    <dgm:cxn modelId="{5B215F2E-7F9A-4D69-81DD-FE109261E5D8}" type="presOf" srcId="{88858EE2-FB5F-4646-B8AE-3BAD4CAC214B}" destId="{DD97836E-FF62-4202-B071-F96803310831}" srcOrd="0" destOrd="0" presId="urn:microsoft.com/office/officeart/2005/8/layout/hProcess9"/>
    <dgm:cxn modelId="{F5E0F6A7-0B0E-4517-8ADE-8499C8CA83CB}" srcId="{88A0407E-C5AD-4EB5-9752-3D69B5689429}" destId="{88858EE2-FB5F-4646-B8AE-3BAD4CAC214B}" srcOrd="2" destOrd="0" parTransId="{D0133250-2472-41AE-B7FA-4286A9C77E0E}" sibTransId="{E2B97AF6-9E48-4D19-84B9-F5EFB4BFA46A}"/>
    <dgm:cxn modelId="{0382153D-B9D2-4A02-83CE-EB1E751705B2}" type="presOf" srcId="{88A0407E-C5AD-4EB5-9752-3D69B5689429}" destId="{803D4572-5EE4-45B7-B292-7B5A2EC7FFFB}" srcOrd="0" destOrd="0" presId="urn:microsoft.com/office/officeart/2005/8/layout/hProcess9"/>
    <dgm:cxn modelId="{04D0BE66-AD40-41D5-9113-5E85D2F381C8}" srcId="{88A0407E-C5AD-4EB5-9752-3D69B5689429}" destId="{A4421A14-947F-45B2-A9CD-C7D9689CCFD4}" srcOrd="0" destOrd="0" parTransId="{0F7C2CB3-D4C7-4E11-926F-ACF64797C1C6}" sibTransId="{10171270-4B57-4B35-A640-1B068F3867EC}"/>
    <dgm:cxn modelId="{627D8BF5-3415-4568-A01A-89759D069D08}" type="presOf" srcId="{A4421A14-947F-45B2-A9CD-C7D9689CCFD4}" destId="{01386001-57F0-4BC3-A9E5-7AC464060901}" srcOrd="0" destOrd="0" presId="urn:microsoft.com/office/officeart/2005/8/layout/hProcess9"/>
    <dgm:cxn modelId="{D22E0F9F-D6C3-44C4-B292-EB618AF5A7DD}" type="presParOf" srcId="{803D4572-5EE4-45B7-B292-7B5A2EC7FFFB}" destId="{BD2C3B99-BC3D-4495-BF00-0622F870AA23}" srcOrd="0" destOrd="0" presId="urn:microsoft.com/office/officeart/2005/8/layout/hProcess9"/>
    <dgm:cxn modelId="{0F3E14E3-9DF6-4DA6-8BC3-CB6A87F2A5C7}" type="presParOf" srcId="{803D4572-5EE4-45B7-B292-7B5A2EC7FFFB}" destId="{A50D3814-B0AA-407B-BAD3-28590A43A68C}" srcOrd="1" destOrd="0" presId="urn:microsoft.com/office/officeart/2005/8/layout/hProcess9"/>
    <dgm:cxn modelId="{C877EE45-95A5-4D70-A7A4-F1562DB57D2A}" type="presParOf" srcId="{A50D3814-B0AA-407B-BAD3-28590A43A68C}" destId="{01386001-57F0-4BC3-A9E5-7AC464060901}" srcOrd="0" destOrd="0" presId="urn:microsoft.com/office/officeart/2005/8/layout/hProcess9"/>
    <dgm:cxn modelId="{C273A5FB-A4C5-49C9-911D-3390BE847492}" type="presParOf" srcId="{A50D3814-B0AA-407B-BAD3-28590A43A68C}" destId="{AA3D9632-874F-4814-B6AE-7C21D23B2EBF}" srcOrd="1" destOrd="0" presId="urn:microsoft.com/office/officeart/2005/8/layout/hProcess9"/>
    <dgm:cxn modelId="{C4C7DAF0-8BA0-4FB5-8821-8FC45739D71A}" type="presParOf" srcId="{A50D3814-B0AA-407B-BAD3-28590A43A68C}" destId="{93BFBA8B-1615-4206-A5CA-0C468915056E}" srcOrd="2" destOrd="0" presId="urn:microsoft.com/office/officeart/2005/8/layout/hProcess9"/>
    <dgm:cxn modelId="{CDCBA75E-4088-4248-BD6E-BF49BA9A69FF}" type="presParOf" srcId="{A50D3814-B0AA-407B-BAD3-28590A43A68C}" destId="{38293F05-18BA-4057-8B11-3DF7EFA5984A}" srcOrd="3" destOrd="0" presId="urn:microsoft.com/office/officeart/2005/8/layout/hProcess9"/>
    <dgm:cxn modelId="{4AB11EBE-63E6-4AF7-A7A2-3C9F40F87700}" type="presParOf" srcId="{A50D3814-B0AA-407B-BAD3-28590A43A68C}" destId="{DD97836E-FF62-4202-B071-F96803310831}" srcOrd="4" destOrd="0" presId="urn:microsoft.com/office/officeart/2005/8/layout/hProcess9"/>
    <dgm:cxn modelId="{4D9EB5E5-BCC2-4402-BC66-845F9ADCBEC4}" type="presParOf" srcId="{A50D3814-B0AA-407B-BAD3-28590A43A68C}" destId="{6ACE91B4-9B14-4A28-841B-003037FE48C0}" srcOrd="5" destOrd="0" presId="urn:microsoft.com/office/officeart/2005/8/layout/hProcess9"/>
    <dgm:cxn modelId="{AC26D559-ED26-482D-BC69-46C2EDC57DC9}" type="presParOf" srcId="{A50D3814-B0AA-407B-BAD3-28590A43A68C}" destId="{A7EA7A34-B856-4791-9FD8-73C4A3427A4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658C4-D473-4452-A569-65D44D4456F0}">
      <dsp:nvSpPr>
        <dsp:cNvPr id="0" name=""/>
        <dsp:cNvSpPr/>
      </dsp:nvSpPr>
      <dsp:spPr>
        <a:xfrm>
          <a:off x="0" y="1332620"/>
          <a:ext cx="11612880" cy="17768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4BED9-DA61-401A-B887-15271EFBBC04}">
      <dsp:nvSpPr>
        <dsp:cNvPr id="0" name=""/>
        <dsp:cNvSpPr/>
      </dsp:nvSpPr>
      <dsp:spPr>
        <a:xfrm>
          <a:off x="893" y="0"/>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100000"/>
            </a:lnSpc>
            <a:spcBef>
              <a:spcPct val="0"/>
            </a:spcBef>
            <a:spcAft>
              <a:spcPct val="35000"/>
            </a:spcAft>
          </a:pPr>
          <a:r>
            <a:rPr lang="en-US" sz="1300" kern="1200" dirty="0"/>
            <a:t>1. DATA COLLECTION</a:t>
          </a:r>
          <a:endParaRPr lang="en-IN" sz="1300" kern="1200" dirty="0"/>
        </a:p>
      </dsp:txBody>
      <dsp:txXfrm>
        <a:off x="893" y="0"/>
        <a:ext cx="1431480" cy="1776828"/>
      </dsp:txXfrm>
    </dsp:sp>
    <dsp:sp modelId="{11D21D36-22ED-4DF4-8ED1-F072AA2BA77D}">
      <dsp:nvSpPr>
        <dsp:cNvPr id="0" name=""/>
        <dsp:cNvSpPr/>
      </dsp:nvSpPr>
      <dsp:spPr>
        <a:xfrm>
          <a:off x="494529"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5CADE-ABCD-4EE3-AA74-CBFB6ADE9FFB}">
      <dsp:nvSpPr>
        <dsp:cNvPr id="0" name=""/>
        <dsp:cNvSpPr/>
      </dsp:nvSpPr>
      <dsp:spPr>
        <a:xfrm>
          <a:off x="1503947" y="2665241"/>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a:lnSpc>
              <a:spcPct val="100000"/>
            </a:lnSpc>
            <a:spcBef>
              <a:spcPct val="0"/>
            </a:spcBef>
            <a:spcAft>
              <a:spcPct val="35000"/>
            </a:spcAft>
          </a:pPr>
          <a:r>
            <a:rPr lang="en-US" sz="1300" kern="1200" dirty="0"/>
            <a:t>2. DATA </a:t>
          </a:r>
          <a:r>
            <a:rPr lang="en-US" sz="1300" kern="1200" dirty="0" smtClean="0"/>
            <a:t>PREPROCESSING</a:t>
          </a:r>
          <a:endParaRPr lang="en-IN" sz="1300" kern="1200" dirty="0"/>
        </a:p>
      </dsp:txBody>
      <dsp:txXfrm>
        <a:off x="1503947" y="2665241"/>
        <a:ext cx="1431480" cy="1776828"/>
      </dsp:txXfrm>
    </dsp:sp>
    <dsp:sp modelId="{2AAF33B1-2F9C-437E-B1CD-313FA2EC5202}">
      <dsp:nvSpPr>
        <dsp:cNvPr id="0" name=""/>
        <dsp:cNvSpPr/>
      </dsp:nvSpPr>
      <dsp:spPr>
        <a:xfrm>
          <a:off x="1997583"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42EB5-9F21-434B-AFD1-C8E936022794}">
      <dsp:nvSpPr>
        <dsp:cNvPr id="0" name=""/>
        <dsp:cNvSpPr/>
      </dsp:nvSpPr>
      <dsp:spPr>
        <a:xfrm>
          <a:off x="3007001" y="0"/>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100000"/>
            </a:lnSpc>
            <a:spcBef>
              <a:spcPct val="0"/>
            </a:spcBef>
            <a:spcAft>
              <a:spcPct val="35000"/>
            </a:spcAft>
          </a:pPr>
          <a:r>
            <a:rPr lang="en-US" sz="1300" kern="1200" dirty="0"/>
            <a:t>3. LOADING DATA AND PLOTTING SAMPLE IMAGES </a:t>
          </a:r>
          <a:endParaRPr lang="en-IN" sz="1300" kern="1200" dirty="0"/>
        </a:p>
      </dsp:txBody>
      <dsp:txXfrm>
        <a:off x="3007001" y="0"/>
        <a:ext cx="1431480" cy="1776828"/>
      </dsp:txXfrm>
    </dsp:sp>
    <dsp:sp modelId="{CFAB5745-91E8-4993-97F3-D04CA704E0F3}">
      <dsp:nvSpPr>
        <dsp:cNvPr id="0" name=""/>
        <dsp:cNvSpPr/>
      </dsp:nvSpPr>
      <dsp:spPr>
        <a:xfrm>
          <a:off x="3500638"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29C36-1634-49D7-92AA-6DED7116AE73}">
      <dsp:nvSpPr>
        <dsp:cNvPr id="0" name=""/>
        <dsp:cNvSpPr/>
      </dsp:nvSpPr>
      <dsp:spPr>
        <a:xfrm>
          <a:off x="4510055" y="2665241"/>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a:lnSpc>
              <a:spcPct val="100000"/>
            </a:lnSpc>
            <a:spcBef>
              <a:spcPct val="0"/>
            </a:spcBef>
            <a:spcAft>
              <a:spcPct val="35000"/>
            </a:spcAft>
          </a:pPr>
          <a:r>
            <a:rPr lang="en-US" sz="1300" kern="1200" dirty="0"/>
            <a:t>4. SPLITTING DATA (TRAIN, TEST, VALIDATION)</a:t>
          </a:r>
          <a:endParaRPr lang="en-IN" sz="1300" kern="1200" dirty="0"/>
        </a:p>
      </dsp:txBody>
      <dsp:txXfrm>
        <a:off x="4510055" y="2665241"/>
        <a:ext cx="1431480" cy="1776828"/>
      </dsp:txXfrm>
    </dsp:sp>
    <dsp:sp modelId="{01746C6E-B2AF-43CD-BDFD-EA129C4D69DE}">
      <dsp:nvSpPr>
        <dsp:cNvPr id="0" name=""/>
        <dsp:cNvSpPr/>
      </dsp:nvSpPr>
      <dsp:spPr>
        <a:xfrm>
          <a:off x="5003692"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9A6B2-2723-4E9B-BE2D-AA3F36A5BCC5}">
      <dsp:nvSpPr>
        <dsp:cNvPr id="0" name=""/>
        <dsp:cNvSpPr/>
      </dsp:nvSpPr>
      <dsp:spPr>
        <a:xfrm>
          <a:off x="6013110" y="0"/>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100000"/>
            </a:lnSpc>
            <a:spcBef>
              <a:spcPct val="0"/>
            </a:spcBef>
            <a:spcAft>
              <a:spcPct val="35000"/>
            </a:spcAft>
          </a:pPr>
          <a:r>
            <a:rPr lang="en-US" sz="1300" kern="1200" dirty="0"/>
            <a:t>5. MODEL BUILDING</a:t>
          </a:r>
          <a:endParaRPr lang="en-IN" sz="1300" kern="1200" dirty="0"/>
        </a:p>
      </dsp:txBody>
      <dsp:txXfrm>
        <a:off x="6013110" y="0"/>
        <a:ext cx="1431480" cy="1776828"/>
      </dsp:txXfrm>
    </dsp:sp>
    <dsp:sp modelId="{4F6528B2-2374-4343-92C7-379BED064654}">
      <dsp:nvSpPr>
        <dsp:cNvPr id="0" name=""/>
        <dsp:cNvSpPr/>
      </dsp:nvSpPr>
      <dsp:spPr>
        <a:xfrm>
          <a:off x="6506746"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AF610-411F-4B98-8F90-66E43F027ACB}">
      <dsp:nvSpPr>
        <dsp:cNvPr id="0" name=""/>
        <dsp:cNvSpPr/>
      </dsp:nvSpPr>
      <dsp:spPr>
        <a:xfrm>
          <a:off x="7516164" y="2665241"/>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a:lnSpc>
              <a:spcPct val="100000"/>
            </a:lnSpc>
            <a:spcBef>
              <a:spcPct val="0"/>
            </a:spcBef>
            <a:spcAft>
              <a:spcPct val="35000"/>
            </a:spcAft>
          </a:pPr>
          <a:r>
            <a:rPr lang="en-US" sz="1300" kern="1200" dirty="0"/>
            <a:t>6. MODEL TRAINING </a:t>
          </a:r>
          <a:endParaRPr lang="en-IN" sz="1300" kern="1200" dirty="0"/>
        </a:p>
      </dsp:txBody>
      <dsp:txXfrm>
        <a:off x="7516164" y="2665241"/>
        <a:ext cx="1431480" cy="1776828"/>
      </dsp:txXfrm>
    </dsp:sp>
    <dsp:sp modelId="{B0F2BDDD-2D58-4F7A-91A8-4BCFF8FFDDEE}">
      <dsp:nvSpPr>
        <dsp:cNvPr id="0" name=""/>
        <dsp:cNvSpPr/>
      </dsp:nvSpPr>
      <dsp:spPr>
        <a:xfrm>
          <a:off x="8009801"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6A612-9C0B-4A41-98BD-268E5F4E1CAA}">
      <dsp:nvSpPr>
        <dsp:cNvPr id="0" name=""/>
        <dsp:cNvSpPr/>
      </dsp:nvSpPr>
      <dsp:spPr>
        <a:xfrm>
          <a:off x="9019218" y="0"/>
          <a:ext cx="1431480" cy="1776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100000"/>
            </a:lnSpc>
            <a:spcBef>
              <a:spcPct val="0"/>
            </a:spcBef>
            <a:spcAft>
              <a:spcPct val="35000"/>
            </a:spcAft>
          </a:pPr>
          <a:r>
            <a:rPr lang="en-US" sz="1300" kern="1200" dirty="0"/>
            <a:t>7. MODEL DEPLOYMENT</a:t>
          </a:r>
          <a:endParaRPr lang="en-IN" sz="1300" kern="1200" dirty="0"/>
        </a:p>
      </dsp:txBody>
      <dsp:txXfrm>
        <a:off x="9019218" y="0"/>
        <a:ext cx="1431480" cy="1776828"/>
      </dsp:txXfrm>
    </dsp:sp>
    <dsp:sp modelId="{0157BDBC-7192-4442-BA46-628773799F3E}">
      <dsp:nvSpPr>
        <dsp:cNvPr id="0" name=""/>
        <dsp:cNvSpPr/>
      </dsp:nvSpPr>
      <dsp:spPr>
        <a:xfrm>
          <a:off x="9512855" y="1998931"/>
          <a:ext cx="444207" cy="44420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C3B99-BC3D-4495-BF00-0622F870AA23}">
      <dsp:nvSpPr>
        <dsp:cNvPr id="0" name=""/>
        <dsp:cNvSpPr/>
      </dsp:nvSpPr>
      <dsp:spPr>
        <a:xfrm>
          <a:off x="920115" y="0"/>
          <a:ext cx="10427970" cy="64922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86001-57F0-4BC3-A9E5-7AC464060901}">
      <dsp:nvSpPr>
        <dsp:cNvPr id="0" name=""/>
        <dsp:cNvSpPr/>
      </dsp:nvSpPr>
      <dsp:spPr>
        <a:xfrm>
          <a:off x="1528" y="1947672"/>
          <a:ext cx="2663301" cy="259689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u="sng" kern="1200" dirty="0">
              <a:solidFill>
                <a:schemeClr val="bg1"/>
              </a:solidFill>
            </a:rPr>
            <a:t>HARDWARE SETUP: </a:t>
          </a:r>
          <a:r>
            <a:rPr lang="en-US" sz="1400" kern="1200" dirty="0">
              <a:solidFill>
                <a:schemeClr val="bg1"/>
              </a:solidFill>
            </a:rPr>
            <a:t>The first step is to set up the hardware components required for the brain tumor detection system. This includes a camera or scanner for capturing brain scan images, a computer or server for processing the images, and the Pepper robot for interaction with the user</a:t>
          </a:r>
          <a:endParaRPr lang="en-IN" sz="1400" kern="1200" dirty="0">
            <a:solidFill>
              <a:schemeClr val="bg1"/>
            </a:solidFill>
          </a:endParaRPr>
        </a:p>
      </dsp:txBody>
      <dsp:txXfrm>
        <a:off x="128298" y="2074442"/>
        <a:ext cx="2409761" cy="2343356"/>
      </dsp:txXfrm>
    </dsp:sp>
    <dsp:sp modelId="{93BFBA8B-1615-4206-A5CA-0C468915056E}">
      <dsp:nvSpPr>
        <dsp:cNvPr id="0" name=""/>
        <dsp:cNvSpPr/>
      </dsp:nvSpPr>
      <dsp:spPr>
        <a:xfrm>
          <a:off x="3108713" y="1551333"/>
          <a:ext cx="2943587" cy="338957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u="sng" kern="1200" dirty="0">
              <a:solidFill>
                <a:schemeClr val="bg1"/>
              </a:solidFill>
              <a:effectLst/>
              <a:latin typeface="Söhne"/>
            </a:rPr>
            <a:t>SOFTWARE INTEGRATION: </a:t>
          </a:r>
          <a:r>
            <a:rPr lang="en-US" sz="1400" b="0" i="0" kern="1200" dirty="0">
              <a:solidFill>
                <a:schemeClr val="bg1"/>
              </a:solidFill>
              <a:effectLst/>
              <a:latin typeface="Söhne"/>
            </a:rPr>
            <a:t>The next step is to integrate the machine learning models (</a:t>
          </a:r>
          <a:r>
            <a:rPr lang="en-US" sz="1400" b="0" i="0" kern="1200" dirty="0" smtClean="0">
              <a:solidFill>
                <a:schemeClr val="bg1"/>
              </a:solidFill>
              <a:effectLst/>
              <a:latin typeface="Söhne"/>
            </a:rPr>
            <a:t>CNN) </a:t>
          </a:r>
          <a:r>
            <a:rPr lang="en-US" sz="1400" b="0" i="0" kern="1200" dirty="0">
              <a:solidFill>
                <a:schemeClr val="bg1"/>
              </a:solidFill>
              <a:effectLst/>
              <a:latin typeface="Söhne"/>
            </a:rPr>
            <a:t>with the robot's software platform. This can be done using a programming language such as Python, along with libraries such as OpenCV, </a:t>
          </a:r>
          <a:r>
            <a:rPr lang="en-US" sz="1400" b="0" i="0" kern="1200" dirty="0" err="1">
              <a:solidFill>
                <a:schemeClr val="bg1"/>
              </a:solidFill>
              <a:effectLst/>
              <a:latin typeface="Söhne"/>
            </a:rPr>
            <a:t>Keras</a:t>
          </a:r>
          <a:r>
            <a:rPr lang="en-US" sz="1400" b="0" i="0" kern="1200" dirty="0">
              <a:solidFill>
                <a:schemeClr val="bg1"/>
              </a:solidFill>
              <a:effectLst/>
              <a:latin typeface="Söhne"/>
            </a:rPr>
            <a:t>, and scikit-learn. The software should be able to capture brain scan images from the camera or scanner, preprocess the images, and classify them as tumor or non-tumor using the machine learning models.</a:t>
          </a:r>
          <a:endParaRPr lang="en-IN" sz="1400" kern="1200" dirty="0">
            <a:solidFill>
              <a:schemeClr val="bg1"/>
            </a:solidFill>
          </a:endParaRPr>
        </a:p>
      </dsp:txBody>
      <dsp:txXfrm>
        <a:off x="3252407" y="1695027"/>
        <a:ext cx="2656199" cy="3102184"/>
      </dsp:txXfrm>
    </dsp:sp>
    <dsp:sp modelId="{DD97836E-FF62-4202-B071-F96803310831}">
      <dsp:nvSpPr>
        <dsp:cNvPr id="0" name=""/>
        <dsp:cNvSpPr/>
      </dsp:nvSpPr>
      <dsp:spPr>
        <a:xfrm>
          <a:off x="6496185" y="1947672"/>
          <a:ext cx="2663301" cy="259689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u="sng" kern="1200" dirty="0">
              <a:solidFill>
                <a:schemeClr val="bg1"/>
              </a:solidFill>
              <a:effectLst/>
              <a:latin typeface="Söhne"/>
            </a:rPr>
            <a:t>USER INTERACTION: </a:t>
          </a:r>
          <a:r>
            <a:rPr lang="en-US" sz="1400" b="0" i="0" kern="1200" dirty="0">
              <a:solidFill>
                <a:schemeClr val="bg1"/>
              </a:solidFill>
              <a:effectLst/>
              <a:latin typeface="Söhne"/>
            </a:rPr>
            <a:t>The Pepper robot can be programmed to interact with the user, guide them through the brain scan process, and provide feedback on the results of the tumor detection. The robot can display the brain scan images on its screen, ask the user to confirm the presence of a tumor, and provide information on the accuracy of the detection.</a:t>
          </a:r>
          <a:endParaRPr lang="en-IN" sz="1400" kern="1200" dirty="0">
            <a:solidFill>
              <a:schemeClr val="bg1"/>
            </a:solidFill>
          </a:endParaRPr>
        </a:p>
      </dsp:txBody>
      <dsp:txXfrm>
        <a:off x="6622955" y="2074442"/>
        <a:ext cx="2409761" cy="2343356"/>
      </dsp:txXfrm>
    </dsp:sp>
    <dsp:sp modelId="{A7EA7A34-B856-4791-9FD8-73C4A3427A40}">
      <dsp:nvSpPr>
        <dsp:cNvPr id="0" name=""/>
        <dsp:cNvSpPr/>
      </dsp:nvSpPr>
      <dsp:spPr>
        <a:xfrm>
          <a:off x="9603370" y="1947672"/>
          <a:ext cx="2663301" cy="2596896"/>
        </a:xfrm>
        <a:prstGeom prst="roundRect">
          <a:avLst/>
        </a:prstGeom>
        <a:solidFill>
          <a:srgbClr val="92D05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u="sng" kern="1200" dirty="0">
              <a:solidFill>
                <a:schemeClr val="bg1"/>
              </a:solidFill>
              <a:effectLst/>
              <a:latin typeface="Söhne"/>
            </a:rPr>
            <a:t>DEPLOYMENT: </a:t>
          </a:r>
          <a:r>
            <a:rPr lang="en-US" sz="1400" b="0" i="0" kern="1200" dirty="0">
              <a:solidFill>
                <a:schemeClr val="bg1"/>
              </a:solidFill>
              <a:effectLst/>
              <a:latin typeface="Söhne"/>
            </a:rPr>
            <a:t>Once the software and hardware components are integrated, the brain tumor detection system can be deployed on the Pepper robot. The robot can be used in hospitals, clinics, or other medical facilities to assist doctors and radiologists in the diagnosis of brain tumors</a:t>
          </a:r>
          <a:endParaRPr lang="en-IN" sz="1400" kern="1200" dirty="0">
            <a:solidFill>
              <a:schemeClr val="bg1"/>
            </a:solidFill>
          </a:endParaRPr>
        </a:p>
      </dsp:txBody>
      <dsp:txXfrm>
        <a:off x="9730140" y="2074442"/>
        <a:ext cx="2409761" cy="23433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97184-D228-472C-B70B-3469E9CE36F1}"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2F5EE-0D4C-4999-B2DC-59C20DE72009}" type="slidenum">
              <a:rPr lang="en-IN" smtClean="0"/>
              <a:t>‹#›</a:t>
            </a:fld>
            <a:endParaRPr lang="en-IN"/>
          </a:p>
        </p:txBody>
      </p:sp>
    </p:spTree>
    <p:extLst>
      <p:ext uri="{BB962C8B-B14F-4D97-AF65-F5344CB8AC3E}">
        <p14:creationId xmlns:p14="http://schemas.microsoft.com/office/powerpoint/2010/main" val="381278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27C982C-C55F-414F-9F06-6D2F18995166}" type="datetimeFigureOut">
              <a:rPr lang="en-IN" smtClean="0"/>
              <a:t>27-04-2023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A056A9-E290-4A30-ACC0-BB435C82AB6C}" type="slidenum">
              <a:rPr lang="en-IN" smtClean="0"/>
              <a:t>‹#›</a:t>
            </a:fld>
            <a:endParaRPr lang="en-IN"/>
          </a:p>
        </p:txBody>
      </p:sp>
    </p:spTree>
    <p:extLst>
      <p:ext uri="{BB962C8B-B14F-4D97-AF65-F5344CB8AC3E}">
        <p14:creationId xmlns:p14="http://schemas.microsoft.com/office/powerpoint/2010/main" val="3886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C982C-C55F-414F-9F06-6D2F1899516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327125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27C982C-C55F-414F-9F06-6D2F18995166}" type="datetimeFigureOut">
              <a:rPr lang="en-IN" smtClean="0"/>
              <a:t>27-04-2023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A056A9-E290-4A30-ACC0-BB435C82AB6C}" type="slidenum">
              <a:rPr lang="en-IN" smtClean="0"/>
              <a:t>‹#›</a:t>
            </a:fld>
            <a:endParaRPr lang="en-IN"/>
          </a:p>
        </p:txBody>
      </p:sp>
    </p:spTree>
    <p:extLst>
      <p:ext uri="{BB962C8B-B14F-4D97-AF65-F5344CB8AC3E}">
        <p14:creationId xmlns:p14="http://schemas.microsoft.com/office/powerpoint/2010/main" val="322848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C982C-C55F-414F-9F06-6D2F18995166}"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360490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27C982C-C55F-414F-9F06-6D2F18995166}" type="datetimeFigureOut">
              <a:rPr lang="en-IN" smtClean="0"/>
              <a:t>27-04-2023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A056A9-E290-4A30-ACC0-BB435C82AB6C}" type="slidenum">
              <a:rPr lang="en-IN" smtClean="0"/>
              <a:t>‹#›</a:t>
            </a:fld>
            <a:endParaRPr lang="en-IN"/>
          </a:p>
        </p:txBody>
      </p:sp>
    </p:spTree>
    <p:extLst>
      <p:ext uri="{BB962C8B-B14F-4D97-AF65-F5344CB8AC3E}">
        <p14:creationId xmlns:p14="http://schemas.microsoft.com/office/powerpoint/2010/main" val="218152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7C982C-C55F-414F-9F06-6D2F18995166}"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160269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7C982C-C55F-414F-9F06-6D2F18995166}"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21632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7C982C-C55F-414F-9F06-6D2F18995166}"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A056A9-E290-4A30-ACC0-BB435C82AB6C}"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81378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C982C-C55F-414F-9F06-6D2F18995166}"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414906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27C982C-C55F-414F-9F06-6D2F18995166}" type="datetimeFigureOut">
              <a:rPr lang="en-IN" smtClean="0"/>
              <a:t>27-04-2023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A056A9-E290-4A30-ACC0-BB435C82AB6C}" type="slidenum">
              <a:rPr lang="en-IN" smtClean="0"/>
              <a:t>‹#›</a:t>
            </a:fld>
            <a:endParaRPr lang="en-IN"/>
          </a:p>
        </p:txBody>
      </p:sp>
    </p:spTree>
    <p:extLst>
      <p:ext uri="{BB962C8B-B14F-4D97-AF65-F5344CB8AC3E}">
        <p14:creationId xmlns:p14="http://schemas.microsoft.com/office/powerpoint/2010/main" val="171581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C982C-C55F-414F-9F06-6D2F18995166}"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A056A9-E290-4A30-ACC0-BB435C82AB6C}" type="slidenum">
              <a:rPr lang="en-IN" smtClean="0"/>
              <a:t>‹#›</a:t>
            </a:fld>
            <a:endParaRPr lang="en-IN"/>
          </a:p>
        </p:txBody>
      </p:sp>
    </p:spTree>
    <p:extLst>
      <p:ext uri="{BB962C8B-B14F-4D97-AF65-F5344CB8AC3E}">
        <p14:creationId xmlns:p14="http://schemas.microsoft.com/office/powerpoint/2010/main" val="105574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27C982C-C55F-414F-9F06-6D2F18995166}" type="datetimeFigureOut">
              <a:rPr lang="en-IN" smtClean="0"/>
              <a:t>27-04-2023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A056A9-E290-4A30-ACC0-BB435C82AB6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04036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1A23E-5767-34DA-FA21-424875E0C3E2}"/>
              </a:ext>
            </a:extLst>
          </p:cNvPr>
          <p:cNvSpPr>
            <a:spLocks noGrp="1"/>
          </p:cNvSpPr>
          <p:nvPr>
            <p:ph type="ctrTitle"/>
          </p:nvPr>
        </p:nvSpPr>
        <p:spPr>
          <a:xfrm>
            <a:off x="1517695" y="2121112"/>
            <a:ext cx="9510572" cy="576185"/>
          </a:xfrm>
        </p:spPr>
        <p:txBody>
          <a:bodyPr>
            <a:noAutofit/>
          </a:bodyPr>
          <a:lstStyle/>
          <a:p>
            <a:pPr algn="l"/>
            <a:r>
              <a:rPr lang="en-US" sz="2800" dirty="0"/>
              <a:t>BRAIN TUMOR DETECTION USING MACHINE LEARNING </a:t>
            </a:r>
          </a:p>
        </p:txBody>
      </p:sp>
      <p:sp>
        <p:nvSpPr>
          <p:cNvPr id="3" name="Subtitle 2">
            <a:extLst>
              <a:ext uri="{FF2B5EF4-FFF2-40B4-BE49-F238E27FC236}">
                <a16:creationId xmlns:a16="http://schemas.microsoft.com/office/drawing/2014/main" xmlns="" id="{A37A223B-DA94-8792-8054-77B227A131CD}"/>
              </a:ext>
            </a:extLst>
          </p:cNvPr>
          <p:cNvSpPr>
            <a:spLocks noGrp="1"/>
          </p:cNvSpPr>
          <p:nvPr>
            <p:ph type="subTitle" idx="1"/>
          </p:nvPr>
        </p:nvSpPr>
        <p:spPr>
          <a:xfrm>
            <a:off x="580939" y="3111130"/>
            <a:ext cx="10993546" cy="3746870"/>
          </a:xfrm>
        </p:spPr>
        <p:txBody>
          <a:bodyPr>
            <a:normAutofit/>
          </a:bodyPr>
          <a:lstStyle/>
          <a:p>
            <a:pPr algn="ctr"/>
            <a:r>
              <a:rPr lang="en-US" sz="1800" dirty="0">
                <a:solidFill>
                  <a:schemeClr val="bg1"/>
                </a:solidFill>
              </a:rPr>
              <a:t>Under the guidance of </a:t>
            </a:r>
          </a:p>
          <a:p>
            <a:pPr algn="ctr"/>
            <a:r>
              <a:rPr lang="en-US" sz="2400" b="1" dirty="0">
                <a:solidFill>
                  <a:schemeClr val="bg1"/>
                </a:solidFill>
              </a:rPr>
              <a:t>Prof. Luca </a:t>
            </a:r>
            <a:r>
              <a:rPr lang="en-US" sz="2400" b="1" dirty="0" err="1">
                <a:solidFill>
                  <a:schemeClr val="bg1"/>
                </a:solidFill>
              </a:rPr>
              <a:t>Oneto</a:t>
            </a:r>
            <a:endParaRPr lang="en-US" sz="2400" b="1" dirty="0">
              <a:solidFill>
                <a:schemeClr val="bg1"/>
              </a:solidFill>
            </a:endParaRPr>
          </a:p>
          <a:p>
            <a:pPr algn="ctr"/>
            <a:r>
              <a:rPr lang="en-US" sz="1800" u="sng" dirty="0">
                <a:solidFill>
                  <a:schemeClr val="bg1"/>
                </a:solidFill>
              </a:rPr>
              <a:t>Presented by,</a:t>
            </a:r>
          </a:p>
          <a:p>
            <a:pPr algn="ctr"/>
            <a:r>
              <a:rPr lang="en-US" sz="2400" b="1" dirty="0">
                <a:solidFill>
                  <a:schemeClr val="bg1"/>
                </a:solidFill>
              </a:rPr>
              <a:t>NIRMAL KUMAR RAVIKUMAR – 5168055</a:t>
            </a:r>
          </a:p>
          <a:p>
            <a:pPr algn="ctr"/>
            <a:r>
              <a:rPr lang="en-US" sz="2400" b="1" dirty="0">
                <a:solidFill>
                  <a:schemeClr val="bg1"/>
                </a:solidFill>
              </a:rPr>
              <a:t>Krishant  </a:t>
            </a:r>
            <a:r>
              <a:rPr lang="en-US" sz="2400" b="1" dirty="0" err="1">
                <a:solidFill>
                  <a:schemeClr val="bg1"/>
                </a:solidFill>
              </a:rPr>
              <a:t>tharun</a:t>
            </a:r>
            <a:r>
              <a:rPr lang="en-US" sz="2400" b="1" dirty="0">
                <a:solidFill>
                  <a:schemeClr val="bg1"/>
                </a:solidFill>
              </a:rPr>
              <a:t> </a:t>
            </a:r>
            <a:r>
              <a:rPr lang="en-US" sz="2400" b="1" dirty="0" smtClean="0">
                <a:solidFill>
                  <a:schemeClr val="bg1"/>
                </a:solidFill>
              </a:rPr>
              <a:t>– 5168143</a:t>
            </a:r>
          </a:p>
          <a:p>
            <a:pPr algn="ctr"/>
            <a:r>
              <a:rPr lang="en-US" sz="2400" b="1" dirty="0" err="1" smtClean="0">
                <a:solidFill>
                  <a:schemeClr val="bg1"/>
                </a:solidFill>
              </a:rPr>
              <a:t>Shahrzad</a:t>
            </a:r>
            <a:r>
              <a:rPr lang="en-US" sz="2400" b="1" dirty="0" smtClean="0">
                <a:solidFill>
                  <a:schemeClr val="bg1"/>
                </a:solidFill>
              </a:rPr>
              <a:t> </a:t>
            </a:r>
            <a:r>
              <a:rPr lang="en-US" sz="2400" b="1" dirty="0" err="1" smtClean="0">
                <a:solidFill>
                  <a:schemeClr val="bg1"/>
                </a:solidFill>
              </a:rPr>
              <a:t>Eskandari</a:t>
            </a:r>
            <a:r>
              <a:rPr lang="en-US" sz="2400" b="1" dirty="0" smtClean="0">
                <a:solidFill>
                  <a:schemeClr val="bg1"/>
                </a:solidFill>
              </a:rPr>
              <a:t> </a:t>
            </a:r>
            <a:r>
              <a:rPr lang="en-US" sz="2400" b="1" dirty="0" err="1" smtClean="0">
                <a:solidFill>
                  <a:schemeClr val="bg1"/>
                </a:solidFill>
              </a:rPr>
              <a:t>Majdar</a:t>
            </a:r>
            <a:r>
              <a:rPr lang="en-US" sz="2400" b="1" dirty="0" smtClean="0">
                <a:solidFill>
                  <a:schemeClr val="bg1"/>
                </a:solidFill>
              </a:rPr>
              <a:t> - 5060737</a:t>
            </a:r>
            <a:endParaRPr lang="en-US" sz="2400" b="1" dirty="0">
              <a:solidFill>
                <a:schemeClr val="bg1"/>
              </a:solidFill>
            </a:endParaRPr>
          </a:p>
          <a:p>
            <a:pPr algn="ctr"/>
            <a:r>
              <a:rPr lang="en-US" sz="2400" dirty="0">
                <a:solidFill>
                  <a:schemeClr val="bg1"/>
                </a:solidFill>
              </a:rPr>
              <a:t>ROBOTICS ENGINEERING </a:t>
            </a:r>
          </a:p>
          <a:p>
            <a:pPr algn="ct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400" dirty="0">
              <a:solidFill>
                <a:schemeClr val="bg1"/>
              </a:solidFill>
            </a:endParaRPr>
          </a:p>
          <a:p>
            <a:pPr algn="ctr"/>
            <a:endParaRPr lang="en-IN" dirty="0">
              <a:solidFill>
                <a:schemeClr val="bg1"/>
              </a:solidFill>
            </a:endParaRPr>
          </a:p>
        </p:txBody>
      </p:sp>
      <p:sp>
        <p:nvSpPr>
          <p:cNvPr id="5" name="Title 1">
            <a:extLst>
              <a:ext uri="{FF2B5EF4-FFF2-40B4-BE49-F238E27FC236}">
                <a16:creationId xmlns:a16="http://schemas.microsoft.com/office/drawing/2014/main" xmlns="" id="{DE574A2E-D97E-F7F2-1905-254FFE34846B}"/>
              </a:ext>
            </a:extLst>
          </p:cNvPr>
          <p:cNvSpPr txBox="1">
            <a:spLocks/>
          </p:cNvSpPr>
          <p:nvPr/>
        </p:nvSpPr>
        <p:spPr>
          <a:xfrm>
            <a:off x="442451" y="551468"/>
            <a:ext cx="11405419" cy="15255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MACHINE LEARNING FOR ROBOTICS II</a:t>
            </a:r>
            <a:endParaRPr lang="en-IN" sz="4800" dirty="0"/>
          </a:p>
        </p:txBody>
      </p:sp>
      <p:sp>
        <p:nvSpPr>
          <p:cNvPr id="6" name="Rectangle 5">
            <a:extLst>
              <a:ext uri="{FF2B5EF4-FFF2-40B4-BE49-F238E27FC236}">
                <a16:creationId xmlns:a16="http://schemas.microsoft.com/office/drawing/2014/main" xmlns="" id="{B1CBB6FB-C210-36E8-A8EE-9C7544017CFB}"/>
              </a:ext>
            </a:extLst>
          </p:cNvPr>
          <p:cNvSpPr/>
          <p:nvPr/>
        </p:nvSpPr>
        <p:spPr>
          <a:xfrm>
            <a:off x="69488" y="190681"/>
            <a:ext cx="1835901" cy="112354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15769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p:txBody>
          <a:bodyPr>
            <a:normAutofit/>
          </a:bodyPr>
          <a:lstStyle/>
          <a:p>
            <a:r>
              <a:rPr lang="en-US" sz="4400"/>
              <a:t>CNN architectural layers:</a:t>
            </a:r>
            <a:endParaRPr lang="en-US" sz="4400" dirty="0"/>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81193" y="1839595"/>
            <a:ext cx="11029615" cy="4063311"/>
          </a:xfrm>
        </p:spPr>
        <p:txBody>
          <a:bodyPr>
            <a:normAutofit/>
          </a:bodyPr>
          <a:lstStyle/>
          <a:p>
            <a:pPr marL="0" indent="0" algn="just" rtl="0" eaLnBrk="1" latinLnBrk="0" hangingPunct="1">
              <a:lnSpc>
                <a:spcPct val="90000"/>
              </a:lnSpc>
              <a:spcBef>
                <a:spcPts val="0"/>
              </a:spcBef>
              <a:spcAft>
                <a:spcPts val="600"/>
              </a:spcAft>
              <a:buClr>
                <a:schemeClr val="accent1"/>
              </a:buClr>
              <a:buSzPts val="1800"/>
              <a:buNone/>
            </a:pPr>
            <a:endParaRPr lang="en-US" sz="2000" b="1" u="sng" kern="1200" dirty="0" smtClean="0">
              <a:solidFill>
                <a:srgbClr val="000000"/>
              </a:solidFill>
              <a:effectLst/>
              <a:latin typeface="Calibri" panose="020F0502020204030204" pitchFamily="34" charset="0"/>
              <a:ea typeface="+mn-ea"/>
              <a:cs typeface="+mn-cs"/>
            </a:endParaRPr>
          </a:p>
          <a:p>
            <a:pPr marL="457200" indent="-457200" algn="just" rtl="0" eaLnBrk="1" latinLnBrk="0" hangingPunct="1">
              <a:lnSpc>
                <a:spcPct val="90000"/>
              </a:lnSpc>
              <a:spcBef>
                <a:spcPts val="0"/>
              </a:spcBef>
              <a:spcAft>
                <a:spcPts val="600"/>
              </a:spcAft>
              <a:buClr>
                <a:schemeClr val="accent1"/>
              </a:buClr>
              <a:buSzPts val="1800"/>
              <a:buFont typeface="+mj-lt"/>
              <a:buAutoNum type="arabicPeriod"/>
            </a:pPr>
            <a:r>
              <a:rPr lang="en-US" sz="2000" b="1" u="sng" kern="1200" dirty="0" smtClean="0">
                <a:solidFill>
                  <a:srgbClr val="000000"/>
                </a:solidFill>
                <a:effectLst/>
                <a:latin typeface="Calibri" panose="020F0502020204030204" pitchFamily="34" charset="0"/>
                <a:ea typeface="+mn-ea"/>
                <a:cs typeface="+mn-cs"/>
              </a:rPr>
              <a:t>INPUT </a:t>
            </a:r>
            <a:r>
              <a:rPr lang="en-US" sz="2000" b="1" u="sng" kern="1200" dirty="0">
                <a:solidFill>
                  <a:srgbClr val="000000"/>
                </a:solidFill>
                <a:effectLst/>
                <a:latin typeface="Calibri" panose="020F0502020204030204" pitchFamily="34" charset="0"/>
                <a:ea typeface="+mn-ea"/>
                <a:cs typeface="+mn-cs"/>
              </a:rPr>
              <a:t>LAYER: </a:t>
            </a:r>
            <a:r>
              <a:rPr lang="en-US" sz="2000" kern="1200" dirty="0">
                <a:solidFill>
                  <a:srgbClr val="000000"/>
                </a:solidFill>
                <a:effectLst/>
                <a:latin typeface="Calibri" panose="020F0502020204030204" pitchFamily="34" charset="0"/>
                <a:ea typeface="+mn-ea"/>
                <a:cs typeface="+mn-cs"/>
              </a:rPr>
              <a:t>The input layer receives the preprocessed brain scan images.</a:t>
            </a:r>
          </a:p>
          <a:p>
            <a:pPr marL="457200" indent="-457200" algn="just" rtl="0" eaLnBrk="1" latinLnBrk="0" hangingPunct="1">
              <a:lnSpc>
                <a:spcPct val="90000"/>
              </a:lnSpc>
              <a:spcBef>
                <a:spcPts val="0"/>
              </a:spcBef>
              <a:spcAft>
                <a:spcPts val="600"/>
              </a:spcAft>
              <a:buClr>
                <a:schemeClr val="accent1"/>
              </a:buClr>
              <a:buSzPts val="1800"/>
              <a:buFont typeface="+mj-lt"/>
              <a:buAutoNum type="arabicPeriod"/>
            </a:pPr>
            <a:endParaRPr lang="en-US" sz="2000" b="1" u="sng" dirty="0">
              <a:solidFill>
                <a:srgbClr val="000000"/>
              </a:solidFill>
              <a:latin typeface="Calibri" panose="020F0502020204030204" pitchFamily="34" charset="0"/>
            </a:endParaRPr>
          </a:p>
          <a:p>
            <a:pPr marL="457200" indent="-457200" algn="just" rtl="0" eaLnBrk="1" latinLnBrk="0" hangingPunct="1">
              <a:lnSpc>
                <a:spcPct val="90000"/>
              </a:lnSpc>
              <a:spcBef>
                <a:spcPts val="0"/>
              </a:spcBef>
              <a:spcAft>
                <a:spcPts val="600"/>
              </a:spcAft>
              <a:buClr>
                <a:schemeClr val="accent1"/>
              </a:buClr>
              <a:buSzPts val="1800"/>
              <a:buFont typeface="+mj-lt"/>
              <a:buAutoNum type="arabicPeriod"/>
            </a:pPr>
            <a:r>
              <a:rPr lang="en-US" sz="2000" b="1" u="sng" kern="1200" dirty="0">
                <a:solidFill>
                  <a:srgbClr val="000000"/>
                </a:solidFill>
                <a:effectLst/>
                <a:latin typeface="Calibri" panose="020F0502020204030204" pitchFamily="34" charset="0"/>
                <a:ea typeface="+mn-ea"/>
                <a:cs typeface="+mn-cs"/>
              </a:rPr>
              <a:t>CONVOLUTIONAL LAYER: </a:t>
            </a:r>
            <a:r>
              <a:rPr lang="en-US" sz="2000" kern="1200" dirty="0">
                <a:solidFill>
                  <a:srgbClr val="000000"/>
                </a:solidFill>
                <a:effectLst/>
                <a:latin typeface="Calibri" panose="020F0502020204030204" pitchFamily="34" charset="0"/>
                <a:ea typeface="+mn-ea"/>
                <a:cs typeface="+mn-cs"/>
              </a:rPr>
              <a:t>The convolutional layer applies a set of filters to the input image to extract features such as edges, lines, and textures. In our case 32 filters are used. </a:t>
            </a:r>
          </a:p>
          <a:p>
            <a:pPr marL="457200" indent="-457200" algn="just" rtl="0" eaLnBrk="1" latinLnBrk="0" hangingPunct="1">
              <a:lnSpc>
                <a:spcPct val="90000"/>
              </a:lnSpc>
              <a:spcBef>
                <a:spcPts val="0"/>
              </a:spcBef>
              <a:spcAft>
                <a:spcPts val="600"/>
              </a:spcAft>
              <a:buClr>
                <a:schemeClr val="accent1"/>
              </a:buClr>
              <a:buSzPts val="1800"/>
              <a:buFont typeface="+mj-lt"/>
              <a:buAutoNum type="arabicPeriod"/>
            </a:pPr>
            <a:endParaRPr lang="en-US" sz="2000" b="1" u="sng" dirty="0">
              <a:solidFill>
                <a:srgbClr val="000000"/>
              </a:solidFill>
              <a:latin typeface="Calibri" panose="020F0502020204030204" pitchFamily="34" charset="0"/>
            </a:endParaRPr>
          </a:p>
          <a:p>
            <a:pPr marL="457200" indent="-457200" algn="just" rtl="0" eaLnBrk="1" latinLnBrk="0" hangingPunct="1">
              <a:lnSpc>
                <a:spcPct val="90000"/>
              </a:lnSpc>
              <a:spcBef>
                <a:spcPts val="0"/>
              </a:spcBef>
              <a:spcAft>
                <a:spcPts val="600"/>
              </a:spcAft>
              <a:buClr>
                <a:schemeClr val="accent1"/>
              </a:buClr>
              <a:buSzPts val="1800"/>
              <a:buFont typeface="+mj-lt"/>
              <a:buAutoNum type="arabicPeriod"/>
            </a:pPr>
            <a:r>
              <a:rPr lang="en-US" sz="2000" b="1" u="sng" kern="1200" dirty="0">
                <a:solidFill>
                  <a:srgbClr val="000000"/>
                </a:solidFill>
                <a:effectLst/>
                <a:latin typeface="Calibri" panose="020F0502020204030204" pitchFamily="34" charset="0"/>
                <a:ea typeface="+mn-ea"/>
                <a:cs typeface="+mn-cs"/>
              </a:rPr>
              <a:t>ACTIVATION LAYER: </a:t>
            </a:r>
            <a:r>
              <a:rPr lang="en-US" sz="2000" kern="1200" dirty="0">
                <a:solidFill>
                  <a:srgbClr val="000000"/>
                </a:solidFill>
                <a:effectLst/>
                <a:latin typeface="Calibri" panose="020F0502020204030204" pitchFamily="34" charset="0"/>
                <a:ea typeface="+mn-ea"/>
                <a:cs typeface="+mn-cs"/>
              </a:rPr>
              <a:t>The activation layer applies a nonlinear activation function such as </a:t>
            </a:r>
            <a:r>
              <a:rPr lang="en-US" sz="2000" kern="1200" dirty="0" err="1">
                <a:solidFill>
                  <a:srgbClr val="000000"/>
                </a:solidFill>
                <a:effectLst/>
                <a:latin typeface="Calibri" panose="020F0502020204030204" pitchFamily="34" charset="0"/>
                <a:ea typeface="+mn-ea"/>
                <a:cs typeface="+mn-cs"/>
              </a:rPr>
              <a:t>ReLU</a:t>
            </a:r>
            <a:r>
              <a:rPr lang="en-US" sz="2000" kern="1200" dirty="0">
                <a:solidFill>
                  <a:srgbClr val="000000"/>
                </a:solidFill>
                <a:effectLst/>
                <a:latin typeface="Calibri" panose="020F0502020204030204" pitchFamily="34" charset="0"/>
                <a:ea typeface="+mn-ea"/>
                <a:cs typeface="+mn-cs"/>
              </a:rPr>
              <a:t> to the output of the convolutional layer to introduce nonlinearity into the model. The </a:t>
            </a:r>
            <a:r>
              <a:rPr lang="en-US" sz="2000" kern="1200" dirty="0" err="1">
                <a:solidFill>
                  <a:srgbClr val="000000"/>
                </a:solidFill>
                <a:effectLst/>
                <a:latin typeface="Calibri" panose="020F0502020204030204" pitchFamily="34" charset="0"/>
                <a:ea typeface="+mn-ea"/>
                <a:cs typeface="+mn-cs"/>
              </a:rPr>
              <a:t>ReLU</a:t>
            </a:r>
            <a:r>
              <a:rPr lang="en-US" sz="2000" kern="1200" dirty="0">
                <a:solidFill>
                  <a:srgbClr val="000000"/>
                </a:solidFill>
                <a:effectLst/>
                <a:latin typeface="Calibri" panose="020F0502020204030204" pitchFamily="34" charset="0"/>
                <a:ea typeface="+mn-ea"/>
                <a:cs typeface="+mn-cs"/>
              </a:rPr>
              <a:t> used has a activation function is used to skip the non-linear negative outputs. </a:t>
            </a:r>
          </a:p>
        </p:txBody>
      </p:sp>
      <p:sp>
        <p:nvSpPr>
          <p:cNvPr id="7" name="Segnaposto piè di pagina 3">
            <a:extLst>
              <a:ext uri="{FF2B5EF4-FFF2-40B4-BE49-F238E27FC236}">
                <a16:creationId xmlns:a16="http://schemas.microsoft.com/office/drawing/2014/main" xmlns="" id="{AA46DC58-28CB-96A1-B950-7011E5690DC8}"/>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8" name="Rectangle 7">
            <a:extLst>
              <a:ext uri="{FF2B5EF4-FFF2-40B4-BE49-F238E27FC236}">
                <a16:creationId xmlns:a16="http://schemas.microsoft.com/office/drawing/2014/main" xmlns="" id="{0D3D8A50-36B1-407E-7F30-3113152AB3C8}"/>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2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p:txBody>
          <a:bodyPr>
            <a:normAutofit/>
          </a:bodyPr>
          <a:lstStyle/>
          <a:p>
            <a:r>
              <a:rPr lang="en-US" sz="4400"/>
              <a:t>CNN architectural layers:</a:t>
            </a:r>
            <a:endParaRPr lang="en-US" sz="4400" dirty="0"/>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81193" y="1941787"/>
            <a:ext cx="11029615" cy="4186555"/>
          </a:xfrm>
        </p:spPr>
        <p:txBody>
          <a:bodyPr>
            <a:normAutofit/>
          </a:bodyPr>
          <a:lstStyle/>
          <a:p>
            <a:pPr marL="0" indent="0" algn="just" rtl="0" eaLnBrk="1" latinLnBrk="0" hangingPunct="1">
              <a:lnSpc>
                <a:spcPct val="90000"/>
              </a:lnSpc>
              <a:spcBef>
                <a:spcPts val="0"/>
              </a:spcBef>
              <a:spcAft>
                <a:spcPts val="600"/>
              </a:spcAft>
              <a:buClr>
                <a:schemeClr val="accent1"/>
              </a:buClr>
              <a:buSzPts val="1800"/>
              <a:buNone/>
            </a:pPr>
            <a:r>
              <a:rPr lang="en-US" sz="2000" kern="1200" dirty="0">
                <a:solidFill>
                  <a:srgbClr val="000000"/>
                </a:solidFill>
                <a:effectLst/>
                <a:latin typeface="Calibri" panose="020F0502020204030204" pitchFamily="34" charset="0"/>
                <a:ea typeface="+mn-ea"/>
                <a:cs typeface="+mn-cs"/>
              </a:rPr>
              <a:t>4. </a:t>
            </a:r>
            <a:r>
              <a:rPr lang="en-US" sz="2000" b="1" u="sng" kern="1200" dirty="0">
                <a:solidFill>
                  <a:srgbClr val="000000"/>
                </a:solidFill>
                <a:effectLst/>
                <a:latin typeface="Calibri" panose="020F0502020204030204" pitchFamily="34" charset="0"/>
                <a:ea typeface="+mn-ea"/>
                <a:cs typeface="+mn-cs"/>
              </a:rPr>
              <a:t>POOLING LAYER:</a:t>
            </a:r>
            <a:r>
              <a:rPr lang="en-US" sz="2000" b="1" kern="1200" dirty="0">
                <a:solidFill>
                  <a:srgbClr val="000000"/>
                </a:solidFill>
                <a:effectLst/>
                <a:latin typeface="Calibri" panose="020F0502020204030204" pitchFamily="34" charset="0"/>
                <a:ea typeface="+mn-ea"/>
                <a:cs typeface="+mn-cs"/>
              </a:rPr>
              <a:t> </a:t>
            </a:r>
            <a:r>
              <a:rPr lang="en-US" sz="2000" kern="1200" dirty="0">
                <a:solidFill>
                  <a:srgbClr val="000000"/>
                </a:solidFill>
                <a:effectLst/>
                <a:latin typeface="Calibri" panose="020F0502020204030204" pitchFamily="34" charset="0"/>
                <a:ea typeface="+mn-ea"/>
                <a:cs typeface="+mn-cs"/>
              </a:rPr>
              <a:t>The pooling layer down samples the output of the activation layer to reduce the spatial dimensions of the features and introduce translation invariance into the model. Here we use the MAX POOL multiple times.</a:t>
            </a:r>
          </a:p>
          <a:p>
            <a:pPr marL="0" indent="0" algn="just" rtl="0" eaLnBrk="1" latinLnBrk="0" hangingPunct="1">
              <a:lnSpc>
                <a:spcPct val="90000"/>
              </a:lnSpc>
              <a:spcBef>
                <a:spcPts val="0"/>
              </a:spcBef>
              <a:spcAft>
                <a:spcPts val="600"/>
              </a:spcAft>
              <a:buClr>
                <a:schemeClr val="accent1"/>
              </a:buClr>
              <a:buSzPts val="1800"/>
              <a:buNone/>
            </a:pPr>
            <a:endParaRPr lang="en-US" sz="2000" dirty="0">
              <a:solidFill>
                <a:srgbClr val="000000"/>
              </a:solidFill>
              <a:latin typeface="Calibri" panose="020F0502020204030204" pitchFamily="34" charset="0"/>
            </a:endParaRPr>
          </a:p>
          <a:p>
            <a:pPr marL="0" indent="0" algn="just" rtl="0" eaLnBrk="1" latinLnBrk="0" hangingPunct="1">
              <a:lnSpc>
                <a:spcPct val="90000"/>
              </a:lnSpc>
              <a:spcBef>
                <a:spcPts val="0"/>
              </a:spcBef>
              <a:spcAft>
                <a:spcPts val="600"/>
              </a:spcAft>
              <a:buClr>
                <a:schemeClr val="accent1"/>
              </a:buClr>
              <a:buSzPts val="1800"/>
              <a:buNone/>
            </a:pPr>
            <a:r>
              <a:rPr lang="en-US" sz="2000" kern="1200" dirty="0">
                <a:solidFill>
                  <a:srgbClr val="000000"/>
                </a:solidFill>
                <a:effectLst/>
                <a:latin typeface="Calibri" panose="020F0502020204030204" pitchFamily="34" charset="0"/>
                <a:ea typeface="+mn-ea"/>
                <a:cs typeface="+mn-cs"/>
              </a:rPr>
              <a:t>5. </a:t>
            </a:r>
            <a:r>
              <a:rPr lang="en-US" sz="2000" b="1" u="sng" kern="1200" dirty="0">
                <a:solidFill>
                  <a:srgbClr val="000000"/>
                </a:solidFill>
                <a:effectLst/>
                <a:latin typeface="Calibri" panose="020F0502020204030204" pitchFamily="34" charset="0"/>
                <a:ea typeface="+mn-ea"/>
                <a:cs typeface="+mn-cs"/>
              </a:rPr>
              <a:t>FULLY CONNECTED LAYER</a:t>
            </a:r>
            <a:r>
              <a:rPr lang="en-US" sz="2000" b="1" kern="1200" dirty="0">
                <a:solidFill>
                  <a:srgbClr val="000000"/>
                </a:solidFill>
                <a:effectLst/>
                <a:latin typeface="Calibri" panose="020F0502020204030204" pitchFamily="34" charset="0"/>
                <a:ea typeface="+mn-ea"/>
                <a:cs typeface="+mn-cs"/>
              </a:rPr>
              <a:t>: </a:t>
            </a:r>
            <a:r>
              <a:rPr lang="en-US" sz="2000" kern="1200" dirty="0">
                <a:solidFill>
                  <a:srgbClr val="000000"/>
                </a:solidFill>
                <a:effectLst/>
                <a:latin typeface="Calibri" panose="020F0502020204030204" pitchFamily="34" charset="0"/>
                <a:ea typeface="+mn-ea"/>
                <a:cs typeface="+mn-cs"/>
              </a:rPr>
              <a:t>The fully connected layer takes the output of the pooling layer and maps it to the output class labels (i.e., tumor or non-tumor) using a soft max activation function.</a:t>
            </a:r>
          </a:p>
          <a:p>
            <a:pPr marL="0" indent="0" algn="just" rtl="0" eaLnBrk="1" latinLnBrk="0" hangingPunct="1">
              <a:lnSpc>
                <a:spcPct val="90000"/>
              </a:lnSpc>
              <a:spcBef>
                <a:spcPts val="0"/>
              </a:spcBef>
              <a:spcAft>
                <a:spcPts val="600"/>
              </a:spcAft>
              <a:buClr>
                <a:schemeClr val="accent1"/>
              </a:buClr>
              <a:buSzPts val="1800"/>
              <a:buNone/>
            </a:pPr>
            <a:endParaRPr lang="en-US" sz="2000" dirty="0">
              <a:solidFill>
                <a:srgbClr val="000000"/>
              </a:solidFill>
              <a:latin typeface="Calibri" panose="020F0502020204030204" pitchFamily="34" charset="0"/>
            </a:endParaRPr>
          </a:p>
          <a:p>
            <a:pPr algn="just">
              <a:lnSpc>
                <a:spcPct val="90000"/>
              </a:lnSpc>
              <a:spcBef>
                <a:spcPts val="0"/>
              </a:spcBef>
              <a:buClr>
                <a:schemeClr val="accent1"/>
              </a:buClr>
              <a:buSzPts val="1800"/>
            </a:pPr>
            <a:r>
              <a:rPr lang="en-US" sz="2000" kern="1200" dirty="0">
                <a:solidFill>
                  <a:srgbClr val="000000"/>
                </a:solidFill>
                <a:effectLst/>
                <a:latin typeface="Calibri" panose="020F0502020204030204" pitchFamily="34" charset="0"/>
                <a:ea typeface="+mn-ea"/>
                <a:cs typeface="+mn-cs"/>
              </a:rPr>
              <a:t>The CNN is trained using a backpropagation algorithm that adjusts the weights of the filters based on the difference between the predicted output and the actual output. Once trained, the CNN can be used to classify new brain scan images as either tumor or non-tumor.</a:t>
            </a:r>
            <a:endParaRPr lang="en-IN" sz="3200" dirty="0">
              <a:effectLst/>
            </a:endParaRPr>
          </a:p>
        </p:txBody>
      </p:sp>
      <p:sp>
        <p:nvSpPr>
          <p:cNvPr id="7" name="Segnaposto piè di pagina 3">
            <a:extLst>
              <a:ext uri="{FF2B5EF4-FFF2-40B4-BE49-F238E27FC236}">
                <a16:creationId xmlns:a16="http://schemas.microsoft.com/office/drawing/2014/main" xmlns="" id="{B8C2BFE0-94A5-2B2D-1AB1-748C89F9A6FB}"/>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8" name="Rectangle 7">
            <a:extLst>
              <a:ext uri="{FF2B5EF4-FFF2-40B4-BE49-F238E27FC236}">
                <a16:creationId xmlns:a16="http://schemas.microsoft.com/office/drawing/2014/main" xmlns="" id="{3542E704-99C1-91B7-FC4E-E3CFD17C304B}"/>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119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p:txBody>
          <a:bodyPr>
            <a:normAutofit/>
          </a:bodyPr>
          <a:lstStyle/>
          <a:p>
            <a:r>
              <a:rPr lang="en-US" sz="4400" dirty="0"/>
              <a:t>Model training</a:t>
            </a:r>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700160" y="4314845"/>
            <a:ext cx="8767023" cy="2062479"/>
          </a:xfrm>
        </p:spPr>
        <p:txBody>
          <a:bodyPr>
            <a:normAutofit fontScale="85000" lnSpcReduction="20000"/>
          </a:bodyPr>
          <a:lstStyle/>
          <a:p>
            <a:pPr marL="0" indent="0" defTabSz="914400">
              <a:lnSpc>
                <a:spcPct val="85000"/>
              </a:lnSpc>
              <a:spcBef>
                <a:spcPct val="0"/>
              </a:spcBef>
              <a:spcAft>
                <a:spcPts val="600"/>
              </a:spcAft>
              <a:buNone/>
            </a:pPr>
            <a:endParaRPr lang="en-US" sz="2400" spc="-50" dirty="0" smtClean="0">
              <a:solidFill>
                <a:schemeClr val="tx1">
                  <a:lumMod val="75000"/>
                  <a:lumOff val="25000"/>
                </a:schemeClr>
              </a:solidFill>
              <a:latin typeface="+mj-lt"/>
              <a:ea typeface="+mj-ea"/>
              <a:cs typeface="+mj-cs"/>
            </a:endParaRPr>
          </a:p>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In this training phase, we acquire Train loss, train accuracy, Validation loss and validation accuracy through each epoch.</a:t>
            </a:r>
          </a:p>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Forward and backward propagation through the entire data happens for each individual epochs. </a:t>
            </a:r>
            <a:endParaRPr lang="en-US" sz="2400" spc="-50" dirty="0" smtClean="0">
              <a:solidFill>
                <a:schemeClr val="tx1">
                  <a:lumMod val="75000"/>
                  <a:lumOff val="25000"/>
                </a:schemeClr>
              </a:solidFill>
              <a:latin typeface="+mj-lt"/>
              <a:ea typeface="+mj-ea"/>
              <a:cs typeface="+mj-cs"/>
            </a:endParaRPr>
          </a:p>
          <a:p>
            <a:pPr defTabSz="914400">
              <a:lnSpc>
                <a:spcPct val="85000"/>
              </a:lnSpc>
              <a:spcBef>
                <a:spcPct val="0"/>
              </a:spcBef>
              <a:spcAft>
                <a:spcPts val="600"/>
              </a:spcAft>
            </a:pPr>
            <a:r>
              <a:rPr lang="en-US" sz="2400" spc="-50" dirty="0" smtClean="0">
                <a:solidFill>
                  <a:schemeClr val="tx1">
                    <a:lumMod val="75000"/>
                    <a:lumOff val="25000"/>
                  </a:schemeClr>
                </a:solidFill>
                <a:latin typeface="+mj-lt"/>
                <a:ea typeface="+mj-ea"/>
                <a:cs typeface="+mj-cs"/>
              </a:rPr>
              <a:t>We Train 1445 samples and validate on 310 samples</a:t>
            </a:r>
            <a:endParaRPr lang="en-US" sz="2400" spc="-50" dirty="0">
              <a:solidFill>
                <a:schemeClr val="tx1">
                  <a:lumMod val="75000"/>
                  <a:lumOff val="25000"/>
                </a:schemeClr>
              </a:solidFill>
              <a:latin typeface="+mj-lt"/>
              <a:ea typeface="+mj-ea"/>
              <a:cs typeface="+mj-cs"/>
            </a:endParaRPr>
          </a:p>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Totally 24 epochs are made </a:t>
            </a:r>
            <a:r>
              <a:rPr lang="en-US" sz="2400" spc="-50" dirty="0" smtClean="0">
                <a:solidFill>
                  <a:schemeClr val="tx1">
                    <a:lumMod val="75000"/>
                    <a:lumOff val="25000"/>
                  </a:schemeClr>
                </a:solidFill>
                <a:latin typeface="+mj-lt"/>
                <a:ea typeface="+mj-ea"/>
                <a:cs typeface="+mj-cs"/>
              </a:rPr>
              <a:t>repeated newly each time resulting </a:t>
            </a:r>
            <a:r>
              <a:rPr lang="en-US" sz="2400" spc="-50" dirty="0" smtClean="0">
                <a:solidFill>
                  <a:schemeClr val="tx1">
                    <a:lumMod val="75000"/>
                    <a:lumOff val="25000"/>
                  </a:schemeClr>
                </a:solidFill>
                <a:latin typeface="+mj-lt"/>
                <a:ea typeface="+mj-ea"/>
                <a:cs typeface="+mj-cs"/>
              </a:rPr>
              <a:t>with </a:t>
            </a:r>
            <a:r>
              <a:rPr lang="en-US" sz="2400" spc="-50" dirty="0">
                <a:solidFill>
                  <a:schemeClr val="tx1">
                    <a:lumMod val="75000"/>
                    <a:lumOff val="25000"/>
                  </a:schemeClr>
                </a:solidFill>
                <a:latin typeface="+mj-lt"/>
                <a:ea typeface="+mj-ea"/>
                <a:cs typeface="+mj-cs"/>
              </a:rPr>
              <a:t>subsequent train loss and accuracy, validation loss and accuracy.  </a:t>
            </a:r>
          </a:p>
        </p:txBody>
      </p:sp>
      <p:sp>
        <p:nvSpPr>
          <p:cNvPr id="6" name="Segnaposto piè di pagina 3">
            <a:extLst>
              <a:ext uri="{FF2B5EF4-FFF2-40B4-BE49-F238E27FC236}">
                <a16:creationId xmlns:a16="http://schemas.microsoft.com/office/drawing/2014/main" xmlns="" id="{BF48DEBA-703F-A270-989C-25BD336C05E9}"/>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7" name="Rectangle 6">
            <a:extLst>
              <a:ext uri="{FF2B5EF4-FFF2-40B4-BE49-F238E27FC236}">
                <a16:creationId xmlns:a16="http://schemas.microsoft.com/office/drawing/2014/main" xmlns="" id="{5212EE72-6A27-3140-7581-B3DD425E0095}"/>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141" y="2011560"/>
            <a:ext cx="7798441" cy="2411539"/>
          </a:xfrm>
          <a:prstGeom prst="rect">
            <a:avLst/>
          </a:prstGeom>
        </p:spPr>
      </p:pic>
    </p:spTree>
    <p:extLst>
      <p:ext uri="{BB962C8B-B14F-4D97-AF65-F5344CB8AC3E}">
        <p14:creationId xmlns:p14="http://schemas.microsoft.com/office/powerpoint/2010/main" val="48037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427515" y="2643460"/>
            <a:ext cx="5768806" cy="2985179"/>
          </a:xfrm>
        </p:spPr>
        <p:txBody>
          <a:bodyPr>
            <a:normAutofit fontScale="92500"/>
          </a:bodyPr>
          <a:lstStyle/>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The </a:t>
            </a:r>
            <a:r>
              <a:rPr lang="en-US" sz="2400" spc="-50" dirty="0" smtClean="0">
                <a:solidFill>
                  <a:schemeClr val="tx1">
                    <a:lumMod val="75000"/>
                    <a:lumOff val="25000"/>
                  </a:schemeClr>
                </a:solidFill>
                <a:latin typeface="+mj-lt"/>
                <a:ea typeface="+mj-ea"/>
                <a:cs typeface="+mj-cs"/>
              </a:rPr>
              <a:t>Fig 1</a:t>
            </a:r>
            <a:r>
              <a:rPr lang="en-US" sz="2400" spc="-50" dirty="0" smtClean="0">
                <a:solidFill>
                  <a:schemeClr val="tx1">
                    <a:lumMod val="75000"/>
                    <a:lumOff val="25000"/>
                  </a:schemeClr>
                </a:solidFill>
                <a:latin typeface="+mj-lt"/>
                <a:ea typeface="+mj-ea"/>
                <a:cs typeface="+mj-cs"/>
              </a:rPr>
              <a:t> </a:t>
            </a:r>
            <a:r>
              <a:rPr lang="en-US" sz="2400" spc="-50" dirty="0">
                <a:solidFill>
                  <a:schemeClr val="tx1">
                    <a:lumMod val="75000"/>
                    <a:lumOff val="25000"/>
                  </a:schemeClr>
                </a:solidFill>
                <a:latin typeface="+mj-lt"/>
                <a:ea typeface="+mj-ea"/>
                <a:cs typeface="+mj-cs"/>
              </a:rPr>
              <a:t>depicts the train and validation loss. </a:t>
            </a:r>
          </a:p>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The </a:t>
            </a:r>
            <a:r>
              <a:rPr lang="en-US" sz="2400" spc="-50" dirty="0" smtClean="0">
                <a:solidFill>
                  <a:schemeClr val="tx1">
                    <a:lumMod val="75000"/>
                    <a:lumOff val="25000"/>
                  </a:schemeClr>
                </a:solidFill>
                <a:latin typeface="+mj-lt"/>
                <a:ea typeface="+mj-ea"/>
                <a:cs typeface="+mj-cs"/>
              </a:rPr>
              <a:t>Fig 2</a:t>
            </a:r>
            <a:r>
              <a:rPr lang="en-US" sz="2400" spc="-50" dirty="0" smtClean="0">
                <a:solidFill>
                  <a:schemeClr val="tx1">
                    <a:lumMod val="75000"/>
                    <a:lumOff val="25000"/>
                  </a:schemeClr>
                </a:solidFill>
                <a:latin typeface="+mj-lt"/>
                <a:ea typeface="+mj-ea"/>
                <a:cs typeface="+mj-cs"/>
              </a:rPr>
              <a:t> </a:t>
            </a:r>
            <a:r>
              <a:rPr lang="en-US" sz="2400" spc="-50" dirty="0">
                <a:solidFill>
                  <a:schemeClr val="tx1">
                    <a:lumMod val="75000"/>
                    <a:lumOff val="25000"/>
                  </a:schemeClr>
                </a:solidFill>
                <a:latin typeface="+mj-lt"/>
                <a:ea typeface="+mj-ea"/>
                <a:cs typeface="+mj-cs"/>
              </a:rPr>
              <a:t>depicts the train and validation accuracy. </a:t>
            </a:r>
          </a:p>
          <a:p>
            <a:pPr defTabSz="914400">
              <a:lnSpc>
                <a:spcPct val="85000"/>
              </a:lnSpc>
              <a:spcBef>
                <a:spcPct val="0"/>
              </a:spcBef>
              <a:spcAft>
                <a:spcPts val="600"/>
              </a:spcAft>
            </a:pPr>
            <a:r>
              <a:rPr lang="en-US" sz="2400" spc="-50" dirty="0">
                <a:solidFill>
                  <a:schemeClr val="tx1">
                    <a:lumMod val="75000"/>
                    <a:lumOff val="25000"/>
                  </a:schemeClr>
                </a:solidFill>
                <a:latin typeface="+mj-lt"/>
                <a:ea typeface="+mj-ea"/>
                <a:cs typeface="+mj-cs"/>
              </a:rPr>
              <a:t>From this we can conclude that the data are not overfitting thereby it has good accuracy. </a:t>
            </a:r>
            <a:endParaRPr lang="en-US" sz="2400" spc="-50" dirty="0" smtClean="0">
              <a:solidFill>
                <a:schemeClr val="tx1">
                  <a:lumMod val="75000"/>
                  <a:lumOff val="25000"/>
                </a:schemeClr>
              </a:solidFill>
              <a:latin typeface="+mj-lt"/>
              <a:ea typeface="+mj-ea"/>
              <a:cs typeface="+mj-cs"/>
            </a:endParaRPr>
          </a:p>
          <a:p>
            <a:pPr defTabSz="914400">
              <a:lnSpc>
                <a:spcPct val="85000"/>
              </a:lnSpc>
              <a:spcBef>
                <a:spcPct val="0"/>
              </a:spcBef>
              <a:spcAft>
                <a:spcPts val="600"/>
              </a:spcAft>
            </a:pPr>
            <a:r>
              <a:rPr lang="en-US" sz="2400" spc="-50" dirty="0" smtClean="0">
                <a:solidFill>
                  <a:schemeClr val="tx1">
                    <a:lumMod val="75000"/>
                    <a:lumOff val="25000"/>
                  </a:schemeClr>
                </a:solidFill>
                <a:latin typeface="+mj-lt"/>
                <a:ea typeface="+mj-ea"/>
                <a:cs typeface="+mj-cs"/>
              </a:rPr>
              <a:t>After 23</a:t>
            </a:r>
            <a:r>
              <a:rPr lang="en-US" sz="2400" spc="-50" baseline="30000" dirty="0" smtClean="0">
                <a:solidFill>
                  <a:schemeClr val="tx1">
                    <a:lumMod val="75000"/>
                    <a:lumOff val="25000"/>
                  </a:schemeClr>
                </a:solidFill>
                <a:latin typeface="+mj-lt"/>
                <a:ea typeface="+mj-ea"/>
                <a:cs typeface="+mj-cs"/>
              </a:rPr>
              <a:t>rd</a:t>
            </a:r>
            <a:r>
              <a:rPr lang="en-US" sz="2400" spc="-50" dirty="0" smtClean="0">
                <a:solidFill>
                  <a:schemeClr val="tx1">
                    <a:lumMod val="75000"/>
                    <a:lumOff val="25000"/>
                  </a:schemeClr>
                </a:solidFill>
                <a:latin typeface="+mj-lt"/>
                <a:ea typeface="+mj-ea"/>
                <a:cs typeface="+mj-cs"/>
              </a:rPr>
              <a:t> </a:t>
            </a:r>
            <a:r>
              <a:rPr lang="en-US" sz="2400" spc="-50" dirty="0" smtClean="0">
                <a:solidFill>
                  <a:schemeClr val="tx1">
                    <a:lumMod val="75000"/>
                    <a:lumOff val="25000"/>
                  </a:schemeClr>
                </a:solidFill>
                <a:latin typeface="+mj-lt"/>
                <a:ea typeface="+mj-ea"/>
                <a:cs typeface="+mj-cs"/>
              </a:rPr>
              <a:t>Iteration </a:t>
            </a:r>
            <a:r>
              <a:rPr lang="en-US" sz="2400" spc="-50" dirty="0" smtClean="0">
                <a:solidFill>
                  <a:schemeClr val="tx1">
                    <a:lumMod val="75000"/>
                    <a:lumOff val="25000"/>
                  </a:schemeClr>
                </a:solidFill>
                <a:latin typeface="+mj-lt"/>
                <a:ea typeface="+mj-ea"/>
                <a:cs typeface="+mj-cs"/>
              </a:rPr>
              <a:t>Validation accu</a:t>
            </a:r>
            <a:r>
              <a:rPr lang="en-US" sz="2400" spc="-50" dirty="0" smtClean="0">
                <a:solidFill>
                  <a:schemeClr val="tx1">
                    <a:lumMod val="75000"/>
                    <a:lumOff val="25000"/>
                  </a:schemeClr>
                </a:solidFill>
                <a:latin typeface="+mj-lt"/>
                <a:ea typeface="+mj-ea"/>
                <a:cs typeface="+mj-cs"/>
              </a:rPr>
              <a:t>racy – 91%</a:t>
            </a:r>
          </a:p>
          <a:p>
            <a:pPr defTabSz="914400">
              <a:lnSpc>
                <a:spcPct val="85000"/>
              </a:lnSpc>
              <a:spcBef>
                <a:spcPct val="0"/>
              </a:spcBef>
              <a:spcAft>
                <a:spcPts val="600"/>
              </a:spcAft>
            </a:pPr>
            <a:r>
              <a:rPr lang="en-US" sz="2400" spc="-50" dirty="0" smtClean="0">
                <a:solidFill>
                  <a:schemeClr val="tx1">
                    <a:lumMod val="75000"/>
                    <a:lumOff val="25000"/>
                  </a:schemeClr>
                </a:solidFill>
                <a:latin typeface="+mj-lt"/>
                <a:ea typeface="+mj-ea"/>
                <a:cs typeface="+mj-cs"/>
              </a:rPr>
              <a:t>Since with this level of accuracy is achieved , lets look into how this approach can be implemented on a robot.</a:t>
            </a:r>
            <a:endParaRPr lang="en-US" sz="2400" spc="-50" dirty="0">
              <a:solidFill>
                <a:schemeClr val="tx1">
                  <a:lumMod val="75000"/>
                  <a:lumOff val="25000"/>
                </a:schemeClr>
              </a:solidFill>
              <a:latin typeface="+mj-lt"/>
              <a:ea typeface="+mj-ea"/>
              <a:cs typeface="+mj-cs"/>
            </a:endParaRPr>
          </a:p>
        </p:txBody>
      </p:sp>
      <p:pic>
        <p:nvPicPr>
          <p:cNvPr id="9" name="Picture 8" descr="Chart, line chart&#10;&#10;Description automatically generated">
            <a:extLst>
              <a:ext uri="{FF2B5EF4-FFF2-40B4-BE49-F238E27FC236}">
                <a16:creationId xmlns:a16="http://schemas.microsoft.com/office/drawing/2014/main" xmlns="" id="{F5B6D4BA-E84F-B589-B516-9163E3787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214" y="2086828"/>
            <a:ext cx="3616503" cy="4605924"/>
          </a:xfrm>
          <a:prstGeom prst="rect">
            <a:avLst/>
          </a:prstGeom>
        </p:spPr>
      </p:pic>
      <p:sp>
        <p:nvSpPr>
          <p:cNvPr id="11" name="Title 10">
            <a:extLst>
              <a:ext uri="{FF2B5EF4-FFF2-40B4-BE49-F238E27FC236}">
                <a16:creationId xmlns:a16="http://schemas.microsoft.com/office/drawing/2014/main" xmlns="" id="{B6C9B3F3-E6C0-8B17-0335-49BA81FA79D2}"/>
              </a:ext>
            </a:extLst>
          </p:cNvPr>
          <p:cNvSpPr>
            <a:spLocks noGrp="1"/>
          </p:cNvSpPr>
          <p:nvPr>
            <p:ph type="title"/>
          </p:nvPr>
        </p:nvSpPr>
        <p:spPr/>
        <p:txBody>
          <a:bodyPr>
            <a:normAutofit fontScale="90000"/>
          </a:bodyPr>
          <a:lstStyle/>
          <a:p>
            <a:r>
              <a:rPr lang="en-US" dirty="0"/>
              <a:t>Plotting, loss and accuracy.</a:t>
            </a:r>
            <a:br>
              <a:rPr lang="en-US" dirty="0"/>
            </a:br>
            <a:r>
              <a:rPr lang="en-US" dirty="0"/>
              <a:t/>
            </a:r>
            <a:br>
              <a:rPr lang="en-US" dirty="0"/>
            </a:br>
            <a:r>
              <a:rPr lang="en-US" dirty="0"/>
              <a:t>  </a:t>
            </a:r>
            <a:r>
              <a:rPr lang="en-IN" dirty="0"/>
              <a:t/>
            </a:r>
            <a:br>
              <a:rPr lang="en-IN" dirty="0"/>
            </a:br>
            <a:r>
              <a:rPr lang="en-IN" dirty="0"/>
              <a:t>Plotting, loss and accuracy.</a:t>
            </a:r>
          </a:p>
        </p:txBody>
      </p:sp>
      <p:sp>
        <p:nvSpPr>
          <p:cNvPr id="15" name="Segnaposto piè di pagina 3">
            <a:extLst>
              <a:ext uri="{FF2B5EF4-FFF2-40B4-BE49-F238E27FC236}">
                <a16:creationId xmlns:a16="http://schemas.microsoft.com/office/drawing/2014/main" xmlns="" id="{DFD9C285-CDBC-5FF4-FFCF-59D76605DE00}"/>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17" name="Rectangle 16">
            <a:extLst>
              <a:ext uri="{FF2B5EF4-FFF2-40B4-BE49-F238E27FC236}">
                <a16:creationId xmlns:a16="http://schemas.microsoft.com/office/drawing/2014/main" xmlns="" id="{E8FD2AE9-4E4C-F2E7-3122-95F69EB645EB}"/>
              </a:ext>
            </a:extLst>
          </p:cNvPr>
          <p:cNvSpPr/>
          <p:nvPr/>
        </p:nvSpPr>
        <p:spPr>
          <a:xfrm>
            <a:off x="9897982" y="5628639"/>
            <a:ext cx="1828800" cy="168300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310896" y="2935224"/>
            <a:ext cx="1078992" cy="369332"/>
          </a:xfrm>
          <a:prstGeom prst="rect">
            <a:avLst/>
          </a:prstGeom>
          <a:noFill/>
        </p:spPr>
        <p:txBody>
          <a:bodyPr wrap="square" rtlCol="0">
            <a:spAutoFit/>
          </a:bodyPr>
          <a:lstStyle/>
          <a:p>
            <a:r>
              <a:rPr lang="en-US" u="sng" dirty="0" smtClean="0"/>
              <a:t>Fig1</a:t>
            </a:r>
            <a:endParaRPr lang="en-IN" u="sng" dirty="0"/>
          </a:p>
        </p:txBody>
      </p:sp>
      <p:sp>
        <p:nvSpPr>
          <p:cNvPr id="8" name="TextBox 7"/>
          <p:cNvSpPr txBox="1"/>
          <p:nvPr/>
        </p:nvSpPr>
        <p:spPr>
          <a:xfrm>
            <a:off x="310896" y="5017008"/>
            <a:ext cx="1078992" cy="369332"/>
          </a:xfrm>
          <a:prstGeom prst="rect">
            <a:avLst/>
          </a:prstGeom>
          <a:noFill/>
        </p:spPr>
        <p:txBody>
          <a:bodyPr wrap="square" rtlCol="0">
            <a:spAutoFit/>
          </a:bodyPr>
          <a:lstStyle/>
          <a:p>
            <a:r>
              <a:rPr lang="en-US" u="sng" dirty="0" smtClean="0"/>
              <a:t>Fig 2</a:t>
            </a:r>
            <a:endParaRPr lang="en-IN" u="sng" dirty="0"/>
          </a:p>
        </p:txBody>
      </p:sp>
    </p:spTree>
    <p:extLst>
      <p:ext uri="{BB962C8B-B14F-4D97-AF65-F5344CB8AC3E}">
        <p14:creationId xmlns:p14="http://schemas.microsoft.com/office/powerpoint/2010/main" val="180310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7F27D-81CE-D324-475F-1FAC48F0FCAE}"/>
              </a:ext>
            </a:extLst>
          </p:cNvPr>
          <p:cNvSpPr>
            <a:spLocks noGrp="1"/>
          </p:cNvSpPr>
          <p:nvPr>
            <p:ph type="title"/>
          </p:nvPr>
        </p:nvSpPr>
        <p:spPr>
          <a:xfrm>
            <a:off x="581191" y="369200"/>
            <a:ext cx="11029616" cy="1254250"/>
          </a:xfrm>
        </p:spPr>
        <p:txBody>
          <a:bodyPr>
            <a:noAutofit/>
          </a:bodyPr>
          <a:lstStyle/>
          <a:p>
            <a:r>
              <a:rPr lang="en-US" sz="4400" dirty="0"/>
              <a:t>ROBOT IMPLEMENTATION</a:t>
            </a:r>
            <a:endParaRPr lang="en-IN" sz="4400" dirty="0"/>
          </a:p>
        </p:txBody>
      </p:sp>
      <p:graphicFrame>
        <p:nvGraphicFramePr>
          <p:cNvPr id="3" name="Diagram 2">
            <a:extLst>
              <a:ext uri="{FF2B5EF4-FFF2-40B4-BE49-F238E27FC236}">
                <a16:creationId xmlns:a16="http://schemas.microsoft.com/office/drawing/2014/main" xmlns="" id="{371E08EC-B3BA-7DA1-2C53-C087E553CDA2}"/>
              </a:ext>
            </a:extLst>
          </p:cNvPr>
          <p:cNvGraphicFramePr/>
          <p:nvPr>
            <p:extLst>
              <p:ext uri="{D42A27DB-BD31-4B8C-83A1-F6EECF244321}">
                <p14:modId xmlns:p14="http://schemas.microsoft.com/office/powerpoint/2010/main" val="587210579"/>
              </p:ext>
            </p:extLst>
          </p:nvPr>
        </p:nvGraphicFramePr>
        <p:xfrm>
          <a:off x="0" y="568960"/>
          <a:ext cx="12268201" cy="649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xmlns="" id="{3746BF8D-183A-6246-C6B1-DC781C02EFDE}"/>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5" name="Rectangle 4">
            <a:extLst>
              <a:ext uri="{FF2B5EF4-FFF2-40B4-BE49-F238E27FC236}">
                <a16:creationId xmlns:a16="http://schemas.microsoft.com/office/drawing/2014/main" xmlns="" id="{06AE019C-37A3-5DE5-A13B-D4452B3606FD}"/>
              </a:ext>
            </a:extLst>
          </p:cNvPr>
          <p:cNvSpPr/>
          <p:nvPr/>
        </p:nvSpPr>
        <p:spPr>
          <a:xfrm>
            <a:off x="9897982" y="5628639"/>
            <a:ext cx="1828800" cy="1683004"/>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367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erial view of a highway near the ocean">
            <a:extLst>
              <a:ext uri="{FF2B5EF4-FFF2-40B4-BE49-F238E27FC236}">
                <a16:creationId xmlns:a16="http://schemas.microsoft.com/office/drawing/2014/main" xmlns="" id="{47B4F1BF-80BB-30A2-B450-A07BA57D0168}"/>
              </a:ext>
            </a:extLst>
          </p:cNvPr>
          <p:cNvPicPr>
            <a:picLocks noChangeAspect="1"/>
          </p:cNvPicPr>
          <p:nvPr/>
        </p:nvPicPr>
        <p:blipFill rotWithShape="1">
          <a:blip r:embed="rId2"/>
          <a:srcRect l="5574" t="19028" r="2694" b="12173"/>
          <a:stretch/>
        </p:blipFill>
        <p:spPr>
          <a:xfrm>
            <a:off x="20" y="10"/>
            <a:ext cx="12191980" cy="6857990"/>
          </a:xfrm>
          <a:prstGeom prst="rect">
            <a:avLst/>
          </a:prstGeom>
        </p:spPr>
      </p:pic>
      <p:grpSp>
        <p:nvGrpSpPr>
          <p:cNvPr id="28" name="Group 27">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29" name="Rectangle 28">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3CC2D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3CC2D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rgbClr val="3CC2D1"/>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xmlns="" id="{DE574A2E-D97E-F7F2-1905-254FFE34846B}"/>
              </a:ext>
            </a:extLst>
          </p:cNvPr>
          <p:cNvSpPr txBox="1">
            <a:spLocks/>
          </p:cNvSpPr>
          <p:nvPr/>
        </p:nvSpPr>
        <p:spPr>
          <a:xfrm>
            <a:off x="581191" y="4431624"/>
            <a:ext cx="10993549" cy="10356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457200">
              <a:spcAft>
                <a:spcPts val="600"/>
              </a:spcAft>
            </a:pPr>
            <a:r>
              <a:rPr lang="en-US" sz="4800" cap="all" dirty="0">
                <a:solidFill>
                  <a:schemeClr val="bg1"/>
                </a:solidFill>
              </a:rPr>
              <a:t>THANK YOU</a:t>
            </a:r>
          </a:p>
        </p:txBody>
      </p:sp>
      <p:sp>
        <p:nvSpPr>
          <p:cNvPr id="11" name="Subtitle 10">
            <a:extLst>
              <a:ext uri="{FF2B5EF4-FFF2-40B4-BE49-F238E27FC236}">
                <a16:creationId xmlns:a16="http://schemas.microsoft.com/office/drawing/2014/main" xmlns="" id="{608F57AC-4600-4E64-54A8-5494FA3F6EDC}"/>
              </a:ext>
            </a:extLst>
          </p:cNvPr>
          <p:cNvSpPr>
            <a:spLocks noGrp="1"/>
          </p:cNvSpPr>
          <p:nvPr>
            <p:ph type="subTitle" idx="1"/>
          </p:nvPr>
        </p:nvSpPr>
        <p:spPr>
          <a:xfrm>
            <a:off x="581194" y="5467246"/>
            <a:ext cx="10993546" cy="484822"/>
          </a:xfrm>
        </p:spPr>
        <p:txBody>
          <a:bodyPr vert="horz" lIns="91440" tIns="45720" rIns="91440" bIns="45720" rtlCol="0" anchor="t">
            <a:normAutofit/>
          </a:bodyPr>
          <a:lstStyle/>
          <a:p>
            <a:pPr>
              <a:lnSpc>
                <a:spcPct val="90000"/>
              </a:lnSpc>
            </a:pPr>
            <a:r>
              <a:rPr lang="en-US" sz="1000">
                <a:solidFill>
                  <a:srgbClr val="3CC2D1"/>
                </a:solidFill>
              </a:rPr>
              <a:t>Nirmal kumar Ravikumar  (5168055)  – nirmalkumarr9972gmail.com</a:t>
            </a:r>
          </a:p>
          <a:p>
            <a:pPr>
              <a:lnSpc>
                <a:spcPct val="90000"/>
              </a:lnSpc>
            </a:pPr>
            <a:r>
              <a:rPr lang="en-US" sz="1000">
                <a:solidFill>
                  <a:srgbClr val="3CC2D1"/>
                </a:solidFill>
              </a:rPr>
              <a:t>Krishant tharun  (5168143)                – Tharun17898@gmail.com</a:t>
            </a:r>
          </a:p>
        </p:txBody>
      </p:sp>
    </p:spTree>
    <p:extLst>
      <p:ext uri="{BB962C8B-B14F-4D97-AF65-F5344CB8AC3E}">
        <p14:creationId xmlns:p14="http://schemas.microsoft.com/office/powerpoint/2010/main" val="22874843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5BB74D4E-F243-4A10-813D-500A14025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B373F125-DEF3-41D6-9918-AB21A2ACC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71E9F226-EB6E-48C9-ADDA-636DE4BF4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a:xfrm>
            <a:off x="959157" y="1113764"/>
            <a:ext cx="3269749" cy="4624327"/>
          </a:xfrm>
        </p:spPr>
        <p:txBody>
          <a:bodyPr vert="horz" lIns="91440" tIns="45720" rIns="91440" bIns="45720" rtlCol="0" anchor="ctr">
            <a:normAutofit/>
          </a:bodyPr>
          <a:lstStyle/>
          <a:p>
            <a:pPr algn="ctr"/>
            <a:r>
              <a:rPr lang="en-US" sz="3000" dirty="0">
                <a:solidFill>
                  <a:srgbClr val="FFFFFF"/>
                </a:solidFill>
              </a:rPr>
              <a:t>AGENDA</a:t>
            </a:r>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155905" y="1113764"/>
            <a:ext cx="6108179" cy="4624327"/>
          </a:xfrm>
        </p:spPr>
        <p:txBody>
          <a:bodyPr vert="horz" lIns="91440" tIns="45720" rIns="91440" bIns="45720" rtlCol="0" anchor="ctr">
            <a:normAutofit/>
          </a:bodyPr>
          <a:lstStyle/>
          <a:p>
            <a:r>
              <a:rPr lang="en-US" sz="2000" dirty="0"/>
              <a:t>INTRODUCTION</a:t>
            </a:r>
          </a:p>
          <a:p>
            <a:r>
              <a:rPr lang="en-US" sz="2000" dirty="0"/>
              <a:t>ARCHITECTURE OF THE WORKFLOW</a:t>
            </a:r>
          </a:p>
          <a:p>
            <a:r>
              <a:rPr lang="en-US" sz="2000" dirty="0"/>
              <a:t>DATA COLLECTION</a:t>
            </a:r>
          </a:p>
          <a:p>
            <a:r>
              <a:rPr lang="en-US" sz="2000" dirty="0"/>
              <a:t>DATA </a:t>
            </a:r>
            <a:r>
              <a:rPr lang="en-US" sz="2000" dirty="0" smtClean="0"/>
              <a:t>PREPROCESSING</a:t>
            </a:r>
            <a:endParaRPr lang="en-US" sz="2000" dirty="0"/>
          </a:p>
          <a:p>
            <a:r>
              <a:rPr lang="en-US" sz="2000" dirty="0"/>
              <a:t>DATA SPLITTING</a:t>
            </a:r>
          </a:p>
          <a:p>
            <a:r>
              <a:rPr lang="en-US" sz="2000" dirty="0"/>
              <a:t>MODEL BUILDING</a:t>
            </a:r>
          </a:p>
          <a:p>
            <a:r>
              <a:rPr lang="en-US" sz="2000" dirty="0"/>
              <a:t>MODEL TRAINNING</a:t>
            </a:r>
          </a:p>
          <a:p>
            <a:r>
              <a:rPr lang="en-US" sz="2000" dirty="0"/>
              <a:t>ROBOT IMPLEMENTATION</a:t>
            </a:r>
          </a:p>
        </p:txBody>
      </p:sp>
      <p:sp>
        <p:nvSpPr>
          <p:cNvPr id="9" name="Segnaposto piè di pagina 3">
            <a:extLst>
              <a:ext uri="{FF2B5EF4-FFF2-40B4-BE49-F238E27FC236}">
                <a16:creationId xmlns:a16="http://schemas.microsoft.com/office/drawing/2014/main" xmlns="" id="{43B6D362-2448-B55B-9B71-FE722FD0D663}"/>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11" name="Rectangle 10">
            <a:extLst>
              <a:ext uri="{FF2B5EF4-FFF2-40B4-BE49-F238E27FC236}">
                <a16:creationId xmlns:a16="http://schemas.microsoft.com/office/drawing/2014/main" xmlns="" id="{4B025B67-08C4-7398-4EBF-C0FC521A1E72}"/>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48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5BB74D4E-F243-4A10-813D-500A14025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B373F125-DEF3-41D6-9918-AB21A2ACC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71E9F226-EB6E-48C9-ADDA-636DE4BF4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a:xfrm>
            <a:off x="959157" y="1113764"/>
            <a:ext cx="3269749" cy="4624327"/>
          </a:xfrm>
        </p:spPr>
        <p:txBody>
          <a:bodyPr vert="horz" lIns="91440" tIns="45720" rIns="91440" bIns="45720" rtlCol="0" anchor="ctr">
            <a:normAutofit/>
          </a:bodyPr>
          <a:lstStyle/>
          <a:p>
            <a:r>
              <a:rPr lang="en-US" sz="3000" dirty="0">
                <a:solidFill>
                  <a:srgbClr val="FFFFFF"/>
                </a:solidFill>
              </a:rPr>
              <a:t>introduction</a:t>
            </a:r>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153384" y="1191218"/>
            <a:ext cx="6108179" cy="4624327"/>
          </a:xfrm>
        </p:spPr>
        <p:txBody>
          <a:bodyPr vert="horz" lIns="91440" tIns="45720" rIns="91440" bIns="45720" rtlCol="0" anchor="ctr">
            <a:normAutofit/>
          </a:bodyPr>
          <a:lstStyle/>
          <a:p>
            <a:pPr algn="ctr"/>
            <a:r>
              <a:rPr lang="en-US" sz="2000" dirty="0"/>
              <a:t>The aim of this project is to build a model for detecting or predicting brain tumor using Convolutional neural network classifiers in tensor flow and </a:t>
            </a:r>
            <a:r>
              <a:rPr lang="en-US" sz="2000" dirty="0" err="1"/>
              <a:t>keras</a:t>
            </a:r>
            <a:r>
              <a:rPr lang="en-US" sz="2000" dirty="0"/>
              <a:t> &amp; how it can be used to implement it into the field of robotics.</a:t>
            </a:r>
          </a:p>
          <a:p>
            <a:pPr algn="ctr"/>
            <a:endParaRPr lang="en-US" sz="2000" dirty="0"/>
          </a:p>
        </p:txBody>
      </p:sp>
      <p:sp>
        <p:nvSpPr>
          <p:cNvPr id="6" name="Segnaposto piè di pagina 3">
            <a:extLst>
              <a:ext uri="{FF2B5EF4-FFF2-40B4-BE49-F238E27FC236}">
                <a16:creationId xmlns:a16="http://schemas.microsoft.com/office/drawing/2014/main" xmlns="" id="{C7E1A689-F654-B6CE-288C-186F62131E1A}"/>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7" name="Rectangle 6">
            <a:extLst>
              <a:ext uri="{FF2B5EF4-FFF2-40B4-BE49-F238E27FC236}">
                <a16:creationId xmlns:a16="http://schemas.microsoft.com/office/drawing/2014/main" xmlns="" id="{EEDB43F2-94FC-C668-FD61-0E018ACD12DC}"/>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765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7F27D-81CE-D324-475F-1FAC48F0FCAE}"/>
              </a:ext>
            </a:extLst>
          </p:cNvPr>
          <p:cNvSpPr>
            <a:spLocks noGrp="1"/>
          </p:cNvSpPr>
          <p:nvPr>
            <p:ph type="title"/>
          </p:nvPr>
        </p:nvSpPr>
        <p:spPr>
          <a:xfrm>
            <a:off x="581192" y="1090560"/>
            <a:ext cx="11029616" cy="1254250"/>
          </a:xfrm>
        </p:spPr>
        <p:txBody>
          <a:bodyPr>
            <a:noAutofit/>
          </a:bodyPr>
          <a:lstStyle/>
          <a:p>
            <a:r>
              <a:rPr lang="en-IN" sz="4400"/>
              <a:t>Architecture of the workflow</a:t>
            </a:r>
            <a:br>
              <a:rPr lang="en-IN" sz="4400"/>
            </a:br>
            <a:endParaRPr lang="en-IN" sz="4400" dirty="0"/>
          </a:p>
        </p:txBody>
      </p:sp>
      <p:graphicFrame>
        <p:nvGraphicFramePr>
          <p:cNvPr id="19" name="Diagram 18">
            <a:extLst>
              <a:ext uri="{FF2B5EF4-FFF2-40B4-BE49-F238E27FC236}">
                <a16:creationId xmlns:a16="http://schemas.microsoft.com/office/drawing/2014/main" xmlns="" id="{3E3DBDCC-7CA4-2CE2-DD8F-2E253606DDC2}"/>
              </a:ext>
            </a:extLst>
          </p:cNvPr>
          <p:cNvGraphicFramePr/>
          <p:nvPr>
            <p:extLst>
              <p:ext uri="{D42A27DB-BD31-4B8C-83A1-F6EECF244321}">
                <p14:modId xmlns:p14="http://schemas.microsoft.com/office/powerpoint/2010/main" val="3366530790"/>
              </p:ext>
            </p:extLst>
          </p:nvPr>
        </p:nvGraphicFramePr>
        <p:xfrm>
          <a:off x="436880" y="1867290"/>
          <a:ext cx="11612880" cy="4442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Segnaposto piè di pagina 3">
            <a:extLst>
              <a:ext uri="{FF2B5EF4-FFF2-40B4-BE49-F238E27FC236}">
                <a16:creationId xmlns:a16="http://schemas.microsoft.com/office/drawing/2014/main" xmlns="" id="{49E54648-F1C4-C6F6-B18C-011CF3D3F7BF}"/>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23" name="Rectangle 22">
            <a:extLst>
              <a:ext uri="{FF2B5EF4-FFF2-40B4-BE49-F238E27FC236}">
                <a16:creationId xmlns:a16="http://schemas.microsoft.com/office/drawing/2014/main" xmlns="" id="{CB06AB1C-EC12-C498-C372-A7FB32B44C9D}"/>
              </a:ext>
            </a:extLst>
          </p:cNvPr>
          <p:cNvSpPr/>
          <p:nvPr/>
        </p:nvSpPr>
        <p:spPr>
          <a:xfrm>
            <a:off x="9897982" y="5628639"/>
            <a:ext cx="1828800" cy="1683004"/>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35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p:txBody>
          <a:bodyPr/>
          <a:lstStyle/>
          <a:p>
            <a:r>
              <a:rPr lang="en-US" sz="4400" dirty="0"/>
              <a:t>Data collection</a:t>
            </a:r>
            <a:endParaRPr lang="en-IN" dirty="0"/>
          </a:p>
        </p:txBody>
      </p:sp>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5293361" y="2288963"/>
            <a:ext cx="6624320" cy="4315037"/>
          </a:xfrm>
        </p:spPr>
        <p:txBody>
          <a:bodyPr>
            <a:normAutofit/>
          </a:bodyPr>
          <a:lstStyle/>
          <a:p>
            <a:pPr marL="0" indent="0" defTabSz="914400">
              <a:lnSpc>
                <a:spcPct val="90000"/>
              </a:lnSpc>
              <a:spcAft>
                <a:spcPts val="600"/>
              </a:spcAft>
              <a:buClr>
                <a:schemeClr val="accent1"/>
              </a:buClr>
              <a:buNone/>
            </a:pPr>
            <a:r>
              <a:rPr lang="en-US" sz="2400" dirty="0">
                <a:solidFill>
                  <a:schemeClr val="tx1">
                    <a:lumMod val="75000"/>
                    <a:lumOff val="25000"/>
                  </a:schemeClr>
                </a:solidFill>
              </a:rPr>
              <a:t>Here the process involves the collecting of magnetic Resonance imaging (MRI) images of the patient's brain.</a:t>
            </a:r>
          </a:p>
          <a:p>
            <a:pPr marL="285750" indent="-285750">
              <a:buFont typeface="Arial" panose="020B0604020202020204" pitchFamily="34" charset="0"/>
              <a:buChar char="•"/>
            </a:pPr>
            <a:r>
              <a:rPr lang="en-US" sz="2400" dirty="0"/>
              <a:t>The collected data are such as Brains posse's tumor (after </a:t>
            </a:r>
            <a:r>
              <a:rPr lang="en-US" sz="2400" dirty="0" err="1"/>
              <a:t>agumentation</a:t>
            </a:r>
            <a:r>
              <a:rPr lang="en-US" sz="2400" dirty="0"/>
              <a:t> ) -1085 </a:t>
            </a:r>
          </a:p>
          <a:p>
            <a:pPr marL="285750" indent="-285750">
              <a:buFont typeface="Arial" panose="020B0604020202020204" pitchFamily="34" charset="0"/>
              <a:buChar char="•"/>
            </a:pPr>
            <a:r>
              <a:rPr lang="en-US" sz="2400" dirty="0"/>
              <a:t>Brains doesn’t posse's tumor (after </a:t>
            </a:r>
            <a:r>
              <a:rPr lang="en-US" sz="2400" dirty="0" err="1"/>
              <a:t>augumentation</a:t>
            </a:r>
            <a:r>
              <a:rPr lang="en-US" sz="2400" dirty="0"/>
              <a:t>)- 980</a:t>
            </a:r>
          </a:p>
          <a:p>
            <a:endParaRPr lang="en-US" sz="2400" dirty="0"/>
          </a:p>
          <a:p>
            <a:pPr marL="0" indent="0" defTabSz="914400">
              <a:lnSpc>
                <a:spcPct val="90000"/>
              </a:lnSpc>
              <a:spcAft>
                <a:spcPts val="600"/>
              </a:spcAft>
              <a:buClr>
                <a:schemeClr val="accent1"/>
              </a:buClr>
              <a:buNone/>
            </a:pPr>
            <a:endParaRPr lang="en-US" sz="2400" dirty="0">
              <a:solidFill>
                <a:schemeClr val="tx1">
                  <a:lumMod val="75000"/>
                  <a:lumOff val="25000"/>
                </a:schemeClr>
              </a:solidFill>
            </a:endParaRPr>
          </a:p>
        </p:txBody>
      </p:sp>
      <p:sp>
        <p:nvSpPr>
          <p:cNvPr id="26" name="Segnaposto piè di pagina 3">
            <a:extLst>
              <a:ext uri="{FF2B5EF4-FFF2-40B4-BE49-F238E27FC236}">
                <a16:creationId xmlns:a16="http://schemas.microsoft.com/office/drawing/2014/main" xmlns="" id="{7CCB87F4-25DF-1BF7-EECB-593F82F7E13D}"/>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27" name="Rectangle 26">
            <a:extLst>
              <a:ext uri="{FF2B5EF4-FFF2-40B4-BE49-F238E27FC236}">
                <a16:creationId xmlns:a16="http://schemas.microsoft.com/office/drawing/2014/main" xmlns="" id="{CF66F3B9-C625-F9C8-E713-B19A68889AF8}"/>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808" y="4328299"/>
            <a:ext cx="1498282" cy="166757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 y="2288963"/>
            <a:ext cx="1458468" cy="1645920"/>
          </a:xfrm>
          <a:prstGeom prst="rect">
            <a:avLst/>
          </a:prstGeom>
        </p:spPr>
      </p:pic>
      <p:sp>
        <p:nvSpPr>
          <p:cNvPr id="6" name="Striped Right Arrow 5"/>
          <p:cNvSpPr/>
          <p:nvPr/>
        </p:nvSpPr>
        <p:spPr>
          <a:xfrm rot="10800000">
            <a:off x="2148216" y="2680672"/>
            <a:ext cx="1043039" cy="86249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riped Right Arrow 9"/>
          <p:cNvSpPr/>
          <p:nvPr/>
        </p:nvSpPr>
        <p:spPr>
          <a:xfrm>
            <a:off x="1833684" y="4608479"/>
            <a:ext cx="1119828" cy="86249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557016" y="2935224"/>
            <a:ext cx="1179576" cy="369332"/>
          </a:xfrm>
          <a:prstGeom prst="rect">
            <a:avLst/>
          </a:prstGeom>
          <a:noFill/>
        </p:spPr>
        <p:txBody>
          <a:bodyPr wrap="square" rtlCol="0">
            <a:spAutoFit/>
          </a:bodyPr>
          <a:lstStyle/>
          <a:p>
            <a:r>
              <a:rPr lang="en-US" dirty="0" smtClean="0"/>
              <a:t>Tumorous</a:t>
            </a:r>
            <a:endParaRPr lang="en-IN" dirty="0"/>
          </a:p>
        </p:txBody>
      </p:sp>
      <p:sp>
        <p:nvSpPr>
          <p:cNvPr id="12" name="TextBox 11"/>
          <p:cNvSpPr txBox="1"/>
          <p:nvPr/>
        </p:nvSpPr>
        <p:spPr>
          <a:xfrm>
            <a:off x="199650" y="4855062"/>
            <a:ext cx="1883039" cy="369332"/>
          </a:xfrm>
          <a:prstGeom prst="rect">
            <a:avLst/>
          </a:prstGeom>
          <a:noFill/>
        </p:spPr>
        <p:txBody>
          <a:bodyPr wrap="square" rtlCol="0">
            <a:spAutoFit/>
          </a:bodyPr>
          <a:lstStyle/>
          <a:p>
            <a:r>
              <a:rPr lang="en-US" dirty="0" smtClean="0"/>
              <a:t>Non -Tumorous</a:t>
            </a:r>
            <a:endParaRPr lang="en-IN" dirty="0"/>
          </a:p>
        </p:txBody>
      </p:sp>
    </p:spTree>
    <p:extLst>
      <p:ext uri="{BB962C8B-B14F-4D97-AF65-F5344CB8AC3E}">
        <p14:creationId xmlns:p14="http://schemas.microsoft.com/office/powerpoint/2010/main" val="300544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8E96387-12F1-45E4-9322-ABBF2EE04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A9F421DD-DE4E-4547-A904-3F80E25E3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09985DEC-1215-4209-9708-B45CC9774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926A64B-3BCB-44CC-892E-C791C324B7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E97FF61E-4BA9-4C8B-AD03-05E9B2A40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166425F-5B9E-47A4-9DDB-F86B87375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a:xfrm>
            <a:off x="4401850" y="702156"/>
            <a:ext cx="7208958" cy="1013800"/>
          </a:xfrm>
        </p:spPr>
        <p:txBody>
          <a:bodyPr vert="horz" lIns="91440" tIns="45720" rIns="91440" bIns="45720" rtlCol="0" anchor="b">
            <a:normAutofit/>
          </a:bodyPr>
          <a:lstStyle/>
          <a:p>
            <a:r>
              <a:rPr lang="en-US" dirty="0"/>
              <a:t>Data </a:t>
            </a:r>
            <a:r>
              <a:rPr lang="en-US" dirty="0" err="1" smtClean="0"/>
              <a:t>PREprocessing</a:t>
            </a:r>
            <a:endParaRPr lang="en-US" dirty="0"/>
          </a:p>
        </p:txBody>
      </p:sp>
      <p:pic>
        <p:nvPicPr>
          <p:cNvPr id="9" name="Graphic 8" descr="Fingerprint">
            <a:extLst>
              <a:ext uri="{FF2B5EF4-FFF2-40B4-BE49-F238E27FC236}">
                <a16:creationId xmlns:a16="http://schemas.microsoft.com/office/drawing/2014/main" xmlns="" id="{D4B33E61-5C72-6F80-13F8-ECD6A966F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5547" y="2037347"/>
            <a:ext cx="2845090" cy="2845090"/>
          </a:xfrm>
          <a:prstGeom prst="rect">
            <a:avLst/>
          </a:prstGeom>
        </p:spPr>
      </p:pic>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4401849" y="2180496"/>
            <a:ext cx="7208957" cy="4045683"/>
          </a:xfrm>
        </p:spPr>
        <p:txBody>
          <a:bodyPr vert="horz" lIns="91440" tIns="45720" rIns="91440" bIns="45720" rtlCol="0" anchor="ctr">
            <a:normAutofit/>
          </a:bodyPr>
          <a:lstStyle/>
          <a:p>
            <a:pPr marL="285750" lvl="0" indent="-285750"/>
            <a:r>
              <a:rPr lang="en-US" sz="2000" dirty="0"/>
              <a:t>The collected data is then preprocessed using techniques such as image resizing.</a:t>
            </a:r>
          </a:p>
          <a:p>
            <a:pPr marL="285750" lvl="0" indent="-285750"/>
            <a:r>
              <a:rPr lang="en-US" sz="2000" b="0" i="0" dirty="0"/>
              <a:t>Normalization is a process that changes the range of pixel intensity values in an image.</a:t>
            </a:r>
          </a:p>
          <a:p>
            <a:pPr marL="285750" lvl="0" indent="-285750"/>
            <a:r>
              <a:rPr lang="en-US" sz="2000" b="0" i="0" dirty="0"/>
              <a:t>Methods like erosions and dilations to remove any small regions of noise.</a:t>
            </a:r>
          </a:p>
          <a:p>
            <a:pPr marL="285750" lvl="0" indent="-285750"/>
            <a:r>
              <a:rPr lang="en-US" sz="2000" b="0" i="0" dirty="0"/>
              <a:t>And cropping a precise image form the given data (MRI scans)</a:t>
            </a:r>
          </a:p>
          <a:p>
            <a:pPr lvl="0"/>
            <a:endParaRPr lang="en-US" sz="2000" b="0" i="0" dirty="0"/>
          </a:p>
          <a:p>
            <a:pPr lvl="0"/>
            <a:endParaRPr lang="en-US" sz="2000" dirty="0"/>
          </a:p>
          <a:p>
            <a:endParaRPr lang="en-US" sz="2000" dirty="0"/>
          </a:p>
        </p:txBody>
      </p:sp>
      <p:sp>
        <p:nvSpPr>
          <p:cNvPr id="6" name="Segnaposto piè di pagina 3">
            <a:extLst>
              <a:ext uri="{FF2B5EF4-FFF2-40B4-BE49-F238E27FC236}">
                <a16:creationId xmlns:a16="http://schemas.microsoft.com/office/drawing/2014/main" xmlns="" id="{5FC2AE52-8CCB-99C5-6CCF-23D928EC1095}"/>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8" name="Rectangle 7">
            <a:extLst>
              <a:ext uri="{FF2B5EF4-FFF2-40B4-BE49-F238E27FC236}">
                <a16:creationId xmlns:a16="http://schemas.microsoft.com/office/drawing/2014/main" xmlns="" id="{0FDF2E0D-81DB-7D2D-7685-5EA07E549F9A}"/>
              </a:ext>
            </a:extLst>
          </p:cNvPr>
          <p:cNvSpPr/>
          <p:nvPr/>
        </p:nvSpPr>
        <p:spPr>
          <a:xfrm>
            <a:off x="9897982" y="5628639"/>
            <a:ext cx="1828800" cy="168300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092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8E96387-12F1-45E4-9322-ABBF2EE04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A9F421DD-DE4E-4547-A904-3F80E25E3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09985DEC-1215-4209-9708-B45CC9774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926A64B-3BCB-44CC-892E-C791C324B7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E97FF61E-4BA9-4C8B-AD03-05E9B2A40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166425F-5B9E-47A4-9DDB-F86B87375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a:xfrm>
            <a:off x="4401850" y="702156"/>
            <a:ext cx="7208958" cy="1013800"/>
          </a:xfrm>
        </p:spPr>
        <p:txBody>
          <a:bodyPr vert="horz" lIns="91440" tIns="45720" rIns="91440" bIns="45720" rtlCol="0" anchor="b">
            <a:normAutofit/>
          </a:bodyPr>
          <a:lstStyle/>
          <a:p>
            <a:r>
              <a:rPr lang="en-US"/>
              <a:t>Data splitting</a:t>
            </a:r>
          </a:p>
        </p:txBody>
      </p:sp>
      <p:pic>
        <p:nvPicPr>
          <p:cNvPr id="9" name="Graphic 8" descr="Bar chart">
            <a:extLst>
              <a:ext uri="{FF2B5EF4-FFF2-40B4-BE49-F238E27FC236}">
                <a16:creationId xmlns:a16="http://schemas.microsoft.com/office/drawing/2014/main" xmlns="" id="{2BE733E2-829D-BB26-11EC-63C34A55A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5547" y="2037347"/>
            <a:ext cx="2845090" cy="2845090"/>
          </a:xfrm>
          <a:prstGeom prst="rect">
            <a:avLst/>
          </a:prstGeom>
        </p:spPr>
      </p:pic>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4401850" y="1898702"/>
            <a:ext cx="7208957" cy="4045683"/>
          </a:xfrm>
        </p:spPr>
        <p:txBody>
          <a:bodyPr vert="horz" lIns="91440" tIns="45720" rIns="91440" bIns="45720" rtlCol="0" anchor="ctr">
            <a:normAutofit/>
          </a:bodyPr>
          <a:lstStyle/>
          <a:p>
            <a:r>
              <a:rPr lang="en-US" sz="2000" dirty="0"/>
              <a:t>Here the data are split into three sets such as train data, validation data and testing data. </a:t>
            </a:r>
          </a:p>
          <a:p>
            <a:r>
              <a:rPr lang="en-US" sz="2000" dirty="0"/>
              <a:t>The 70% of the data are for training , 15% for validation and the other 15% testing.</a:t>
            </a:r>
          </a:p>
          <a:p>
            <a:r>
              <a:rPr lang="en-US" sz="2000" dirty="0"/>
              <a:t>Training data samples – 1445  </a:t>
            </a:r>
          </a:p>
          <a:p>
            <a:r>
              <a:rPr lang="en-US" sz="2000" dirty="0"/>
              <a:t>Validation  data samples -  310 </a:t>
            </a:r>
          </a:p>
          <a:p>
            <a:r>
              <a:rPr lang="en-US" sz="2000" dirty="0"/>
              <a:t>Test data samples – 310</a:t>
            </a:r>
          </a:p>
          <a:p>
            <a:r>
              <a:rPr lang="en-US" sz="2000" dirty="0"/>
              <a:t>Total No of samples - 2065</a:t>
            </a:r>
          </a:p>
        </p:txBody>
      </p:sp>
      <p:sp>
        <p:nvSpPr>
          <p:cNvPr id="6" name="Segnaposto piè di pagina 3">
            <a:extLst>
              <a:ext uri="{FF2B5EF4-FFF2-40B4-BE49-F238E27FC236}">
                <a16:creationId xmlns:a16="http://schemas.microsoft.com/office/drawing/2014/main" xmlns="" id="{342CB37A-D92E-FEBE-8844-C08E52F4DB56}"/>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7" name="Rectangle 6">
            <a:extLst>
              <a:ext uri="{FF2B5EF4-FFF2-40B4-BE49-F238E27FC236}">
                <a16:creationId xmlns:a16="http://schemas.microsoft.com/office/drawing/2014/main" xmlns="" id="{4953DD6D-B0CC-D897-CE89-9288D38B3E90}"/>
              </a:ext>
            </a:extLst>
          </p:cNvPr>
          <p:cNvSpPr/>
          <p:nvPr/>
        </p:nvSpPr>
        <p:spPr>
          <a:xfrm>
            <a:off x="9897982" y="5628639"/>
            <a:ext cx="1828800" cy="168300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747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8E96387-12F1-45E4-9322-ABBF2EE04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A9F421DD-DE4E-4547-A904-3F80E25E3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09985DEC-1215-4209-9708-B45CC9774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926A64B-3BCB-44CC-892E-C791C324B7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E97FF61E-4BA9-4C8B-AD03-05E9B2A40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166425F-5B9E-47A4-9DDB-F86B87375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a:xfrm>
            <a:off x="4401850" y="702156"/>
            <a:ext cx="7208958" cy="1013800"/>
          </a:xfrm>
        </p:spPr>
        <p:txBody>
          <a:bodyPr vert="horz" lIns="91440" tIns="45720" rIns="91440" bIns="45720" rtlCol="0" anchor="b">
            <a:normAutofit/>
          </a:bodyPr>
          <a:lstStyle/>
          <a:p>
            <a:r>
              <a:rPr lang="en-US" dirty="0"/>
              <a:t>MODEL BUILDING</a:t>
            </a:r>
          </a:p>
        </p:txBody>
      </p:sp>
      <p:pic>
        <p:nvPicPr>
          <p:cNvPr id="9" name="Graphic 8" descr="Online Network with solid fill">
            <a:extLst>
              <a:ext uri="{FF2B5EF4-FFF2-40B4-BE49-F238E27FC236}">
                <a16:creationId xmlns:a16="http://schemas.microsoft.com/office/drawing/2014/main" xmlns="" id="{2BE733E2-829D-BB26-11EC-63C34A55A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815547" y="2037347"/>
            <a:ext cx="2845090" cy="2845090"/>
          </a:xfrm>
          <a:prstGeom prst="rect">
            <a:avLst/>
          </a:prstGeom>
        </p:spPr>
      </p:pic>
      <p:sp>
        <p:nvSpPr>
          <p:cNvPr id="3" name="Content Placeholder 2">
            <a:extLst>
              <a:ext uri="{FF2B5EF4-FFF2-40B4-BE49-F238E27FC236}">
                <a16:creationId xmlns:a16="http://schemas.microsoft.com/office/drawing/2014/main" xmlns="" id="{68DFDDB9-89FA-83D0-2C64-FF5728326FB3}"/>
              </a:ext>
            </a:extLst>
          </p:cNvPr>
          <p:cNvSpPr>
            <a:spLocks noGrp="1"/>
          </p:cNvSpPr>
          <p:nvPr>
            <p:ph sz="half" idx="1"/>
          </p:nvPr>
        </p:nvSpPr>
        <p:spPr>
          <a:xfrm>
            <a:off x="4391248" y="1810953"/>
            <a:ext cx="7208957" cy="4045683"/>
          </a:xfrm>
        </p:spPr>
        <p:txBody>
          <a:bodyPr vert="horz" lIns="91440" tIns="45720" rIns="91440" bIns="45720" rtlCol="0" anchor="ctr">
            <a:normAutofit/>
          </a:bodyPr>
          <a:lstStyle/>
          <a:p>
            <a:r>
              <a:rPr lang="en-US" sz="2000" dirty="0"/>
              <a:t>The classification approach we have used is the CNN (Convolutional Neural Network). </a:t>
            </a:r>
          </a:p>
          <a:p>
            <a:r>
              <a:rPr lang="en-US" sz="2000" dirty="0"/>
              <a:t>CNNs are a type of deep learning algorithm that are particularly well-suited for image classification tasks. The basic Idea behind CNNs is to extract high-level features from images using multiple convolutional and pooling layers.</a:t>
            </a:r>
          </a:p>
        </p:txBody>
      </p:sp>
      <p:sp>
        <p:nvSpPr>
          <p:cNvPr id="6" name="Segnaposto piè di pagina 3">
            <a:extLst>
              <a:ext uri="{FF2B5EF4-FFF2-40B4-BE49-F238E27FC236}">
                <a16:creationId xmlns:a16="http://schemas.microsoft.com/office/drawing/2014/main" xmlns="" id="{C8CB3EB0-6A2C-9A69-67BE-E2EFBBDB2824}"/>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7" name="Rectangle 6">
            <a:extLst>
              <a:ext uri="{FF2B5EF4-FFF2-40B4-BE49-F238E27FC236}">
                <a16:creationId xmlns:a16="http://schemas.microsoft.com/office/drawing/2014/main" xmlns="" id="{6E0511F2-1FFA-2D05-A3EF-E7AFAC79404F}"/>
              </a:ext>
            </a:extLst>
          </p:cNvPr>
          <p:cNvSpPr/>
          <p:nvPr/>
        </p:nvSpPr>
        <p:spPr>
          <a:xfrm>
            <a:off x="9897982" y="5628639"/>
            <a:ext cx="1828800" cy="168300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774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896DD-98C4-C9BA-4A5C-D72236E59FBC}"/>
              </a:ext>
            </a:extLst>
          </p:cNvPr>
          <p:cNvSpPr>
            <a:spLocks noGrp="1"/>
          </p:cNvSpPr>
          <p:nvPr>
            <p:ph type="title"/>
          </p:nvPr>
        </p:nvSpPr>
        <p:spPr/>
        <p:txBody>
          <a:bodyPr>
            <a:normAutofit/>
          </a:bodyPr>
          <a:lstStyle/>
          <a:p>
            <a:r>
              <a:rPr lang="en-US" sz="4400"/>
              <a:t>CNN architectural layers:</a:t>
            </a:r>
            <a:endParaRPr lang="en-US" sz="4400" dirty="0"/>
          </a:p>
        </p:txBody>
      </p:sp>
      <p:sp>
        <p:nvSpPr>
          <p:cNvPr id="7" name="Segnaposto piè di pagina 3">
            <a:extLst>
              <a:ext uri="{FF2B5EF4-FFF2-40B4-BE49-F238E27FC236}">
                <a16:creationId xmlns:a16="http://schemas.microsoft.com/office/drawing/2014/main" xmlns="" id="{AA46DC58-28CB-96A1-B950-7011E5690DC8}"/>
              </a:ext>
            </a:extLst>
          </p:cNvPr>
          <p:cNvSpPr>
            <a:spLocks noGrp="1"/>
          </p:cNvSpPr>
          <p:nvPr>
            <p:ph type="ftr" sz="quarter" idx="11"/>
          </p:nvPr>
        </p:nvSpPr>
        <p:spPr>
          <a:xfrm>
            <a:off x="199650" y="6433662"/>
            <a:ext cx="4884022"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dirty="0">
                <a:solidFill>
                  <a:schemeClr val="tx1">
                    <a:lumMod val="75000"/>
                    <a:lumOff val="25000"/>
                  </a:schemeClr>
                </a:solidFill>
              </a:rPr>
              <a:t>BRAIN TUMOR DETECTION USING MACHINE LEARNING</a:t>
            </a:r>
            <a:endParaRPr kumimoji="0" lang="en-US" b="0" i="0" u="none" strike="noStrike" spc="0" normalizeH="0" baseline="0" noProof="0" dirty="0">
              <a:ln>
                <a:noFill/>
              </a:ln>
              <a:solidFill>
                <a:schemeClr val="tx1">
                  <a:lumMod val="75000"/>
                  <a:lumOff val="25000"/>
                </a:schemeClr>
              </a:solidFill>
              <a:effectLst/>
              <a:uLnTx/>
              <a:uFillTx/>
            </a:endParaRPr>
          </a:p>
        </p:txBody>
      </p:sp>
      <p:sp>
        <p:nvSpPr>
          <p:cNvPr id="8" name="Rectangle 7">
            <a:extLst>
              <a:ext uri="{FF2B5EF4-FFF2-40B4-BE49-F238E27FC236}">
                <a16:creationId xmlns:a16="http://schemas.microsoft.com/office/drawing/2014/main" xmlns="" id="{0D3D8A50-36B1-407E-7F30-3113152AB3C8}"/>
              </a:ext>
            </a:extLst>
          </p:cNvPr>
          <p:cNvSpPr/>
          <p:nvPr/>
        </p:nvSpPr>
        <p:spPr>
          <a:xfrm>
            <a:off x="9897982" y="5628639"/>
            <a:ext cx="1828800" cy="16830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76" y="2085488"/>
            <a:ext cx="7342632" cy="3980675"/>
          </a:xfrm>
          <a:prstGeom prst="rect">
            <a:avLst/>
          </a:prstGeom>
        </p:spPr>
      </p:pic>
    </p:spTree>
    <p:extLst>
      <p:ext uri="{BB962C8B-B14F-4D97-AF65-F5344CB8AC3E}">
        <p14:creationId xmlns:p14="http://schemas.microsoft.com/office/powerpoint/2010/main" val="11477358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1082</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Times New Roman</vt:lpstr>
      <vt:lpstr>Wingdings 2</vt:lpstr>
      <vt:lpstr>Dividend</vt:lpstr>
      <vt:lpstr>BRAIN TUMOR DETECTION USING MACHINE LEARNING </vt:lpstr>
      <vt:lpstr>AGENDA</vt:lpstr>
      <vt:lpstr>introduction</vt:lpstr>
      <vt:lpstr>Architecture of the workflow </vt:lpstr>
      <vt:lpstr>Data collection</vt:lpstr>
      <vt:lpstr>Data PREprocessing</vt:lpstr>
      <vt:lpstr>Data splitting</vt:lpstr>
      <vt:lpstr>MODEL BUILDING</vt:lpstr>
      <vt:lpstr>CNN architectural layers:</vt:lpstr>
      <vt:lpstr>CNN architectural layers:</vt:lpstr>
      <vt:lpstr>CNN architectural layers:</vt:lpstr>
      <vt:lpstr>Model training</vt:lpstr>
      <vt:lpstr>Plotting, loss and accuracy.     Plotting, loss and accuracy.</vt:lpstr>
      <vt:lpstr>ROBOT IMPLEMENTATION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READING_8: SIMULATION AND DIGITAL TWIN OF A ROBOTIC         SANITIZING PROCESS OF ENVIRONMENTS AT RISK        DURING THE PANDEMIC. </dc:title>
  <dc:creator>Nirmal Kumar Ravikumar</dc:creator>
  <cp:lastModifiedBy>Krishant Tharun Gopalakrishnan Uma Maheswaran</cp:lastModifiedBy>
  <cp:revision>20</cp:revision>
  <dcterms:created xsi:type="dcterms:W3CDTF">2022-10-27T19:59:15Z</dcterms:created>
  <dcterms:modified xsi:type="dcterms:W3CDTF">2023-04-27T23:20:46Z</dcterms:modified>
</cp:coreProperties>
</file>