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72D1FE-D4D7-4C53-BEF8-7A680BBDE7F9}">
  <a:tblStyle styleId="{DD72D1FE-D4D7-4C53-BEF8-7A680BBDE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me.tf.fau.de/lecture-notes/lecture-notes-pr/lecture-notes-in-pattern-recognition-episode-28-laplacian-support-vector-machines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9a2b278d2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9a2b278d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31550419ef9e0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31550419ef9e0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a2b278d2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9a2b278d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9a2b278d2_3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9a2b278d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9a2b278d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9a2b278d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9a2b278d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9a2b278d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9a2b278d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9a2b278d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9a2b278d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9a2b278d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9a2b278d2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9a2b278d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9a2b278d2_3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9a2b278d2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bcd0dda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bcd0dd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9a2b278d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9a2b278d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f93bd729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f93bd729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9a2b278d2_3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9a2b278d2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https://lme.tf.fau.de/lecture-notes/lecture-notes-pr/lecture-notes-in-pattern-recognition-episode-28-laplacian-support-vector-machines/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9a2b278d2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9a2b278d2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9a2b278d2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9a2b278d2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9a2b278d2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19a2b278d2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19a2b278d2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19a2b278d2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f93bd72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f93bd72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9a2b278d2_3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9a2b278d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9a2b278d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19a2b278d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1fc21f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1fc21f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a2b278d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9a2b27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31550419ef9e0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31550419ef9e0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31550419ef9e0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31550419ef9e0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31550419ef9e0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31550419ef9e0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www.tibco.com/reference-center/what-is-a-random-fores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dium.com/analytics-vidhya/sampling-statistical-approach-in-machine-learning-4903c40ebf86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me.tf.fau.de/lecture-notes/lecture-notes-pr/lecture-notes-in-pattern-recognition-episode-28-laplacian-support-vector-machines/" TargetMode="External"/><Relationship Id="rId4" Type="http://schemas.openxmlformats.org/officeDocument/2006/relationships/image" Target="../media/image3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i.org/10.1145/3219819.3219990" TargetMode="External"/><Relationship Id="rId4" Type="http://schemas.openxmlformats.org/officeDocument/2006/relationships/hyperlink" Target="https://lme.tf.fau.de/lecture-notes/lecture-notes-pr/lecture-notes-in-pattern-recognition-episode-28-laplacian-support-vector-machin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kaggle.com/code/residentmario/kernels-and-support-vector-machine-regulariz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ts.stackexchange.com/questions/92101/prediction-with-scikit-and-an-precomputed-kernel-sv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chinelearninggeek.com/outlier-detection-using-isolation-forests/" TargetMode="External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chinelearninggeek.com/outlier-detection-using-isolation-forests/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machinelearninggeek.com/outlier-detection-using-isolation-for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80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Different Kernels for SVM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Isolation Tree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69525" y="1353250"/>
            <a:ext cx="809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isolation tree is constructed by fitting the training dataset.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Setting reference points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Similarity metric = 1 - distance(x)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56297" l="0" r="0" t="0"/>
          <a:stretch/>
        </p:blipFill>
        <p:spPr>
          <a:xfrm>
            <a:off x="1463413" y="2571750"/>
            <a:ext cx="6593472" cy="22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6281200" y="4837375"/>
            <a:ext cx="28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tibco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 Matrix (Precomputed Kernel)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569525" y="1353250"/>
            <a:ext cx="809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nxn matrix is created from given data points using isolation tree distance metric.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868525" y="26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{DD72D1FE-D4D7-4C53-BEF8-7A680BBDE7F9}</a:tableStyleId>
              </a:tblPr>
              <a:tblGrid>
                <a:gridCol w="1121250"/>
                <a:gridCol w="11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1,1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1,2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2,1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2,2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3,1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3,2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4,1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4,2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4"/>
          <p:cNvGraphicFramePr/>
          <p:nvPr/>
        </p:nvGraphicFramePr>
        <p:xfrm>
          <a:off x="4170000" y="26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{DD72D1FE-D4D7-4C53-BEF8-7A680BBDE7F9}</a:tableStyleId>
              </a:tblPr>
              <a:tblGrid>
                <a:gridCol w="913525"/>
                <a:gridCol w="913525"/>
                <a:gridCol w="913525"/>
                <a:gridCol w="913525"/>
              </a:tblGrid>
              <a:tr h="4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3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dis(x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,x</a:t>
                      </a:r>
                      <a:r>
                        <a:rPr baseline="-25000" lang="en"/>
                        <a:t>4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4"/>
          <p:cNvSpPr/>
          <p:nvPr/>
        </p:nvSpPr>
        <p:spPr>
          <a:xfrm>
            <a:off x="3333600" y="3418675"/>
            <a:ext cx="626400" cy="3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25" y="719162"/>
            <a:ext cx="3217975" cy="21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578" y="722400"/>
            <a:ext cx="2992147" cy="21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84" y="3033950"/>
            <a:ext cx="3141815" cy="21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625" y="3033935"/>
            <a:ext cx="3141825" cy="2125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type="title"/>
          </p:nvPr>
        </p:nvSpPr>
        <p:spPr>
          <a:xfrm>
            <a:off x="151450" y="735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kernel in different datasets</a:t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75" y="814911"/>
            <a:ext cx="2909100" cy="19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800" y="2910800"/>
            <a:ext cx="2909063" cy="19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775" y="814913"/>
            <a:ext cx="2909098" cy="19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775" y="2910790"/>
            <a:ext cx="2909100" cy="1968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-89325" y="1488250"/>
            <a:ext cx="14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Isolation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165200" y="1595950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Laplacian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84800" y="3694775"/>
            <a:ext cx="1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Rbf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165200" y="3694763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151450" y="735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Kernel (Comparison)</a:t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2400"/>
            <a:ext cx="35337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775" y="152400"/>
            <a:ext cx="35337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2558756"/>
            <a:ext cx="3533775" cy="243234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899" y="2534400"/>
            <a:ext cx="3393029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-89325" y="1488250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241400" y="1443550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RBF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-67600" y="3542375"/>
            <a:ext cx="1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Laplacian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241400" y="3466163"/>
            <a:ext cx="14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Isolation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669" y="687350"/>
            <a:ext cx="2765256" cy="18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0" y="687350"/>
            <a:ext cx="2633425" cy="176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587" y="2594626"/>
            <a:ext cx="2633425" cy="228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5400" y="2624024"/>
            <a:ext cx="2633425" cy="22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4248150" y="1259825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Laplacian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0" y="1152113"/>
            <a:ext cx="14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Isolation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151450" y="735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Comparison (Iris dataset)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2200"/>
            <a:ext cx="8839198" cy="242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52400"/>
            <a:ext cx="697827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53" y="1304855"/>
            <a:ext cx="8400467" cy="3658623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663487" y="1304875"/>
            <a:ext cx="7753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Dual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669392" y="1850300"/>
            <a:ext cx="7704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Linear kernel</a:t>
            </a:r>
            <a:endParaRPr sz="16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75" y="1850300"/>
            <a:ext cx="8046824" cy="31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5746225" y="4663350"/>
            <a:ext cx="24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medium.com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88" y="1223963"/>
            <a:ext cx="57626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and Semi-Supervised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348250" y="4623225"/>
            <a:ext cx="3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laplacian-support-vector-machines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50" y="1154688"/>
            <a:ext cx="6837974" cy="34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Laplacian SVM</a:t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311700" y="1280050"/>
            <a:ext cx="70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" y="1110275"/>
            <a:ext cx="5614775" cy="37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</a:t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75" y="1079975"/>
            <a:ext cx="5592699" cy="21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77" y="3253300"/>
            <a:ext cx="5659895" cy="17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75" y="1315149"/>
            <a:ext cx="6347101" cy="12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75" y="3047325"/>
            <a:ext cx="5467174" cy="16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Primal Form</a:t>
            </a:r>
            <a:endParaRPr/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0" y="1017800"/>
            <a:ext cx="794478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Problem</a:t>
            </a:r>
            <a:endParaRPr/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0" r="0" t="8725"/>
          <a:stretch/>
        </p:blipFill>
        <p:spPr>
          <a:xfrm>
            <a:off x="760825" y="1017800"/>
            <a:ext cx="6391375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3459625" y="4757175"/>
            <a:ext cx="57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39"/>
          <p:cNvSpPr txBox="1"/>
          <p:nvPr>
            <p:ph idx="4294967295" type="body"/>
          </p:nvPr>
        </p:nvSpPr>
        <p:spPr>
          <a:xfrm>
            <a:off x="506425" y="1304875"/>
            <a:ext cx="35157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Isolation kernel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39"/>
          <p:cNvSpPr txBox="1"/>
          <p:nvPr>
            <p:ph idx="4294967295" type="body"/>
          </p:nvPr>
        </p:nvSpPr>
        <p:spPr>
          <a:xfrm>
            <a:off x="508325" y="1850300"/>
            <a:ext cx="3447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Decision Tree: O(m * n * Logn)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Isolation Forest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: O(t * m * n * Logn)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Gram matrix: O(n * 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 ~ 1000, m ~ 60, t = 100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4CCCC"/>
                </a:highlight>
                <a:latin typeface="Georgia"/>
                <a:ea typeface="Georgia"/>
                <a:cs typeface="Georgia"/>
                <a:sym typeface="Georgia"/>
              </a:rPr>
              <a:t>TC = O(6.10</a:t>
            </a:r>
            <a:r>
              <a:rPr baseline="30000" lang="en" sz="1600">
                <a:highlight>
                  <a:srgbClr val="F4CCCC"/>
                </a:highlight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" sz="1600">
                <a:highlight>
                  <a:srgbClr val="F4CCCC"/>
                </a:highlight>
                <a:latin typeface="Georgia"/>
                <a:ea typeface="Georgia"/>
                <a:cs typeface="Georgia"/>
                <a:sym typeface="Georgia"/>
              </a:rPr>
              <a:t>+10</a:t>
            </a:r>
            <a:r>
              <a:rPr baseline="30000" lang="en" sz="1600">
                <a:highlight>
                  <a:srgbClr val="F4CCCC"/>
                </a:highlight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" sz="1600">
                <a:highlight>
                  <a:srgbClr val="F4CCCC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600">
              <a:highlight>
                <a:srgbClr val="F4CCC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6360525" y="94400"/>
            <a:ext cx="20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n: Number of datapoints</a:t>
            </a:r>
            <a:endParaRPr i="1" sz="12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m: Dimension of data</a:t>
            </a:r>
            <a:endParaRPr i="1" sz="12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t: Number of decision trees</a:t>
            </a:r>
            <a:endParaRPr i="1" sz="12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39"/>
          <p:cNvSpPr txBox="1"/>
          <p:nvPr>
            <p:ph idx="4294967295" type="body"/>
          </p:nvPr>
        </p:nvSpPr>
        <p:spPr>
          <a:xfrm>
            <a:off x="4944725" y="1304875"/>
            <a:ext cx="35157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Laplacian SVM + Isolation kernel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39"/>
          <p:cNvSpPr txBox="1"/>
          <p:nvPr>
            <p:ph idx="4294967295" type="body"/>
          </p:nvPr>
        </p:nvSpPr>
        <p:spPr>
          <a:xfrm>
            <a:off x="4946625" y="1850300"/>
            <a:ext cx="3447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Sample a small set: S = (l, n-l)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Decision Tree: O(m * l * Logn)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Isolation Forest: O(t * m * l * Logn)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Gram matrix: O(s * s), Laplacian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matrix: O((n-s) * (n-s))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 ~ 1000, s ~ 100, m ~ 60, t = 100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TC = O(6.10</a:t>
            </a:r>
            <a:r>
              <a:rPr baseline="30000" lang="en" sz="1600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" sz="1600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+8.10</a:t>
            </a:r>
            <a:r>
              <a:rPr baseline="30000" lang="en" sz="1600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" sz="1600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600">
              <a:highlight>
                <a:srgbClr val="FCE5C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593200" y="4334600"/>
            <a:ext cx="37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Lagrange multipliers in SVM also reduced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N(1000) to l(100)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2883675" y="5030525"/>
            <a:ext cx="62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8" name="Google Shape;428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4" name="Google Shape;434;p41"/>
          <p:cNvSpPr txBox="1"/>
          <p:nvPr/>
        </p:nvSpPr>
        <p:spPr>
          <a:xfrm>
            <a:off x="468875" y="1139100"/>
            <a:ext cx="82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Kai Ming Ting, Yue Zhu, and Zhi-Hua Zhou. 2018. Isolation Kernel and Its Effect on SVM. In Proceedings of the 24th ACM SIGKDD International Conference on Knowledge Discovery &amp; Data Mining (KDD '18). Association for Computing Machinery, New York, NY, USA, 2329–2337.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https://doi.org/10.1145/3219819.3219990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https://lme.tf.fau.de/lecture-notes/lecture-notes-pr/lecture-notes-in-pattern-recognition-episode-28-laplacian-support-vector-machines/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Kernel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Linear kernel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 kernel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Polynomial  kernel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5" name="Google Shape;115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RBF kernel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Rbf kernel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25" y="2798275"/>
            <a:ext cx="2628925" cy="187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450" y="2798875"/>
            <a:ext cx="2628925" cy="187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275" y="2798875"/>
            <a:ext cx="2628925" cy="18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4449350" y="4740000"/>
            <a:ext cx="44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kernels-and-support-vector-machine-regularization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Dependent Kernels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Dependent?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68875" y="1139100"/>
            <a:ext cx="8201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task is to classify a set of points into 2 classes.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need a metric that understands the relative closeness of data points.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Radial Kernel: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Laplacian Kernel: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find this using given data distribution?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the data as a decision tree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622" y="2969075"/>
            <a:ext cx="2926025" cy="19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725" y="2807725"/>
            <a:ext cx="3333909" cy="7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5000" y="1877718"/>
            <a:ext cx="3394625" cy="853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-88" y="1017819"/>
            <a:ext cx="9143700" cy="53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147610" y="1076276"/>
            <a:ext cx="7454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does the nodes share a leaf node?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650" y="1627350"/>
            <a:ext cx="2801800" cy="347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</a:t>
            </a:r>
            <a:endParaRPr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431940" y="1304849"/>
            <a:ext cx="8318444" cy="3658623"/>
            <a:chOff x="431925" y="1304875"/>
            <a:chExt cx="2628925" cy="3416400"/>
          </a:xfrm>
        </p:grpSpPr>
        <p:sp>
          <p:nvSpPr>
            <p:cNvPr id="155" name="Google Shape;15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909610" y="1304876"/>
            <a:ext cx="7454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Isolation 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921820" y="1850301"/>
            <a:ext cx="7454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Can produce approximated pairwise distances between observations according to how many steps it takes on average to separate them down the tree.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Can calculate isolation kernels or proximity matrix, which counts the proportion of trees in which two given observations end up in the same terminal node.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19"/>
          <p:cNvSpPr txBox="1"/>
          <p:nvPr/>
        </p:nvSpPr>
        <p:spPr>
          <a:xfrm>
            <a:off x="5040200" y="4226850"/>
            <a:ext cx="31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precomputed-kernel-svm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-88" y="1017819"/>
            <a:ext cx="9143840" cy="535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147610" y="1076276"/>
            <a:ext cx="7454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does the nodes share a leaf node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955900" y="4535500"/>
            <a:ext cx="28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machinelearninggeek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950" y="1858608"/>
            <a:ext cx="6138631" cy="26768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-88" y="1017819"/>
            <a:ext cx="9143700" cy="53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147610" y="1076276"/>
            <a:ext cx="7454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meant by depth in a tree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955900" y="4535500"/>
            <a:ext cx="28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machinelearninggeek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88" y="1591929"/>
            <a:ext cx="8318424" cy="331155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6281200" y="4837375"/>
            <a:ext cx="28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machinelearninggeek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