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Proxima Nova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56" Type="http://schemas.openxmlformats.org/officeDocument/2006/relationships/font" Target="fonts/ProximaNov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0620e1c9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0620e1c9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0620e1c9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0620e1c9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0620e1c9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0620e1c9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0620e1c9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0620e1c9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0620e1c9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0620e1c9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620e1c9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620e1c9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0620e1c9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0620e1c9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0837818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0837818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0620e1c9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0620e1c9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0620e1c9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0620e1c9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701082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0701082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0620e1c9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0620e1c9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0620e1c9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0620e1c9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0620e1c9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0620e1c9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0620e1c9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0620e1c9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0620e1c9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0620e1c9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0620e1c9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0620e1c9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0620e1c9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0620e1c9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0620e1c9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0620e1c9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0620e1c9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0620e1c9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0620e1c97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0620e1c9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0620e1c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0620e1c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0620e1c9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0620e1c9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0620e1c9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0620e1c9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0837818d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0837818d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0837818d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0837818d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0837818d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0837818d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0837818d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0837818d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0837818d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0837818d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0837818d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0837818d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0837818d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0837818d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0837818df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0837818df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0620e1c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0620e1c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0837818df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0837818df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0837818df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0837818df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0837818d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0837818d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0837818df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0837818d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0837818df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0837818d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0837818df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0837818df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0837818df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0837818df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0837818df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0837818df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b0837818df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b0837818df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0701082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0701082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0620e1c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0620e1c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620e1c9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620e1c9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0620e1c9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0620e1c9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0620e1c9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0620e1c9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0620e1c9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0620e1c9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ealpython.com/python-gil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odeforces.com/contest/1415/problem/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codeforces.com/blog/entry/7018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javatpoint.com/java-tutoria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javatpoint.com/collections-in-java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javatpoint.com/java-arraylist" TargetMode="External"/><Relationship Id="rId4" Type="http://schemas.openxmlformats.org/officeDocument/2006/relationships/hyperlink" Target="https://www.javatpoint.com/java-linkedlist" TargetMode="External"/><Relationship Id="rId5" Type="http://schemas.openxmlformats.org/officeDocument/2006/relationships/hyperlink" Target="https://www.javatpoint.com/java-priorityqueu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2650" y="3305650"/>
            <a:ext cx="8520600" cy="13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Programming club, IITI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programming vs OOPS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the perfect examples: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=====================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OBJECT ORIENTED LANGUAGES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Structured programming vs 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2600" l="0" r="4625" t="0"/>
          <a:stretch/>
        </p:blipFill>
        <p:spPr>
          <a:xfrm>
            <a:off x="1449000" y="1017725"/>
            <a:ext cx="5537601" cy="40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Structured programming vs 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 add your explanation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 class in C++ is the building block, that leads to Object-Oriented programming. It is a user-defined data type, which holds its own data members and member functions, which can be accessed and used by creating an instance of that class. A C++ class is like a blueprint for an object.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Q) describe Cars as classes?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Consider the Class of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Cars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 There may be many cars with different names and brand but all of them will share some common properties like all of them will have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4 wheels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Speed Limit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Mileage 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etc. So here, Car is the class and wheels, speed limits, mileage are their properties.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Structured programming vs OOPS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add your explaination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The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main difference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between structured and object oriented programming is that 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</a:rPr>
              <a:t>structured programming allows developing a program using a set of modules or functions, while object oriented programming allows constructing a program using a set of objects and their interactions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info about c++ etc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5265E"/>
                </a:solidFill>
              </a:rPr>
              <a:t>About C++ Programming</a:t>
            </a:r>
            <a:endParaRPr b="1">
              <a:solidFill>
                <a:srgbClr val="25265E"/>
              </a:solidFill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General Purpose Language - You can use C++ to develop games, desktop apps, operating systems, and so on.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Speed - Like C programming, the performance of optimized C++ code is exceptional.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Object-oriented - C++ allows you to divide complex problems into smaller sets by using objects.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Competitive Programming-C++ is the most popular language in competitive programming.</a:t>
            </a:r>
            <a:endParaRPr sz="135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66666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Points to explain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datatypes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Algorithms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102300" y="1017725"/>
            <a:ext cx="8939400" cy="3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types:-</a:t>
            </a:r>
            <a:br>
              <a:rPr lang="en"/>
            </a:br>
            <a:r>
              <a:rPr lang="en"/>
              <a:t>i</a:t>
            </a:r>
            <a:r>
              <a:rPr lang="en"/>
              <a:t>nt,double ,float,bool,char,string,arrays,structs</a:t>
            </a:r>
            <a:br>
              <a:rPr lang="en"/>
            </a:br>
            <a:br>
              <a:rPr lang="en"/>
            </a:br>
            <a:r>
              <a:rPr lang="en"/>
              <a:t>Some basic functionalities:-</a:t>
            </a:r>
            <a:br>
              <a:rPr lang="en"/>
            </a:br>
            <a:r>
              <a:rPr lang="en"/>
              <a:t>             cout&lt;&lt;”Hello World!”; //   is used to end the 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int x;//here we have declared a variable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cin&gt;&gt;x;//for taking user inputs we write like this</a:t>
            </a:r>
            <a:br>
              <a:rPr lang="en"/>
            </a:br>
            <a:r>
              <a:rPr lang="en"/>
              <a:t>// is used for comments :)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172375" y="498900"/>
            <a:ext cx="8520600" cy="46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Conditional Statements:-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( 1&lt;0 )//here we write the conditions in the form of statements which can be T/F.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cout&lt;&lt;”Hello World!”;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cout&lt;&lt;”BYE”;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98325" y="1184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For Loops:-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 nos. </a:t>
            </a:r>
            <a:r>
              <a:rPr lang="en"/>
              <a:t>t</a:t>
            </a:r>
            <a:r>
              <a:rPr lang="en"/>
              <a:t>ill 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for(int i=1 //initialization  ;   i&lt;=10</a:t>
            </a:r>
            <a:r>
              <a:rPr lang="en"/>
              <a:t>//Here the condition comes </a:t>
            </a:r>
            <a:r>
              <a:rPr lang="en"/>
              <a:t>; i++//</a:t>
            </a:r>
            <a:r>
              <a:rPr b="1" i="1" lang="en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iteration_expression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cout&lt;&lt;i&lt;&lt;endl;  //code goes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//At the end the iteration expression runs i.e i++  in this case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17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749825"/>
            <a:ext cx="8520600" cy="4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While Loops:-</a:t>
            </a:r>
            <a:endParaRPr b="1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 nos till 10;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i=10;//</a:t>
            </a:r>
            <a:r>
              <a:rPr lang="en"/>
              <a:t>Here the initialization  comes before the while loop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while(i&gt;0)//Here the condition comes</a:t>
            </a:r>
            <a:br>
              <a:rPr lang="en"/>
            </a:b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cout&lt;&lt;i&lt;&lt;endl;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i--;//or we can also write i=i-1;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 You are Ready to dive in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ABOUT RECRUITMENT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989650" y="1853800"/>
            <a:ext cx="2989800" cy="100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182550" y="2141200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PROGRAMMING CLUB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 flipH="1">
            <a:off x="2260975" y="2721775"/>
            <a:ext cx="1146600" cy="87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>
            <a:off x="5432825" y="2721775"/>
            <a:ext cx="1403700" cy="85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/>
          <p:nvPr/>
        </p:nvSpPr>
        <p:spPr>
          <a:xfrm>
            <a:off x="471425" y="3579175"/>
            <a:ext cx="2989800" cy="100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221550" y="38488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362575" y="3579175"/>
            <a:ext cx="2989800" cy="100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5362575" y="3848875"/>
            <a:ext cx="6172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  (CP)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The FAB of 21st century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Created in 1980s in Netherlands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700"/>
              <a:t># Super Language</a:t>
            </a:r>
            <a:endParaRPr i="1" sz="17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Fun thing to note is python multithreading is fake. Absolute fake!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Read more here -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https://realpython.com/python-gil/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/>
          <p:nvPr/>
        </p:nvSpPr>
        <p:spPr>
          <a:xfrm>
            <a:off x="311700" y="2914650"/>
            <a:ext cx="5207700" cy="15645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don’t have to think much in python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 IDLE to get Started! :)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&gt; &gt; &gt;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 ("open your %s please"%("idle"))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FORMATTING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&gt; &gt;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 ("open your %d please"%(1))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&gt; &gt;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 ("open your %0.3lf please"%(3.14156877))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 &gt; &gt;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 ("open your %10.3lf please"%(3.14156877))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functions are: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print()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input()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help()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152475"/>
            <a:ext cx="8520600" cy="29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your own functions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ef add(i,j):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   ans = i+j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   return (ans)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print(add(1,2), end =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"\n"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String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Int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Float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Char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=============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Data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methods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Split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Strip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&gt;&gt;&gt;str[:-1]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&gt;&gt;&gt;str[::2]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- Solving a problem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Solve this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https://codeforces.com/contest/1415/problem/A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700 programming languages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What languages are worth learning in 2020?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C++,Python,Java etc..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 Object Oriented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Int, char, float, boolean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708090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311700" y="114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java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.*;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6600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6600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900">
                <a:solidFill>
                  <a:srgbClr val="6600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sc 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6600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6600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00008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Use the Scanner class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9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b="1" sz="900">
              <a:solidFill>
                <a:srgbClr val="8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int n      = sc.nextInt();        // read input as integer</a:t>
            </a:r>
            <a:endParaRPr b="1" sz="900">
              <a:solidFill>
                <a:srgbClr val="8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long k     = sc.nextLong();       // read input as long</a:t>
            </a:r>
            <a:endParaRPr b="1" sz="900">
              <a:solidFill>
                <a:srgbClr val="8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double d   = sc.nextDouble();     // read input as double</a:t>
            </a:r>
            <a:endParaRPr b="1" sz="900">
              <a:solidFill>
                <a:srgbClr val="8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String str = sc.next();           // read input as String</a:t>
            </a:r>
            <a:endParaRPr b="1" sz="900">
              <a:solidFill>
                <a:srgbClr val="88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88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String s   = sc.nextLine();       // read whole line as String  */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666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6666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6666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this blog for CP in java: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https://codeforces.com/blog/entry/7018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for java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https://www.javatpoint.com/java-tutorial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are going to discuss data structures in java.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*/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25" y="1928825"/>
            <a:ext cx="68199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METHODS (static)</a:t>
            </a:r>
            <a:endParaRPr/>
          </a:p>
        </p:txBody>
      </p:sp>
      <p:pic>
        <p:nvPicPr>
          <p:cNvPr id="270" name="Google Shape;2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2075250"/>
            <a:ext cx="69913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276" name="Google Shape;27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DATA-STRUCTURES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1" lang="en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nt  []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A=</a:t>
            </a:r>
            <a:r>
              <a:rPr b="1" lang="en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" sz="12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];</a:t>
            </a:r>
            <a:r>
              <a:rPr lang="en" sz="1200">
                <a:solidFill>
                  <a:srgbClr val="008200"/>
                </a:solidFill>
                <a:latin typeface="Verdana"/>
                <a:ea typeface="Verdana"/>
                <a:cs typeface="Verdana"/>
                <a:sym typeface="Verdana"/>
              </a:rPr>
              <a:t>//declaration and instantiation</a:t>
            </a:r>
            <a:endParaRPr b="1" sz="1200">
              <a:solidFill>
                <a:srgbClr val="0066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282" name="Google Shape;28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DATA-STRUCTURES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BEHOLD, </a:t>
            </a:r>
            <a:r>
              <a:rPr lang="en" sz="1950">
                <a:solidFill>
                  <a:srgbClr val="610B38"/>
                </a:solidFill>
                <a:highlight>
                  <a:srgbClr val="FFFFFF"/>
                </a:highlight>
              </a:rPr>
              <a:t>Collections in Java 🔥🔥🔥</a:t>
            </a:r>
            <a:endParaRPr sz="1950">
              <a:solidFill>
                <a:srgbClr val="610B3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“With great power comes great responsibility”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4125"/>
                </a:solidFill>
              </a:rPr>
              <a:t>Read it here</a:t>
            </a:r>
            <a:endParaRPr b="1" sz="16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https://www.javatpoint.com/collections-in-java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288" name="Google Shape;28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DATA-STRUCTURE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interfaces (Set, List, Queue, Deque)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classes (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ArrayList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Vector,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LinkedList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>
                <a:solidFill>
                  <a:srgbClr val="008000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PriorityQueue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HashSet, LinkedHashSet, TreeSet).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“Don’t Break a sweat, You only need 3 things Arraylist, Hashset, set”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294" name="Google Shape;29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DATA-STRUCTURES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Array-list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57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ArrayList&lt;String&gt; list=</a:t>
            </a:r>
            <a:r>
              <a:rPr b="1" lang="en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ArrayList&lt;String&gt;();</a:t>
            </a:r>
            <a:r>
              <a:rPr lang="en" sz="1200">
                <a:solidFill>
                  <a:srgbClr val="008200"/>
                </a:solidFill>
                <a:latin typeface="Verdana"/>
                <a:ea typeface="Verdana"/>
                <a:cs typeface="Verdana"/>
                <a:sym typeface="Verdana"/>
              </a:rPr>
              <a:t>//Creating arraylist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Methods : 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Add(), size() etc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700 programming languages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Can you list 10 programming languages?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Python,Java,C++,C,C#,JavaScript,Kotlin,GO,Ruby,Dart and many more.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300" name="Google Shape;30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DATA-STRUCTURES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Hashmaps: key-value dictionary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HashMap&lt;Integer,String&gt; map=</a:t>
            </a:r>
            <a:r>
              <a:rPr b="1" lang="en" sz="1200">
                <a:solidFill>
                  <a:srgbClr val="006699"/>
                </a:solidFill>
                <a:latin typeface="Verdana"/>
                <a:ea typeface="Verdana"/>
                <a:cs typeface="Verdana"/>
                <a:sym typeface="Verdana"/>
              </a:rPr>
              <a:t>new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HashMap&lt;Integer,String&gt;();</a:t>
            </a:r>
            <a:r>
              <a:rPr lang="en" sz="1200">
                <a:solidFill>
                  <a:srgbClr val="008200"/>
                </a:solidFill>
                <a:latin typeface="Verdana"/>
                <a:ea typeface="Verdana"/>
                <a:cs typeface="Verdana"/>
                <a:sym typeface="Verdana"/>
              </a:rPr>
              <a:t>//Creating HashMap  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7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map.put(</a:t>
            </a:r>
            <a:r>
              <a:rPr lang="en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"Mango"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);  </a:t>
            </a:r>
            <a:r>
              <a:rPr lang="en" sz="1000">
                <a:solidFill>
                  <a:srgbClr val="008200"/>
                </a:solidFill>
                <a:latin typeface="Verdana"/>
                <a:ea typeface="Verdana"/>
                <a:cs typeface="Verdana"/>
                <a:sym typeface="Verdana"/>
              </a:rPr>
              <a:t>//Put elements in Map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map.put(</a:t>
            </a:r>
            <a:r>
              <a:rPr lang="en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"Apple"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);    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map.put(</a:t>
            </a:r>
            <a:r>
              <a:rPr lang="en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"Banana"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);   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75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map.put(</a:t>
            </a:r>
            <a:r>
              <a:rPr lang="en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00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"Grapes"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);   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75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endParaRPr/>
          </a:p>
        </p:txBody>
      </p:sp>
      <p:sp>
        <p:nvSpPr>
          <p:cNvPr id="306" name="Google Shape;30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is Hard to master!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good use is for native android development!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312" name="Google Shape;31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an account on github please. To be explained in other workshops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GITHUB?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Free Storage UNLIMITED!!! Or is it?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THINGS TO EXPLORE</a:t>
            </a:r>
            <a:endParaRPr/>
          </a:p>
        </p:txBody>
      </p:sp>
      <p:sp>
        <p:nvSpPr>
          <p:cNvPr id="318" name="Google Shape;31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“Coders, Your Sword is your terminal”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500"/>
              <a:t>Open CMD in Windows</a:t>
            </a:r>
            <a:endParaRPr i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500"/>
              <a:t>Open TERMINAL in LINUX</a:t>
            </a:r>
            <a:endParaRPr i="1"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 sz="1500"/>
              <a:t>MAC-OS (Not a fan!. Maybe terminal?)</a:t>
            </a:r>
            <a:endParaRPr i="1" sz="1500"/>
          </a:p>
        </p:txBody>
      </p:sp>
      <p:sp>
        <p:nvSpPr>
          <p:cNvPr id="319" name="Google Shape;319;p55"/>
          <p:cNvSpPr/>
          <p:nvPr/>
        </p:nvSpPr>
        <p:spPr>
          <a:xfrm>
            <a:off x="214325" y="2121700"/>
            <a:ext cx="6140100" cy="1660800"/>
          </a:xfrm>
          <a:prstGeom prst="snip1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 THINGS TO EXPLORE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open cmd in a folder or cd to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CC4125"/>
                </a:solidFill>
              </a:rPr>
              <a:t>Caution irreversible things handle with care!!</a:t>
            </a:r>
            <a:endParaRPr b="1" i="1" sz="16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mkdir temp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cd temp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echo hello world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 sz="16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 THINGS TO EXPLORE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7"/>
          <p:cNvSpPr/>
          <p:nvPr/>
        </p:nvSpPr>
        <p:spPr>
          <a:xfrm>
            <a:off x="150025" y="1237650"/>
            <a:ext cx="6129300" cy="26682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7"/>
          <p:cNvSpPr txBox="1"/>
          <p:nvPr>
            <p:ph idx="1" type="body"/>
          </p:nvPr>
        </p:nvSpPr>
        <p:spPr>
          <a:xfrm>
            <a:off x="311700" y="1141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</a:t>
            </a:r>
            <a:r>
              <a:rPr lang="en"/>
              <a:t>url parrot.live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THINGS TO EXPLORE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8"/>
          <p:cNvSpPr/>
          <p:nvPr/>
        </p:nvSpPr>
        <p:spPr>
          <a:xfrm>
            <a:off x="150025" y="1237650"/>
            <a:ext cx="6129300" cy="26682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linux users!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ortun</a:t>
            </a:r>
            <a:r>
              <a:rPr lang="en"/>
              <a:t>e | cowsay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why linux is so hyped!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THINGS TO EXPLORE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9"/>
          <p:cNvSpPr/>
          <p:nvPr/>
        </p:nvSpPr>
        <p:spPr>
          <a:xfrm>
            <a:off x="150025" y="1237650"/>
            <a:ext cx="6129300" cy="26682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Customize your CMD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59"/>
          <p:cNvPicPr preferRelativeResize="0"/>
          <p:nvPr/>
        </p:nvPicPr>
        <p:blipFill rotWithShape="1">
          <a:blip r:embed="rId3">
            <a:alphaModFix/>
          </a:blip>
          <a:srcRect b="34084" l="0" r="35207" t="0"/>
          <a:stretch/>
        </p:blipFill>
        <p:spPr>
          <a:xfrm>
            <a:off x="3033475" y="1237650"/>
            <a:ext cx="5251851" cy="26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THINGS TO EXPLORE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60"/>
          <p:cNvSpPr/>
          <p:nvPr/>
        </p:nvSpPr>
        <p:spPr>
          <a:xfrm>
            <a:off x="150025" y="1237650"/>
            <a:ext cx="6129300" cy="26682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WSL for other purposes!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Let’s play TETRIS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724" y="1017725"/>
            <a:ext cx="5158014" cy="2961524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6" name="Google Shape;35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38" y="3966275"/>
            <a:ext cx="5514975" cy="97155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</a:t>
            </a:r>
            <a:endParaRPr sz="4200"/>
          </a:p>
        </p:txBody>
      </p:sp>
      <p:sp>
        <p:nvSpPr>
          <p:cNvPr id="362" name="Google Shape;36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Somya &amp; Krishanu - The Programming Club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300"/>
              <a:t>For educational use only</a:t>
            </a:r>
            <a:endParaRPr b="1" i="1"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700 programming languages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Is ::HTML:: a programming language?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HTML</a:t>
            </a:r>
            <a:r>
              <a:rPr lang="en" sz="1350">
                <a:solidFill>
                  <a:srgbClr val="202124"/>
                </a:solidFill>
                <a:highlight>
                  <a:srgbClr val="FFFFFF"/>
                </a:highlight>
              </a:rPr>
              <a:t>, as a markup </a:t>
            </a: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language</a:t>
            </a:r>
            <a:r>
              <a:rPr lang="en" sz="1350">
                <a:solidFill>
                  <a:srgbClr val="202124"/>
                </a:solidFill>
                <a:highlight>
                  <a:srgbClr val="FFFFFF"/>
                </a:highlight>
              </a:rPr>
              <a:t> doesn't really “do” anything in the sense that a </a:t>
            </a: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programming language</a:t>
            </a:r>
            <a:r>
              <a:rPr lang="en" sz="1350">
                <a:solidFill>
                  <a:srgbClr val="202124"/>
                </a:solidFill>
                <a:highlight>
                  <a:srgbClr val="FFFFFF"/>
                </a:highlight>
              </a:rPr>
              <a:t> does. </a:t>
            </a: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HTML</a:t>
            </a:r>
            <a:r>
              <a:rPr lang="en" sz="1350">
                <a:solidFill>
                  <a:srgbClr val="202124"/>
                </a:solidFill>
                <a:highlight>
                  <a:srgbClr val="FFFFFF"/>
                </a:highlight>
              </a:rPr>
              <a:t> contains no </a:t>
            </a: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programming</a:t>
            </a:r>
            <a:r>
              <a:rPr lang="en" sz="1350">
                <a:solidFill>
                  <a:srgbClr val="202124"/>
                </a:solidFill>
                <a:highlight>
                  <a:srgbClr val="FFFFFF"/>
                </a:highlight>
              </a:rPr>
              <a:t> logic. It doesn't have common conditional statements such as If/Else. ... This is because </a:t>
            </a: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HTML</a:t>
            </a:r>
            <a:r>
              <a:rPr lang="en" sz="1350">
                <a:solidFill>
                  <a:srgbClr val="202124"/>
                </a:solidFill>
                <a:highlight>
                  <a:srgbClr val="FFFFFF"/>
                </a:highlight>
              </a:rPr>
              <a:t> is not a </a:t>
            </a: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programming language</a:t>
            </a:r>
            <a:r>
              <a:rPr lang="en" sz="135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vs Interpreted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C++ vs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04040"/>
                </a:solidFill>
                <a:highlight>
                  <a:srgbClr val="FFFFFF"/>
                </a:highlight>
              </a:rPr>
              <a:t>Python is much more beginner-friendly, while C++ is a more complicated, low-level language. C++ has more syntax rules and other programming conventions, while Python aims to imitate the regular English language.</a:t>
            </a:r>
            <a:endParaRPr sz="11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04040"/>
                </a:solidFill>
                <a:highlight>
                  <a:srgbClr val="FFFFFF"/>
                </a:highlight>
              </a:rPr>
              <a:t>When it comes to their use cases, Python is the leading language for machine learning and data analysis, and C++ is the best option for game development and large systems.</a:t>
            </a:r>
            <a:endParaRPr sz="11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3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vs Interpreted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Compiler: Parses whole code in one go. And shouts out errors at the end :/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In a compiled language, the target machine directly translates the program.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vs Interpreted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interpreter</a:t>
            </a:r>
            <a:r>
              <a:rPr lang="en"/>
              <a:t>: Parses line by line. And shouts out errors then and there :0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In an interpreted language, the source code is not directly translated by the target machine. Instead, a </a:t>
            </a:r>
            <a:r>
              <a:rPr i="1" lang="en" sz="1650">
                <a:solidFill>
                  <a:schemeClr val="dk1"/>
                </a:solidFill>
                <a:highlight>
                  <a:srgbClr val="FFFFFF"/>
                </a:highlight>
              </a:rPr>
              <a:t>different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program, aka the interpreter, reads and executes the code.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programming vs OOPS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this is important topic for interview purpose 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 the perfect examples: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Php (&lt; 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FORTRAN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=====================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STRUCTURED LANGUAGES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