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C730-3074-67C0-73A0-E70072FE02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1EFDE-63EC-C3D6-960B-F437FDF2B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13D9AD-639A-DFFF-4BFF-B090F986C8EA}"/>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5" name="Footer Placeholder 4">
            <a:extLst>
              <a:ext uri="{FF2B5EF4-FFF2-40B4-BE49-F238E27FC236}">
                <a16:creationId xmlns:a16="http://schemas.microsoft.com/office/drawing/2014/main" id="{4738F31F-429E-1516-ABBA-03A378DF2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1AA67-1DEF-42ED-BBB7-D5716DAD8EEE}"/>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317469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458E-4FEF-6CF1-7F0A-68B254C1EA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B889F4-510B-99ED-1986-2594829A9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3CF27-BE52-6C74-A337-531C9F49A3E0}"/>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5" name="Footer Placeholder 4">
            <a:extLst>
              <a:ext uri="{FF2B5EF4-FFF2-40B4-BE49-F238E27FC236}">
                <a16:creationId xmlns:a16="http://schemas.microsoft.com/office/drawing/2014/main" id="{8C00B3E2-B703-397F-B8EC-09C91897D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2949F-D1FF-E0FB-9B65-F542606C0355}"/>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120687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F3977-0639-C667-2CD0-E97D6CF13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76DC83-E6B8-E551-91FE-16AC2C7CE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4D5ED-0036-8AB7-CB3F-C6C72D1B6C7E}"/>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5" name="Footer Placeholder 4">
            <a:extLst>
              <a:ext uri="{FF2B5EF4-FFF2-40B4-BE49-F238E27FC236}">
                <a16:creationId xmlns:a16="http://schemas.microsoft.com/office/drawing/2014/main" id="{6EF086D9-E669-A418-6EAB-A513C5A40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98AFA-ACA6-433B-6780-D176FF2F93A2}"/>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394099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5936-F73E-0D89-1813-116687CB9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96A52-6A75-D06E-2AAD-568A74AEE4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FDEA8-0B36-191B-06E6-CDAB1FCF2A97}"/>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5" name="Footer Placeholder 4">
            <a:extLst>
              <a:ext uri="{FF2B5EF4-FFF2-40B4-BE49-F238E27FC236}">
                <a16:creationId xmlns:a16="http://schemas.microsoft.com/office/drawing/2014/main" id="{5CC87AEF-5581-13F5-D412-74B90DEE5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74A7E-3B0F-F806-F43E-DC0F36A262FE}"/>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284417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6790-3A92-4A8D-1FBA-767DDADD2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5B37D-2931-2F33-8B51-D6D5EF300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D0C6C1-2B22-9C17-6658-B35275A2C2F1}"/>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5" name="Footer Placeholder 4">
            <a:extLst>
              <a:ext uri="{FF2B5EF4-FFF2-40B4-BE49-F238E27FC236}">
                <a16:creationId xmlns:a16="http://schemas.microsoft.com/office/drawing/2014/main" id="{B31FAA9E-E1F0-9EE7-FC20-B04518817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88DA1-8462-F271-1703-81870550393C}"/>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90898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0D0A-E2B8-4AB6-B772-63B7FDD70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BAB48-80A8-DF11-EB4A-B0549CC40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65091-31FB-8B93-06D6-A20EE378C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EBD387-001D-30A7-9561-49B37859CD7E}"/>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6" name="Footer Placeholder 5">
            <a:extLst>
              <a:ext uri="{FF2B5EF4-FFF2-40B4-BE49-F238E27FC236}">
                <a16:creationId xmlns:a16="http://schemas.microsoft.com/office/drawing/2014/main" id="{E4A1B3BE-BCBE-B104-DA6B-D078EFD7B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AD89E-45A5-2DF8-5557-004B68D57145}"/>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340242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6F9A-932C-192A-4C05-4B246E18E7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5146A-47DD-97CB-3B81-7020227E2A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351DE-DC40-38C4-0AF6-0E79BBAD3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4B5F9F-E46C-F6C4-B803-0511FA0D6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0BB328-951F-868F-A4CE-2E45CDC0A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ABD17C-24A4-C61E-A582-35173C29BAAC}"/>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8" name="Footer Placeholder 7">
            <a:extLst>
              <a:ext uri="{FF2B5EF4-FFF2-40B4-BE49-F238E27FC236}">
                <a16:creationId xmlns:a16="http://schemas.microsoft.com/office/drawing/2014/main" id="{65A96C39-B4DC-7FCA-A1D8-E3C2A5E617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5AF5F-E51E-95E7-7B43-21115936933A}"/>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2418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7A02-319E-7655-A56A-D53D65E9BD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CE035-CF0F-1C34-F7CF-03134AC1C845}"/>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4" name="Footer Placeholder 3">
            <a:extLst>
              <a:ext uri="{FF2B5EF4-FFF2-40B4-BE49-F238E27FC236}">
                <a16:creationId xmlns:a16="http://schemas.microsoft.com/office/drawing/2014/main" id="{72066DEE-7A0B-C5FF-9E20-3E107381D9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2992D1-B5BB-0C16-CB48-65463F5DBF2F}"/>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415758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BFF97-C43C-2C08-F219-B191EF5FAEAB}"/>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3" name="Footer Placeholder 2">
            <a:extLst>
              <a:ext uri="{FF2B5EF4-FFF2-40B4-BE49-F238E27FC236}">
                <a16:creationId xmlns:a16="http://schemas.microsoft.com/office/drawing/2014/main" id="{68AE1E1A-5305-21A2-CF0C-A1C6AE423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74FAD-827C-77EA-DB04-DEF1EDEED6AC}"/>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143524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E2E0-68BB-5B61-4F64-E38FC9301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CF699F-886B-559D-E2C7-DB0529BAE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6DD5B-EFE8-E0C6-9441-604F4BABA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BE605-0B5C-568E-54F4-3EE01C9927B1}"/>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6" name="Footer Placeholder 5">
            <a:extLst>
              <a:ext uri="{FF2B5EF4-FFF2-40B4-BE49-F238E27FC236}">
                <a16:creationId xmlns:a16="http://schemas.microsoft.com/office/drawing/2014/main" id="{DB1E40A1-1DD5-BC8F-01FA-0A7882FC7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02777-EF91-16A8-1310-C447E5C74210}"/>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303947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682A-3B9C-6E5D-A195-9479DBA40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AF599-3DFB-BA3E-1B33-1E51E600D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55381D-7C15-E7B9-9238-BFF2D0128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E366A-3E2F-EA19-3CAE-1BAF6BC5571A}"/>
              </a:ext>
            </a:extLst>
          </p:cNvPr>
          <p:cNvSpPr>
            <a:spLocks noGrp="1"/>
          </p:cNvSpPr>
          <p:nvPr>
            <p:ph type="dt" sz="half" idx="10"/>
          </p:nvPr>
        </p:nvSpPr>
        <p:spPr/>
        <p:txBody>
          <a:bodyPr/>
          <a:lstStyle/>
          <a:p>
            <a:fld id="{69B80DB9-518E-487B-B42A-641F6C2BB6C7}" type="datetimeFigureOut">
              <a:rPr lang="en-US" smtClean="0"/>
              <a:t>6/12/2023</a:t>
            </a:fld>
            <a:endParaRPr lang="en-US"/>
          </a:p>
        </p:txBody>
      </p:sp>
      <p:sp>
        <p:nvSpPr>
          <p:cNvPr id="6" name="Footer Placeholder 5">
            <a:extLst>
              <a:ext uri="{FF2B5EF4-FFF2-40B4-BE49-F238E27FC236}">
                <a16:creationId xmlns:a16="http://schemas.microsoft.com/office/drawing/2014/main" id="{D663FAE8-C900-9DB3-F705-70118AE47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DE19F-A0E8-7E5E-D0D7-395339914C23}"/>
              </a:ext>
            </a:extLst>
          </p:cNvPr>
          <p:cNvSpPr>
            <a:spLocks noGrp="1"/>
          </p:cNvSpPr>
          <p:nvPr>
            <p:ph type="sldNum" sz="quarter" idx="12"/>
          </p:nvPr>
        </p:nvSpPr>
        <p:spPr/>
        <p:txBody>
          <a:bodyPr/>
          <a:lstStyle/>
          <a:p>
            <a:fld id="{6736B8D3-6958-4A0A-94A5-32B1A1629B6F}" type="slidenum">
              <a:rPr lang="en-US" smtClean="0"/>
              <a:t>‹#›</a:t>
            </a:fld>
            <a:endParaRPr lang="en-US"/>
          </a:p>
        </p:txBody>
      </p:sp>
    </p:spTree>
    <p:extLst>
      <p:ext uri="{BB962C8B-B14F-4D97-AF65-F5344CB8AC3E}">
        <p14:creationId xmlns:p14="http://schemas.microsoft.com/office/powerpoint/2010/main" val="302808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7E28B-19EA-9DFB-4B6A-50679C58C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47754E-30E3-E1E7-90DB-832527E72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5D092-BCB1-917A-49C4-18D884BCA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80DB9-518E-487B-B42A-641F6C2BB6C7}" type="datetimeFigureOut">
              <a:rPr lang="en-US" smtClean="0"/>
              <a:t>6/12/2023</a:t>
            </a:fld>
            <a:endParaRPr lang="en-US"/>
          </a:p>
        </p:txBody>
      </p:sp>
      <p:sp>
        <p:nvSpPr>
          <p:cNvPr id="5" name="Footer Placeholder 4">
            <a:extLst>
              <a:ext uri="{FF2B5EF4-FFF2-40B4-BE49-F238E27FC236}">
                <a16:creationId xmlns:a16="http://schemas.microsoft.com/office/drawing/2014/main" id="{EDD07847-6B01-6D57-EA35-46F07672F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142B9C-9B6D-7AC0-E421-6C2720518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6B8D3-6958-4A0A-94A5-32B1A1629B6F}" type="slidenum">
              <a:rPr lang="en-US" smtClean="0"/>
              <a:t>‹#›</a:t>
            </a:fld>
            <a:endParaRPr lang="en-US"/>
          </a:p>
        </p:txBody>
      </p:sp>
    </p:spTree>
    <p:extLst>
      <p:ext uri="{BB962C8B-B14F-4D97-AF65-F5344CB8AC3E}">
        <p14:creationId xmlns:p14="http://schemas.microsoft.com/office/powerpoint/2010/main" val="2969648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27B7-CA24-A1BC-4BAC-1C398046BE60}"/>
              </a:ext>
            </a:extLst>
          </p:cNvPr>
          <p:cNvSpPr>
            <a:spLocks noGrp="1"/>
          </p:cNvSpPr>
          <p:nvPr>
            <p:ph type="ctrTitle"/>
          </p:nvPr>
        </p:nvSpPr>
        <p:spPr>
          <a:xfrm>
            <a:off x="1524000" y="241962"/>
            <a:ext cx="9144000" cy="739066"/>
          </a:xfrm>
        </p:spPr>
        <p:txBody>
          <a:bodyPr>
            <a:normAutofit/>
          </a:bodyPr>
          <a:lstStyle/>
          <a:p>
            <a:r>
              <a:rPr lang="en-US" sz="4400" dirty="0">
                <a:latin typeface="Arial Rounded MT Bold" panose="020F0704030504030204" pitchFamily="34" charset="0"/>
              </a:rPr>
              <a:t>Project : Income Prediction</a:t>
            </a:r>
          </a:p>
        </p:txBody>
      </p:sp>
      <p:sp>
        <p:nvSpPr>
          <p:cNvPr id="3" name="Subtitle 2">
            <a:extLst>
              <a:ext uri="{FF2B5EF4-FFF2-40B4-BE49-F238E27FC236}">
                <a16:creationId xmlns:a16="http://schemas.microsoft.com/office/drawing/2014/main" id="{250273FA-DE0E-19C8-0A0D-DA6B05797C8F}"/>
              </a:ext>
            </a:extLst>
          </p:cNvPr>
          <p:cNvSpPr>
            <a:spLocks noGrp="1"/>
          </p:cNvSpPr>
          <p:nvPr>
            <p:ph type="subTitle" idx="1"/>
          </p:nvPr>
        </p:nvSpPr>
        <p:spPr>
          <a:xfrm>
            <a:off x="4622308" y="1236577"/>
            <a:ext cx="2772792" cy="1701931"/>
          </a:xfrm>
        </p:spPr>
        <p:txBody>
          <a:bodyPr>
            <a:normAutofit/>
          </a:bodyPr>
          <a:lstStyle/>
          <a:p>
            <a:r>
              <a:rPr lang="en-US" sz="1600" b="1" dirty="0"/>
              <a:t>Data set Details</a:t>
            </a:r>
          </a:p>
          <a:p>
            <a:r>
              <a:rPr lang="en-US" sz="1600" b="1" dirty="0"/>
              <a:t>No of rows: 32561</a:t>
            </a:r>
          </a:p>
          <a:p>
            <a:r>
              <a:rPr lang="en-US" sz="1600" b="1" dirty="0"/>
              <a:t>No of Columns: 15</a:t>
            </a:r>
          </a:p>
          <a:p>
            <a:r>
              <a:rPr lang="en-US" sz="1600" b="1" dirty="0"/>
              <a:t>Target Variable: 1</a:t>
            </a:r>
          </a:p>
          <a:p>
            <a:r>
              <a:rPr lang="en-US" sz="1600" b="1" dirty="0"/>
              <a:t>Predictor variable : 14</a:t>
            </a:r>
          </a:p>
          <a:p>
            <a:pPr algn="l"/>
            <a:endParaRPr lang="en-US" sz="2000" dirty="0"/>
          </a:p>
        </p:txBody>
      </p:sp>
      <p:pic>
        <p:nvPicPr>
          <p:cNvPr id="5" name="Picture 4">
            <a:extLst>
              <a:ext uri="{FF2B5EF4-FFF2-40B4-BE49-F238E27FC236}">
                <a16:creationId xmlns:a16="http://schemas.microsoft.com/office/drawing/2014/main" id="{7AC40889-C607-0474-FB7D-9554C481D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00" y="3020627"/>
            <a:ext cx="4934340" cy="3465417"/>
          </a:xfrm>
          <a:prstGeom prst="rect">
            <a:avLst/>
          </a:prstGeom>
        </p:spPr>
      </p:pic>
    </p:spTree>
    <p:extLst>
      <p:ext uri="{BB962C8B-B14F-4D97-AF65-F5344CB8AC3E}">
        <p14:creationId xmlns:p14="http://schemas.microsoft.com/office/powerpoint/2010/main" val="75640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C1BF14-76A0-EB65-A136-0505F65B4C78}"/>
              </a:ext>
            </a:extLst>
          </p:cNvPr>
          <p:cNvSpPr txBox="1"/>
          <p:nvPr/>
        </p:nvSpPr>
        <p:spPr>
          <a:xfrm>
            <a:off x="435006" y="328474"/>
            <a:ext cx="2496730" cy="369332"/>
          </a:xfrm>
          <a:prstGeom prst="rect">
            <a:avLst/>
          </a:prstGeom>
          <a:noFill/>
        </p:spPr>
        <p:txBody>
          <a:bodyPr wrap="square" rtlCol="0">
            <a:spAutoFit/>
          </a:bodyPr>
          <a:lstStyle/>
          <a:p>
            <a:r>
              <a:rPr lang="en-US" dirty="0"/>
              <a:t>Model And Performance</a:t>
            </a:r>
          </a:p>
        </p:txBody>
      </p:sp>
      <p:graphicFrame>
        <p:nvGraphicFramePr>
          <p:cNvPr id="4" name="Table 4">
            <a:extLst>
              <a:ext uri="{FF2B5EF4-FFF2-40B4-BE49-F238E27FC236}">
                <a16:creationId xmlns:a16="http://schemas.microsoft.com/office/drawing/2014/main" id="{C4F1C2DA-1BFB-7CFD-1BFD-7C9EC27F1ED9}"/>
              </a:ext>
            </a:extLst>
          </p:cNvPr>
          <p:cNvGraphicFramePr>
            <a:graphicFrameLocks noGrp="1"/>
          </p:cNvGraphicFramePr>
          <p:nvPr>
            <p:extLst>
              <p:ext uri="{D42A27DB-BD31-4B8C-83A1-F6EECF244321}">
                <p14:modId xmlns:p14="http://schemas.microsoft.com/office/powerpoint/2010/main" val="1913865710"/>
              </p:ext>
            </p:extLst>
          </p:nvPr>
        </p:nvGraphicFramePr>
        <p:xfrm>
          <a:off x="390617" y="798473"/>
          <a:ext cx="10795246" cy="5651620"/>
        </p:xfrm>
        <a:graphic>
          <a:graphicData uri="http://schemas.openxmlformats.org/drawingml/2006/table">
            <a:tbl>
              <a:tblPr firstRow="1" bandRow="1">
                <a:effectLst>
                  <a:outerShdw blurRad="50800" dist="38100" dir="2700000" algn="tl" rotWithShape="0">
                    <a:prstClr val="black">
                      <a:alpha val="40000"/>
                    </a:prstClr>
                  </a:outerShdw>
                </a:effectLst>
                <a:tableStyleId>{ED083AE6-46FA-4A59-8FB0-9F97EB10719F}</a:tableStyleId>
              </a:tblPr>
              <a:tblGrid>
                <a:gridCol w="3253502">
                  <a:extLst>
                    <a:ext uri="{9D8B030D-6E8A-4147-A177-3AD203B41FA5}">
                      <a16:colId xmlns:a16="http://schemas.microsoft.com/office/drawing/2014/main" val="1955929335"/>
                    </a:ext>
                  </a:extLst>
                </a:gridCol>
                <a:gridCol w="1745839">
                  <a:extLst>
                    <a:ext uri="{9D8B030D-6E8A-4147-A177-3AD203B41FA5}">
                      <a16:colId xmlns:a16="http://schemas.microsoft.com/office/drawing/2014/main" val="823311228"/>
                    </a:ext>
                  </a:extLst>
                </a:gridCol>
                <a:gridCol w="1533915">
                  <a:extLst>
                    <a:ext uri="{9D8B030D-6E8A-4147-A177-3AD203B41FA5}">
                      <a16:colId xmlns:a16="http://schemas.microsoft.com/office/drawing/2014/main" val="1166464298"/>
                    </a:ext>
                  </a:extLst>
                </a:gridCol>
                <a:gridCol w="1150435">
                  <a:extLst>
                    <a:ext uri="{9D8B030D-6E8A-4147-A177-3AD203B41FA5}">
                      <a16:colId xmlns:a16="http://schemas.microsoft.com/office/drawing/2014/main" val="2821652238"/>
                    </a:ext>
                  </a:extLst>
                </a:gridCol>
                <a:gridCol w="1037185">
                  <a:extLst>
                    <a:ext uri="{9D8B030D-6E8A-4147-A177-3AD203B41FA5}">
                      <a16:colId xmlns:a16="http://schemas.microsoft.com/office/drawing/2014/main" val="4147557947"/>
                    </a:ext>
                  </a:extLst>
                </a:gridCol>
                <a:gridCol w="1037185">
                  <a:extLst>
                    <a:ext uri="{9D8B030D-6E8A-4147-A177-3AD203B41FA5}">
                      <a16:colId xmlns:a16="http://schemas.microsoft.com/office/drawing/2014/main" val="1364590553"/>
                    </a:ext>
                  </a:extLst>
                </a:gridCol>
                <a:gridCol w="1037185">
                  <a:extLst>
                    <a:ext uri="{9D8B030D-6E8A-4147-A177-3AD203B41FA5}">
                      <a16:colId xmlns:a16="http://schemas.microsoft.com/office/drawing/2014/main" val="2740790276"/>
                    </a:ext>
                  </a:extLst>
                </a:gridCol>
              </a:tblGrid>
              <a:tr h="427778">
                <a:tc>
                  <a:txBody>
                    <a:bodyPr/>
                    <a:lstStyle/>
                    <a:p>
                      <a:pPr algn="ctr"/>
                      <a:r>
                        <a:rPr lang="en-US" sz="1400" dirty="0"/>
                        <a:t>Model</a:t>
                      </a:r>
                    </a:p>
                  </a:txBody>
                  <a:tcPr anchor="ctr"/>
                </a:tc>
                <a:tc>
                  <a:txBody>
                    <a:bodyPr/>
                    <a:lstStyle/>
                    <a:p>
                      <a:pPr algn="ctr"/>
                      <a:r>
                        <a:rPr lang="en-US" sz="1400" dirty="0"/>
                        <a:t>Training Accuracy</a:t>
                      </a:r>
                    </a:p>
                  </a:txBody>
                  <a:tcPr anchor="ctr"/>
                </a:tc>
                <a:tc>
                  <a:txBody>
                    <a:bodyPr/>
                    <a:lstStyle/>
                    <a:p>
                      <a:pPr algn="ctr"/>
                      <a:r>
                        <a:rPr lang="en-US" sz="1400" dirty="0"/>
                        <a:t>Testing Accuracy</a:t>
                      </a:r>
                    </a:p>
                  </a:txBody>
                  <a:tcPr anchor="ctr"/>
                </a:tc>
                <a:tc>
                  <a:txBody>
                    <a:bodyPr/>
                    <a:lstStyle/>
                    <a:p>
                      <a:pPr algn="ctr"/>
                      <a:r>
                        <a:rPr lang="en-US" sz="1400" dirty="0"/>
                        <a:t>Recall – 0</a:t>
                      </a:r>
                    </a:p>
                  </a:txBody>
                  <a:tcPr anchor="ctr"/>
                </a:tc>
                <a:tc>
                  <a:txBody>
                    <a:bodyPr/>
                    <a:lstStyle/>
                    <a:p>
                      <a:pPr algn="ctr"/>
                      <a:r>
                        <a:rPr lang="en-US" sz="1400" dirty="0"/>
                        <a:t>Recall-1</a:t>
                      </a:r>
                    </a:p>
                  </a:txBody>
                  <a:tcPr anchor="ctr"/>
                </a:tc>
                <a:tc>
                  <a:txBody>
                    <a:bodyPr/>
                    <a:lstStyle/>
                    <a:p>
                      <a:pPr algn="ctr"/>
                      <a:r>
                        <a:rPr lang="en-US" sz="1400" dirty="0"/>
                        <a:t>F1 Score</a:t>
                      </a:r>
                    </a:p>
                    <a:p>
                      <a:pPr algn="ctr"/>
                      <a:r>
                        <a:rPr lang="en-US" sz="1400" dirty="0"/>
                        <a:t>Class 0</a:t>
                      </a:r>
                    </a:p>
                  </a:txBody>
                  <a:tcPr anchor="ctr"/>
                </a:tc>
                <a:tc>
                  <a:txBody>
                    <a:bodyPr/>
                    <a:lstStyle/>
                    <a:p>
                      <a:pPr algn="ctr"/>
                      <a:r>
                        <a:rPr lang="en-US" sz="1400" dirty="0"/>
                        <a:t>F1 Score</a:t>
                      </a:r>
                    </a:p>
                    <a:p>
                      <a:pPr algn="ctr"/>
                      <a:r>
                        <a:rPr lang="en-US" sz="1400" dirty="0"/>
                        <a:t>Class 1</a:t>
                      </a:r>
                    </a:p>
                  </a:txBody>
                  <a:tcPr anchor="ctr"/>
                </a:tc>
                <a:extLst>
                  <a:ext uri="{0D108BD9-81ED-4DB2-BD59-A6C34878D82A}">
                    <a16:rowId xmlns:a16="http://schemas.microsoft.com/office/drawing/2014/main" val="1078767453"/>
                  </a:ext>
                </a:extLst>
              </a:tr>
              <a:tr h="427778">
                <a:tc>
                  <a:txBody>
                    <a:bodyPr/>
                    <a:lstStyle/>
                    <a:p>
                      <a:pPr algn="ctr"/>
                      <a:r>
                        <a:rPr lang="en-US" sz="1400" dirty="0"/>
                        <a:t>Logistic Regression</a:t>
                      </a:r>
                    </a:p>
                  </a:txBody>
                  <a:tcPr anchor="ctr">
                    <a:solidFill>
                      <a:schemeClr val="bg1"/>
                    </a:solidFill>
                  </a:tcPr>
                </a:tc>
                <a:tc>
                  <a:txBody>
                    <a:bodyPr/>
                    <a:lstStyle/>
                    <a:p>
                      <a:pPr algn="ctr"/>
                      <a:r>
                        <a:rPr lang="en-US" sz="1400" dirty="0"/>
                        <a:t>83.2</a:t>
                      </a:r>
                    </a:p>
                  </a:txBody>
                  <a:tcPr anchor="ctr">
                    <a:solidFill>
                      <a:schemeClr val="bg1"/>
                    </a:solidFill>
                  </a:tcPr>
                </a:tc>
                <a:tc>
                  <a:txBody>
                    <a:bodyPr/>
                    <a:lstStyle/>
                    <a:p>
                      <a:pPr algn="ctr"/>
                      <a:r>
                        <a:rPr lang="en-US" sz="1400" dirty="0"/>
                        <a:t>83</a:t>
                      </a:r>
                    </a:p>
                  </a:txBody>
                  <a:tcPr anchor="ctr">
                    <a:solidFill>
                      <a:schemeClr val="bg1"/>
                    </a:solidFill>
                  </a:tcPr>
                </a:tc>
                <a:tc>
                  <a:txBody>
                    <a:bodyPr/>
                    <a:lstStyle/>
                    <a:p>
                      <a:pPr algn="ctr"/>
                      <a:r>
                        <a:rPr lang="en-US" sz="1400" dirty="0"/>
                        <a:t>92</a:t>
                      </a:r>
                    </a:p>
                  </a:txBody>
                  <a:tcPr anchor="ctr">
                    <a:solidFill>
                      <a:schemeClr val="bg1"/>
                    </a:solidFill>
                  </a:tcPr>
                </a:tc>
                <a:tc>
                  <a:txBody>
                    <a:bodyPr/>
                    <a:lstStyle/>
                    <a:p>
                      <a:pPr algn="ctr"/>
                      <a:r>
                        <a:rPr lang="en-US" sz="1400" dirty="0"/>
                        <a:t>57</a:t>
                      </a:r>
                    </a:p>
                  </a:txBody>
                  <a:tcPr anchor="ctr">
                    <a:solidFill>
                      <a:schemeClr val="bg1"/>
                    </a:solidFill>
                  </a:tcPr>
                </a:tc>
                <a:tc>
                  <a:txBody>
                    <a:bodyPr/>
                    <a:lstStyle/>
                    <a:p>
                      <a:pPr algn="ctr"/>
                      <a:r>
                        <a:rPr lang="en-US" sz="1400" dirty="0"/>
                        <a:t>89</a:t>
                      </a:r>
                    </a:p>
                  </a:txBody>
                  <a:tcPr anchor="ctr">
                    <a:solidFill>
                      <a:schemeClr val="bg1"/>
                    </a:solidFill>
                  </a:tcPr>
                </a:tc>
                <a:tc>
                  <a:txBody>
                    <a:bodyPr/>
                    <a:lstStyle/>
                    <a:p>
                      <a:pPr algn="ctr"/>
                      <a:r>
                        <a:rPr lang="en-US" sz="1400" dirty="0"/>
                        <a:t>63</a:t>
                      </a:r>
                    </a:p>
                  </a:txBody>
                  <a:tcPr anchor="ctr">
                    <a:solidFill>
                      <a:schemeClr val="bg1"/>
                    </a:solidFill>
                  </a:tcPr>
                </a:tc>
                <a:extLst>
                  <a:ext uri="{0D108BD9-81ED-4DB2-BD59-A6C34878D82A}">
                    <a16:rowId xmlns:a16="http://schemas.microsoft.com/office/drawing/2014/main" val="815413957"/>
                  </a:ext>
                </a:extLst>
              </a:tr>
              <a:tr h="427778">
                <a:tc>
                  <a:txBody>
                    <a:bodyPr/>
                    <a:lstStyle/>
                    <a:p>
                      <a:pPr algn="ctr"/>
                      <a:r>
                        <a:rPr lang="en-US" sz="1400" dirty="0"/>
                        <a:t>SVM</a:t>
                      </a:r>
                    </a:p>
                  </a:txBody>
                  <a:tcPr anchor="ctr">
                    <a:solidFill>
                      <a:schemeClr val="bg1"/>
                    </a:solidFill>
                  </a:tcPr>
                </a:tc>
                <a:tc>
                  <a:txBody>
                    <a:bodyPr/>
                    <a:lstStyle/>
                    <a:p>
                      <a:pPr algn="ctr"/>
                      <a:r>
                        <a:rPr lang="en-US" sz="1400" dirty="0"/>
                        <a:t>83.4</a:t>
                      </a:r>
                    </a:p>
                  </a:txBody>
                  <a:tcPr anchor="ctr">
                    <a:solidFill>
                      <a:schemeClr val="bg1"/>
                    </a:solidFill>
                  </a:tcPr>
                </a:tc>
                <a:tc>
                  <a:txBody>
                    <a:bodyPr/>
                    <a:lstStyle/>
                    <a:p>
                      <a:pPr algn="ctr"/>
                      <a:r>
                        <a:rPr lang="en-US" sz="1400" dirty="0"/>
                        <a:t>82.4</a:t>
                      </a:r>
                    </a:p>
                  </a:txBody>
                  <a:tcPr anchor="ctr">
                    <a:solidFill>
                      <a:schemeClr val="bg1"/>
                    </a:solidFill>
                  </a:tcPr>
                </a:tc>
                <a:tc>
                  <a:txBody>
                    <a:bodyPr/>
                    <a:lstStyle/>
                    <a:p>
                      <a:pPr algn="ctr"/>
                      <a:r>
                        <a:rPr lang="en-US" sz="1400" dirty="0"/>
                        <a:t>92</a:t>
                      </a:r>
                    </a:p>
                  </a:txBody>
                  <a:tcPr anchor="ctr">
                    <a:solidFill>
                      <a:schemeClr val="bg1"/>
                    </a:solidFill>
                  </a:tcPr>
                </a:tc>
                <a:tc>
                  <a:txBody>
                    <a:bodyPr/>
                    <a:lstStyle/>
                    <a:p>
                      <a:pPr algn="ctr"/>
                      <a:r>
                        <a:rPr lang="en-US" sz="1400" dirty="0"/>
                        <a:t>54</a:t>
                      </a:r>
                    </a:p>
                  </a:txBody>
                  <a:tcPr anchor="ctr">
                    <a:solidFill>
                      <a:schemeClr val="bg1"/>
                    </a:solidFill>
                  </a:tcPr>
                </a:tc>
                <a:tc>
                  <a:txBody>
                    <a:bodyPr/>
                    <a:lstStyle/>
                    <a:p>
                      <a:pPr algn="ctr"/>
                      <a:r>
                        <a:rPr lang="en-US" sz="1400" dirty="0"/>
                        <a:t>89</a:t>
                      </a:r>
                    </a:p>
                  </a:txBody>
                  <a:tcPr anchor="ctr">
                    <a:solidFill>
                      <a:schemeClr val="bg1"/>
                    </a:solidFill>
                  </a:tcPr>
                </a:tc>
                <a:tc>
                  <a:txBody>
                    <a:bodyPr/>
                    <a:lstStyle/>
                    <a:p>
                      <a:pPr algn="ctr"/>
                      <a:r>
                        <a:rPr lang="en-US" sz="1400" dirty="0"/>
                        <a:t>61</a:t>
                      </a:r>
                    </a:p>
                  </a:txBody>
                  <a:tcPr anchor="ctr">
                    <a:solidFill>
                      <a:schemeClr val="bg1"/>
                    </a:solidFill>
                  </a:tcPr>
                </a:tc>
                <a:extLst>
                  <a:ext uri="{0D108BD9-81ED-4DB2-BD59-A6C34878D82A}">
                    <a16:rowId xmlns:a16="http://schemas.microsoft.com/office/drawing/2014/main" val="424096825"/>
                  </a:ext>
                </a:extLst>
              </a:tr>
              <a:tr h="427778">
                <a:tc>
                  <a:txBody>
                    <a:bodyPr/>
                    <a:lstStyle/>
                    <a:p>
                      <a:pPr algn="ctr"/>
                      <a:r>
                        <a:rPr lang="en-US" sz="1400" dirty="0"/>
                        <a:t>Decision Tree Classifier</a:t>
                      </a:r>
                    </a:p>
                  </a:txBody>
                  <a:tcPr anchor="ctr">
                    <a:solidFill>
                      <a:schemeClr val="bg1"/>
                    </a:solidFill>
                  </a:tcPr>
                </a:tc>
                <a:tc>
                  <a:txBody>
                    <a:bodyPr/>
                    <a:lstStyle/>
                    <a:p>
                      <a:pPr algn="ctr"/>
                      <a:r>
                        <a:rPr lang="en-US" sz="1400" dirty="0"/>
                        <a:t>81.52</a:t>
                      </a:r>
                    </a:p>
                  </a:txBody>
                  <a:tcPr anchor="ctr">
                    <a:solidFill>
                      <a:schemeClr val="bg1"/>
                    </a:solidFill>
                  </a:tcPr>
                </a:tc>
                <a:tc>
                  <a:txBody>
                    <a:bodyPr/>
                    <a:lstStyle/>
                    <a:p>
                      <a:pPr algn="ctr"/>
                      <a:r>
                        <a:rPr lang="en-US" sz="1400" dirty="0"/>
                        <a:t>81.46</a:t>
                      </a:r>
                    </a:p>
                  </a:txBody>
                  <a:tcPr anchor="ctr">
                    <a:solidFill>
                      <a:schemeClr val="bg1"/>
                    </a:solidFill>
                  </a:tcPr>
                </a:tc>
                <a:tc>
                  <a:txBody>
                    <a:bodyPr/>
                    <a:lstStyle/>
                    <a:p>
                      <a:pPr algn="ctr"/>
                      <a:r>
                        <a:rPr lang="en-US" sz="1400" dirty="0"/>
                        <a:t>95</a:t>
                      </a:r>
                    </a:p>
                  </a:txBody>
                  <a:tcPr anchor="ctr">
                    <a:solidFill>
                      <a:schemeClr val="bg1"/>
                    </a:solidFill>
                  </a:tcPr>
                </a:tc>
                <a:tc>
                  <a:txBody>
                    <a:bodyPr/>
                    <a:lstStyle/>
                    <a:p>
                      <a:pPr algn="ctr"/>
                      <a:r>
                        <a:rPr lang="en-US" sz="1400" dirty="0"/>
                        <a:t>42</a:t>
                      </a:r>
                    </a:p>
                  </a:txBody>
                  <a:tcPr anchor="ctr">
                    <a:solidFill>
                      <a:schemeClr val="bg1"/>
                    </a:solidFill>
                  </a:tcPr>
                </a:tc>
                <a:tc>
                  <a:txBody>
                    <a:bodyPr/>
                    <a:lstStyle/>
                    <a:p>
                      <a:pPr algn="ctr"/>
                      <a:r>
                        <a:rPr lang="en-US" sz="1400" dirty="0"/>
                        <a:t>88</a:t>
                      </a:r>
                    </a:p>
                  </a:txBody>
                  <a:tcPr anchor="ctr">
                    <a:solidFill>
                      <a:schemeClr val="bg1"/>
                    </a:solidFill>
                  </a:tcPr>
                </a:tc>
                <a:tc>
                  <a:txBody>
                    <a:bodyPr/>
                    <a:lstStyle/>
                    <a:p>
                      <a:pPr algn="ctr"/>
                      <a:r>
                        <a:rPr lang="en-US" sz="1400" dirty="0"/>
                        <a:t>54</a:t>
                      </a:r>
                    </a:p>
                  </a:txBody>
                  <a:tcPr anchor="ctr">
                    <a:solidFill>
                      <a:schemeClr val="bg1"/>
                    </a:solidFill>
                  </a:tcPr>
                </a:tc>
                <a:extLst>
                  <a:ext uri="{0D108BD9-81ED-4DB2-BD59-A6C34878D82A}">
                    <a16:rowId xmlns:a16="http://schemas.microsoft.com/office/drawing/2014/main" val="4105911283"/>
                  </a:ext>
                </a:extLst>
              </a:tr>
              <a:tr h="427778">
                <a:tc>
                  <a:txBody>
                    <a:bodyPr/>
                    <a:lstStyle/>
                    <a:p>
                      <a:pPr algn="ctr"/>
                      <a:r>
                        <a:rPr lang="en-US" sz="1400" dirty="0"/>
                        <a:t>KNN</a:t>
                      </a:r>
                    </a:p>
                  </a:txBody>
                  <a:tcPr anchor="ctr">
                    <a:solidFill>
                      <a:schemeClr val="accent1">
                        <a:lumMod val="40000"/>
                        <a:lumOff val="60000"/>
                      </a:schemeClr>
                    </a:solidFill>
                  </a:tcPr>
                </a:tc>
                <a:tc>
                  <a:txBody>
                    <a:bodyPr/>
                    <a:lstStyle/>
                    <a:p>
                      <a:pPr algn="ctr"/>
                      <a:r>
                        <a:rPr lang="en-US" sz="1400" dirty="0"/>
                        <a:t>85</a:t>
                      </a:r>
                    </a:p>
                  </a:txBody>
                  <a:tcPr anchor="ctr">
                    <a:solidFill>
                      <a:schemeClr val="accent1">
                        <a:lumMod val="40000"/>
                        <a:lumOff val="60000"/>
                      </a:schemeClr>
                    </a:solidFill>
                  </a:tcPr>
                </a:tc>
                <a:tc>
                  <a:txBody>
                    <a:bodyPr/>
                    <a:lstStyle/>
                    <a:p>
                      <a:pPr algn="ctr"/>
                      <a:r>
                        <a:rPr lang="en-US" sz="1400" dirty="0"/>
                        <a:t>83.4</a:t>
                      </a:r>
                    </a:p>
                  </a:txBody>
                  <a:tcPr anchor="ctr">
                    <a:solidFill>
                      <a:schemeClr val="accent1">
                        <a:lumMod val="40000"/>
                        <a:lumOff val="60000"/>
                      </a:schemeClr>
                    </a:solidFill>
                  </a:tcPr>
                </a:tc>
                <a:tc>
                  <a:txBody>
                    <a:bodyPr/>
                    <a:lstStyle/>
                    <a:p>
                      <a:pPr algn="ctr"/>
                      <a:r>
                        <a:rPr lang="en-US" sz="1400" dirty="0"/>
                        <a:t>90</a:t>
                      </a:r>
                    </a:p>
                  </a:txBody>
                  <a:tcPr anchor="ctr">
                    <a:solidFill>
                      <a:schemeClr val="accent1">
                        <a:lumMod val="40000"/>
                        <a:lumOff val="60000"/>
                      </a:schemeClr>
                    </a:solidFill>
                  </a:tcPr>
                </a:tc>
                <a:tc>
                  <a:txBody>
                    <a:bodyPr/>
                    <a:lstStyle/>
                    <a:p>
                      <a:pPr algn="ctr"/>
                      <a:r>
                        <a:rPr lang="en-US" sz="1400" dirty="0"/>
                        <a:t>63</a:t>
                      </a:r>
                    </a:p>
                  </a:txBody>
                  <a:tcPr anchor="ctr">
                    <a:solidFill>
                      <a:schemeClr val="accent1">
                        <a:lumMod val="40000"/>
                        <a:lumOff val="60000"/>
                      </a:schemeClr>
                    </a:solidFill>
                  </a:tcPr>
                </a:tc>
                <a:tc>
                  <a:txBody>
                    <a:bodyPr/>
                    <a:lstStyle/>
                    <a:p>
                      <a:pPr algn="ctr"/>
                      <a:r>
                        <a:rPr lang="en-US" sz="1400" dirty="0"/>
                        <a:t>89</a:t>
                      </a:r>
                    </a:p>
                  </a:txBody>
                  <a:tcPr anchor="ctr">
                    <a:solidFill>
                      <a:schemeClr val="accent1">
                        <a:lumMod val="40000"/>
                        <a:lumOff val="60000"/>
                      </a:schemeClr>
                    </a:solidFill>
                  </a:tcPr>
                </a:tc>
                <a:tc>
                  <a:txBody>
                    <a:bodyPr/>
                    <a:lstStyle/>
                    <a:p>
                      <a:pPr algn="ctr"/>
                      <a:r>
                        <a:rPr lang="en-US" sz="1400" dirty="0"/>
                        <a:t>66</a:t>
                      </a:r>
                    </a:p>
                  </a:txBody>
                  <a:tcPr anchor="ctr">
                    <a:solidFill>
                      <a:schemeClr val="accent1">
                        <a:lumMod val="40000"/>
                        <a:lumOff val="60000"/>
                      </a:schemeClr>
                    </a:solidFill>
                  </a:tcPr>
                </a:tc>
                <a:extLst>
                  <a:ext uri="{0D108BD9-81ED-4DB2-BD59-A6C34878D82A}">
                    <a16:rowId xmlns:a16="http://schemas.microsoft.com/office/drawing/2014/main" val="483227329"/>
                  </a:ext>
                </a:extLst>
              </a:tr>
              <a:tr h="427778">
                <a:tc>
                  <a:txBody>
                    <a:bodyPr/>
                    <a:lstStyle/>
                    <a:p>
                      <a:pPr algn="ctr"/>
                      <a:r>
                        <a:rPr lang="en-US" sz="1400" dirty="0"/>
                        <a:t>Random Forest classifier</a:t>
                      </a:r>
                    </a:p>
                  </a:txBody>
                  <a:tcPr anchor="ctr">
                    <a:solidFill>
                      <a:srgbClr val="FFFFFF"/>
                    </a:solidFill>
                  </a:tcPr>
                </a:tc>
                <a:tc>
                  <a:txBody>
                    <a:bodyPr/>
                    <a:lstStyle/>
                    <a:p>
                      <a:pPr algn="ctr"/>
                      <a:r>
                        <a:rPr lang="en-US" sz="1400" dirty="0"/>
                        <a:t>82</a:t>
                      </a:r>
                    </a:p>
                  </a:txBody>
                  <a:tcPr anchor="ctr">
                    <a:solidFill>
                      <a:srgbClr val="FFFFFF"/>
                    </a:solidFill>
                  </a:tcPr>
                </a:tc>
                <a:tc>
                  <a:txBody>
                    <a:bodyPr/>
                    <a:lstStyle/>
                    <a:p>
                      <a:pPr algn="ctr"/>
                      <a:r>
                        <a:rPr lang="en-US" sz="1400" dirty="0"/>
                        <a:t>82</a:t>
                      </a:r>
                    </a:p>
                  </a:txBody>
                  <a:tcPr anchor="ctr">
                    <a:solidFill>
                      <a:srgbClr val="FFFFFF"/>
                    </a:solidFill>
                  </a:tcPr>
                </a:tc>
                <a:tc>
                  <a:txBody>
                    <a:bodyPr/>
                    <a:lstStyle/>
                    <a:p>
                      <a:pPr algn="ctr"/>
                      <a:r>
                        <a:rPr lang="en-US" sz="1400" dirty="0"/>
                        <a:t>94</a:t>
                      </a:r>
                    </a:p>
                  </a:txBody>
                  <a:tcPr anchor="ctr">
                    <a:solidFill>
                      <a:srgbClr val="FFFFFF"/>
                    </a:solidFill>
                  </a:tcPr>
                </a:tc>
                <a:tc>
                  <a:txBody>
                    <a:bodyPr/>
                    <a:lstStyle/>
                    <a:p>
                      <a:pPr algn="ctr"/>
                      <a:r>
                        <a:rPr lang="en-US" sz="1400" dirty="0"/>
                        <a:t>46</a:t>
                      </a:r>
                    </a:p>
                  </a:txBody>
                  <a:tcPr anchor="ctr">
                    <a:solidFill>
                      <a:srgbClr val="FFFFFF"/>
                    </a:solidFill>
                  </a:tcPr>
                </a:tc>
                <a:tc>
                  <a:txBody>
                    <a:bodyPr/>
                    <a:lstStyle/>
                    <a:p>
                      <a:pPr algn="ctr"/>
                      <a:r>
                        <a:rPr lang="en-US" sz="1400" dirty="0"/>
                        <a:t>89</a:t>
                      </a:r>
                    </a:p>
                  </a:txBody>
                  <a:tcPr anchor="ctr">
                    <a:solidFill>
                      <a:srgbClr val="FFFFFF"/>
                    </a:solidFill>
                  </a:tcPr>
                </a:tc>
                <a:tc>
                  <a:txBody>
                    <a:bodyPr/>
                    <a:lstStyle/>
                    <a:p>
                      <a:pPr algn="ctr"/>
                      <a:r>
                        <a:rPr lang="en-US" sz="1400" dirty="0"/>
                        <a:t>57</a:t>
                      </a:r>
                    </a:p>
                  </a:txBody>
                  <a:tcPr anchor="ctr">
                    <a:solidFill>
                      <a:srgbClr val="FFFFFF"/>
                    </a:solidFill>
                  </a:tcPr>
                </a:tc>
                <a:extLst>
                  <a:ext uri="{0D108BD9-81ED-4DB2-BD59-A6C34878D82A}">
                    <a16:rowId xmlns:a16="http://schemas.microsoft.com/office/drawing/2014/main" val="1790472365"/>
                  </a:ext>
                </a:extLst>
              </a:tr>
              <a:tr h="427778">
                <a:tc>
                  <a:txBody>
                    <a:bodyPr/>
                    <a:lstStyle/>
                    <a:p>
                      <a:pPr algn="ctr"/>
                      <a:r>
                        <a:rPr lang="en-US" sz="1400" dirty="0"/>
                        <a:t>XGBoost</a:t>
                      </a:r>
                    </a:p>
                  </a:txBody>
                  <a:tcPr anchor="ctr">
                    <a:solidFill>
                      <a:srgbClr val="92D050"/>
                    </a:solidFill>
                  </a:tcPr>
                </a:tc>
                <a:tc>
                  <a:txBody>
                    <a:bodyPr/>
                    <a:lstStyle/>
                    <a:p>
                      <a:pPr algn="ctr"/>
                      <a:r>
                        <a:rPr lang="en-US" sz="1400" dirty="0"/>
                        <a:t>86</a:t>
                      </a:r>
                    </a:p>
                  </a:txBody>
                  <a:tcPr anchor="ctr">
                    <a:solidFill>
                      <a:srgbClr val="92D050"/>
                    </a:solidFill>
                  </a:tcPr>
                </a:tc>
                <a:tc>
                  <a:txBody>
                    <a:bodyPr/>
                    <a:lstStyle/>
                    <a:p>
                      <a:pPr algn="ctr"/>
                      <a:r>
                        <a:rPr lang="en-US" sz="1400" dirty="0"/>
                        <a:t>84</a:t>
                      </a:r>
                    </a:p>
                  </a:txBody>
                  <a:tcPr anchor="ctr">
                    <a:solidFill>
                      <a:srgbClr val="92D050"/>
                    </a:solidFill>
                  </a:tcPr>
                </a:tc>
                <a:tc>
                  <a:txBody>
                    <a:bodyPr/>
                    <a:lstStyle/>
                    <a:p>
                      <a:pPr algn="ctr"/>
                      <a:r>
                        <a:rPr lang="en-US" sz="1400" dirty="0"/>
                        <a:t>92</a:t>
                      </a:r>
                    </a:p>
                  </a:txBody>
                  <a:tcPr anchor="ctr">
                    <a:solidFill>
                      <a:srgbClr val="92D050"/>
                    </a:solidFill>
                  </a:tcPr>
                </a:tc>
                <a:tc>
                  <a:txBody>
                    <a:bodyPr/>
                    <a:lstStyle/>
                    <a:p>
                      <a:pPr algn="ctr"/>
                      <a:r>
                        <a:rPr lang="en-US" sz="1400" dirty="0"/>
                        <a:t>62</a:t>
                      </a:r>
                    </a:p>
                  </a:txBody>
                  <a:tcPr anchor="ctr">
                    <a:solidFill>
                      <a:srgbClr val="92D050"/>
                    </a:solidFill>
                  </a:tcPr>
                </a:tc>
                <a:tc>
                  <a:txBody>
                    <a:bodyPr/>
                    <a:lstStyle/>
                    <a:p>
                      <a:pPr algn="ctr"/>
                      <a:r>
                        <a:rPr lang="en-US" sz="1400" dirty="0"/>
                        <a:t>90</a:t>
                      </a:r>
                    </a:p>
                  </a:txBody>
                  <a:tcPr anchor="ctr">
                    <a:solidFill>
                      <a:srgbClr val="92D050"/>
                    </a:solidFill>
                  </a:tcPr>
                </a:tc>
                <a:tc>
                  <a:txBody>
                    <a:bodyPr/>
                    <a:lstStyle/>
                    <a:p>
                      <a:pPr algn="ctr"/>
                      <a:r>
                        <a:rPr lang="en-US" sz="1400" dirty="0"/>
                        <a:t>67</a:t>
                      </a:r>
                    </a:p>
                  </a:txBody>
                  <a:tcPr anchor="ctr">
                    <a:solidFill>
                      <a:srgbClr val="92D050"/>
                    </a:solidFill>
                  </a:tcPr>
                </a:tc>
                <a:extLst>
                  <a:ext uri="{0D108BD9-81ED-4DB2-BD59-A6C34878D82A}">
                    <a16:rowId xmlns:a16="http://schemas.microsoft.com/office/drawing/2014/main" val="2635276967"/>
                  </a:ext>
                </a:extLst>
              </a:tr>
              <a:tr h="427778">
                <a:tc>
                  <a:txBody>
                    <a:bodyPr/>
                    <a:lstStyle/>
                    <a:p>
                      <a:pPr algn="ctr"/>
                      <a:r>
                        <a:rPr lang="en-US" sz="1400" dirty="0"/>
                        <a:t>Logistic Regression with Oversampling</a:t>
                      </a:r>
                    </a:p>
                  </a:txBody>
                  <a:tcPr anchor="ctr">
                    <a:solidFill>
                      <a:schemeClr val="accent1">
                        <a:lumMod val="40000"/>
                        <a:lumOff val="60000"/>
                      </a:schemeClr>
                    </a:solidFill>
                  </a:tcPr>
                </a:tc>
                <a:tc>
                  <a:txBody>
                    <a:bodyPr/>
                    <a:lstStyle/>
                    <a:p>
                      <a:pPr algn="ctr"/>
                      <a:r>
                        <a:rPr lang="en-US" sz="1400" dirty="0"/>
                        <a:t>83</a:t>
                      </a:r>
                    </a:p>
                  </a:txBody>
                  <a:tcPr anchor="ctr">
                    <a:solidFill>
                      <a:schemeClr val="accent1">
                        <a:lumMod val="40000"/>
                        <a:lumOff val="60000"/>
                      </a:schemeClr>
                    </a:solidFill>
                  </a:tcPr>
                </a:tc>
                <a:tc>
                  <a:txBody>
                    <a:bodyPr/>
                    <a:lstStyle/>
                    <a:p>
                      <a:pPr algn="ctr"/>
                      <a:r>
                        <a:rPr lang="en-US" sz="1400" dirty="0"/>
                        <a:t>80</a:t>
                      </a:r>
                    </a:p>
                  </a:txBody>
                  <a:tcPr anchor="ctr">
                    <a:solidFill>
                      <a:schemeClr val="accent1">
                        <a:lumMod val="40000"/>
                        <a:lumOff val="60000"/>
                      </a:schemeClr>
                    </a:solidFill>
                  </a:tcPr>
                </a:tc>
                <a:tc>
                  <a:txBody>
                    <a:bodyPr/>
                    <a:lstStyle/>
                    <a:p>
                      <a:pPr algn="ctr"/>
                      <a:r>
                        <a:rPr lang="en-US" sz="1400" dirty="0"/>
                        <a:t>79</a:t>
                      </a:r>
                    </a:p>
                  </a:txBody>
                  <a:tcPr anchor="ctr">
                    <a:solidFill>
                      <a:schemeClr val="accent1">
                        <a:lumMod val="40000"/>
                        <a:lumOff val="60000"/>
                      </a:schemeClr>
                    </a:solidFill>
                  </a:tcPr>
                </a:tc>
                <a:tc>
                  <a:txBody>
                    <a:bodyPr/>
                    <a:lstStyle/>
                    <a:p>
                      <a:pPr algn="ctr"/>
                      <a:r>
                        <a:rPr lang="en-US" sz="1400" dirty="0"/>
                        <a:t>81</a:t>
                      </a:r>
                    </a:p>
                  </a:txBody>
                  <a:tcPr anchor="ctr">
                    <a:solidFill>
                      <a:schemeClr val="accent1">
                        <a:lumMod val="40000"/>
                        <a:lumOff val="60000"/>
                      </a:schemeClr>
                    </a:solidFill>
                  </a:tcPr>
                </a:tc>
                <a:tc>
                  <a:txBody>
                    <a:bodyPr/>
                    <a:lstStyle/>
                    <a:p>
                      <a:pPr algn="ctr"/>
                      <a:r>
                        <a:rPr lang="en-US" sz="1400" dirty="0"/>
                        <a:t>85</a:t>
                      </a:r>
                    </a:p>
                  </a:txBody>
                  <a:tcPr anchor="ctr">
                    <a:solidFill>
                      <a:schemeClr val="accent1">
                        <a:lumMod val="40000"/>
                        <a:lumOff val="60000"/>
                      </a:schemeClr>
                    </a:solidFill>
                  </a:tcPr>
                </a:tc>
                <a:tc>
                  <a:txBody>
                    <a:bodyPr/>
                    <a:lstStyle/>
                    <a:p>
                      <a:pPr algn="ctr"/>
                      <a:r>
                        <a:rPr lang="en-US" sz="1400" dirty="0"/>
                        <a:t>67</a:t>
                      </a:r>
                    </a:p>
                  </a:txBody>
                  <a:tcPr anchor="ctr">
                    <a:solidFill>
                      <a:schemeClr val="accent1">
                        <a:lumMod val="40000"/>
                        <a:lumOff val="60000"/>
                      </a:schemeClr>
                    </a:solidFill>
                  </a:tcPr>
                </a:tc>
                <a:extLst>
                  <a:ext uri="{0D108BD9-81ED-4DB2-BD59-A6C34878D82A}">
                    <a16:rowId xmlns:a16="http://schemas.microsoft.com/office/drawing/2014/main" val="930698839"/>
                  </a:ext>
                </a:extLst>
              </a:tr>
              <a:tr h="427778">
                <a:tc>
                  <a:txBody>
                    <a:bodyPr/>
                    <a:lstStyle/>
                    <a:p>
                      <a:pPr algn="ctr"/>
                      <a:r>
                        <a:rPr lang="en-US" sz="1400" dirty="0"/>
                        <a:t>KNN with Oversampling</a:t>
                      </a:r>
                    </a:p>
                  </a:txBody>
                  <a:tcPr anchor="ctr"/>
                </a:tc>
                <a:tc>
                  <a:txBody>
                    <a:bodyPr/>
                    <a:lstStyle/>
                    <a:p>
                      <a:pPr algn="ctr"/>
                      <a:r>
                        <a:rPr lang="en-US" sz="1400" dirty="0"/>
                        <a:t>84.3</a:t>
                      </a:r>
                    </a:p>
                  </a:txBody>
                  <a:tcPr anchor="ctr"/>
                </a:tc>
                <a:tc>
                  <a:txBody>
                    <a:bodyPr/>
                    <a:lstStyle/>
                    <a:p>
                      <a:pPr algn="ctr"/>
                      <a:r>
                        <a:rPr lang="en-US" sz="1400" dirty="0"/>
                        <a:t>78.35</a:t>
                      </a:r>
                    </a:p>
                  </a:txBody>
                  <a:tcPr anchor="ctr"/>
                </a:tc>
                <a:tc>
                  <a:txBody>
                    <a:bodyPr/>
                    <a:lstStyle/>
                    <a:p>
                      <a:pPr algn="ctr"/>
                      <a:r>
                        <a:rPr lang="en-US" sz="1400" dirty="0"/>
                        <a:t>77</a:t>
                      </a:r>
                    </a:p>
                  </a:txBody>
                  <a:tcPr anchor="ctr"/>
                </a:tc>
                <a:tc>
                  <a:txBody>
                    <a:bodyPr/>
                    <a:lstStyle/>
                    <a:p>
                      <a:pPr algn="ctr"/>
                      <a:r>
                        <a:rPr lang="en-US" sz="1400" dirty="0"/>
                        <a:t>83</a:t>
                      </a:r>
                    </a:p>
                  </a:txBody>
                  <a:tcPr anchor="ctr"/>
                </a:tc>
                <a:tc>
                  <a:txBody>
                    <a:bodyPr/>
                    <a:lstStyle/>
                    <a:p>
                      <a:pPr algn="ctr"/>
                      <a:r>
                        <a:rPr lang="en-US" sz="1400" dirty="0"/>
                        <a:t>84</a:t>
                      </a:r>
                    </a:p>
                  </a:txBody>
                  <a:tcPr anchor="ctr"/>
                </a:tc>
                <a:tc>
                  <a:txBody>
                    <a:bodyPr/>
                    <a:lstStyle/>
                    <a:p>
                      <a:pPr algn="ctr"/>
                      <a:r>
                        <a:rPr lang="en-US" sz="1400" dirty="0"/>
                        <a:t>67</a:t>
                      </a:r>
                    </a:p>
                  </a:txBody>
                  <a:tcPr anchor="ctr"/>
                </a:tc>
                <a:extLst>
                  <a:ext uri="{0D108BD9-81ED-4DB2-BD59-A6C34878D82A}">
                    <a16:rowId xmlns:a16="http://schemas.microsoft.com/office/drawing/2014/main" val="2325835589"/>
                  </a:ext>
                </a:extLst>
              </a:tr>
              <a:tr h="427778">
                <a:tc>
                  <a:txBody>
                    <a:bodyPr/>
                    <a:lstStyle/>
                    <a:p>
                      <a:pPr algn="ctr"/>
                      <a:r>
                        <a:rPr lang="en-US" sz="1400" dirty="0"/>
                        <a:t>XGBoost With Oversampling</a:t>
                      </a:r>
                    </a:p>
                  </a:txBody>
                  <a:tcPr anchor="ctr">
                    <a:solidFill>
                      <a:srgbClr val="92D050"/>
                    </a:solidFill>
                  </a:tcPr>
                </a:tc>
                <a:tc>
                  <a:txBody>
                    <a:bodyPr/>
                    <a:lstStyle/>
                    <a:p>
                      <a:pPr algn="ctr"/>
                      <a:r>
                        <a:rPr lang="en-US" sz="1400" dirty="0"/>
                        <a:t>90</a:t>
                      </a:r>
                    </a:p>
                  </a:txBody>
                  <a:tcPr anchor="ctr">
                    <a:solidFill>
                      <a:srgbClr val="92D050"/>
                    </a:solidFill>
                  </a:tcPr>
                </a:tc>
                <a:tc>
                  <a:txBody>
                    <a:bodyPr/>
                    <a:lstStyle/>
                    <a:p>
                      <a:pPr algn="ctr"/>
                      <a:r>
                        <a:rPr lang="en-US" sz="1400" dirty="0"/>
                        <a:t>83</a:t>
                      </a:r>
                    </a:p>
                  </a:txBody>
                  <a:tcPr anchor="ctr">
                    <a:solidFill>
                      <a:srgbClr val="92D050"/>
                    </a:solidFill>
                  </a:tcPr>
                </a:tc>
                <a:tc>
                  <a:txBody>
                    <a:bodyPr/>
                    <a:lstStyle/>
                    <a:p>
                      <a:pPr algn="ctr"/>
                      <a:r>
                        <a:rPr lang="en-US" sz="1400" dirty="0"/>
                        <a:t>87</a:t>
                      </a:r>
                    </a:p>
                  </a:txBody>
                  <a:tcPr anchor="ctr">
                    <a:solidFill>
                      <a:srgbClr val="92D050"/>
                    </a:solidFill>
                  </a:tcPr>
                </a:tc>
                <a:tc>
                  <a:txBody>
                    <a:bodyPr/>
                    <a:lstStyle/>
                    <a:p>
                      <a:pPr algn="ctr"/>
                      <a:r>
                        <a:rPr lang="en-US" sz="1400" dirty="0"/>
                        <a:t>71</a:t>
                      </a:r>
                    </a:p>
                  </a:txBody>
                  <a:tcPr anchor="ctr">
                    <a:solidFill>
                      <a:srgbClr val="92D050"/>
                    </a:solidFill>
                  </a:tcPr>
                </a:tc>
                <a:tc>
                  <a:txBody>
                    <a:bodyPr/>
                    <a:lstStyle/>
                    <a:p>
                      <a:pPr algn="ctr"/>
                      <a:r>
                        <a:rPr lang="en-US" sz="1400" dirty="0"/>
                        <a:t>88</a:t>
                      </a:r>
                    </a:p>
                  </a:txBody>
                  <a:tcPr anchor="ctr">
                    <a:solidFill>
                      <a:srgbClr val="92D050"/>
                    </a:solidFill>
                  </a:tcPr>
                </a:tc>
                <a:tc>
                  <a:txBody>
                    <a:bodyPr/>
                    <a:lstStyle/>
                    <a:p>
                      <a:pPr algn="ctr"/>
                      <a:r>
                        <a:rPr lang="en-US" sz="1400" dirty="0"/>
                        <a:t>68</a:t>
                      </a:r>
                    </a:p>
                  </a:txBody>
                  <a:tcPr anchor="ctr">
                    <a:solidFill>
                      <a:srgbClr val="92D050"/>
                    </a:solidFill>
                  </a:tcPr>
                </a:tc>
                <a:extLst>
                  <a:ext uri="{0D108BD9-81ED-4DB2-BD59-A6C34878D82A}">
                    <a16:rowId xmlns:a16="http://schemas.microsoft.com/office/drawing/2014/main" val="3665070672"/>
                  </a:ext>
                </a:extLst>
              </a:tr>
              <a:tr h="427902">
                <a:tc>
                  <a:txBody>
                    <a:bodyPr/>
                    <a:lstStyle/>
                    <a:p>
                      <a:pPr algn="ctr"/>
                      <a:r>
                        <a:rPr lang="en-US" sz="1400" dirty="0"/>
                        <a:t>Logistic Regression with Under sampling</a:t>
                      </a:r>
                    </a:p>
                  </a:txBody>
                  <a:tcPr anchor="ctr">
                    <a:solidFill>
                      <a:schemeClr val="accent1">
                        <a:lumMod val="40000"/>
                        <a:lumOff val="60000"/>
                      </a:schemeClr>
                    </a:solidFill>
                  </a:tcPr>
                </a:tc>
                <a:tc>
                  <a:txBody>
                    <a:bodyPr/>
                    <a:lstStyle/>
                    <a:p>
                      <a:pPr algn="ctr"/>
                      <a:r>
                        <a:rPr lang="en-US" sz="1400" dirty="0"/>
                        <a:t>81</a:t>
                      </a:r>
                    </a:p>
                  </a:txBody>
                  <a:tcPr anchor="ctr">
                    <a:solidFill>
                      <a:schemeClr val="accent1">
                        <a:lumMod val="40000"/>
                        <a:lumOff val="60000"/>
                      </a:schemeClr>
                    </a:solidFill>
                  </a:tcPr>
                </a:tc>
                <a:tc>
                  <a:txBody>
                    <a:bodyPr/>
                    <a:lstStyle/>
                    <a:p>
                      <a:pPr algn="ctr"/>
                      <a:r>
                        <a:rPr lang="en-US" sz="1400" dirty="0"/>
                        <a:t>79</a:t>
                      </a:r>
                    </a:p>
                  </a:txBody>
                  <a:tcPr anchor="ctr">
                    <a:solidFill>
                      <a:schemeClr val="accent1">
                        <a:lumMod val="40000"/>
                        <a:lumOff val="60000"/>
                      </a:schemeClr>
                    </a:solidFill>
                  </a:tcPr>
                </a:tc>
                <a:tc>
                  <a:txBody>
                    <a:bodyPr/>
                    <a:lstStyle/>
                    <a:p>
                      <a:pPr algn="ctr"/>
                      <a:r>
                        <a:rPr lang="en-US" sz="1400" dirty="0"/>
                        <a:t>77</a:t>
                      </a:r>
                    </a:p>
                  </a:txBody>
                  <a:tcPr anchor="ctr">
                    <a:solidFill>
                      <a:schemeClr val="accent1">
                        <a:lumMod val="40000"/>
                        <a:lumOff val="60000"/>
                      </a:schemeClr>
                    </a:solidFill>
                  </a:tcPr>
                </a:tc>
                <a:tc>
                  <a:txBody>
                    <a:bodyPr/>
                    <a:lstStyle/>
                    <a:p>
                      <a:pPr algn="ctr"/>
                      <a:r>
                        <a:rPr lang="en-US" sz="1400" dirty="0"/>
                        <a:t>85</a:t>
                      </a:r>
                    </a:p>
                  </a:txBody>
                  <a:tcPr anchor="ctr">
                    <a:solidFill>
                      <a:schemeClr val="accent1">
                        <a:lumMod val="40000"/>
                        <a:lumOff val="60000"/>
                      </a:schemeClr>
                    </a:solidFill>
                  </a:tcPr>
                </a:tc>
                <a:tc>
                  <a:txBody>
                    <a:bodyPr/>
                    <a:lstStyle/>
                    <a:p>
                      <a:pPr algn="ctr"/>
                      <a:r>
                        <a:rPr lang="en-US" sz="1400" dirty="0"/>
                        <a:t>85</a:t>
                      </a:r>
                    </a:p>
                  </a:txBody>
                  <a:tcPr anchor="ctr">
                    <a:solidFill>
                      <a:schemeClr val="accent1">
                        <a:lumMod val="40000"/>
                        <a:lumOff val="60000"/>
                      </a:schemeClr>
                    </a:solidFill>
                  </a:tcPr>
                </a:tc>
                <a:tc>
                  <a:txBody>
                    <a:bodyPr/>
                    <a:lstStyle/>
                    <a:p>
                      <a:pPr algn="ctr"/>
                      <a:r>
                        <a:rPr lang="en-US" sz="1400" dirty="0"/>
                        <a:t>68</a:t>
                      </a:r>
                    </a:p>
                  </a:txBody>
                  <a:tcPr anchor="ctr">
                    <a:solidFill>
                      <a:schemeClr val="accent1">
                        <a:lumMod val="40000"/>
                        <a:lumOff val="60000"/>
                      </a:schemeClr>
                    </a:solidFill>
                  </a:tcPr>
                </a:tc>
                <a:extLst>
                  <a:ext uri="{0D108BD9-81ED-4DB2-BD59-A6C34878D82A}">
                    <a16:rowId xmlns:a16="http://schemas.microsoft.com/office/drawing/2014/main" val="734880153"/>
                  </a:ext>
                </a:extLst>
              </a:tr>
              <a:tr h="427778">
                <a:tc>
                  <a:txBody>
                    <a:bodyPr/>
                    <a:lstStyle/>
                    <a:p>
                      <a:pPr algn="ctr"/>
                      <a:r>
                        <a:rPr lang="en-US" sz="1400" dirty="0"/>
                        <a:t>KNN with Under sampling</a:t>
                      </a:r>
                    </a:p>
                  </a:txBody>
                  <a:tcPr anchor="ctr">
                    <a:solidFill>
                      <a:schemeClr val="bg1"/>
                    </a:solidFill>
                  </a:tcPr>
                </a:tc>
                <a:tc>
                  <a:txBody>
                    <a:bodyPr/>
                    <a:lstStyle/>
                    <a:p>
                      <a:pPr algn="ctr"/>
                      <a:r>
                        <a:rPr lang="en-US" sz="1400" dirty="0"/>
                        <a:t>84</a:t>
                      </a:r>
                    </a:p>
                  </a:txBody>
                  <a:tcPr anchor="ctr">
                    <a:solidFill>
                      <a:schemeClr val="bg1"/>
                    </a:solidFill>
                  </a:tcPr>
                </a:tc>
                <a:tc>
                  <a:txBody>
                    <a:bodyPr/>
                    <a:lstStyle/>
                    <a:p>
                      <a:pPr algn="ctr"/>
                      <a:r>
                        <a:rPr lang="en-US" sz="1400" dirty="0"/>
                        <a:t>80</a:t>
                      </a:r>
                    </a:p>
                  </a:txBody>
                  <a:tcPr anchor="ctr">
                    <a:solidFill>
                      <a:schemeClr val="bg1"/>
                    </a:solidFill>
                  </a:tcPr>
                </a:tc>
                <a:tc>
                  <a:txBody>
                    <a:bodyPr/>
                    <a:lstStyle/>
                    <a:p>
                      <a:pPr algn="ctr"/>
                      <a:r>
                        <a:rPr lang="en-US" sz="1400" dirty="0"/>
                        <a:t>82</a:t>
                      </a:r>
                    </a:p>
                  </a:txBody>
                  <a:tcPr anchor="ctr">
                    <a:solidFill>
                      <a:schemeClr val="bg1"/>
                    </a:solidFill>
                  </a:tcPr>
                </a:tc>
                <a:tc>
                  <a:txBody>
                    <a:bodyPr/>
                    <a:lstStyle/>
                    <a:p>
                      <a:pPr algn="ctr"/>
                      <a:r>
                        <a:rPr lang="en-US" sz="1400" dirty="0"/>
                        <a:t>72</a:t>
                      </a:r>
                    </a:p>
                  </a:txBody>
                  <a:tcPr anchor="ctr">
                    <a:solidFill>
                      <a:schemeClr val="bg1"/>
                    </a:solidFill>
                  </a:tcPr>
                </a:tc>
                <a:tc>
                  <a:txBody>
                    <a:bodyPr/>
                    <a:lstStyle/>
                    <a:p>
                      <a:pPr algn="ctr"/>
                      <a:r>
                        <a:rPr lang="en-US" sz="1400" dirty="0"/>
                        <a:t>84</a:t>
                      </a:r>
                    </a:p>
                  </a:txBody>
                  <a:tcPr anchor="ctr">
                    <a:solidFill>
                      <a:schemeClr val="bg1"/>
                    </a:solidFill>
                  </a:tcPr>
                </a:tc>
                <a:tc>
                  <a:txBody>
                    <a:bodyPr/>
                    <a:lstStyle/>
                    <a:p>
                      <a:pPr algn="ctr"/>
                      <a:r>
                        <a:rPr lang="en-US" sz="1400" dirty="0"/>
                        <a:t>64</a:t>
                      </a:r>
                    </a:p>
                  </a:txBody>
                  <a:tcPr anchor="ctr">
                    <a:solidFill>
                      <a:schemeClr val="bg1"/>
                    </a:solidFill>
                  </a:tcPr>
                </a:tc>
                <a:extLst>
                  <a:ext uri="{0D108BD9-81ED-4DB2-BD59-A6C34878D82A}">
                    <a16:rowId xmlns:a16="http://schemas.microsoft.com/office/drawing/2014/main" val="3741206734"/>
                  </a:ext>
                </a:extLst>
              </a:tr>
              <a:tr h="427778">
                <a:tc>
                  <a:txBody>
                    <a:bodyPr/>
                    <a:lstStyle/>
                    <a:p>
                      <a:pPr algn="ctr"/>
                      <a:r>
                        <a:rPr lang="en-US" sz="1400" dirty="0"/>
                        <a:t>XGBoost With Under sampling</a:t>
                      </a:r>
                    </a:p>
                  </a:txBody>
                  <a:tcPr anchor="ctr">
                    <a:solidFill>
                      <a:srgbClr val="92D050"/>
                    </a:solidFill>
                  </a:tcPr>
                </a:tc>
                <a:tc>
                  <a:txBody>
                    <a:bodyPr/>
                    <a:lstStyle/>
                    <a:p>
                      <a:pPr algn="ctr"/>
                      <a:r>
                        <a:rPr lang="en-US" sz="1400" dirty="0"/>
                        <a:t>87</a:t>
                      </a:r>
                    </a:p>
                  </a:txBody>
                  <a:tcPr anchor="ctr">
                    <a:solidFill>
                      <a:srgbClr val="92D050"/>
                    </a:solidFill>
                  </a:tcPr>
                </a:tc>
                <a:tc>
                  <a:txBody>
                    <a:bodyPr/>
                    <a:lstStyle/>
                    <a:p>
                      <a:pPr algn="ctr"/>
                      <a:r>
                        <a:rPr lang="en-US" sz="1400" dirty="0"/>
                        <a:t>79</a:t>
                      </a:r>
                    </a:p>
                  </a:txBody>
                  <a:tcPr anchor="ctr">
                    <a:solidFill>
                      <a:srgbClr val="92D050"/>
                    </a:solidFill>
                  </a:tcPr>
                </a:tc>
                <a:tc>
                  <a:txBody>
                    <a:bodyPr/>
                    <a:lstStyle/>
                    <a:p>
                      <a:pPr algn="ctr"/>
                      <a:r>
                        <a:rPr lang="en-US" sz="1400" dirty="0"/>
                        <a:t>77</a:t>
                      </a:r>
                    </a:p>
                  </a:txBody>
                  <a:tcPr anchor="ctr">
                    <a:solidFill>
                      <a:srgbClr val="92D050"/>
                    </a:solidFill>
                  </a:tcPr>
                </a:tc>
                <a:tc>
                  <a:txBody>
                    <a:bodyPr/>
                    <a:lstStyle/>
                    <a:p>
                      <a:pPr algn="ctr"/>
                      <a:r>
                        <a:rPr lang="en-US" sz="1400" dirty="0"/>
                        <a:t>85</a:t>
                      </a:r>
                    </a:p>
                  </a:txBody>
                  <a:tcPr anchor="ctr">
                    <a:solidFill>
                      <a:srgbClr val="92D050"/>
                    </a:solidFill>
                  </a:tcPr>
                </a:tc>
                <a:tc>
                  <a:txBody>
                    <a:bodyPr/>
                    <a:lstStyle/>
                    <a:p>
                      <a:pPr algn="ctr"/>
                      <a:r>
                        <a:rPr lang="en-US" sz="1400" dirty="0"/>
                        <a:t>84</a:t>
                      </a:r>
                    </a:p>
                  </a:txBody>
                  <a:tcPr anchor="ctr">
                    <a:solidFill>
                      <a:srgbClr val="92D050"/>
                    </a:solidFill>
                  </a:tcPr>
                </a:tc>
                <a:tc>
                  <a:txBody>
                    <a:bodyPr/>
                    <a:lstStyle/>
                    <a:p>
                      <a:pPr algn="ctr"/>
                      <a:r>
                        <a:rPr lang="en-US" sz="1400" dirty="0"/>
                        <a:t>68</a:t>
                      </a:r>
                    </a:p>
                  </a:txBody>
                  <a:tcPr anchor="ctr">
                    <a:solidFill>
                      <a:srgbClr val="92D050"/>
                    </a:solidFill>
                  </a:tcPr>
                </a:tc>
                <a:extLst>
                  <a:ext uri="{0D108BD9-81ED-4DB2-BD59-A6C34878D82A}">
                    <a16:rowId xmlns:a16="http://schemas.microsoft.com/office/drawing/2014/main" val="1667118479"/>
                  </a:ext>
                </a:extLst>
              </a:tr>
            </a:tbl>
          </a:graphicData>
        </a:graphic>
      </p:graphicFrame>
      <p:sp>
        <p:nvSpPr>
          <p:cNvPr id="5" name="TextBox 4">
            <a:extLst>
              <a:ext uri="{FF2B5EF4-FFF2-40B4-BE49-F238E27FC236}">
                <a16:creationId xmlns:a16="http://schemas.microsoft.com/office/drawing/2014/main" id="{468F0FA3-8A71-B680-8374-A2F96EDAFFB7}"/>
              </a:ext>
            </a:extLst>
          </p:cNvPr>
          <p:cNvSpPr txBox="1"/>
          <p:nvPr/>
        </p:nvSpPr>
        <p:spPr>
          <a:xfrm>
            <a:off x="11316070" y="706166"/>
            <a:ext cx="1006137" cy="738664"/>
          </a:xfrm>
          <a:prstGeom prst="rect">
            <a:avLst/>
          </a:prstGeom>
          <a:noFill/>
        </p:spPr>
        <p:txBody>
          <a:bodyPr wrap="square" rtlCol="0">
            <a:spAutoFit/>
          </a:bodyPr>
          <a:lstStyle/>
          <a:p>
            <a:r>
              <a:rPr lang="en-US" sz="1050" b="1" i="1" dirty="0"/>
              <a:t>** All Numbers are in percentage %</a:t>
            </a:r>
          </a:p>
        </p:txBody>
      </p:sp>
      <p:pic>
        <p:nvPicPr>
          <p:cNvPr id="6" name="Graphic 5" descr="Checkmark with solid fill">
            <a:extLst>
              <a:ext uri="{FF2B5EF4-FFF2-40B4-BE49-F238E27FC236}">
                <a16:creationId xmlns:a16="http://schemas.microsoft.com/office/drawing/2014/main" id="{FDA7FE13-F7FB-D887-D963-27E6C71F46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7143" y="4658558"/>
            <a:ext cx="471996" cy="4719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8066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F5204-B824-290E-113D-CB692F33CF08}"/>
              </a:ext>
            </a:extLst>
          </p:cNvPr>
          <p:cNvSpPr txBox="1"/>
          <p:nvPr/>
        </p:nvSpPr>
        <p:spPr>
          <a:xfrm>
            <a:off x="5443490" y="559293"/>
            <a:ext cx="1305018" cy="369332"/>
          </a:xfrm>
          <a:prstGeom prst="rect">
            <a:avLst/>
          </a:prstGeom>
          <a:noFill/>
        </p:spPr>
        <p:txBody>
          <a:bodyPr wrap="square" rtlCol="0">
            <a:spAutoFit/>
          </a:bodyPr>
          <a:lstStyle/>
          <a:p>
            <a:pPr algn="ctr"/>
            <a:r>
              <a:rPr lang="en-US" b="1" u="sng" dirty="0"/>
              <a:t>Conclusion</a:t>
            </a:r>
          </a:p>
        </p:txBody>
      </p:sp>
      <p:sp>
        <p:nvSpPr>
          <p:cNvPr id="3" name="TextBox 2">
            <a:extLst>
              <a:ext uri="{FF2B5EF4-FFF2-40B4-BE49-F238E27FC236}">
                <a16:creationId xmlns:a16="http://schemas.microsoft.com/office/drawing/2014/main" id="{199B7D1A-319C-6F2C-CB91-AB12B176C2A3}"/>
              </a:ext>
            </a:extLst>
          </p:cNvPr>
          <p:cNvSpPr txBox="1"/>
          <p:nvPr/>
        </p:nvSpPr>
        <p:spPr>
          <a:xfrm>
            <a:off x="2269724" y="1582340"/>
            <a:ext cx="7652551" cy="3693319"/>
          </a:xfrm>
          <a:prstGeom prst="rect">
            <a:avLst/>
          </a:prstGeom>
          <a:noFill/>
        </p:spPr>
        <p:txBody>
          <a:bodyPr wrap="square" rtlCol="0">
            <a:spAutoFit/>
          </a:bodyPr>
          <a:lstStyle/>
          <a:p>
            <a:pPr marL="285750" indent="-285750" algn="ctr">
              <a:buFont typeface="Arial" panose="020B0604020202020204" pitchFamily="34" charset="0"/>
              <a:buChar char="•"/>
            </a:pPr>
            <a:r>
              <a:rPr lang="en-US" dirty="0"/>
              <a:t>Best Model with use of Oversampling  -- XGBoost</a:t>
            </a:r>
          </a:p>
          <a:p>
            <a:pPr algn="ctr"/>
            <a:r>
              <a:rPr lang="en-US" dirty="0"/>
              <a:t> </a:t>
            </a:r>
          </a:p>
          <a:p>
            <a:pPr marL="285750" indent="-285750" algn="ctr">
              <a:buFont typeface="Arial" panose="020B0604020202020204" pitchFamily="34" charset="0"/>
              <a:buChar char="•"/>
            </a:pPr>
            <a:r>
              <a:rPr lang="en-US" dirty="0"/>
              <a:t>Best Model with use of Undersampling – Logistic Regression &amp; XGBoost</a:t>
            </a:r>
          </a:p>
          <a:p>
            <a:pPr algn="ctr"/>
            <a:endParaRPr lang="en-US" dirty="0"/>
          </a:p>
          <a:p>
            <a:pPr marL="285750" indent="-285750" algn="ctr">
              <a:buFont typeface="Arial" panose="020B0604020202020204" pitchFamily="34" charset="0"/>
              <a:buChar char="•"/>
            </a:pPr>
            <a:r>
              <a:rPr lang="en-US" dirty="0"/>
              <a:t>Best Model without any sampling Modification – XGBoost</a:t>
            </a:r>
          </a:p>
          <a:p>
            <a:pPr algn="ctr"/>
            <a:r>
              <a:rPr lang="en-US" dirty="0"/>
              <a:t> </a:t>
            </a:r>
          </a:p>
          <a:p>
            <a:pPr marL="285750" indent="-285750" algn="ctr">
              <a:buFont typeface="Arial" panose="020B0604020202020204" pitchFamily="34" charset="0"/>
              <a:buChar char="•"/>
            </a:pPr>
            <a:r>
              <a:rPr lang="en-US" dirty="0"/>
              <a:t>Overall best Model :-</a:t>
            </a:r>
            <a:r>
              <a:rPr lang="en-US" sz="1800" b="1" i="0" u="none" strike="noStrike" kern="1200" dirty="0">
                <a:solidFill>
                  <a:srgbClr val="000000"/>
                </a:solidFill>
                <a:effectLst/>
                <a:latin typeface="Calibri" panose="020F0502020204030204" pitchFamily="34" charset="0"/>
              </a:rPr>
              <a:t>XGBoost With Oversampling</a:t>
            </a:r>
          </a:p>
          <a:p>
            <a:pPr lvl="4" algn="ctr"/>
            <a:r>
              <a:rPr lang="en-US" b="1" i="0" u="none" strike="noStrike" dirty="0">
                <a:solidFill>
                  <a:srgbClr val="000000"/>
                </a:solidFill>
                <a:effectLst/>
                <a:latin typeface="Calibri" panose="020F0502020204030204" pitchFamily="34" charset="0"/>
              </a:rPr>
              <a:t>     Training score – 90</a:t>
            </a:r>
          </a:p>
          <a:p>
            <a:pPr lvl="4" algn="ctr"/>
            <a:r>
              <a:rPr lang="en-US" b="1" dirty="0">
                <a:solidFill>
                  <a:srgbClr val="000000"/>
                </a:solidFill>
                <a:latin typeface="Calibri" panose="020F0502020204030204" pitchFamily="34" charset="0"/>
              </a:rPr>
              <a:t>     Testing Score – 83</a:t>
            </a:r>
          </a:p>
          <a:p>
            <a:pPr lvl="4" algn="ctr"/>
            <a:r>
              <a:rPr lang="en-US" b="1" dirty="0">
                <a:solidFill>
                  <a:srgbClr val="000000"/>
                </a:solidFill>
                <a:latin typeface="Calibri" panose="020F0502020204030204" pitchFamily="34" charset="0"/>
              </a:rPr>
              <a:t>     Recall class 0 – 87</a:t>
            </a:r>
          </a:p>
          <a:p>
            <a:pPr lvl="4" algn="ctr"/>
            <a:r>
              <a:rPr lang="en-US" b="1" i="0" u="none" strike="noStrike" dirty="0">
                <a:solidFill>
                  <a:srgbClr val="000000"/>
                </a:solidFill>
                <a:effectLst/>
                <a:latin typeface="Calibri" panose="020F0502020204030204" pitchFamily="34" charset="0"/>
              </a:rPr>
              <a:t>     Recall class 1 – 71</a:t>
            </a:r>
          </a:p>
          <a:p>
            <a:pPr lvl="4" algn="ctr"/>
            <a:r>
              <a:rPr lang="en-US" b="1" dirty="0">
                <a:solidFill>
                  <a:srgbClr val="000000"/>
                </a:solidFill>
                <a:latin typeface="Calibri" panose="020F0502020204030204" pitchFamily="34" charset="0"/>
              </a:rPr>
              <a:t>    F1 score class 0 – 88</a:t>
            </a:r>
          </a:p>
          <a:p>
            <a:pPr lvl="4" algn="ctr"/>
            <a:r>
              <a:rPr lang="en-US" b="1" i="0" u="none" strike="noStrike" dirty="0">
                <a:solidFill>
                  <a:srgbClr val="000000"/>
                </a:solidFill>
                <a:effectLst/>
                <a:latin typeface="Calibri" panose="020F0502020204030204" pitchFamily="34" charset="0"/>
              </a:rPr>
              <a:t>    F1 score class 1 -- 68</a:t>
            </a:r>
          </a:p>
        </p:txBody>
      </p:sp>
    </p:spTree>
    <p:extLst>
      <p:ext uri="{BB962C8B-B14F-4D97-AF65-F5344CB8AC3E}">
        <p14:creationId xmlns:p14="http://schemas.microsoft.com/office/powerpoint/2010/main" val="348612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8D1E47-2A5F-6DB0-574D-31A08482A16A}"/>
              </a:ext>
            </a:extLst>
          </p:cNvPr>
          <p:cNvPicPr>
            <a:picLocks noChangeAspect="1"/>
          </p:cNvPicPr>
          <p:nvPr/>
        </p:nvPicPr>
        <p:blipFill rotWithShape="1">
          <a:blip r:embed="rId2">
            <a:extLst>
              <a:ext uri="{28A0092B-C50C-407E-A947-70E740481C1C}">
                <a14:useLocalDpi xmlns:a14="http://schemas.microsoft.com/office/drawing/2010/main" val="0"/>
              </a:ext>
            </a:extLst>
          </a:blip>
          <a:srcRect t="8366" b="9532"/>
          <a:stretch/>
        </p:blipFill>
        <p:spPr>
          <a:xfrm>
            <a:off x="204461" y="150920"/>
            <a:ext cx="5708067" cy="3684234"/>
          </a:xfrm>
          <a:prstGeom prst="rect">
            <a:avLst/>
          </a:prstGeom>
        </p:spPr>
      </p:pic>
      <p:sp>
        <p:nvSpPr>
          <p:cNvPr id="9" name="TextBox 8">
            <a:extLst>
              <a:ext uri="{FF2B5EF4-FFF2-40B4-BE49-F238E27FC236}">
                <a16:creationId xmlns:a16="http://schemas.microsoft.com/office/drawing/2014/main" id="{091A5EE0-5E2A-3645-0F64-DD2AC50CF8C9}"/>
              </a:ext>
            </a:extLst>
          </p:cNvPr>
          <p:cNvSpPr txBox="1"/>
          <p:nvPr/>
        </p:nvSpPr>
        <p:spPr>
          <a:xfrm>
            <a:off x="1345446" y="4545365"/>
            <a:ext cx="4465468" cy="1169551"/>
          </a:xfrm>
          <a:prstGeom prst="rect">
            <a:avLst/>
          </a:prstGeom>
          <a:noFill/>
        </p:spPr>
        <p:txBody>
          <a:bodyPr wrap="square" rtlCol="0">
            <a:spAutoFit/>
          </a:bodyPr>
          <a:lstStyle/>
          <a:p>
            <a:r>
              <a:rPr lang="en-US" sz="1400" dirty="0"/>
              <a:t>Target variable is distributed in 75-25 ratio</a:t>
            </a:r>
          </a:p>
          <a:p>
            <a:endParaRPr lang="en-US" sz="1400" dirty="0"/>
          </a:p>
          <a:p>
            <a:r>
              <a:rPr lang="en-US" sz="1400" dirty="0"/>
              <a:t>75% population are earning less than </a:t>
            </a:r>
            <a:r>
              <a:rPr lang="en-US" sz="1400" dirty="0" err="1"/>
              <a:t>50k</a:t>
            </a:r>
            <a:endParaRPr lang="en-US" sz="1400" dirty="0"/>
          </a:p>
          <a:p>
            <a:endParaRPr lang="en-US" sz="1400" dirty="0"/>
          </a:p>
          <a:p>
            <a:r>
              <a:rPr lang="en-US" sz="1400" dirty="0"/>
              <a:t>25% population are earning more than 50 k</a:t>
            </a:r>
          </a:p>
        </p:txBody>
      </p:sp>
      <p:cxnSp>
        <p:nvCxnSpPr>
          <p:cNvPr id="11" name="Straight Connector 10">
            <a:extLst>
              <a:ext uri="{FF2B5EF4-FFF2-40B4-BE49-F238E27FC236}">
                <a16:creationId xmlns:a16="http://schemas.microsoft.com/office/drawing/2014/main" id="{18C4F381-9A84-813C-F385-DDA8EFB32967}"/>
              </a:ext>
            </a:extLst>
          </p:cNvPr>
          <p:cNvCxnSpPr>
            <a:cxnSpLocks/>
          </p:cNvCxnSpPr>
          <p:nvPr/>
        </p:nvCxnSpPr>
        <p:spPr>
          <a:xfrm>
            <a:off x="6169981"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CBC10A1E-EFAA-5BEF-EA0F-98F03FE83615}"/>
              </a:ext>
            </a:extLst>
          </p:cNvPr>
          <p:cNvPicPr>
            <a:picLocks noChangeAspect="1"/>
          </p:cNvPicPr>
          <p:nvPr/>
        </p:nvPicPr>
        <p:blipFill rotWithShape="1">
          <a:blip r:embed="rId3">
            <a:extLst>
              <a:ext uri="{28A0092B-C50C-407E-A947-70E740481C1C}">
                <a14:useLocalDpi xmlns:a14="http://schemas.microsoft.com/office/drawing/2010/main" val="0"/>
              </a:ext>
            </a:extLst>
          </a:blip>
          <a:srcRect l="9551" t="4008" r="3731" b="3525"/>
          <a:stretch/>
        </p:blipFill>
        <p:spPr>
          <a:xfrm>
            <a:off x="7004483" y="150920"/>
            <a:ext cx="4403320" cy="2655286"/>
          </a:xfrm>
          <a:prstGeom prst="rect">
            <a:avLst/>
          </a:prstGeom>
        </p:spPr>
      </p:pic>
      <p:sp>
        <p:nvSpPr>
          <p:cNvPr id="15" name="TextBox 14">
            <a:extLst>
              <a:ext uri="{FF2B5EF4-FFF2-40B4-BE49-F238E27FC236}">
                <a16:creationId xmlns:a16="http://schemas.microsoft.com/office/drawing/2014/main" id="{C87637FC-311F-2B15-7C7A-28C75832F44B}"/>
              </a:ext>
            </a:extLst>
          </p:cNvPr>
          <p:cNvSpPr txBox="1"/>
          <p:nvPr/>
        </p:nvSpPr>
        <p:spPr>
          <a:xfrm>
            <a:off x="6334217" y="5968416"/>
            <a:ext cx="5743851" cy="738664"/>
          </a:xfrm>
          <a:prstGeom prst="rect">
            <a:avLst/>
          </a:prstGeom>
          <a:noFill/>
        </p:spPr>
        <p:txBody>
          <a:bodyPr wrap="square" rtlCol="0">
            <a:spAutoFit/>
          </a:bodyPr>
          <a:lstStyle/>
          <a:p>
            <a:r>
              <a:rPr lang="en-US" sz="1400" dirty="0"/>
              <a:t>1. Gender distribution isn't equal, and clearly this dataset is male dominant</a:t>
            </a:r>
          </a:p>
          <a:p>
            <a:r>
              <a:rPr lang="en-US" sz="1400" dirty="0"/>
              <a:t>2. only 32% population is females which leads to the fact that at the time of this dataset creation, females aren't sufficiently educated and salaried.</a:t>
            </a:r>
          </a:p>
        </p:txBody>
      </p:sp>
      <p:pic>
        <p:nvPicPr>
          <p:cNvPr id="17" name="Picture 16">
            <a:extLst>
              <a:ext uri="{FF2B5EF4-FFF2-40B4-BE49-F238E27FC236}">
                <a16:creationId xmlns:a16="http://schemas.microsoft.com/office/drawing/2014/main" id="{6B91C381-F2EA-9CB5-D836-F8143C038712}"/>
              </a:ext>
            </a:extLst>
          </p:cNvPr>
          <p:cNvPicPr>
            <a:picLocks noChangeAspect="1"/>
          </p:cNvPicPr>
          <p:nvPr/>
        </p:nvPicPr>
        <p:blipFill rotWithShape="1">
          <a:blip r:embed="rId4">
            <a:extLst>
              <a:ext uri="{28A0092B-C50C-407E-A947-70E740481C1C}">
                <a14:useLocalDpi xmlns:a14="http://schemas.microsoft.com/office/drawing/2010/main" val="0"/>
              </a:ext>
            </a:extLst>
          </a:blip>
          <a:srcRect l="16264" t="3648"/>
          <a:stretch/>
        </p:blipFill>
        <p:spPr>
          <a:xfrm>
            <a:off x="6927059" y="2783812"/>
            <a:ext cx="4791942" cy="3203370"/>
          </a:xfrm>
          <a:prstGeom prst="rect">
            <a:avLst/>
          </a:prstGeom>
        </p:spPr>
      </p:pic>
    </p:spTree>
    <p:extLst>
      <p:ext uri="{BB962C8B-B14F-4D97-AF65-F5344CB8AC3E}">
        <p14:creationId xmlns:p14="http://schemas.microsoft.com/office/powerpoint/2010/main" val="318087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8D1E47-2A5F-6DB0-574D-31A08482A16A}"/>
              </a:ext>
            </a:extLst>
          </p:cNvPr>
          <p:cNvPicPr>
            <a:picLocks noChangeAspect="1"/>
          </p:cNvPicPr>
          <p:nvPr/>
        </p:nvPicPr>
        <p:blipFill rotWithShape="1">
          <a:blip r:embed="rId2">
            <a:extLst>
              <a:ext uri="{28A0092B-C50C-407E-A947-70E740481C1C}">
                <a14:useLocalDpi xmlns:a14="http://schemas.microsoft.com/office/drawing/2010/main" val="0"/>
              </a:ext>
            </a:extLst>
          </a:blip>
          <a:srcRect t="5595" b="4338"/>
          <a:stretch/>
        </p:blipFill>
        <p:spPr>
          <a:xfrm>
            <a:off x="89051" y="1063101"/>
            <a:ext cx="5862041" cy="4731797"/>
          </a:xfrm>
          <a:prstGeom prst="rect">
            <a:avLst/>
          </a:prstGeom>
        </p:spPr>
      </p:pic>
      <p:cxnSp>
        <p:nvCxnSpPr>
          <p:cNvPr id="11" name="Straight Connector 10">
            <a:extLst>
              <a:ext uri="{FF2B5EF4-FFF2-40B4-BE49-F238E27FC236}">
                <a16:creationId xmlns:a16="http://schemas.microsoft.com/office/drawing/2014/main" id="{18C4F381-9A84-813C-F385-DDA8EFB32967}"/>
              </a:ext>
            </a:extLst>
          </p:cNvPr>
          <p:cNvCxnSpPr>
            <a:cxnSpLocks/>
          </p:cNvCxnSpPr>
          <p:nvPr/>
        </p:nvCxnSpPr>
        <p:spPr>
          <a:xfrm>
            <a:off x="6169981"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1AC5D0A0-7735-C5C3-BD85-85784D734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23" y="257890"/>
            <a:ext cx="5849126" cy="3887982"/>
          </a:xfrm>
          <a:prstGeom prst="rect">
            <a:avLst/>
          </a:prstGeom>
        </p:spPr>
      </p:pic>
      <p:sp>
        <p:nvSpPr>
          <p:cNvPr id="8" name="TextBox 7">
            <a:extLst>
              <a:ext uri="{FF2B5EF4-FFF2-40B4-BE49-F238E27FC236}">
                <a16:creationId xmlns:a16="http://schemas.microsoft.com/office/drawing/2014/main" id="{86BF578F-761D-E109-8876-AE0E95D496B5}"/>
              </a:ext>
            </a:extLst>
          </p:cNvPr>
          <p:cNvSpPr txBox="1"/>
          <p:nvPr/>
        </p:nvSpPr>
        <p:spPr>
          <a:xfrm>
            <a:off x="6253820" y="4261282"/>
            <a:ext cx="5849125" cy="1384995"/>
          </a:xfrm>
          <a:prstGeom prst="rect">
            <a:avLst/>
          </a:prstGeom>
          <a:noFill/>
        </p:spPr>
        <p:txBody>
          <a:bodyPr wrap="square" rtlCol="0">
            <a:spAutoFit/>
          </a:bodyPr>
          <a:lstStyle/>
          <a:p>
            <a:r>
              <a:rPr lang="en-US" sz="1400" dirty="0"/>
              <a:t>1. Most Unmarried Population are earning less than 50K</a:t>
            </a:r>
          </a:p>
          <a:p>
            <a:r>
              <a:rPr lang="en-US" sz="1400" dirty="0"/>
              <a:t>2. When it comes to married people, both income range is almost equally distributed</a:t>
            </a:r>
          </a:p>
          <a:p>
            <a:r>
              <a:rPr lang="en-US" sz="1400" dirty="0"/>
              <a:t>3. Those who are divorced may not taking higher education due to mental instability due to which they are getting less salary</a:t>
            </a:r>
          </a:p>
          <a:p>
            <a:r>
              <a:rPr lang="en-US" sz="1400" dirty="0"/>
              <a:t>4. Widowed are barely earning more than 50K</a:t>
            </a:r>
          </a:p>
        </p:txBody>
      </p:sp>
      <p:sp>
        <p:nvSpPr>
          <p:cNvPr id="10" name="TextBox 9">
            <a:extLst>
              <a:ext uri="{FF2B5EF4-FFF2-40B4-BE49-F238E27FC236}">
                <a16:creationId xmlns:a16="http://schemas.microsoft.com/office/drawing/2014/main" id="{B5BDEF91-6927-4D0A-81BC-A252D3722ABE}"/>
              </a:ext>
            </a:extLst>
          </p:cNvPr>
          <p:cNvSpPr txBox="1"/>
          <p:nvPr/>
        </p:nvSpPr>
        <p:spPr>
          <a:xfrm>
            <a:off x="9845336" y="1063101"/>
            <a:ext cx="1251751" cy="369332"/>
          </a:xfrm>
          <a:prstGeom prst="rect">
            <a:avLst/>
          </a:prstGeom>
          <a:noFill/>
        </p:spPr>
        <p:txBody>
          <a:bodyPr wrap="square" rtlCol="0">
            <a:spAutoFit/>
          </a:bodyPr>
          <a:lstStyle/>
          <a:p>
            <a:r>
              <a:rPr lang="en-US" sz="900" b="1" dirty="0"/>
              <a:t>0 – Less than 50K</a:t>
            </a:r>
          </a:p>
          <a:p>
            <a:r>
              <a:rPr lang="en-US" sz="900" b="1" dirty="0"/>
              <a:t>1 – More than 50K</a:t>
            </a:r>
          </a:p>
        </p:txBody>
      </p:sp>
    </p:spTree>
    <p:extLst>
      <p:ext uri="{BB962C8B-B14F-4D97-AF65-F5344CB8AC3E}">
        <p14:creationId xmlns:p14="http://schemas.microsoft.com/office/powerpoint/2010/main" val="111036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8C4F381-9A84-813C-F385-DDA8EFB32967}"/>
              </a:ext>
            </a:extLst>
          </p:cNvPr>
          <p:cNvCxnSpPr>
            <a:cxnSpLocks/>
          </p:cNvCxnSpPr>
          <p:nvPr/>
        </p:nvCxnSpPr>
        <p:spPr>
          <a:xfrm>
            <a:off x="6169981"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D695E6BF-77FC-A540-3E62-9D6CD86F7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216" y="546860"/>
            <a:ext cx="5627613" cy="5248038"/>
          </a:xfrm>
          <a:prstGeom prst="rect">
            <a:avLst/>
          </a:prstGeom>
        </p:spPr>
      </p:pic>
      <p:pic>
        <p:nvPicPr>
          <p:cNvPr id="2" name="Picture 1">
            <a:extLst>
              <a:ext uri="{FF2B5EF4-FFF2-40B4-BE49-F238E27FC236}">
                <a16:creationId xmlns:a16="http://schemas.microsoft.com/office/drawing/2014/main" id="{10272B60-404F-B6C6-6902-D683AF266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82" y="639191"/>
            <a:ext cx="5319759" cy="5308903"/>
          </a:xfrm>
          <a:prstGeom prst="rect">
            <a:avLst/>
          </a:prstGeom>
        </p:spPr>
      </p:pic>
    </p:spTree>
    <p:extLst>
      <p:ext uri="{BB962C8B-B14F-4D97-AF65-F5344CB8AC3E}">
        <p14:creationId xmlns:p14="http://schemas.microsoft.com/office/powerpoint/2010/main" val="308582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6F755D-4FDB-D6C2-E1BD-D1974DD792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57670" y="0"/>
            <a:ext cx="9676660" cy="6858000"/>
          </a:xfrm>
          <a:prstGeom prst="rect">
            <a:avLst/>
          </a:prstGeom>
        </p:spPr>
      </p:pic>
    </p:spTree>
    <p:extLst>
      <p:ext uri="{BB962C8B-B14F-4D97-AF65-F5344CB8AC3E}">
        <p14:creationId xmlns:p14="http://schemas.microsoft.com/office/powerpoint/2010/main" val="401063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E83231-FD76-60FE-9DD8-55EB27B9D80C}"/>
              </a:ext>
            </a:extLst>
          </p:cNvPr>
          <p:cNvPicPr>
            <a:picLocks noChangeAspect="1"/>
          </p:cNvPicPr>
          <p:nvPr/>
        </p:nvPicPr>
        <p:blipFill rotWithShape="1">
          <a:blip r:embed="rId2">
            <a:extLst>
              <a:ext uri="{28A0092B-C50C-407E-A947-70E740481C1C}">
                <a14:useLocalDpi xmlns:a14="http://schemas.microsoft.com/office/drawing/2010/main" val="0"/>
              </a:ext>
            </a:extLst>
          </a:blip>
          <a:srcRect l="2249" t="13516" r="1713" b="3969"/>
          <a:stretch/>
        </p:blipFill>
        <p:spPr>
          <a:xfrm>
            <a:off x="172847" y="3429000"/>
            <a:ext cx="6951751" cy="3284738"/>
          </a:xfrm>
          <a:prstGeom prst="rect">
            <a:avLst/>
          </a:prstGeom>
        </p:spPr>
      </p:pic>
      <p:pic>
        <p:nvPicPr>
          <p:cNvPr id="3" name="Picture 2">
            <a:extLst>
              <a:ext uri="{FF2B5EF4-FFF2-40B4-BE49-F238E27FC236}">
                <a16:creationId xmlns:a16="http://schemas.microsoft.com/office/drawing/2014/main" id="{750A51C6-6AC3-755F-8F60-2C5E1E6A3F16}"/>
              </a:ext>
            </a:extLst>
          </p:cNvPr>
          <p:cNvPicPr>
            <a:picLocks noChangeAspect="1"/>
          </p:cNvPicPr>
          <p:nvPr/>
        </p:nvPicPr>
        <p:blipFill rotWithShape="1">
          <a:blip r:embed="rId3">
            <a:extLst>
              <a:ext uri="{28A0092B-C50C-407E-A947-70E740481C1C}">
                <a14:useLocalDpi xmlns:a14="http://schemas.microsoft.com/office/drawing/2010/main" val="0"/>
              </a:ext>
            </a:extLst>
          </a:blip>
          <a:srcRect t="9402" b="4000"/>
          <a:stretch/>
        </p:blipFill>
        <p:spPr>
          <a:xfrm>
            <a:off x="4370772" y="62144"/>
            <a:ext cx="7821228" cy="3624578"/>
          </a:xfrm>
          <a:prstGeom prst="rect">
            <a:avLst/>
          </a:prstGeom>
        </p:spPr>
      </p:pic>
    </p:spTree>
    <p:extLst>
      <p:ext uri="{BB962C8B-B14F-4D97-AF65-F5344CB8AC3E}">
        <p14:creationId xmlns:p14="http://schemas.microsoft.com/office/powerpoint/2010/main" val="417089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D40719-095D-25D6-A736-E58EA6B21DF6}"/>
              </a:ext>
            </a:extLst>
          </p:cNvPr>
          <p:cNvPicPr>
            <a:picLocks noChangeAspect="1"/>
          </p:cNvPicPr>
          <p:nvPr/>
        </p:nvPicPr>
        <p:blipFill rotWithShape="1">
          <a:blip r:embed="rId2">
            <a:extLst>
              <a:ext uri="{28A0092B-C50C-407E-A947-70E740481C1C}">
                <a14:useLocalDpi xmlns:a14="http://schemas.microsoft.com/office/drawing/2010/main" val="0"/>
              </a:ext>
            </a:extLst>
          </a:blip>
          <a:srcRect l="5129"/>
          <a:stretch/>
        </p:blipFill>
        <p:spPr>
          <a:xfrm>
            <a:off x="71020" y="168676"/>
            <a:ext cx="8383915" cy="6858000"/>
          </a:xfrm>
          <a:prstGeom prst="rect">
            <a:avLst/>
          </a:prstGeom>
        </p:spPr>
      </p:pic>
      <p:sp>
        <p:nvSpPr>
          <p:cNvPr id="4" name="TextBox 3">
            <a:extLst>
              <a:ext uri="{FF2B5EF4-FFF2-40B4-BE49-F238E27FC236}">
                <a16:creationId xmlns:a16="http://schemas.microsoft.com/office/drawing/2014/main" id="{AA281813-8E2C-9010-4450-AF1969FDD747}"/>
              </a:ext>
            </a:extLst>
          </p:cNvPr>
          <p:cNvSpPr txBox="1"/>
          <p:nvPr/>
        </p:nvSpPr>
        <p:spPr>
          <a:xfrm>
            <a:off x="8454935" y="458956"/>
            <a:ext cx="3666045" cy="5909310"/>
          </a:xfrm>
          <a:prstGeom prst="rect">
            <a:avLst/>
          </a:prstGeom>
          <a:noFill/>
        </p:spPr>
        <p:txBody>
          <a:bodyPr wrap="square" rtlCol="0">
            <a:spAutoFit/>
          </a:bodyPr>
          <a:lstStyle/>
          <a:p>
            <a:r>
              <a:rPr lang="en-US" sz="1400" dirty="0"/>
              <a:t>1. Male are more inclined to the study than female</a:t>
            </a:r>
          </a:p>
          <a:p>
            <a:endParaRPr lang="en-US" sz="1400" dirty="0"/>
          </a:p>
          <a:p>
            <a:r>
              <a:rPr lang="en-US" sz="1400" dirty="0"/>
              <a:t>2. Female mostly have education below Graduate level</a:t>
            </a:r>
          </a:p>
          <a:p>
            <a:endParaRPr lang="en-US" sz="1400" dirty="0"/>
          </a:p>
          <a:p>
            <a:r>
              <a:rPr lang="en-US" sz="1400" dirty="0"/>
              <a:t>3. Female are more interested in taking short duration degree like diploma than to do graduation and further</a:t>
            </a:r>
          </a:p>
          <a:p>
            <a:endParaRPr lang="en-US" sz="1400" dirty="0"/>
          </a:p>
          <a:p>
            <a:r>
              <a:rPr lang="en-US" sz="1400" dirty="0"/>
              <a:t>4. The population of men who have less than graduate degree  is higher than men with other degree, this may happened because most men have started working early as a labor. Maybe at those time male are more focused on earning rather than studying. We can verify this statement with 2nd graph in which we can see that most of the population have invested only 9-10 years of their life in education</a:t>
            </a:r>
          </a:p>
          <a:p>
            <a:endParaRPr lang="en-US" sz="1400" dirty="0"/>
          </a:p>
          <a:p>
            <a:r>
              <a:rPr lang="en-US" sz="1400" dirty="0"/>
              <a:t>5. Most of the population are working in Private sector</a:t>
            </a:r>
          </a:p>
          <a:p>
            <a:endParaRPr lang="en-US" sz="1400" dirty="0"/>
          </a:p>
          <a:p>
            <a:r>
              <a:rPr lang="en-US" sz="1400" dirty="0"/>
              <a:t>6. Only 8.5% population are not earning any money(fall under self-emp-not-</a:t>
            </a:r>
            <a:r>
              <a:rPr lang="en-US" sz="1400" dirty="0" err="1"/>
              <a:t>inc</a:t>
            </a:r>
            <a:r>
              <a:rPr lang="en-US" sz="1400" dirty="0"/>
              <a:t> &amp; without-pay) and rest 91% population are earning.</a:t>
            </a:r>
          </a:p>
        </p:txBody>
      </p:sp>
    </p:spTree>
    <p:extLst>
      <p:ext uri="{BB962C8B-B14F-4D97-AF65-F5344CB8AC3E}">
        <p14:creationId xmlns:p14="http://schemas.microsoft.com/office/powerpoint/2010/main" val="211560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F9065D-3483-42C5-B2C3-54C17C40A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358" y="0"/>
            <a:ext cx="8543284" cy="6858000"/>
          </a:xfrm>
          <a:prstGeom prst="rect">
            <a:avLst/>
          </a:prstGeom>
        </p:spPr>
      </p:pic>
    </p:spTree>
    <p:extLst>
      <p:ext uri="{BB962C8B-B14F-4D97-AF65-F5344CB8AC3E}">
        <p14:creationId xmlns:p14="http://schemas.microsoft.com/office/powerpoint/2010/main" val="41329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8A209E-DEB7-FF75-2666-9CCD1903AD19}"/>
              </a:ext>
            </a:extLst>
          </p:cNvPr>
          <p:cNvSpPr txBox="1"/>
          <p:nvPr/>
        </p:nvSpPr>
        <p:spPr>
          <a:xfrm>
            <a:off x="239698" y="155757"/>
            <a:ext cx="3861786" cy="369332"/>
          </a:xfrm>
          <a:prstGeom prst="rect">
            <a:avLst/>
          </a:prstGeom>
          <a:noFill/>
        </p:spPr>
        <p:txBody>
          <a:bodyPr wrap="square" rtlCol="0">
            <a:spAutoFit/>
          </a:bodyPr>
          <a:lstStyle/>
          <a:p>
            <a:r>
              <a:rPr lang="en-US" dirty="0"/>
              <a:t>Data Processing</a:t>
            </a:r>
          </a:p>
        </p:txBody>
      </p:sp>
      <p:pic>
        <p:nvPicPr>
          <p:cNvPr id="4" name="Picture 3">
            <a:extLst>
              <a:ext uri="{FF2B5EF4-FFF2-40B4-BE49-F238E27FC236}">
                <a16:creationId xmlns:a16="http://schemas.microsoft.com/office/drawing/2014/main" id="{3796A97A-26DC-FC47-339D-9070A119918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39698" y="643953"/>
            <a:ext cx="7324077" cy="2729801"/>
          </a:xfrm>
          <a:prstGeom prst="rect">
            <a:avLst/>
          </a:prstGeom>
        </p:spPr>
      </p:pic>
      <p:sp>
        <p:nvSpPr>
          <p:cNvPr id="5" name="TextBox 4">
            <a:extLst>
              <a:ext uri="{FF2B5EF4-FFF2-40B4-BE49-F238E27FC236}">
                <a16:creationId xmlns:a16="http://schemas.microsoft.com/office/drawing/2014/main" id="{9940B177-429C-6A97-D46D-F28962DCADB5}"/>
              </a:ext>
            </a:extLst>
          </p:cNvPr>
          <p:cNvSpPr txBox="1"/>
          <p:nvPr/>
        </p:nvSpPr>
        <p:spPr>
          <a:xfrm>
            <a:off x="4074047" y="3357258"/>
            <a:ext cx="2297836" cy="830997"/>
          </a:xfrm>
          <a:prstGeom prst="rect">
            <a:avLst/>
          </a:prstGeom>
          <a:noFill/>
        </p:spPr>
        <p:txBody>
          <a:bodyPr wrap="square" rtlCol="0">
            <a:spAutoFit/>
          </a:bodyPr>
          <a:lstStyle/>
          <a:p>
            <a:r>
              <a:rPr lang="en-US" sz="1200" b="1" dirty="0"/>
              <a:t>I have both the data for model building but achieved more accuracy in One-Hot-Encoding</a:t>
            </a:r>
          </a:p>
          <a:p>
            <a:endParaRPr lang="en-US" sz="1200" b="1" dirty="0"/>
          </a:p>
        </p:txBody>
      </p:sp>
      <p:pic>
        <p:nvPicPr>
          <p:cNvPr id="9" name="Picture 8">
            <a:extLst>
              <a:ext uri="{FF2B5EF4-FFF2-40B4-BE49-F238E27FC236}">
                <a16:creationId xmlns:a16="http://schemas.microsoft.com/office/drawing/2014/main" id="{DC3025D9-A221-8957-8B20-0BC9972B2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54" y="3424360"/>
            <a:ext cx="3779289" cy="815141"/>
          </a:xfrm>
          <a:prstGeom prst="rect">
            <a:avLst/>
          </a:prstGeom>
        </p:spPr>
      </p:pic>
      <p:pic>
        <p:nvPicPr>
          <p:cNvPr id="11" name="Picture 10">
            <a:extLst>
              <a:ext uri="{FF2B5EF4-FFF2-40B4-BE49-F238E27FC236}">
                <a16:creationId xmlns:a16="http://schemas.microsoft.com/office/drawing/2014/main" id="{342B9C81-7069-5941-A523-533533088F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861" y="4238861"/>
            <a:ext cx="5798139" cy="736051"/>
          </a:xfrm>
          <a:prstGeom prst="rect">
            <a:avLst/>
          </a:prstGeom>
        </p:spPr>
      </p:pic>
      <p:pic>
        <p:nvPicPr>
          <p:cNvPr id="13" name="Picture 12">
            <a:extLst>
              <a:ext uri="{FF2B5EF4-FFF2-40B4-BE49-F238E27FC236}">
                <a16:creationId xmlns:a16="http://schemas.microsoft.com/office/drawing/2014/main" id="{C47BE68D-4DA8-A207-5E56-49E6BCDF6E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554" y="4974912"/>
            <a:ext cx="4663844" cy="998307"/>
          </a:xfrm>
          <a:prstGeom prst="rect">
            <a:avLst/>
          </a:prstGeom>
        </p:spPr>
      </p:pic>
      <p:sp>
        <p:nvSpPr>
          <p:cNvPr id="14" name="TextBox 13">
            <a:extLst>
              <a:ext uri="{FF2B5EF4-FFF2-40B4-BE49-F238E27FC236}">
                <a16:creationId xmlns:a16="http://schemas.microsoft.com/office/drawing/2014/main" id="{3265BF39-A3E1-D493-9A03-3005A26D4590}"/>
              </a:ext>
            </a:extLst>
          </p:cNvPr>
          <p:cNvSpPr txBox="1"/>
          <p:nvPr/>
        </p:nvSpPr>
        <p:spPr>
          <a:xfrm>
            <a:off x="177554" y="6179023"/>
            <a:ext cx="4190261" cy="523220"/>
          </a:xfrm>
          <a:prstGeom prst="rect">
            <a:avLst/>
          </a:prstGeom>
          <a:noFill/>
        </p:spPr>
        <p:txBody>
          <a:bodyPr wrap="square" rtlCol="0">
            <a:spAutoFit/>
          </a:bodyPr>
          <a:lstStyle/>
          <a:p>
            <a:r>
              <a:rPr lang="en-US" sz="1400" dirty="0"/>
              <a:t>As the Target variable is distributed in 75-25 ratio, I also tried Oversampling and Undersampling</a:t>
            </a:r>
          </a:p>
        </p:txBody>
      </p:sp>
      <p:pic>
        <p:nvPicPr>
          <p:cNvPr id="6" name="Picture 5">
            <a:extLst>
              <a:ext uri="{FF2B5EF4-FFF2-40B4-BE49-F238E27FC236}">
                <a16:creationId xmlns:a16="http://schemas.microsoft.com/office/drawing/2014/main" id="{678E4DCB-87B2-D478-6426-C2AFDAF739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0255" y="0"/>
            <a:ext cx="5541745" cy="4542531"/>
          </a:xfrm>
          <a:prstGeom prst="rect">
            <a:avLst/>
          </a:prstGeom>
        </p:spPr>
      </p:pic>
      <p:sp>
        <p:nvSpPr>
          <p:cNvPr id="7" name="TextBox 6">
            <a:extLst>
              <a:ext uri="{FF2B5EF4-FFF2-40B4-BE49-F238E27FC236}">
                <a16:creationId xmlns:a16="http://schemas.microsoft.com/office/drawing/2014/main" id="{18BC4D38-C372-602F-93BD-CA2C75EE606B}"/>
              </a:ext>
            </a:extLst>
          </p:cNvPr>
          <p:cNvSpPr txBox="1"/>
          <p:nvPr/>
        </p:nvSpPr>
        <p:spPr>
          <a:xfrm>
            <a:off x="6782540" y="4974912"/>
            <a:ext cx="4199138" cy="523220"/>
          </a:xfrm>
          <a:prstGeom prst="rect">
            <a:avLst/>
          </a:prstGeom>
          <a:noFill/>
        </p:spPr>
        <p:txBody>
          <a:bodyPr wrap="square" rtlCol="0">
            <a:spAutoFit/>
          </a:bodyPr>
          <a:lstStyle/>
          <a:p>
            <a:r>
              <a:rPr lang="en-US" sz="1400" dirty="0"/>
              <a:t>I have rename some columns as well as rename some values too for my </a:t>
            </a:r>
            <a:r>
              <a:rPr lang="en-US" sz="1400" dirty="0" err="1"/>
              <a:t>convinience</a:t>
            </a:r>
            <a:endParaRPr lang="en-US" sz="1400" dirty="0"/>
          </a:p>
        </p:txBody>
      </p:sp>
    </p:spTree>
    <p:extLst>
      <p:ext uri="{BB962C8B-B14F-4D97-AF65-F5344CB8AC3E}">
        <p14:creationId xmlns:p14="http://schemas.microsoft.com/office/powerpoint/2010/main" val="48924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565</Words>
  <Application>Microsoft Office PowerPoint</Application>
  <PresentationFormat>Widescreen</PresentationFormat>
  <Paragraphs>143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Calibri Light</vt:lpstr>
      <vt:lpstr>Office Theme</vt:lpstr>
      <vt:lpstr>Project : Income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Income Prediction</dc:title>
  <dc:creator>Krishanu Dutta</dc:creator>
  <cp:lastModifiedBy>Krishanu Dutta</cp:lastModifiedBy>
  <cp:revision>16</cp:revision>
  <dcterms:created xsi:type="dcterms:W3CDTF">2023-06-11T07:01:44Z</dcterms:created>
  <dcterms:modified xsi:type="dcterms:W3CDTF">2023-06-12T09:24:34Z</dcterms:modified>
</cp:coreProperties>
</file>