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3" d="100"/>
          <a:sy n="113" d="100"/>
        </p:scale>
        <p:origin x="155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9"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68375"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218936" y="319566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28" name="Google Shape;28;p1"/>
          <p:cNvSpPr/>
          <p:nvPr/>
        </p:nvSpPr>
        <p:spPr>
          <a:xfrm>
            <a:off x="601195" y="322772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Criteria for success</a:t>
            </a:r>
            <a:endParaRPr sz="1400" b="0" i="0" u="none" strike="noStrike" cap="none" dirty="0">
              <a:solidFill>
                <a:srgbClr val="000000"/>
              </a:solidFill>
              <a:latin typeface="Arial"/>
              <a:ea typeface="Arial"/>
              <a:cs typeface="Arial"/>
              <a:sym typeface="Arial"/>
            </a:endParaRPr>
          </a:p>
        </p:txBody>
      </p:sp>
      <p:sp>
        <p:nvSpPr>
          <p:cNvPr id="29" name="Google Shape;29;p1"/>
          <p:cNvSpPr/>
          <p:nvPr/>
        </p:nvSpPr>
        <p:spPr>
          <a:xfrm>
            <a:off x="5050634"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Stakeholders to provide key insight</a:t>
            </a:r>
            <a:endParaRPr sz="1400" b="0" i="0" u="none" strike="noStrike" cap="none" dirty="0">
              <a:solidFill>
                <a:srgbClr val="000000"/>
              </a:solidFill>
              <a:latin typeface="Arial"/>
              <a:ea typeface="Arial"/>
              <a:cs typeface="Arial"/>
              <a:sym typeface="Arial"/>
            </a:endParaRPr>
          </a:p>
        </p:txBody>
      </p:sp>
      <p:sp>
        <p:nvSpPr>
          <p:cNvPr id="30" name="Google Shape;30;p1"/>
          <p:cNvSpPr/>
          <p:nvPr/>
        </p:nvSpPr>
        <p:spPr>
          <a:xfrm>
            <a:off x="218936" y="450685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1" name="Google Shape;31;p1"/>
          <p:cNvSpPr/>
          <p:nvPr/>
        </p:nvSpPr>
        <p:spPr>
          <a:xfrm>
            <a:off x="4668375"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2" name="Google Shape;32;p1"/>
          <p:cNvSpPr/>
          <p:nvPr/>
        </p:nvSpPr>
        <p:spPr>
          <a:xfrm>
            <a:off x="601195" y="4541142"/>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Scope of solution space </a:t>
            </a:r>
            <a:endParaRPr sz="1400" b="0" i="0" u="none" strike="noStrike" cap="none">
              <a:solidFill>
                <a:srgbClr val="000000"/>
              </a:solidFill>
              <a:latin typeface="Arial"/>
              <a:ea typeface="Arial"/>
              <a:cs typeface="Arial"/>
              <a:sym typeface="Arial"/>
            </a:endParaRPr>
          </a:p>
        </p:txBody>
      </p:sp>
      <p:sp>
        <p:nvSpPr>
          <p:cNvPr id="33" name="Google Shape;33;p1"/>
          <p:cNvSpPr/>
          <p:nvPr/>
        </p:nvSpPr>
        <p:spPr>
          <a:xfrm>
            <a:off x="5050634" y="482974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a:solidFill>
                  <a:schemeClr val="dk1"/>
                </a:solidFill>
              </a:rPr>
              <a:t>Key</a:t>
            </a:r>
            <a:r>
              <a:rPr lang="en-AU" sz="1428" b="0" i="0" u="none" strike="noStrike" cap="none">
                <a:solidFill>
                  <a:schemeClr val="dk1"/>
                </a:solidFill>
                <a:latin typeface="Arial"/>
                <a:ea typeface="Arial"/>
                <a:cs typeface="Arial"/>
                <a:sym typeface="Arial"/>
              </a:rPr>
              <a:t> data sources </a:t>
            </a:r>
            <a:endParaRPr sz="1400" b="0" i="0" u="none" strike="noStrike" cap="none">
              <a:solidFill>
                <a:srgbClr val="000000"/>
              </a:solidFill>
              <a:latin typeface="Arial"/>
              <a:ea typeface="Arial"/>
              <a:cs typeface="Arial"/>
              <a:sym typeface="Arial"/>
            </a:endParaRPr>
          </a:p>
        </p:txBody>
      </p:sp>
      <p:sp>
        <p:nvSpPr>
          <p:cNvPr id="34" name="Google Shape;34;p1"/>
          <p:cNvSpPr txBox="1"/>
          <p:nvPr/>
        </p:nvSpPr>
        <p:spPr>
          <a:xfrm>
            <a:off x="193321" y="1948552"/>
            <a:ext cx="4324418" cy="1644481"/>
          </a:xfrm>
          <a:prstGeom prst="rect">
            <a:avLst/>
          </a:prstGeom>
          <a:noFill/>
          <a:ln>
            <a:noFill/>
          </a:ln>
        </p:spPr>
        <p:txBody>
          <a:bodyPr spcFirstLastPara="1" wrap="square" lIns="91425" tIns="45700" rIns="91425" bIns="45700" anchor="t" anchorCtr="0">
            <a:noAutofit/>
          </a:bodyPr>
          <a:lstStyle/>
          <a:p>
            <a:pPr lvl="0"/>
            <a:r>
              <a:rPr lang="en-US" sz="1000" dirty="0"/>
              <a:t>Big   Mountain   Resort   has   recently   installed   an   additional   chair   lift   to   help   increase   the distribution   of   visitors   across   the   mountain.   This   additional   chair   increases   their operating   costs   by   $1,540,000   this   season.   Every   year   about   350,000   people   ski   or snowboard   at   Big   Mountain.   This   business   profit   margin   is   9.2%   and   the   investors   would like   to   keep   it   there.</a:t>
            </a:r>
            <a:endParaRPr sz="1000" dirty="0"/>
          </a:p>
        </p:txBody>
      </p:sp>
      <p:sp>
        <p:nvSpPr>
          <p:cNvPr id="35" name="Google Shape;35;p1"/>
          <p:cNvSpPr txBox="1"/>
          <p:nvPr/>
        </p:nvSpPr>
        <p:spPr>
          <a:xfrm>
            <a:off x="143108" y="3527444"/>
            <a:ext cx="4324418" cy="1410643"/>
          </a:xfrm>
          <a:prstGeom prst="rect">
            <a:avLst/>
          </a:prstGeom>
          <a:noFill/>
          <a:ln>
            <a:noFill/>
          </a:ln>
        </p:spPr>
        <p:txBody>
          <a:bodyPr spcFirstLastPara="1" wrap="square" lIns="91425" tIns="45700" rIns="91425" bIns="45700" anchor="t" anchorCtr="0">
            <a:noAutofit/>
          </a:bodyPr>
          <a:lstStyle/>
          <a:p>
            <a:pPr lvl="0"/>
            <a:r>
              <a:rPr lang="en-US" sz="1000" b="1" i="0" u="none" strike="noStrike" cap="none" dirty="0">
                <a:solidFill>
                  <a:srgbClr val="000000"/>
                </a:solidFill>
                <a:latin typeface="Arial"/>
                <a:ea typeface="Arial"/>
                <a:cs typeface="Arial"/>
                <a:sym typeface="Arial"/>
              </a:rPr>
              <a:t>Recouping the operating costs from the new chair this season and to keep the profit margin to keep it as such</a:t>
            </a:r>
            <a:endParaRPr sz="1000" b="1" i="0" u="none" strike="noStrike" cap="none" dirty="0">
              <a:solidFill>
                <a:srgbClr val="000000"/>
              </a:solidFill>
              <a:latin typeface="Arial"/>
              <a:ea typeface="Arial"/>
              <a:cs typeface="Arial"/>
              <a:sym typeface="Arial"/>
            </a:endParaRPr>
          </a:p>
        </p:txBody>
      </p:sp>
      <p:sp>
        <p:nvSpPr>
          <p:cNvPr id="36" name="Google Shape;36;p1"/>
          <p:cNvSpPr txBox="1"/>
          <p:nvPr/>
        </p:nvSpPr>
        <p:spPr>
          <a:xfrm>
            <a:off x="186842" y="4893974"/>
            <a:ext cx="4324418" cy="1202025"/>
          </a:xfrm>
          <a:prstGeom prst="rect">
            <a:avLst/>
          </a:prstGeom>
          <a:noFill/>
          <a:ln>
            <a:noFill/>
          </a:ln>
        </p:spPr>
        <p:txBody>
          <a:bodyPr spcFirstLastPara="1" wrap="square" lIns="91425" tIns="45700" rIns="91425" bIns="45700" anchor="t" anchorCtr="0">
            <a:noAutofit/>
          </a:bodyPr>
          <a:lstStyle/>
          <a:p>
            <a:pPr lvl="0"/>
            <a:r>
              <a:rPr lang="en-US" sz="1000" b="0" i="0" u="none" strike="noStrike" cap="none" dirty="0">
                <a:solidFill>
                  <a:srgbClr val="000000"/>
                </a:solidFill>
                <a:latin typeface="Arial"/>
                <a:ea typeface="Arial"/>
                <a:cs typeface="Arial"/>
                <a:sym typeface="Arial"/>
              </a:rPr>
              <a:t>The resort has the profit margin of 9.2% , by adding additional chair with the increase in operation cost but the profit should be maintained there. To maintain the profit margin the resort should increase the people coming for ski or snowboard at big mountain. Resort should revise the ticket cost based on the weekdays and weekends.</a:t>
            </a:r>
            <a:endParaRPr sz="1000" b="0" i="0" u="none" strike="noStrike" cap="none" dirty="0">
              <a:solidFill>
                <a:srgbClr val="000000"/>
              </a:solidFill>
              <a:latin typeface="Arial"/>
              <a:ea typeface="Arial"/>
              <a:cs typeface="Arial"/>
              <a:sym typeface="Arial"/>
            </a:endParaRPr>
          </a:p>
        </p:txBody>
      </p:sp>
      <p:sp>
        <p:nvSpPr>
          <p:cNvPr id="37" name="Google Shape;37;p1"/>
          <p:cNvSpPr txBox="1"/>
          <p:nvPr/>
        </p:nvSpPr>
        <p:spPr>
          <a:xfrm>
            <a:off x="4635980" y="1964722"/>
            <a:ext cx="4324418" cy="1081065"/>
          </a:xfrm>
          <a:prstGeom prst="rect">
            <a:avLst/>
          </a:prstGeom>
          <a:noFill/>
          <a:ln>
            <a:noFill/>
          </a:ln>
        </p:spPr>
        <p:txBody>
          <a:bodyPr spcFirstLastPara="1" wrap="square" lIns="91425" tIns="45700" rIns="91425" bIns="45700" anchor="t" anchorCtr="0">
            <a:noAutofit/>
          </a:bodyPr>
          <a:lstStyle/>
          <a:p>
            <a:pPr lvl="0"/>
            <a:r>
              <a:rPr lang="en-US" sz="1000" b="1" i="0" u="none" strike="noStrike" cap="none" dirty="0">
                <a:solidFill>
                  <a:srgbClr val="000000"/>
                </a:solidFill>
                <a:latin typeface="Arial"/>
                <a:ea typeface="Arial"/>
                <a:cs typeface="Arial"/>
                <a:sym typeface="Arial"/>
              </a:rPr>
              <a:t>Increase in the ticket cost may impact the people coming for ski or snowboard at big mountain</a:t>
            </a:r>
            <a:endParaRPr sz="1000" b="1" i="0" u="none" strike="noStrike" cap="none" dirty="0">
              <a:solidFill>
                <a:srgbClr val="000000"/>
              </a:solidFill>
              <a:latin typeface="Arial"/>
              <a:ea typeface="Arial"/>
              <a:cs typeface="Arial"/>
              <a:sym typeface="Arial"/>
            </a:endParaRPr>
          </a:p>
        </p:txBody>
      </p:sp>
      <p:sp>
        <p:nvSpPr>
          <p:cNvPr id="38" name="Google Shape;38;p1"/>
          <p:cNvSpPr txBox="1"/>
          <p:nvPr/>
        </p:nvSpPr>
        <p:spPr>
          <a:xfrm>
            <a:off x="4590928" y="5085174"/>
            <a:ext cx="4324418" cy="1081065"/>
          </a:xfrm>
          <a:prstGeom prst="rect">
            <a:avLst/>
          </a:prstGeom>
          <a:noFill/>
          <a:ln>
            <a:noFill/>
          </a:ln>
        </p:spPr>
        <p:txBody>
          <a:bodyPr spcFirstLastPara="1" wrap="square" lIns="91425" tIns="45700" rIns="91425" bIns="45700" anchor="t" anchorCtr="0">
            <a:noAutofit/>
          </a:bodyPr>
          <a:lstStyle/>
          <a:p>
            <a:pPr lvl="0"/>
            <a:r>
              <a:rPr lang="en-US" sz="1000" b="1" i="0" u="none" strike="noStrike" cap="none" dirty="0">
                <a:solidFill>
                  <a:srgbClr val="000000"/>
                </a:solidFill>
                <a:latin typeface="Arial"/>
                <a:ea typeface="Arial"/>
                <a:cs typeface="Arial"/>
                <a:sym typeface="Arial"/>
              </a:rPr>
              <a:t>CSV file from the Database manager.</a:t>
            </a:r>
            <a:endParaRPr sz="1000" b="1" i="0" u="none" strike="noStrike" cap="none" dirty="0">
              <a:solidFill>
                <a:srgbClr val="000000"/>
              </a:solidFill>
              <a:latin typeface="Arial"/>
              <a:ea typeface="Arial"/>
              <a:cs typeface="Arial"/>
              <a:sym typeface="Arial"/>
            </a:endParaRP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 name="Google Shape;47;p1"/>
          <p:cNvSpPr txBox="1"/>
          <p:nvPr/>
        </p:nvSpPr>
        <p:spPr>
          <a:xfrm>
            <a:off x="4607126" y="3547600"/>
            <a:ext cx="4324418" cy="1081065"/>
          </a:xfrm>
          <a:prstGeom prst="rect">
            <a:avLst/>
          </a:prstGeom>
          <a:noFill/>
          <a:ln>
            <a:noFill/>
          </a:ln>
        </p:spPr>
        <p:txBody>
          <a:bodyPr spcFirstLastPara="1" wrap="square" lIns="91425" tIns="45700" rIns="91425" bIns="45700" anchor="t" anchorCtr="0">
            <a:noAutofit/>
          </a:bodyPr>
          <a:lstStyle/>
          <a:p>
            <a:pPr lvl="0"/>
            <a:r>
              <a:rPr lang="en-IN" sz="1000" dirty="0"/>
              <a:t>Jimmy Blackburn, Director of operations</a:t>
            </a:r>
          </a:p>
          <a:p>
            <a:pPr lvl="0"/>
            <a:r>
              <a:rPr lang="en-IN" sz="1000" dirty="0"/>
              <a:t>Alesha Eisen, Database manager</a:t>
            </a:r>
            <a:endParaRPr sz="1000" b="0" i="0" u="none" strike="noStrike" cap="none" dirty="0">
              <a:solidFill>
                <a:srgbClr val="000000"/>
              </a:solidFill>
              <a:latin typeface="Arial"/>
              <a:ea typeface="Arial"/>
              <a:cs typeface="Arial"/>
              <a:sym typeface="Arial"/>
            </a:endParaRPr>
          </a:p>
        </p:txBody>
      </p:sp>
      <p:sp>
        <p:nvSpPr>
          <p:cNvPr id="4" name="Rectangle 3">
            <a:extLst>
              <a:ext uri="{FF2B5EF4-FFF2-40B4-BE49-F238E27FC236}">
                <a16:creationId xmlns:a16="http://schemas.microsoft.com/office/drawing/2014/main" id="{446F37D6-93DC-4CC4-BCA8-5A155D996DD5}"/>
              </a:ext>
            </a:extLst>
          </p:cNvPr>
          <p:cNvSpPr/>
          <p:nvPr/>
        </p:nvSpPr>
        <p:spPr>
          <a:xfrm>
            <a:off x="86116" y="90928"/>
            <a:ext cx="7724911" cy="1046440"/>
          </a:xfrm>
          <a:prstGeom prst="rect">
            <a:avLst/>
          </a:prstGeom>
        </p:spPr>
        <p:txBody>
          <a:bodyPr wrap="square">
            <a:spAutoFit/>
          </a:bodyPr>
          <a:lstStyle/>
          <a:p>
            <a:r>
              <a:rPr lang="en-US" sz="2000" b="1" dirty="0">
                <a:solidFill>
                  <a:srgbClr val="002C46"/>
                </a:solidFill>
                <a:latin typeface="Arial" panose="020B0604020202020204" pitchFamily="34" charset="0"/>
              </a:rPr>
              <a:t>Big Mountain resort Problem Statement </a:t>
            </a:r>
            <a:r>
              <a:rPr lang="en-US" sz="2000" b="1" dirty="0">
                <a:solidFill>
                  <a:srgbClr val="29748D"/>
                </a:solidFill>
                <a:latin typeface="Quattrocento Sans"/>
              </a:rPr>
              <a:t>[Arun Krishnan A]</a:t>
            </a:r>
            <a:endParaRPr lang="en-US" dirty="0"/>
          </a:p>
          <a:p>
            <a:br>
              <a:rPr lang="en-US" dirty="0"/>
            </a:br>
            <a:r>
              <a:rPr lang="en-US" b="1" dirty="0">
                <a:latin typeface="Arial" panose="020B0604020202020204" pitchFamily="34" charset="0"/>
              </a:rPr>
              <a:t>With the new chair installation the operation costs increases in this season. How to recoup the operation cost with maintenance of the profit margin.</a:t>
            </a:r>
            <a:endParaRPr lang="en-US" dirty="0">
              <a:effectLst/>
            </a:endParaRPr>
          </a:p>
        </p:txBody>
      </p:sp>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TotalTime>
  <Words>517</Words>
  <Application>Microsoft Office PowerPoint</Application>
  <PresentationFormat>On-screen Show (4:3)</PresentationFormat>
  <Paragraphs>42</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Quattrocento Sans</vt:lpstr>
      <vt:lpstr>Synergy_CF_YNR002</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Arun Krishnan</cp:lastModifiedBy>
  <cp:revision>10</cp:revision>
  <dcterms:modified xsi:type="dcterms:W3CDTF">2020-07-16T06:35:44Z</dcterms:modified>
</cp:coreProperties>
</file>