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EB44-9068-4C77-B9C0-F1DD47AF8760}" type="datetimeFigureOut">
              <a:rPr lang="en-US" smtClean="0"/>
              <a:t>08-Apr-18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EDF4-D185-4877-B019-0D977F7EE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0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EB44-9068-4C77-B9C0-F1DD47AF8760}" type="datetimeFigureOut">
              <a:rPr lang="en-US" smtClean="0"/>
              <a:t>08-Apr-18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EDF4-D185-4877-B019-0D977F7EE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94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EB44-9068-4C77-B9C0-F1DD47AF8760}" type="datetimeFigureOut">
              <a:rPr lang="en-US" smtClean="0"/>
              <a:t>08-Apr-18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EDF4-D185-4877-B019-0D977F7EE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9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EB44-9068-4C77-B9C0-F1DD47AF8760}" type="datetimeFigureOut">
              <a:rPr lang="en-US" smtClean="0"/>
              <a:t>08-Apr-18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EDF4-D185-4877-B019-0D977F7EE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67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EB44-9068-4C77-B9C0-F1DD47AF8760}" type="datetimeFigureOut">
              <a:rPr lang="en-US" smtClean="0"/>
              <a:t>08-Apr-18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EDF4-D185-4877-B019-0D977F7EE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9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EB44-9068-4C77-B9C0-F1DD47AF8760}" type="datetimeFigureOut">
              <a:rPr lang="en-US" smtClean="0"/>
              <a:t>08-Apr-18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EDF4-D185-4877-B019-0D977F7EE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59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EB44-9068-4C77-B9C0-F1DD47AF8760}" type="datetimeFigureOut">
              <a:rPr lang="en-US" smtClean="0"/>
              <a:t>08-Apr-18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EDF4-D185-4877-B019-0D977F7EE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597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EB44-9068-4C77-B9C0-F1DD47AF8760}" type="datetimeFigureOut">
              <a:rPr lang="en-US" smtClean="0"/>
              <a:t>08-Apr-18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EDF4-D185-4877-B019-0D977F7EE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73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EB44-9068-4C77-B9C0-F1DD47AF8760}" type="datetimeFigureOut">
              <a:rPr lang="en-US" smtClean="0"/>
              <a:t>08-Apr-18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EDF4-D185-4877-B019-0D977F7EE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8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EB44-9068-4C77-B9C0-F1DD47AF8760}" type="datetimeFigureOut">
              <a:rPr lang="en-US" smtClean="0"/>
              <a:t>08-Apr-18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737EDF4-D185-4877-B019-0D977F7EE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6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EB44-9068-4C77-B9C0-F1DD47AF8760}" type="datetimeFigureOut">
              <a:rPr lang="en-US" smtClean="0"/>
              <a:t>08-Apr-18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EDF4-D185-4877-B019-0D977F7EE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1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EB44-9068-4C77-B9C0-F1DD47AF8760}" type="datetimeFigureOut">
              <a:rPr lang="en-US" smtClean="0"/>
              <a:t>08-Apr-18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EDF4-D185-4877-B019-0D977F7EE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0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EB44-9068-4C77-B9C0-F1DD47AF8760}" type="datetimeFigureOut">
              <a:rPr lang="en-US" smtClean="0"/>
              <a:t>08-Apr-18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EDF4-D185-4877-B019-0D977F7EE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EB44-9068-4C77-B9C0-F1DD47AF8760}" type="datetimeFigureOut">
              <a:rPr lang="en-US" smtClean="0"/>
              <a:t>08-Apr-18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EDF4-D185-4877-B019-0D977F7EE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EB44-9068-4C77-B9C0-F1DD47AF8760}" type="datetimeFigureOut">
              <a:rPr lang="en-US" smtClean="0"/>
              <a:t>08-Apr-18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EDF4-D185-4877-B019-0D977F7EE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4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EB44-9068-4C77-B9C0-F1DD47AF8760}" type="datetimeFigureOut">
              <a:rPr lang="en-US" smtClean="0"/>
              <a:t>08-Apr-18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EDF4-D185-4877-B019-0D977F7EE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0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EB44-9068-4C77-B9C0-F1DD47AF8760}" type="datetimeFigureOut">
              <a:rPr lang="en-US" smtClean="0"/>
              <a:t>08-Apr-18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EDF4-D185-4877-B019-0D977F7EE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8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B3EB44-9068-4C77-B9C0-F1DD47AF8760}" type="datetimeFigureOut">
              <a:rPr lang="en-US" smtClean="0"/>
              <a:t>08-Apr-18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37EDF4-D185-4877-B019-0D977F7EE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9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2011133"/>
            <a:ext cx="8574622" cy="1607831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Britannic Bold" panose="020B0903060703020204" pitchFamily="34" charset="0"/>
              </a:rPr>
              <a:t>DATA STRUCTURES</a:t>
            </a:r>
            <a:endParaRPr lang="en-US" sz="7200" dirty="0">
              <a:latin typeface="Britannic Bold" panose="020B09030607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06118" y="4318239"/>
            <a:ext cx="2796904" cy="2159834"/>
          </a:xfrm>
        </p:spPr>
        <p:txBody>
          <a:bodyPr>
            <a:normAutofit fontScale="92500"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Presented by:</a:t>
            </a:r>
          </a:p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Nishita Panchal – C057</a:t>
            </a:r>
          </a:p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Manav</a:t>
            </a:r>
            <a:r>
              <a:rPr lang="en-US" dirty="0" smtClean="0">
                <a:latin typeface="Britannic Bold" panose="020B0903060703020204" pitchFamily="34" charset="0"/>
              </a:rPr>
              <a:t> Patel – C063</a:t>
            </a:r>
          </a:p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Krisha</a:t>
            </a:r>
            <a:r>
              <a:rPr lang="en-US" dirty="0" smtClean="0">
                <a:latin typeface="Britannic Bold" panose="020B0903060703020204" pitchFamily="34" charset="0"/>
              </a:rPr>
              <a:t> Shah – C073</a:t>
            </a:r>
          </a:p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Nisarg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smtClean="0">
                <a:latin typeface="Britannic Bold" panose="020B0903060703020204" pitchFamily="34" charset="0"/>
              </a:rPr>
              <a:t>Sheth</a:t>
            </a:r>
            <a:r>
              <a:rPr lang="en-US" dirty="0" smtClean="0">
                <a:latin typeface="Britannic Bold" panose="020B0903060703020204" pitchFamily="34" charset="0"/>
              </a:rPr>
              <a:t> – C080</a:t>
            </a:r>
          </a:p>
          <a:p>
            <a:endParaRPr lang="en-US" dirty="0" smtClean="0">
              <a:latin typeface="Britannic Bold" panose="020B09030607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75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380" y="167425"/>
            <a:ext cx="8100812" cy="6503831"/>
          </a:xfrm>
        </p:spPr>
        <p:txBody>
          <a:bodyPr>
            <a:noAutofit/>
          </a:bodyPr>
          <a:lstStyle/>
          <a:p>
            <a:pPr algn="l"/>
            <a:r>
              <a:rPr lang="en-US" sz="1400" dirty="0">
                <a:latin typeface="Britannic Bold" panose="020B0903060703020204" pitchFamily="34" charset="0"/>
              </a:rPr>
              <a:t> if(</a:t>
            </a:r>
            <a:r>
              <a:rPr lang="en-US" sz="1400" dirty="0">
                <a:latin typeface="Britannic Bold" panose="020B0903060703020204" pitchFamily="34" charset="0"/>
              </a:rPr>
              <a:t>ptr</a:t>
            </a:r>
            <a:r>
              <a:rPr lang="en-US" sz="1400" dirty="0">
                <a:latin typeface="Britannic Bold" panose="020B0903060703020204" pitchFamily="34" charset="0"/>
              </a:rPr>
              <a:t> != NULL)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{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</a:t>
            </a:r>
            <a:r>
              <a:rPr lang="en-US" sz="1400" dirty="0">
                <a:latin typeface="Britannic Bold" panose="020B0903060703020204" pitchFamily="34" charset="0"/>
              </a:rPr>
              <a:t>cout</a:t>
            </a:r>
            <a:r>
              <a:rPr lang="en-US" sz="1400" dirty="0">
                <a:latin typeface="Britannic Bold" panose="020B0903060703020204" pitchFamily="34" charset="0"/>
              </a:rPr>
              <a:t>&lt;&lt;"\</a:t>
            </a:r>
            <a:r>
              <a:rPr lang="en-US" sz="1400" dirty="0">
                <a:latin typeface="Britannic Bold" panose="020B0903060703020204" pitchFamily="34" charset="0"/>
              </a:rPr>
              <a:t>nAre</a:t>
            </a:r>
            <a:r>
              <a:rPr lang="en-US" sz="1400" dirty="0">
                <a:latin typeface="Britannic Bold" panose="020B0903060703020204" pitchFamily="34" charset="0"/>
              </a:rPr>
              <a:t> you sure you want to delete...Confirm[y/n]: ";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</a:t>
            </a:r>
            <a:r>
              <a:rPr lang="en-US" sz="1400" dirty="0">
                <a:latin typeface="Britannic Bold" panose="020B0903060703020204" pitchFamily="34" charset="0"/>
              </a:rPr>
              <a:t>cin</a:t>
            </a:r>
            <a:r>
              <a:rPr lang="en-US" sz="1400" dirty="0">
                <a:latin typeface="Britannic Bold" panose="020B0903060703020204" pitchFamily="34" charset="0"/>
              </a:rPr>
              <a:t>&gt;&gt;sure;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/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if(sure == 'y')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{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    if(</a:t>
            </a:r>
            <a:r>
              <a:rPr lang="en-US" sz="1400" dirty="0">
                <a:latin typeface="Britannic Bold" panose="020B0903060703020204" pitchFamily="34" charset="0"/>
              </a:rPr>
              <a:t>ptr</a:t>
            </a:r>
            <a:r>
              <a:rPr lang="en-US" sz="1400" dirty="0">
                <a:latin typeface="Britannic Bold" panose="020B0903060703020204" pitchFamily="34" charset="0"/>
              </a:rPr>
              <a:t> == head)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    {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        temp = head -&gt; next;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        delete head;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        head = temp;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    }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    temp = </a:t>
            </a:r>
            <a:r>
              <a:rPr lang="en-US" sz="1400" dirty="0">
                <a:latin typeface="Britannic Bold" panose="020B0903060703020204" pitchFamily="34" charset="0"/>
              </a:rPr>
              <a:t>ptr</a:t>
            </a:r>
            <a:r>
              <a:rPr lang="en-US" sz="1400" dirty="0">
                <a:latin typeface="Britannic Bold" panose="020B0903060703020204" pitchFamily="34" charset="0"/>
              </a:rPr>
              <a:t> -&gt; next;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    delete </a:t>
            </a:r>
            <a:r>
              <a:rPr lang="en-US" sz="1400" dirty="0">
                <a:latin typeface="Britannic Bold" panose="020B0903060703020204" pitchFamily="34" charset="0"/>
              </a:rPr>
              <a:t>ptr</a:t>
            </a:r>
            <a:r>
              <a:rPr lang="en-US" sz="1400" dirty="0">
                <a:latin typeface="Britannic Bold" panose="020B0903060703020204" pitchFamily="34" charset="0"/>
              </a:rPr>
              <a:t>;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    </a:t>
            </a:r>
            <a:r>
              <a:rPr lang="en-US" sz="1400" dirty="0">
                <a:latin typeface="Britannic Bold" panose="020B0903060703020204" pitchFamily="34" charset="0"/>
              </a:rPr>
              <a:t>prev</a:t>
            </a:r>
            <a:r>
              <a:rPr lang="en-US" sz="1400" dirty="0">
                <a:latin typeface="Britannic Bold" panose="020B0903060703020204" pitchFamily="34" charset="0"/>
              </a:rPr>
              <a:t> -&gt; next = temp;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    </a:t>
            </a:r>
            <a:r>
              <a:rPr lang="en-US" sz="1400" dirty="0">
                <a:latin typeface="Britannic Bold" panose="020B0903060703020204" pitchFamily="34" charset="0"/>
              </a:rPr>
              <a:t>cout</a:t>
            </a:r>
            <a:r>
              <a:rPr lang="en-US" sz="1400" dirty="0">
                <a:latin typeface="Britannic Bold" panose="020B0903060703020204" pitchFamily="34" charset="0"/>
              </a:rPr>
              <a:t>&lt;&lt;"\</a:t>
            </a:r>
            <a:r>
              <a:rPr lang="en-US" sz="1400" dirty="0">
                <a:latin typeface="Britannic Bold" panose="020B0903060703020204" pitchFamily="34" charset="0"/>
              </a:rPr>
              <a:t>nRecord</a:t>
            </a:r>
            <a:r>
              <a:rPr lang="en-US" sz="1400" dirty="0">
                <a:latin typeface="Britannic Bold" panose="020B0903060703020204" pitchFamily="34" charset="0"/>
              </a:rPr>
              <a:t> Deleted\n";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}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else if(sure == 'n')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{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    </a:t>
            </a:r>
            <a:r>
              <a:rPr lang="en-US" sz="1400" dirty="0">
                <a:latin typeface="Britannic Bold" panose="020B0903060703020204" pitchFamily="34" charset="0"/>
              </a:rPr>
              <a:t>cout</a:t>
            </a:r>
            <a:r>
              <a:rPr lang="en-US" sz="1400" dirty="0">
                <a:latin typeface="Britannic Bold" panose="020B0903060703020204" pitchFamily="34" charset="0"/>
              </a:rPr>
              <a:t>&lt;&lt;"\</a:t>
            </a:r>
            <a:r>
              <a:rPr lang="en-US" sz="1400" dirty="0">
                <a:latin typeface="Britannic Bold" panose="020B0903060703020204" pitchFamily="34" charset="0"/>
              </a:rPr>
              <a:t>nRecord</a:t>
            </a:r>
            <a:r>
              <a:rPr lang="en-US" sz="1400" dirty="0">
                <a:latin typeface="Britannic Bold" panose="020B0903060703020204" pitchFamily="34" charset="0"/>
              </a:rPr>
              <a:t> not Deleted\n";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}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}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else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{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</a:t>
            </a:r>
            <a:r>
              <a:rPr lang="en-US" sz="1400" dirty="0">
                <a:latin typeface="Britannic Bold" panose="020B0903060703020204" pitchFamily="34" charset="0"/>
              </a:rPr>
              <a:t>cout</a:t>
            </a:r>
            <a:r>
              <a:rPr lang="en-US" sz="1400" dirty="0">
                <a:latin typeface="Britannic Bold" panose="020B0903060703020204" pitchFamily="34" charset="0"/>
              </a:rPr>
              <a:t>&lt;&lt;"\</a:t>
            </a:r>
            <a:r>
              <a:rPr lang="en-US" sz="1400" dirty="0">
                <a:latin typeface="Britannic Bold" panose="020B0903060703020204" pitchFamily="34" charset="0"/>
              </a:rPr>
              <a:t>nNo</a:t>
            </a:r>
            <a:r>
              <a:rPr lang="en-US" sz="1400" dirty="0">
                <a:latin typeface="Britannic Bold" panose="020B0903060703020204" pitchFamily="34" charset="0"/>
              </a:rPr>
              <a:t> Matching Registration Found\n";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}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22270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1228" y="167425"/>
            <a:ext cx="9081796" cy="6465195"/>
          </a:xfrm>
        </p:spPr>
        <p:txBody>
          <a:bodyPr>
            <a:noAutofit/>
          </a:bodyPr>
          <a:lstStyle/>
          <a:p>
            <a:pPr algn="l"/>
            <a:r>
              <a:rPr lang="en-US" sz="1200" dirty="0">
                <a:latin typeface="Britannic Bold" panose="020B0903060703020204" pitchFamily="34" charset="0"/>
              </a:rPr>
              <a:t>void </a:t>
            </a:r>
            <a:r>
              <a:rPr lang="en-US" sz="1200" dirty="0">
                <a:latin typeface="Britannic Bold" panose="020B0903060703020204" pitchFamily="34" charset="0"/>
              </a:rPr>
              <a:t>showList</a:t>
            </a:r>
            <a:r>
              <a:rPr lang="en-US" sz="1200" dirty="0">
                <a:latin typeface="Britannic Bold" panose="020B0903060703020204" pitchFamily="34" charset="0"/>
              </a:rPr>
              <a:t>(student *stud , list *l)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{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 list *head = l;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 int count = 7032100;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 if(head -&gt; next == NULL)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 {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     </a:t>
            </a:r>
            <a:r>
              <a:rPr lang="en-US" sz="1200" dirty="0">
                <a:latin typeface="Britannic Bold" panose="020B0903060703020204" pitchFamily="34" charset="0"/>
              </a:rPr>
              <a:t>cout</a:t>
            </a:r>
            <a:r>
              <a:rPr lang="en-US" sz="1200" dirty="0">
                <a:latin typeface="Britannic Bold" panose="020B0903060703020204" pitchFamily="34" charset="0"/>
              </a:rPr>
              <a:t>&lt;&lt;"\</a:t>
            </a:r>
            <a:r>
              <a:rPr lang="en-US" sz="1200" dirty="0">
                <a:latin typeface="Britannic Bold" panose="020B0903060703020204" pitchFamily="34" charset="0"/>
              </a:rPr>
              <a:t>nNo</a:t>
            </a:r>
            <a:r>
              <a:rPr lang="en-US" sz="1200" dirty="0">
                <a:latin typeface="Britannic Bold" panose="020B0903060703020204" pitchFamily="34" charset="0"/>
              </a:rPr>
              <a:t> student registered yet!\n";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 }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 else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 {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     </a:t>
            </a:r>
            <a:r>
              <a:rPr lang="en-US" sz="1200" dirty="0">
                <a:latin typeface="Britannic Bold" panose="020B0903060703020204" pitchFamily="34" charset="0"/>
              </a:rPr>
              <a:t>cout</a:t>
            </a:r>
            <a:r>
              <a:rPr lang="en-US" sz="1200" dirty="0">
                <a:latin typeface="Britannic Bold" panose="020B0903060703020204" pitchFamily="34" charset="0"/>
              </a:rPr>
              <a:t>&lt;&lt;"\</a:t>
            </a:r>
            <a:r>
              <a:rPr lang="en-US" sz="1200" dirty="0">
                <a:latin typeface="Britannic Bold" panose="020B0903060703020204" pitchFamily="34" charset="0"/>
              </a:rPr>
              <a:t>nStudent</a:t>
            </a:r>
            <a:r>
              <a:rPr lang="en-US" sz="1200" dirty="0">
                <a:latin typeface="Britannic Bold" panose="020B0903060703020204" pitchFamily="34" charset="0"/>
              </a:rPr>
              <a:t> Registration List:\n";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     </a:t>
            </a:r>
            <a:r>
              <a:rPr lang="en-US" sz="1200" dirty="0">
                <a:latin typeface="Britannic Bold" panose="020B0903060703020204" pitchFamily="34" charset="0"/>
              </a:rPr>
              <a:t>cout</a:t>
            </a:r>
            <a:r>
              <a:rPr lang="en-US" sz="1200" dirty="0">
                <a:latin typeface="Britannic Bold" panose="020B0903060703020204" pitchFamily="34" charset="0"/>
              </a:rPr>
              <a:t>&lt;&lt;"\</a:t>
            </a:r>
            <a:r>
              <a:rPr lang="en-US" sz="1200" dirty="0">
                <a:latin typeface="Britannic Bold" panose="020B0903060703020204" pitchFamily="34" charset="0"/>
              </a:rPr>
              <a:t>nCourse</a:t>
            </a:r>
            <a:r>
              <a:rPr lang="en-US" sz="1200" dirty="0">
                <a:latin typeface="Britannic Bold" panose="020B0903060703020204" pitchFamily="34" charset="0"/>
              </a:rPr>
              <a:t>: B-Tech (INTEGRATED)"&lt;&lt;</a:t>
            </a:r>
            <a:r>
              <a:rPr lang="en-US" sz="1200" dirty="0">
                <a:latin typeface="Britannic Bold" panose="020B0903060703020204" pitchFamily="34" charset="0"/>
              </a:rPr>
              <a:t>endl</a:t>
            </a:r>
            <a:r>
              <a:rPr lang="en-US" sz="1200" dirty="0">
                <a:latin typeface="Britannic Bold" panose="020B0903060703020204" pitchFamily="34" charset="0"/>
              </a:rPr>
              <a:t>;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     </a:t>
            </a:r>
            <a:r>
              <a:rPr lang="en-US" sz="1200" dirty="0">
                <a:latin typeface="Britannic Bold" panose="020B0903060703020204" pitchFamily="34" charset="0"/>
              </a:rPr>
              <a:t>cout</a:t>
            </a:r>
            <a:r>
              <a:rPr lang="en-US" sz="1200" dirty="0">
                <a:latin typeface="Britannic Bold" panose="020B0903060703020204" pitchFamily="34" charset="0"/>
              </a:rPr>
              <a:t>&lt;&lt;"\</a:t>
            </a:r>
            <a:r>
              <a:rPr lang="en-US" sz="1200" dirty="0">
                <a:latin typeface="Britannic Bold" panose="020B0903060703020204" pitchFamily="34" charset="0"/>
              </a:rPr>
              <a:t>nYear</a:t>
            </a:r>
            <a:r>
              <a:rPr lang="en-US" sz="1200" dirty="0">
                <a:latin typeface="Britannic Bold" panose="020B0903060703020204" pitchFamily="34" charset="0"/>
              </a:rPr>
              <a:t>: 2018-19"&lt;&lt;</a:t>
            </a:r>
            <a:r>
              <a:rPr lang="en-US" sz="1200" dirty="0">
                <a:latin typeface="Britannic Bold" panose="020B0903060703020204" pitchFamily="34" charset="0"/>
              </a:rPr>
              <a:t>endl</a:t>
            </a:r>
            <a:r>
              <a:rPr lang="en-US" sz="1200" dirty="0">
                <a:latin typeface="Britannic Bold" panose="020B0903060703020204" pitchFamily="34" charset="0"/>
              </a:rPr>
              <a:t>;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     </a:t>
            </a:r>
            <a:r>
              <a:rPr lang="en-US" sz="1200" dirty="0">
                <a:latin typeface="Britannic Bold" panose="020B0903060703020204" pitchFamily="34" charset="0"/>
              </a:rPr>
              <a:t>cout</a:t>
            </a:r>
            <a:r>
              <a:rPr lang="en-US" sz="1200" dirty="0">
                <a:latin typeface="Britannic Bold" panose="020B0903060703020204" pitchFamily="34" charset="0"/>
              </a:rPr>
              <a:t>&lt;&lt;"\</a:t>
            </a:r>
            <a:r>
              <a:rPr lang="en-US" sz="1200" dirty="0">
                <a:latin typeface="Britannic Bold" panose="020B0903060703020204" pitchFamily="34" charset="0"/>
              </a:rPr>
              <a:t>nStudent</a:t>
            </a:r>
            <a:r>
              <a:rPr lang="en-US" sz="1200" dirty="0">
                <a:latin typeface="Britannic Bold" panose="020B0903060703020204" pitchFamily="34" charset="0"/>
              </a:rPr>
              <a:t> Name\</a:t>
            </a:r>
            <a:r>
              <a:rPr lang="en-US" sz="1200" dirty="0">
                <a:latin typeface="Britannic Bold" panose="020B0903060703020204" pitchFamily="34" charset="0"/>
              </a:rPr>
              <a:t>tStudent</a:t>
            </a:r>
            <a:r>
              <a:rPr lang="en-US" sz="1200" dirty="0">
                <a:latin typeface="Britannic Bold" panose="020B0903060703020204" pitchFamily="34" charset="0"/>
              </a:rPr>
              <a:t> Number\</a:t>
            </a:r>
            <a:r>
              <a:rPr lang="en-US" sz="1200" dirty="0">
                <a:latin typeface="Britannic Bold" panose="020B0903060703020204" pitchFamily="34" charset="0"/>
              </a:rPr>
              <a:t>tAggregiate</a:t>
            </a:r>
            <a:r>
              <a:rPr lang="en-US" sz="1200" dirty="0">
                <a:latin typeface="Britannic Bold" panose="020B0903060703020204" pitchFamily="34" charset="0"/>
              </a:rPr>
              <a:t>\</a:t>
            </a:r>
            <a:r>
              <a:rPr lang="en-US" sz="1200" dirty="0">
                <a:latin typeface="Britannic Bold" panose="020B0903060703020204" pitchFamily="34" charset="0"/>
              </a:rPr>
              <a:t>tEligible</a:t>
            </a:r>
            <a:r>
              <a:rPr lang="en-US" sz="1200" dirty="0">
                <a:latin typeface="Britannic Bold" panose="020B0903060703020204" pitchFamily="34" charset="0"/>
              </a:rPr>
              <a:t> Courses\n\n";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     while(head -&gt; next != NULL)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     {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         count++;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         head = head -&gt; next;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         </a:t>
            </a:r>
            <a:r>
              <a:rPr lang="en-US" sz="1200" dirty="0">
                <a:latin typeface="Britannic Bold" panose="020B0903060703020204" pitchFamily="34" charset="0"/>
              </a:rPr>
              <a:t>cout</a:t>
            </a:r>
            <a:r>
              <a:rPr lang="en-US" sz="1200" dirty="0">
                <a:latin typeface="Britannic Bold" panose="020B0903060703020204" pitchFamily="34" charset="0"/>
              </a:rPr>
              <a:t>&lt;&lt;head -&gt; name&lt;&lt;"\t\t";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         </a:t>
            </a:r>
            <a:r>
              <a:rPr lang="en-US" sz="1200" dirty="0">
                <a:latin typeface="Britannic Bold" panose="020B0903060703020204" pitchFamily="34" charset="0"/>
              </a:rPr>
              <a:t>cout</a:t>
            </a:r>
            <a:r>
              <a:rPr lang="en-US" sz="1200" dirty="0">
                <a:latin typeface="Britannic Bold" panose="020B0903060703020204" pitchFamily="34" charset="0"/>
              </a:rPr>
              <a:t>&lt;&lt;count&lt;&lt;"\t\t";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         </a:t>
            </a:r>
            <a:r>
              <a:rPr lang="en-US" sz="1200" dirty="0">
                <a:latin typeface="Britannic Bold" panose="020B0903060703020204" pitchFamily="34" charset="0"/>
              </a:rPr>
              <a:t>cout</a:t>
            </a:r>
            <a:r>
              <a:rPr lang="en-US" sz="1200" dirty="0">
                <a:latin typeface="Britannic Bold" panose="020B0903060703020204" pitchFamily="34" charset="0"/>
              </a:rPr>
              <a:t>&lt;&lt;head -&gt; </a:t>
            </a:r>
            <a:r>
              <a:rPr lang="en-US" sz="1200" dirty="0">
                <a:latin typeface="Britannic Bold" panose="020B0903060703020204" pitchFamily="34" charset="0"/>
              </a:rPr>
              <a:t>aggr</a:t>
            </a:r>
            <a:r>
              <a:rPr lang="en-US" sz="1200" dirty="0">
                <a:latin typeface="Britannic Bold" panose="020B0903060703020204" pitchFamily="34" charset="0"/>
              </a:rPr>
              <a:t>&lt;&lt;"\t\t";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         if (head -&gt; </a:t>
            </a:r>
            <a:r>
              <a:rPr lang="en-US" sz="1200" dirty="0">
                <a:latin typeface="Britannic Bold" panose="020B0903060703020204" pitchFamily="34" charset="0"/>
              </a:rPr>
              <a:t>aggr</a:t>
            </a:r>
            <a:r>
              <a:rPr lang="en-US" sz="1200" dirty="0">
                <a:latin typeface="Britannic Bold" panose="020B0903060703020204" pitchFamily="34" charset="0"/>
              </a:rPr>
              <a:t> &gt;= 70)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         {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             </a:t>
            </a:r>
            <a:r>
              <a:rPr lang="en-US" sz="1200" dirty="0">
                <a:latin typeface="Britannic Bold" panose="020B0903060703020204" pitchFamily="34" charset="0"/>
              </a:rPr>
              <a:t>cout</a:t>
            </a:r>
            <a:r>
              <a:rPr lang="en-US" sz="1200" dirty="0">
                <a:latin typeface="Britannic Bold" panose="020B0903060703020204" pitchFamily="34" charset="0"/>
              </a:rPr>
              <a:t>&lt;&lt;"CS EXTC MECH\n";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         }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         else if (head -&gt; </a:t>
            </a:r>
            <a:r>
              <a:rPr lang="en-US" sz="1200" dirty="0">
                <a:latin typeface="Britannic Bold" panose="020B0903060703020204" pitchFamily="34" charset="0"/>
              </a:rPr>
              <a:t>aggr</a:t>
            </a:r>
            <a:r>
              <a:rPr lang="en-US" sz="1200" dirty="0">
                <a:latin typeface="Britannic Bold" panose="020B0903060703020204" pitchFamily="34" charset="0"/>
              </a:rPr>
              <a:t> &gt;= 60)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         {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             </a:t>
            </a:r>
            <a:r>
              <a:rPr lang="en-US" sz="1200" dirty="0">
                <a:latin typeface="Britannic Bold" panose="020B0903060703020204" pitchFamily="34" charset="0"/>
              </a:rPr>
              <a:t>cout</a:t>
            </a:r>
            <a:r>
              <a:rPr lang="en-US" sz="1200" dirty="0">
                <a:latin typeface="Britannic Bold" panose="020B0903060703020204" pitchFamily="34" charset="0"/>
              </a:rPr>
              <a:t>&lt;&lt;"EXTC MECH\n";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         }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         else if (head -&gt; </a:t>
            </a:r>
            <a:r>
              <a:rPr lang="en-US" sz="1200" dirty="0">
                <a:latin typeface="Britannic Bold" panose="020B0903060703020204" pitchFamily="34" charset="0"/>
              </a:rPr>
              <a:t>aggr</a:t>
            </a:r>
            <a:r>
              <a:rPr lang="en-US" sz="1200" dirty="0">
                <a:latin typeface="Britannic Bold" panose="020B0903060703020204" pitchFamily="34" charset="0"/>
              </a:rPr>
              <a:t> &gt;=50)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         {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             </a:t>
            </a:r>
            <a:r>
              <a:rPr lang="en-US" sz="1200" dirty="0">
                <a:latin typeface="Britannic Bold" panose="020B0903060703020204" pitchFamily="34" charset="0"/>
              </a:rPr>
              <a:t>cout</a:t>
            </a:r>
            <a:r>
              <a:rPr lang="en-US" sz="1200" dirty="0">
                <a:latin typeface="Britannic Bold" panose="020B0903060703020204" pitchFamily="34" charset="0"/>
              </a:rPr>
              <a:t>&lt;&lt;"MECH\n";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         }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    }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   }</a:t>
            </a:r>
            <a:br>
              <a:rPr lang="en-US" sz="1200" dirty="0">
                <a:latin typeface="Britannic Bold" panose="020B0903060703020204" pitchFamily="34" charset="0"/>
              </a:rPr>
            </a:br>
            <a:r>
              <a:rPr lang="en-US" sz="1200" dirty="0">
                <a:latin typeface="Britannic Bold" panose="020B09030607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53363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166" y="334852"/>
            <a:ext cx="9287858" cy="616898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Britannic Bold" panose="020B0903060703020204" pitchFamily="34" charset="0"/>
              </a:rPr>
              <a:t>i</a:t>
            </a:r>
            <a:r>
              <a:rPr lang="en-US" sz="2400" dirty="0" smtClean="0">
                <a:latin typeface="Britannic Bold" panose="020B0903060703020204" pitchFamily="34" charset="0"/>
              </a:rPr>
              <a:t>nt </a:t>
            </a:r>
            <a:r>
              <a:rPr lang="en-US" sz="2400" dirty="0">
                <a:latin typeface="Britannic Bold" panose="020B0903060703020204" pitchFamily="34" charset="0"/>
              </a:rPr>
              <a:t>main()</a:t>
            </a:r>
            <a:br>
              <a:rPr lang="en-US" sz="2400" dirty="0">
                <a:latin typeface="Britannic Bold" panose="020B0903060703020204" pitchFamily="34" charset="0"/>
              </a:rPr>
            </a:br>
            <a:r>
              <a:rPr lang="en-US" sz="2400" dirty="0">
                <a:latin typeface="Britannic Bold" panose="020B0903060703020204" pitchFamily="34" charset="0"/>
              </a:rPr>
              <a:t>{</a:t>
            </a:r>
            <a:br>
              <a:rPr lang="en-US" sz="2400" dirty="0">
                <a:latin typeface="Britannic Bold" panose="020B0903060703020204" pitchFamily="34" charset="0"/>
              </a:rPr>
            </a:br>
            <a:r>
              <a:rPr lang="en-US" sz="2400" dirty="0">
                <a:latin typeface="Britannic Bold" panose="020B0903060703020204" pitchFamily="34" charset="0"/>
              </a:rPr>
              <a:t>    </a:t>
            </a:r>
            <a:r>
              <a:rPr lang="en-US" sz="2400" dirty="0">
                <a:latin typeface="Britannic Bold" panose="020B0903060703020204" pitchFamily="34" charset="0"/>
              </a:rPr>
              <a:t>cout</a:t>
            </a:r>
            <a:r>
              <a:rPr lang="en-US" sz="2400" dirty="0">
                <a:latin typeface="Britannic Bold" panose="020B0903060703020204" pitchFamily="34" charset="0"/>
              </a:rPr>
              <a:t>&lt;&lt;"SHRI VILE PARLE KELAVANI MANDAL'S NARSEE MONJEE INSTITUTE OF MANAGEMENT STUDIES\n\n\t\t\</a:t>
            </a:r>
            <a:r>
              <a:rPr lang="en-US" sz="2400" dirty="0">
                <a:latin typeface="Britannic Bold" panose="020B0903060703020204" pitchFamily="34" charset="0"/>
              </a:rPr>
              <a:t>tMUKESH</a:t>
            </a:r>
            <a:r>
              <a:rPr lang="en-US" sz="2400" dirty="0">
                <a:latin typeface="Britannic Bold" panose="020B0903060703020204" pitchFamily="34" charset="0"/>
              </a:rPr>
              <a:t> PATEL SCHOOL OF ENGINEERING\n";</a:t>
            </a:r>
            <a:br>
              <a:rPr lang="en-US" sz="2400" dirty="0">
                <a:latin typeface="Britannic Bold" panose="020B0903060703020204" pitchFamily="34" charset="0"/>
              </a:rPr>
            </a:br>
            <a:r>
              <a:rPr lang="en-US" sz="2400" dirty="0">
                <a:latin typeface="Britannic Bold" panose="020B0903060703020204" pitchFamily="34" charset="0"/>
              </a:rPr>
              <a:t>    </a:t>
            </a:r>
            <a:r>
              <a:rPr lang="en-US" sz="2400" dirty="0">
                <a:latin typeface="Britannic Bold" panose="020B0903060703020204" pitchFamily="34" charset="0"/>
              </a:rPr>
              <a:t>cout</a:t>
            </a:r>
            <a:r>
              <a:rPr lang="en-US" sz="2400" dirty="0">
                <a:latin typeface="Britannic Bold" panose="020B0903060703020204" pitchFamily="34" charset="0"/>
              </a:rPr>
              <a:t>&lt;&lt;"\n";</a:t>
            </a:r>
            <a:br>
              <a:rPr lang="en-US" sz="2400" dirty="0">
                <a:latin typeface="Britannic Bold" panose="020B0903060703020204" pitchFamily="34" charset="0"/>
              </a:rPr>
            </a:br>
            <a:r>
              <a:rPr lang="en-US" sz="2400" dirty="0">
                <a:latin typeface="Britannic Bold" panose="020B0903060703020204" pitchFamily="34" charset="0"/>
              </a:rPr>
              <a:t>    </a:t>
            </a:r>
            <a:r>
              <a:rPr lang="en-US" sz="2400" dirty="0">
                <a:latin typeface="Britannic Bold" panose="020B0903060703020204" pitchFamily="34" charset="0"/>
              </a:rPr>
              <a:t>cout</a:t>
            </a:r>
            <a:r>
              <a:rPr lang="en-US" sz="2400" dirty="0">
                <a:latin typeface="Britannic Bold" panose="020B0903060703020204" pitchFamily="34" charset="0"/>
              </a:rPr>
              <a:t>&lt;&lt;"Student Registration"&lt;&lt;</a:t>
            </a:r>
            <a:r>
              <a:rPr lang="en-US" sz="2400" dirty="0">
                <a:latin typeface="Britannic Bold" panose="020B0903060703020204" pitchFamily="34" charset="0"/>
              </a:rPr>
              <a:t>endl</a:t>
            </a:r>
            <a:r>
              <a:rPr lang="en-US" sz="2400" dirty="0">
                <a:latin typeface="Britannic Bold" panose="020B0903060703020204" pitchFamily="34" charset="0"/>
              </a:rPr>
              <a:t>;</a:t>
            </a:r>
            <a:br>
              <a:rPr lang="en-US" sz="2400" dirty="0">
                <a:latin typeface="Britannic Bold" panose="020B0903060703020204" pitchFamily="34" charset="0"/>
              </a:rPr>
            </a:br>
            <a:r>
              <a:rPr lang="en-US" sz="2400" dirty="0">
                <a:latin typeface="Britannic Bold" panose="020B0903060703020204" pitchFamily="34" charset="0"/>
              </a:rPr>
              <a:t>    </a:t>
            </a:r>
            <a:r>
              <a:rPr lang="en-US" sz="2400" dirty="0">
                <a:latin typeface="Britannic Bold" panose="020B0903060703020204" pitchFamily="34" charset="0"/>
              </a:rPr>
              <a:t>cout</a:t>
            </a:r>
            <a:r>
              <a:rPr lang="en-US" sz="2400" dirty="0">
                <a:latin typeface="Britannic Bold" panose="020B0903060703020204" pitchFamily="34" charset="0"/>
              </a:rPr>
              <a:t>&lt;&lt;"Course: B-Tech (INTEGRATED)"&lt;&lt;</a:t>
            </a:r>
            <a:r>
              <a:rPr lang="en-US" sz="2400" dirty="0">
                <a:latin typeface="Britannic Bold" panose="020B0903060703020204" pitchFamily="34" charset="0"/>
              </a:rPr>
              <a:t>endl</a:t>
            </a:r>
            <a:r>
              <a:rPr lang="en-US" sz="2400" dirty="0">
                <a:latin typeface="Britannic Bold" panose="020B0903060703020204" pitchFamily="34" charset="0"/>
              </a:rPr>
              <a:t>;</a:t>
            </a:r>
            <a:br>
              <a:rPr lang="en-US" sz="2400" dirty="0">
                <a:latin typeface="Britannic Bold" panose="020B0903060703020204" pitchFamily="34" charset="0"/>
              </a:rPr>
            </a:br>
            <a:r>
              <a:rPr lang="en-US" sz="2400" dirty="0">
                <a:latin typeface="Britannic Bold" panose="020B0903060703020204" pitchFamily="34" charset="0"/>
              </a:rPr>
              <a:t>    </a:t>
            </a:r>
            <a:r>
              <a:rPr lang="en-US" sz="2400" dirty="0">
                <a:latin typeface="Britannic Bold" panose="020B0903060703020204" pitchFamily="34" charset="0"/>
              </a:rPr>
              <a:t>cout</a:t>
            </a:r>
            <a:r>
              <a:rPr lang="en-US" sz="2400" dirty="0">
                <a:latin typeface="Britannic Bold" panose="020B0903060703020204" pitchFamily="34" charset="0"/>
              </a:rPr>
              <a:t>&lt;&lt;"Year: 2018-19\n"&lt;&lt;</a:t>
            </a:r>
            <a:r>
              <a:rPr lang="en-US" sz="2400" dirty="0">
                <a:latin typeface="Britannic Bold" panose="020B0903060703020204" pitchFamily="34" charset="0"/>
              </a:rPr>
              <a:t>endl</a:t>
            </a:r>
            <a:r>
              <a:rPr lang="en-US" sz="2400" dirty="0">
                <a:latin typeface="Britannic Bold" panose="020B0903060703020204" pitchFamily="34" charset="0"/>
              </a:rPr>
              <a:t>;</a:t>
            </a:r>
            <a:br>
              <a:rPr lang="en-US" sz="2400" dirty="0">
                <a:latin typeface="Britannic Bold" panose="020B0903060703020204" pitchFamily="34" charset="0"/>
              </a:rPr>
            </a:br>
            <a:r>
              <a:rPr lang="en-US" sz="2400" dirty="0">
                <a:latin typeface="Britannic Bold" panose="020B0903060703020204" pitchFamily="34" charset="0"/>
              </a:rPr>
              <a:t>    student *s = new student;</a:t>
            </a:r>
            <a:br>
              <a:rPr lang="en-US" sz="2400" dirty="0">
                <a:latin typeface="Britannic Bold" panose="020B0903060703020204" pitchFamily="34" charset="0"/>
              </a:rPr>
            </a:br>
            <a:r>
              <a:rPr lang="en-US" sz="2400" dirty="0">
                <a:latin typeface="Britannic Bold" panose="020B0903060703020204" pitchFamily="34" charset="0"/>
              </a:rPr>
              <a:t>    list *ls = new list;</a:t>
            </a:r>
            <a:br>
              <a:rPr lang="en-US" sz="2400" dirty="0">
                <a:latin typeface="Britannic Bold" panose="020B0903060703020204" pitchFamily="34" charset="0"/>
              </a:rPr>
            </a:br>
            <a:r>
              <a:rPr lang="en-US" sz="2400" dirty="0">
                <a:latin typeface="Britannic Bold" panose="020B0903060703020204" pitchFamily="34" charset="0"/>
              </a:rPr>
              <a:t>    ls -&gt; </a:t>
            </a:r>
            <a:r>
              <a:rPr lang="en-US" sz="2400" dirty="0">
                <a:latin typeface="Britannic Bold" panose="020B0903060703020204" pitchFamily="34" charset="0"/>
              </a:rPr>
              <a:t>aggr</a:t>
            </a:r>
            <a:r>
              <a:rPr lang="en-US" sz="2400" dirty="0">
                <a:latin typeface="Britannic Bold" panose="020B0903060703020204" pitchFamily="34" charset="0"/>
              </a:rPr>
              <a:t> = 0;</a:t>
            </a:r>
            <a:br>
              <a:rPr lang="en-US" sz="2400" dirty="0">
                <a:latin typeface="Britannic Bold" panose="020B0903060703020204" pitchFamily="34" charset="0"/>
              </a:rPr>
            </a:br>
            <a:r>
              <a:rPr lang="en-US" sz="2400" dirty="0">
                <a:latin typeface="Britannic Bold" panose="020B0903060703020204" pitchFamily="34" charset="0"/>
              </a:rPr>
              <a:t>    ls -&gt; next = NULL;</a:t>
            </a:r>
            <a:br>
              <a:rPr lang="en-US" sz="2400" dirty="0">
                <a:latin typeface="Britannic Bold" panose="020B0903060703020204" pitchFamily="34" charset="0"/>
              </a:rPr>
            </a:br>
            <a:r>
              <a:rPr lang="en-US" sz="2400" dirty="0">
                <a:latin typeface="Britannic Bold" panose="020B0903060703020204" pitchFamily="34" charset="0"/>
              </a:rPr>
              <a:t>    int choice;</a:t>
            </a:r>
          </a:p>
        </p:txBody>
      </p:sp>
    </p:spTree>
    <p:extLst>
      <p:ext uri="{BB962C8B-B14F-4D97-AF65-F5344CB8AC3E}">
        <p14:creationId xmlns:p14="http://schemas.microsoft.com/office/powerpoint/2010/main" val="23471720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6986" y="296214"/>
            <a:ext cx="9056038" cy="6336406"/>
          </a:xfrm>
        </p:spPr>
        <p:txBody>
          <a:bodyPr>
            <a:noAutofit/>
          </a:bodyPr>
          <a:lstStyle/>
          <a:p>
            <a:pPr algn="l"/>
            <a:r>
              <a:rPr lang="en-US" sz="1400" dirty="0">
                <a:latin typeface="Britannic Bold" panose="020B0903060703020204" pitchFamily="34" charset="0"/>
              </a:rPr>
              <a:t> do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{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</a:t>
            </a:r>
            <a:r>
              <a:rPr lang="en-US" sz="1400" dirty="0">
                <a:latin typeface="Britannic Bold" panose="020B0903060703020204" pitchFamily="34" charset="0"/>
              </a:rPr>
              <a:t>cout</a:t>
            </a:r>
            <a:r>
              <a:rPr lang="en-US" sz="1400" dirty="0">
                <a:latin typeface="Britannic Bold" panose="020B0903060703020204" pitchFamily="34" charset="0"/>
              </a:rPr>
              <a:t>&lt;&lt;"\n---------------------MENU-----------------------";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</a:t>
            </a:r>
            <a:r>
              <a:rPr lang="en-US" sz="1400" dirty="0">
                <a:latin typeface="Britannic Bold" panose="020B0903060703020204" pitchFamily="34" charset="0"/>
              </a:rPr>
              <a:t>cout</a:t>
            </a:r>
            <a:r>
              <a:rPr lang="en-US" sz="1400" dirty="0">
                <a:latin typeface="Britannic Bold" panose="020B0903060703020204" pitchFamily="34" charset="0"/>
              </a:rPr>
              <a:t>&lt;&lt;"\n| Press"&lt;&lt;"                                        |"&lt;&lt;</a:t>
            </a:r>
            <a:r>
              <a:rPr lang="en-US" sz="1400" dirty="0">
                <a:latin typeface="Britannic Bold" panose="020B0903060703020204" pitchFamily="34" charset="0"/>
              </a:rPr>
              <a:t>endl</a:t>
            </a:r>
            <a:r>
              <a:rPr lang="en-US" sz="1400" dirty="0">
                <a:latin typeface="Britannic Bold" panose="020B0903060703020204" pitchFamily="34" charset="0"/>
              </a:rPr>
              <a:t>;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</a:t>
            </a:r>
            <a:r>
              <a:rPr lang="en-US" sz="1400" dirty="0">
                <a:latin typeface="Britannic Bold" panose="020B0903060703020204" pitchFamily="34" charset="0"/>
              </a:rPr>
              <a:t>cout</a:t>
            </a:r>
            <a:r>
              <a:rPr lang="en-US" sz="1400" dirty="0">
                <a:latin typeface="Britannic Bold" panose="020B0903060703020204" pitchFamily="34" charset="0"/>
              </a:rPr>
              <a:t>&lt;&lt;"| [1] To Register"&lt;&lt;"                              |"&lt;&lt;</a:t>
            </a:r>
            <a:r>
              <a:rPr lang="en-US" sz="1400" dirty="0">
                <a:latin typeface="Britannic Bold" panose="020B0903060703020204" pitchFamily="34" charset="0"/>
              </a:rPr>
              <a:t>endl</a:t>
            </a:r>
            <a:r>
              <a:rPr lang="en-US" sz="1400" dirty="0">
                <a:latin typeface="Britannic Bold" panose="020B0903060703020204" pitchFamily="34" charset="0"/>
              </a:rPr>
              <a:t>;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</a:t>
            </a:r>
            <a:r>
              <a:rPr lang="en-US" sz="1400" dirty="0">
                <a:latin typeface="Britannic Bold" panose="020B0903060703020204" pitchFamily="34" charset="0"/>
              </a:rPr>
              <a:t>cout</a:t>
            </a:r>
            <a:r>
              <a:rPr lang="en-US" sz="1400" dirty="0">
                <a:latin typeface="Britannic Bold" panose="020B0903060703020204" pitchFamily="34" charset="0"/>
              </a:rPr>
              <a:t>&lt;&lt;"| [2] To Display the list"&lt;&lt;"                      |"&lt;&lt;</a:t>
            </a:r>
            <a:r>
              <a:rPr lang="en-US" sz="1400" dirty="0">
                <a:latin typeface="Britannic Bold" panose="020B0903060703020204" pitchFamily="34" charset="0"/>
              </a:rPr>
              <a:t>endl</a:t>
            </a:r>
            <a:r>
              <a:rPr lang="en-US" sz="1400" dirty="0">
                <a:latin typeface="Britannic Bold" panose="020B0903060703020204" pitchFamily="34" charset="0"/>
              </a:rPr>
              <a:t>;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</a:t>
            </a:r>
            <a:r>
              <a:rPr lang="en-US" sz="1400" dirty="0">
                <a:latin typeface="Britannic Bold" panose="020B0903060703020204" pitchFamily="34" charset="0"/>
              </a:rPr>
              <a:t>cout</a:t>
            </a:r>
            <a:r>
              <a:rPr lang="en-US" sz="1400" dirty="0">
                <a:latin typeface="Britannic Bold" panose="020B0903060703020204" pitchFamily="34" charset="0"/>
              </a:rPr>
              <a:t>&lt;&lt;"| [3] To Delete registration"&lt;&lt;"                   |"&lt;&lt;</a:t>
            </a:r>
            <a:r>
              <a:rPr lang="en-US" sz="1400" dirty="0">
                <a:latin typeface="Britannic Bold" panose="020B0903060703020204" pitchFamily="34" charset="0"/>
              </a:rPr>
              <a:t>endl</a:t>
            </a:r>
            <a:r>
              <a:rPr lang="en-US" sz="1400" dirty="0">
                <a:latin typeface="Britannic Bold" panose="020B0903060703020204" pitchFamily="34" charset="0"/>
              </a:rPr>
              <a:t>;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</a:t>
            </a:r>
            <a:r>
              <a:rPr lang="en-US" sz="1400" dirty="0">
                <a:latin typeface="Britannic Bold" panose="020B0903060703020204" pitchFamily="34" charset="0"/>
              </a:rPr>
              <a:t>cout</a:t>
            </a:r>
            <a:r>
              <a:rPr lang="en-US" sz="1400" dirty="0">
                <a:latin typeface="Britannic Bold" panose="020B0903060703020204" pitchFamily="34" charset="0"/>
              </a:rPr>
              <a:t>&lt;&lt;"| [4] to quit"&lt;&lt;"                                  |"&lt;&lt;</a:t>
            </a:r>
            <a:r>
              <a:rPr lang="en-US" sz="1400" dirty="0">
                <a:latin typeface="Britannic Bold" panose="020B0903060703020204" pitchFamily="34" charset="0"/>
              </a:rPr>
              <a:t>endl</a:t>
            </a:r>
            <a:r>
              <a:rPr lang="en-US" sz="1400" dirty="0">
                <a:latin typeface="Britannic Bold" panose="020B0903060703020204" pitchFamily="34" charset="0"/>
              </a:rPr>
              <a:t>;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</a:t>
            </a:r>
            <a:r>
              <a:rPr lang="en-US" sz="1400" dirty="0">
                <a:latin typeface="Britannic Bold" panose="020B0903060703020204" pitchFamily="34" charset="0"/>
              </a:rPr>
              <a:t>cout</a:t>
            </a:r>
            <a:r>
              <a:rPr lang="en-US" sz="1400" dirty="0">
                <a:latin typeface="Britannic Bold" panose="020B0903060703020204" pitchFamily="34" charset="0"/>
              </a:rPr>
              <a:t>&lt;&lt;"------------------------------------------------\n";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</a:t>
            </a:r>
            <a:r>
              <a:rPr lang="en-US" sz="1400" dirty="0">
                <a:latin typeface="Britannic Bold" panose="020B0903060703020204" pitchFamily="34" charset="0"/>
              </a:rPr>
              <a:t>cout</a:t>
            </a:r>
            <a:r>
              <a:rPr lang="en-US" sz="1400" dirty="0">
                <a:latin typeface="Britannic Bold" panose="020B0903060703020204" pitchFamily="34" charset="0"/>
              </a:rPr>
              <a:t>&lt;&lt;"Enter your choice: ";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</a:t>
            </a:r>
            <a:r>
              <a:rPr lang="en-US" sz="1400" dirty="0">
                <a:latin typeface="Britannic Bold" panose="020B0903060703020204" pitchFamily="34" charset="0"/>
              </a:rPr>
              <a:t>cin</a:t>
            </a:r>
            <a:r>
              <a:rPr lang="en-US" sz="1400" dirty="0">
                <a:latin typeface="Britannic Bold" panose="020B0903060703020204" pitchFamily="34" charset="0"/>
              </a:rPr>
              <a:t>&gt;&gt;choice;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/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switch(choice)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{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    case 1: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    </a:t>
            </a:r>
            <a:r>
              <a:rPr lang="en-US" sz="1400" dirty="0">
                <a:latin typeface="Britannic Bold" panose="020B0903060703020204" pitchFamily="34" charset="0"/>
              </a:rPr>
              <a:t>register_student</a:t>
            </a:r>
            <a:r>
              <a:rPr lang="en-US" sz="1400" dirty="0">
                <a:latin typeface="Britannic Bold" panose="020B0903060703020204" pitchFamily="34" charset="0"/>
              </a:rPr>
              <a:t>(s , ls);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    break;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/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    case 2: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    </a:t>
            </a:r>
            <a:r>
              <a:rPr lang="en-US" sz="1400" dirty="0">
                <a:latin typeface="Britannic Bold" panose="020B0903060703020204" pitchFamily="34" charset="0"/>
              </a:rPr>
              <a:t>showList</a:t>
            </a:r>
            <a:r>
              <a:rPr lang="en-US" sz="1400" dirty="0">
                <a:latin typeface="Britannic Bold" panose="020B0903060703020204" pitchFamily="34" charset="0"/>
              </a:rPr>
              <a:t>(s , ls);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    break;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/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    case 3: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    </a:t>
            </a:r>
            <a:r>
              <a:rPr lang="en-US" sz="1400" dirty="0">
                <a:latin typeface="Britannic Bold" panose="020B0903060703020204" pitchFamily="34" charset="0"/>
              </a:rPr>
              <a:t>deleteFromList</a:t>
            </a:r>
            <a:r>
              <a:rPr lang="en-US" sz="1400" dirty="0">
                <a:latin typeface="Britannic Bold" panose="020B0903060703020204" pitchFamily="34" charset="0"/>
              </a:rPr>
              <a:t>(ls);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    break;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    }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}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while(choice != 4);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  return 0;</a:t>
            </a:r>
            <a:br>
              <a:rPr lang="en-US" sz="14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69882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31820"/>
            <a:ext cx="10018713" cy="901521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latin typeface="Britannic Bold" panose="020B0903060703020204" pitchFamily="34" charset="0"/>
              </a:rPr>
              <a:t>OUTPUT</a:t>
            </a:r>
            <a:endParaRPr lang="en-US" sz="6000" dirty="0">
              <a:latin typeface="Britannic Bold" panose="020B0903060703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3465" r="52795" b="14188"/>
          <a:stretch/>
        </p:blipFill>
        <p:spPr>
          <a:xfrm>
            <a:off x="1484313" y="1133341"/>
            <a:ext cx="4877850" cy="542200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3921" r="52656" b="6713"/>
          <a:stretch/>
        </p:blipFill>
        <p:spPr>
          <a:xfrm>
            <a:off x="6607174" y="1133340"/>
            <a:ext cx="4895849" cy="54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196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31820"/>
            <a:ext cx="10018713" cy="901521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latin typeface="Britannic Bold" panose="020B0903060703020204" pitchFamily="34" charset="0"/>
              </a:rPr>
              <a:t>OUTPUT</a:t>
            </a:r>
            <a:endParaRPr lang="en-US" sz="6000" dirty="0">
              <a:latin typeface="Britannic Bold" panose="020B0903060703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55907" r="52700" b="7171"/>
          <a:stretch/>
        </p:blipFill>
        <p:spPr>
          <a:xfrm>
            <a:off x="1262131" y="1133342"/>
            <a:ext cx="10240892" cy="528033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993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31820"/>
            <a:ext cx="10018713" cy="901521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latin typeface="Britannic Bold" panose="020B0903060703020204" pitchFamily="34" charset="0"/>
              </a:rPr>
              <a:t>OUTPUT</a:t>
            </a:r>
            <a:endParaRPr lang="en-US" sz="6000" dirty="0">
              <a:latin typeface="Britannic Bold" panose="020B0903060703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109" r="52782" b="13598"/>
          <a:stretch/>
        </p:blipFill>
        <p:spPr>
          <a:xfrm>
            <a:off x="2820473" y="1133342"/>
            <a:ext cx="7006107" cy="54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6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463" y="2656268"/>
            <a:ext cx="10018713" cy="1752599"/>
          </a:xfrm>
        </p:spPr>
        <p:txBody>
          <a:bodyPr>
            <a:normAutofit/>
          </a:bodyPr>
          <a:lstStyle/>
          <a:p>
            <a:r>
              <a:rPr lang="en-US" sz="9600" dirty="0" smtClean="0">
                <a:latin typeface="Britannic Bold" panose="020B0903060703020204" pitchFamily="34" charset="0"/>
              </a:rPr>
              <a:t>THANK YOU..!!!!</a:t>
            </a:r>
            <a:endParaRPr lang="en-US" sz="96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084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197734"/>
            <a:ext cx="10018713" cy="4146997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Britannic Bold" panose="020B0903060703020204" pitchFamily="34" charset="0"/>
              </a:rPr>
              <a:t>AIM</a:t>
            </a:r>
            <a:br>
              <a:rPr lang="en-US" sz="7200" dirty="0" smtClean="0">
                <a:latin typeface="Britannic Bold" panose="020B0903060703020204" pitchFamily="34" charset="0"/>
              </a:rPr>
            </a:br>
            <a:r>
              <a:rPr lang="en-US" dirty="0">
                <a:latin typeface="Britannic Bold" panose="020B0903060703020204" pitchFamily="34" charset="0"/>
              </a:rPr>
              <a:t>A</a:t>
            </a:r>
            <a:r>
              <a:rPr lang="en-US" dirty="0" smtClean="0">
                <a:latin typeface="Britannic Bold" panose="020B0903060703020204" pitchFamily="34" charset="0"/>
              </a:rPr>
              <a:t>im</a:t>
            </a:r>
            <a:r>
              <a:rPr lang="en-US" dirty="0" smtClean="0">
                <a:latin typeface="Britannic Bold" panose="020B0903060703020204" pitchFamily="34" charset="0"/>
              </a:rPr>
              <a:t> is to provide Student Registration for different Courses in an Engineering Institute. And to keep a Record of Registrations of the Students.</a:t>
            </a:r>
            <a:endParaRPr lang="en-US" sz="72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5550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44699"/>
            <a:ext cx="10018713" cy="6362163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Britannic Bold" panose="020B0903060703020204" pitchFamily="34" charset="0"/>
              </a:rPr>
              <a:t>APPLICATION</a:t>
            </a:r>
            <a:br>
              <a:rPr lang="en-US" sz="7200" dirty="0" smtClean="0">
                <a:latin typeface="Britannic Bold" panose="020B0903060703020204" pitchFamily="34" charset="0"/>
              </a:rPr>
            </a:br>
            <a:r>
              <a:rPr lang="en-US" sz="3100" dirty="0" smtClean="0">
                <a:latin typeface="Britannic Bold" panose="020B0903060703020204" pitchFamily="34" charset="0"/>
              </a:rPr>
              <a:t>We have used Linked List which is an application of Data Structure. </a:t>
            </a:r>
            <a:r>
              <a:rPr lang="en-US" sz="3100" dirty="0">
                <a:latin typeface="Britannic Bold" panose="020B0903060703020204" pitchFamily="34" charset="0"/>
              </a:rPr>
              <a:t>L</a:t>
            </a:r>
            <a:r>
              <a:rPr lang="en-US" sz="3100" dirty="0" smtClean="0">
                <a:latin typeface="Britannic Bold" panose="020B0903060703020204" pitchFamily="34" charset="0"/>
              </a:rPr>
              <a:t>inked </a:t>
            </a:r>
            <a:r>
              <a:rPr lang="en-US" sz="3100" dirty="0">
                <a:latin typeface="Britannic Bold" panose="020B0903060703020204" pitchFamily="34" charset="0"/>
              </a:rPr>
              <a:t>list is a linear collection of data elements, in which linear order is not given by their physical placement in memory. Instead, each element points to the next. It is a data structure consisting of a group of nodes which together represent a sequence. </a:t>
            </a:r>
            <a:r>
              <a:rPr lang="en-US" sz="3100" dirty="0" smtClean="0">
                <a:latin typeface="Britannic Bold" panose="020B0903060703020204" pitchFamily="34" charset="0"/>
              </a:rPr>
              <a:t/>
            </a:r>
            <a:br>
              <a:rPr lang="en-US" sz="3100" dirty="0" smtClean="0">
                <a:latin typeface="Britannic Bold" panose="020B0903060703020204" pitchFamily="34" charset="0"/>
              </a:rPr>
            </a:br>
            <a:endParaRPr lang="en-US" sz="3100" dirty="0">
              <a:latin typeface="Britannic Bold" panose="020B09030607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4438" t="43377" r="35668" b="51362"/>
          <a:stretch/>
        </p:blipFill>
        <p:spPr>
          <a:xfrm>
            <a:off x="2910625" y="5525037"/>
            <a:ext cx="6606862" cy="5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3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3012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Britannic Bold" panose="020B0903060703020204" pitchFamily="34" charset="0"/>
              </a:rPr>
              <a:t>FUNCTIONS IN THE CODE</a:t>
            </a:r>
            <a:endParaRPr lang="en-US" sz="6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15921"/>
            <a:ext cx="10018713" cy="397527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ritannic Bold" panose="020B0903060703020204" pitchFamily="34" charset="0"/>
              </a:rPr>
              <a:t>The following are the functions in the code: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1. double </a:t>
            </a:r>
            <a:r>
              <a:rPr lang="en-US" dirty="0" smtClean="0">
                <a:latin typeface="Britannic Bold" panose="020B0903060703020204" pitchFamily="34" charset="0"/>
              </a:rPr>
              <a:t>calculate_aggregiate</a:t>
            </a:r>
            <a:r>
              <a:rPr lang="en-US" dirty="0" smtClean="0">
                <a:latin typeface="Britannic Bold" panose="020B0903060703020204" pitchFamily="34" charset="0"/>
              </a:rPr>
              <a:t>(student *stud);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2. void </a:t>
            </a:r>
            <a:r>
              <a:rPr lang="en-US" dirty="0" smtClean="0">
                <a:latin typeface="Britannic Bold" panose="020B0903060703020204" pitchFamily="34" charset="0"/>
              </a:rPr>
              <a:t>addToList</a:t>
            </a:r>
            <a:r>
              <a:rPr lang="en-US" dirty="0" smtClean="0">
                <a:latin typeface="Britannic Bold" panose="020B0903060703020204" pitchFamily="34" charset="0"/>
              </a:rPr>
              <a:t>(student *stud , list *ls);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3. bool </a:t>
            </a:r>
            <a:r>
              <a:rPr lang="en-US" dirty="0" smtClean="0">
                <a:latin typeface="Britannic Bold" panose="020B0903060703020204" pitchFamily="34" charset="0"/>
              </a:rPr>
              <a:t>register_student</a:t>
            </a:r>
            <a:r>
              <a:rPr lang="en-US" dirty="0" smtClean="0">
                <a:latin typeface="Britannic Bold" panose="020B0903060703020204" pitchFamily="34" charset="0"/>
              </a:rPr>
              <a:t>(student *stud , list *ls);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4. </a:t>
            </a:r>
            <a:r>
              <a:rPr lang="en-US" dirty="0">
                <a:latin typeface="Britannic Bold" panose="020B0903060703020204" pitchFamily="34" charset="0"/>
              </a:rPr>
              <a:t>v</a:t>
            </a:r>
            <a:r>
              <a:rPr lang="en-US" dirty="0" smtClean="0">
                <a:latin typeface="Britannic Bold" panose="020B0903060703020204" pitchFamily="34" charset="0"/>
              </a:rPr>
              <a:t>oid </a:t>
            </a:r>
            <a:r>
              <a:rPr lang="en-US" dirty="0" smtClean="0">
                <a:latin typeface="Britannic Bold" panose="020B0903060703020204" pitchFamily="34" charset="0"/>
              </a:rPr>
              <a:t>deleteFromList</a:t>
            </a:r>
            <a:r>
              <a:rPr lang="en-US" dirty="0" smtClean="0">
                <a:latin typeface="Britannic Bold" panose="020B0903060703020204" pitchFamily="34" charset="0"/>
              </a:rPr>
              <a:t>(list *l);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5. void </a:t>
            </a:r>
            <a:r>
              <a:rPr lang="en-US" dirty="0" smtClean="0">
                <a:latin typeface="Britannic Bold" panose="020B0903060703020204" pitchFamily="34" charset="0"/>
              </a:rPr>
              <a:t>showList</a:t>
            </a:r>
            <a:r>
              <a:rPr lang="en-US" dirty="0" smtClean="0">
                <a:latin typeface="Britannic Bold" panose="020B0903060703020204" pitchFamily="34" charset="0"/>
              </a:rPr>
              <a:t>(student *stud , list *l); </a:t>
            </a:r>
            <a:endParaRPr lang="en-US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6710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83334"/>
            <a:ext cx="10018713" cy="901521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latin typeface="Britannic Bold" panose="020B0903060703020204" pitchFamily="34" charset="0"/>
              </a:rPr>
              <a:t>CODE</a:t>
            </a:r>
            <a:endParaRPr lang="en-US" sz="54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9110" y="1184855"/>
            <a:ext cx="7598535" cy="54992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700" dirty="0">
                <a:latin typeface="Britannic Bold" panose="020B0903060703020204" pitchFamily="34" charset="0"/>
              </a:rPr>
              <a:t>#include&lt;</a:t>
            </a:r>
            <a:r>
              <a:rPr lang="en-US" sz="1700" dirty="0">
                <a:latin typeface="Britannic Bold" panose="020B0903060703020204" pitchFamily="34" charset="0"/>
              </a:rPr>
              <a:t>iostream</a:t>
            </a:r>
            <a:r>
              <a:rPr lang="en-US" sz="1700" dirty="0">
                <a:latin typeface="Britannic Bold" panose="020B0903060703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700" dirty="0">
                <a:latin typeface="Britannic Bold" panose="020B0903060703020204" pitchFamily="34" charset="0"/>
              </a:rPr>
              <a:t>#include&lt;</a:t>
            </a:r>
            <a:r>
              <a:rPr lang="en-US" sz="1700" dirty="0">
                <a:latin typeface="Britannic Bold" panose="020B0903060703020204" pitchFamily="34" charset="0"/>
              </a:rPr>
              <a:t>string.h</a:t>
            </a:r>
            <a:r>
              <a:rPr lang="en-US" sz="1700" dirty="0" smtClean="0">
                <a:latin typeface="Britannic Bold" panose="020B0903060703020204" pitchFamily="34" charset="0"/>
              </a:rPr>
              <a:t>&gt;</a:t>
            </a:r>
            <a:endParaRPr lang="en-US" sz="1700" dirty="0">
              <a:latin typeface="Britannic Bold" panose="020B0903060703020204" pitchFamily="34" charset="0"/>
            </a:endParaRPr>
          </a:p>
          <a:p>
            <a:pPr marL="0" indent="0">
              <a:buNone/>
            </a:pPr>
            <a:r>
              <a:rPr lang="en-US" sz="1700" dirty="0">
                <a:latin typeface="Britannic Bold" panose="020B0903060703020204" pitchFamily="34" charset="0"/>
              </a:rPr>
              <a:t>using namespace </a:t>
            </a:r>
            <a:r>
              <a:rPr lang="en-US" sz="1700" dirty="0">
                <a:latin typeface="Britannic Bold" panose="020B0903060703020204" pitchFamily="34" charset="0"/>
              </a:rPr>
              <a:t>std</a:t>
            </a:r>
            <a:r>
              <a:rPr lang="en-US" sz="1700" dirty="0" smtClean="0">
                <a:latin typeface="Britannic Bold" panose="020B0903060703020204" pitchFamily="34" charset="0"/>
              </a:rPr>
              <a:t>;</a:t>
            </a:r>
            <a:endParaRPr lang="en-US" sz="1700" dirty="0">
              <a:latin typeface="Britannic Bold" panose="020B0903060703020204" pitchFamily="34" charset="0"/>
            </a:endParaRPr>
          </a:p>
          <a:p>
            <a:pPr marL="0" indent="0">
              <a:buNone/>
            </a:pPr>
            <a:r>
              <a:rPr lang="en-US" sz="1700" dirty="0">
                <a:latin typeface="Britannic Bold" panose="020B0903060703020204" pitchFamily="34" charset="0"/>
              </a:rPr>
              <a:t>struct</a:t>
            </a:r>
            <a:r>
              <a:rPr lang="en-US" sz="1700" dirty="0">
                <a:latin typeface="Britannic Bold" panose="020B0903060703020204" pitchFamily="34" charset="0"/>
              </a:rPr>
              <a:t> student</a:t>
            </a:r>
          </a:p>
          <a:p>
            <a:pPr marL="0" indent="0">
              <a:buNone/>
            </a:pPr>
            <a:r>
              <a:rPr lang="en-US" sz="1700" dirty="0">
                <a:latin typeface="Britannic Bold" panose="020B0903060703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Britannic Bold" panose="020B0903060703020204" pitchFamily="34" charset="0"/>
              </a:rPr>
              <a:t>    char name[20];</a:t>
            </a:r>
          </a:p>
          <a:p>
            <a:pPr marL="0" indent="0">
              <a:buNone/>
            </a:pPr>
            <a:r>
              <a:rPr lang="en-US" sz="1700" dirty="0">
                <a:latin typeface="Britannic Bold" panose="020B0903060703020204" pitchFamily="34" charset="0"/>
              </a:rPr>
              <a:t>    int </a:t>
            </a:r>
            <a:r>
              <a:rPr lang="en-US" sz="1700" dirty="0">
                <a:latin typeface="Britannic Bold" panose="020B0903060703020204" pitchFamily="34" charset="0"/>
              </a:rPr>
              <a:t>maths</a:t>
            </a:r>
            <a:r>
              <a:rPr lang="en-US" sz="1700" dirty="0">
                <a:latin typeface="Britannic Bold" panose="020B0903060703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700" dirty="0">
                <a:latin typeface="Britannic Bold" panose="020B0903060703020204" pitchFamily="34" charset="0"/>
              </a:rPr>
              <a:t>    int science;</a:t>
            </a:r>
          </a:p>
          <a:p>
            <a:pPr marL="0" indent="0">
              <a:buNone/>
            </a:pPr>
            <a:r>
              <a:rPr lang="en-US" sz="1700" dirty="0">
                <a:latin typeface="Britannic Bold" panose="020B0903060703020204" pitchFamily="34" charset="0"/>
              </a:rPr>
              <a:t>    int </a:t>
            </a:r>
            <a:r>
              <a:rPr lang="en-US" sz="1700" dirty="0">
                <a:latin typeface="Britannic Bold" panose="020B0903060703020204" pitchFamily="34" charset="0"/>
              </a:rPr>
              <a:t>english</a:t>
            </a:r>
            <a:r>
              <a:rPr lang="en-US" sz="1700" dirty="0">
                <a:latin typeface="Britannic Bold" panose="020B0903060703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700" dirty="0">
                <a:latin typeface="Britannic Bold" panose="020B0903060703020204" pitchFamily="34" charset="0"/>
              </a:rPr>
              <a:t>    int </a:t>
            </a:r>
            <a:r>
              <a:rPr lang="en-US" sz="1700" dirty="0">
                <a:latin typeface="Britannic Bold" panose="020B0903060703020204" pitchFamily="34" charset="0"/>
              </a:rPr>
              <a:t>entryTest</a:t>
            </a:r>
            <a:r>
              <a:rPr lang="en-US" sz="1700" dirty="0">
                <a:latin typeface="Britannic Bold" panose="020B0903060703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700" dirty="0">
                <a:latin typeface="Britannic Bold" panose="020B0903060703020204" pitchFamily="34" charset="0"/>
              </a:rPr>
              <a:t>    student *next;</a:t>
            </a:r>
          </a:p>
          <a:p>
            <a:pPr marL="0" indent="0">
              <a:buNone/>
            </a:pPr>
            <a:r>
              <a:rPr lang="en-US" sz="1700" dirty="0" smtClean="0">
                <a:latin typeface="Britannic Bold" panose="020B0903060703020204" pitchFamily="34" charset="0"/>
              </a:rPr>
              <a:t>};</a:t>
            </a:r>
            <a:endParaRPr lang="en-US" sz="1700" dirty="0">
              <a:latin typeface="Britannic Bold" panose="020B0903060703020204" pitchFamily="34" charset="0"/>
            </a:endParaRPr>
          </a:p>
          <a:p>
            <a:pPr marL="0" indent="0">
              <a:buNone/>
            </a:pPr>
            <a:r>
              <a:rPr lang="en-US" sz="1700" dirty="0">
                <a:latin typeface="Britannic Bold" panose="020B0903060703020204" pitchFamily="34" charset="0"/>
              </a:rPr>
              <a:t>struct</a:t>
            </a:r>
            <a:r>
              <a:rPr lang="en-US" sz="1700" dirty="0">
                <a:latin typeface="Britannic Bold" panose="020B0903060703020204" pitchFamily="34" charset="0"/>
              </a:rPr>
              <a:t> list</a:t>
            </a:r>
          </a:p>
          <a:p>
            <a:pPr marL="0" indent="0">
              <a:buNone/>
            </a:pPr>
            <a:r>
              <a:rPr lang="en-US" sz="1700" dirty="0">
                <a:latin typeface="Britannic Bold" panose="020B0903060703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Britannic Bold" panose="020B0903060703020204" pitchFamily="34" charset="0"/>
              </a:rPr>
              <a:t>    char name[20];</a:t>
            </a:r>
          </a:p>
          <a:p>
            <a:pPr marL="0" indent="0">
              <a:buNone/>
            </a:pPr>
            <a:r>
              <a:rPr lang="en-US" sz="1700" dirty="0">
                <a:latin typeface="Britannic Bold" panose="020B0903060703020204" pitchFamily="34" charset="0"/>
              </a:rPr>
              <a:t>    double </a:t>
            </a:r>
            <a:r>
              <a:rPr lang="en-US" sz="1700" dirty="0">
                <a:latin typeface="Britannic Bold" panose="020B0903060703020204" pitchFamily="34" charset="0"/>
              </a:rPr>
              <a:t>aggr</a:t>
            </a:r>
            <a:r>
              <a:rPr lang="en-US" sz="1700" dirty="0">
                <a:latin typeface="Britannic Bold" panose="020B0903060703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700" dirty="0">
                <a:latin typeface="Britannic Bold" panose="020B0903060703020204" pitchFamily="34" charset="0"/>
              </a:rPr>
              <a:t>    list *next;</a:t>
            </a:r>
          </a:p>
          <a:p>
            <a:pPr marL="0" indent="0">
              <a:buNone/>
            </a:pPr>
            <a:r>
              <a:rPr lang="en-US" sz="1700" dirty="0">
                <a:latin typeface="Britannic Bold" panose="020B0903060703020204" pitchFamily="34" charset="0"/>
              </a:rPr>
              <a:t>};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08245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5" y="218941"/>
            <a:ext cx="8927248" cy="647807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300" dirty="0">
                <a:latin typeface="Britannic Bold" panose="020B0903060703020204" pitchFamily="34" charset="0"/>
              </a:rPr>
              <a:t>double </a:t>
            </a:r>
            <a:r>
              <a:rPr lang="en-US" sz="4300" dirty="0">
                <a:latin typeface="Britannic Bold" panose="020B0903060703020204" pitchFamily="34" charset="0"/>
              </a:rPr>
              <a:t>calculate_aggregiate</a:t>
            </a:r>
            <a:r>
              <a:rPr lang="en-US" sz="4300" dirty="0">
                <a:latin typeface="Britannic Bold" panose="020B0903060703020204" pitchFamily="34" charset="0"/>
              </a:rPr>
              <a:t>(student *stud)</a:t>
            </a:r>
          </a:p>
          <a:p>
            <a:pPr marL="0" indent="0">
              <a:buNone/>
            </a:pPr>
            <a:r>
              <a:rPr lang="en-US" sz="4300" dirty="0">
                <a:latin typeface="Britannic Bold" panose="020B0903060703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4300" dirty="0">
                <a:latin typeface="Britannic Bold" panose="020B0903060703020204" pitchFamily="34" charset="0"/>
              </a:rPr>
              <a:t>    student *s = stud;</a:t>
            </a:r>
          </a:p>
          <a:p>
            <a:pPr marL="0" indent="0">
              <a:buNone/>
            </a:pPr>
            <a:r>
              <a:rPr lang="en-US" sz="4300" dirty="0">
                <a:latin typeface="Britannic Bold" panose="020B0903060703020204" pitchFamily="34" charset="0"/>
              </a:rPr>
              <a:t>    double </a:t>
            </a:r>
            <a:r>
              <a:rPr lang="en-US" sz="4300" dirty="0">
                <a:latin typeface="Britannic Bold" panose="020B0903060703020204" pitchFamily="34" charset="0"/>
              </a:rPr>
              <a:t>aggr</a:t>
            </a:r>
            <a:r>
              <a:rPr lang="en-US" sz="4300" dirty="0">
                <a:latin typeface="Britannic Bold" panose="020B0903060703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4300" dirty="0">
                <a:latin typeface="Britannic Bold" panose="020B0903060703020204" pitchFamily="34" charset="0"/>
              </a:rPr>
              <a:t>    </a:t>
            </a:r>
            <a:r>
              <a:rPr lang="en-US" sz="4300" dirty="0">
                <a:latin typeface="Britannic Bold" panose="020B0903060703020204" pitchFamily="34" charset="0"/>
              </a:rPr>
              <a:t>aggr</a:t>
            </a:r>
            <a:r>
              <a:rPr lang="en-US" sz="4300" dirty="0">
                <a:latin typeface="Britannic Bold" panose="020B0903060703020204" pitchFamily="34" charset="0"/>
              </a:rPr>
              <a:t> = (s -&gt; </a:t>
            </a:r>
            <a:r>
              <a:rPr lang="en-US" sz="4300" dirty="0">
                <a:latin typeface="Britannic Bold" panose="020B0903060703020204" pitchFamily="34" charset="0"/>
              </a:rPr>
              <a:t>maths</a:t>
            </a:r>
            <a:r>
              <a:rPr lang="en-US" sz="4300" dirty="0">
                <a:latin typeface="Britannic Bold" panose="020B0903060703020204" pitchFamily="34" charset="0"/>
              </a:rPr>
              <a:t>*25/100) + (s -&gt; science*25/100) + (s -&gt; </a:t>
            </a:r>
            <a:r>
              <a:rPr lang="en-US" sz="4300" dirty="0">
                <a:latin typeface="Britannic Bold" panose="020B0903060703020204" pitchFamily="34" charset="0"/>
              </a:rPr>
              <a:t>english</a:t>
            </a:r>
            <a:r>
              <a:rPr lang="en-US" sz="4300" dirty="0">
                <a:latin typeface="Britannic Bold" panose="020B0903060703020204" pitchFamily="34" charset="0"/>
              </a:rPr>
              <a:t>*10/100) + (s -&gt; </a:t>
            </a:r>
            <a:r>
              <a:rPr lang="en-US" sz="4300" dirty="0">
                <a:latin typeface="Britannic Bold" panose="020B0903060703020204" pitchFamily="34" charset="0"/>
              </a:rPr>
              <a:t>entryTest</a:t>
            </a:r>
            <a:r>
              <a:rPr lang="en-US" sz="4300" dirty="0">
                <a:latin typeface="Britannic Bold" panose="020B0903060703020204" pitchFamily="34" charset="0"/>
              </a:rPr>
              <a:t>*40/100);</a:t>
            </a:r>
          </a:p>
          <a:p>
            <a:pPr marL="0" indent="0">
              <a:buNone/>
            </a:pPr>
            <a:r>
              <a:rPr lang="en-US" sz="4300" dirty="0">
                <a:latin typeface="Britannic Bold" panose="020B0903060703020204" pitchFamily="34" charset="0"/>
              </a:rPr>
              <a:t>    return </a:t>
            </a:r>
            <a:r>
              <a:rPr lang="en-US" sz="4300" dirty="0">
                <a:latin typeface="Britannic Bold" panose="020B0903060703020204" pitchFamily="34" charset="0"/>
              </a:rPr>
              <a:t>aggr</a:t>
            </a:r>
            <a:r>
              <a:rPr lang="en-US" sz="4300" dirty="0">
                <a:latin typeface="Britannic Bold" panose="020B0903060703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4300" dirty="0">
                <a:latin typeface="Britannic Bold" panose="020B0903060703020204" pitchFamily="34" charset="0"/>
              </a:rPr>
              <a:t>}</a:t>
            </a:r>
          </a:p>
          <a:p>
            <a:pPr marL="0" indent="0">
              <a:buNone/>
            </a:pPr>
            <a:endParaRPr lang="en-US" sz="4300" dirty="0">
              <a:latin typeface="Britannic Bold" panose="020B0903060703020204" pitchFamily="34" charset="0"/>
            </a:endParaRPr>
          </a:p>
          <a:p>
            <a:pPr marL="0" indent="0">
              <a:buNone/>
            </a:pPr>
            <a:r>
              <a:rPr lang="en-US" sz="4300" dirty="0">
                <a:latin typeface="Britannic Bold" panose="020B0903060703020204" pitchFamily="34" charset="0"/>
              </a:rPr>
              <a:t>void </a:t>
            </a:r>
            <a:r>
              <a:rPr lang="en-US" sz="4300" dirty="0">
                <a:latin typeface="Britannic Bold" panose="020B0903060703020204" pitchFamily="34" charset="0"/>
              </a:rPr>
              <a:t>addToList</a:t>
            </a:r>
            <a:r>
              <a:rPr lang="en-US" sz="4300" dirty="0">
                <a:latin typeface="Britannic Bold" panose="020B0903060703020204" pitchFamily="34" charset="0"/>
              </a:rPr>
              <a:t>(student *stud , list *l)</a:t>
            </a:r>
          </a:p>
          <a:p>
            <a:pPr marL="0" indent="0">
              <a:buNone/>
            </a:pPr>
            <a:r>
              <a:rPr lang="en-US" sz="4300" dirty="0" smtClean="0">
                <a:latin typeface="Britannic Bold" panose="020B0903060703020204" pitchFamily="34" charset="0"/>
              </a:rPr>
              <a:t>{</a:t>
            </a:r>
            <a:endParaRPr lang="en-US" sz="4300" dirty="0">
              <a:latin typeface="Britannic Bold" panose="020B0903060703020204" pitchFamily="34" charset="0"/>
            </a:endParaRPr>
          </a:p>
          <a:p>
            <a:pPr marL="0" indent="0">
              <a:buNone/>
            </a:pPr>
            <a:r>
              <a:rPr lang="en-US" sz="4300" dirty="0">
                <a:latin typeface="Britannic Bold" panose="020B0903060703020204" pitchFamily="34" charset="0"/>
              </a:rPr>
              <a:t>    list *head = l;</a:t>
            </a:r>
          </a:p>
          <a:p>
            <a:pPr marL="0" indent="0">
              <a:buNone/>
            </a:pPr>
            <a:r>
              <a:rPr lang="en-US" sz="4300" dirty="0">
                <a:latin typeface="Britannic Bold" panose="020B0903060703020204" pitchFamily="34" charset="0"/>
              </a:rPr>
              <a:t>    while(head -&gt; next != NULL)</a:t>
            </a:r>
          </a:p>
          <a:p>
            <a:pPr marL="0" indent="0">
              <a:buNone/>
            </a:pPr>
            <a:r>
              <a:rPr lang="en-US" sz="4300" dirty="0">
                <a:latin typeface="Britannic Bold" panose="020B0903060703020204" pitchFamily="34" charset="0"/>
              </a:rPr>
              <a:t>    {</a:t>
            </a:r>
          </a:p>
          <a:p>
            <a:pPr marL="0" indent="0">
              <a:buNone/>
            </a:pPr>
            <a:r>
              <a:rPr lang="en-US" sz="4300" dirty="0">
                <a:latin typeface="Britannic Bold" panose="020B0903060703020204" pitchFamily="34" charset="0"/>
              </a:rPr>
              <a:t>        head = head -&gt; next;</a:t>
            </a:r>
          </a:p>
          <a:p>
            <a:pPr marL="0" indent="0">
              <a:buNone/>
            </a:pPr>
            <a:r>
              <a:rPr lang="en-US" sz="4300" dirty="0">
                <a:latin typeface="Britannic Bold" panose="020B09030607030202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4300" dirty="0">
                <a:latin typeface="Britannic Bold" panose="020B0903060703020204" pitchFamily="34" charset="0"/>
              </a:rPr>
              <a:t>    head -&gt; next = new list;</a:t>
            </a:r>
          </a:p>
          <a:p>
            <a:pPr marL="0" indent="0">
              <a:buNone/>
            </a:pPr>
            <a:r>
              <a:rPr lang="en-US" sz="4300" dirty="0">
                <a:latin typeface="Britannic Bold" panose="020B0903060703020204" pitchFamily="34" charset="0"/>
              </a:rPr>
              <a:t>    head = head -&gt; next;</a:t>
            </a:r>
          </a:p>
          <a:p>
            <a:pPr marL="0" indent="0">
              <a:buNone/>
            </a:pPr>
            <a:r>
              <a:rPr lang="en-US" sz="4300" dirty="0">
                <a:latin typeface="Britannic Bold" panose="020B0903060703020204" pitchFamily="34" charset="0"/>
              </a:rPr>
              <a:t>    </a:t>
            </a:r>
            <a:r>
              <a:rPr lang="en-US" sz="4300" dirty="0">
                <a:latin typeface="Britannic Bold" panose="020B0903060703020204" pitchFamily="34" charset="0"/>
              </a:rPr>
              <a:t>strcpy</a:t>
            </a:r>
            <a:r>
              <a:rPr lang="en-US" sz="4300" dirty="0">
                <a:latin typeface="Britannic Bold" panose="020B0903060703020204" pitchFamily="34" charset="0"/>
              </a:rPr>
              <a:t>(head -&gt; name , stud -&gt; name);</a:t>
            </a:r>
          </a:p>
          <a:p>
            <a:pPr marL="0" indent="0">
              <a:buNone/>
            </a:pPr>
            <a:r>
              <a:rPr lang="en-US" sz="4300" dirty="0">
                <a:latin typeface="Britannic Bold" panose="020B0903060703020204" pitchFamily="34" charset="0"/>
              </a:rPr>
              <a:t>    head -&gt; </a:t>
            </a:r>
            <a:r>
              <a:rPr lang="en-US" sz="4300" dirty="0">
                <a:latin typeface="Britannic Bold" panose="020B0903060703020204" pitchFamily="34" charset="0"/>
              </a:rPr>
              <a:t>aggr</a:t>
            </a:r>
            <a:r>
              <a:rPr lang="en-US" sz="4300" dirty="0">
                <a:latin typeface="Britannic Bold" panose="020B0903060703020204" pitchFamily="34" charset="0"/>
              </a:rPr>
              <a:t> = </a:t>
            </a:r>
            <a:r>
              <a:rPr lang="en-US" sz="4300" dirty="0">
                <a:latin typeface="Britannic Bold" panose="020B0903060703020204" pitchFamily="34" charset="0"/>
              </a:rPr>
              <a:t>calculate_aggregiate</a:t>
            </a:r>
            <a:r>
              <a:rPr lang="en-US" sz="4300" dirty="0">
                <a:latin typeface="Britannic Bold" panose="020B0903060703020204" pitchFamily="34" charset="0"/>
              </a:rPr>
              <a:t>(stud);</a:t>
            </a:r>
          </a:p>
          <a:p>
            <a:pPr marL="0" indent="0">
              <a:buNone/>
            </a:pPr>
            <a:r>
              <a:rPr lang="en-US" sz="4300" dirty="0">
                <a:latin typeface="Britannic Bold" panose="020B0903060703020204" pitchFamily="34" charset="0"/>
              </a:rPr>
              <a:t>    head -&gt; next = NULL;</a:t>
            </a:r>
          </a:p>
          <a:p>
            <a:pPr marL="0" indent="0">
              <a:buNone/>
            </a:pPr>
            <a:r>
              <a:rPr lang="en-US" sz="4300" dirty="0">
                <a:latin typeface="Britannic Bold" panose="020B0903060703020204" pitchFamily="34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662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380" y="309093"/>
            <a:ext cx="8991644" cy="6310647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Britannic Bold" panose="020B0903060703020204" pitchFamily="34" charset="0"/>
              </a:rPr>
              <a:t>bool </a:t>
            </a:r>
            <a:r>
              <a:rPr lang="en-US" sz="2000" dirty="0">
                <a:latin typeface="Britannic Bold" panose="020B0903060703020204" pitchFamily="34" charset="0"/>
              </a:rPr>
              <a:t>register_student</a:t>
            </a:r>
            <a:r>
              <a:rPr lang="en-US" sz="2000" dirty="0">
                <a:latin typeface="Britannic Bold" panose="020B0903060703020204" pitchFamily="34" charset="0"/>
              </a:rPr>
              <a:t>(student *stud , list *ls)</a:t>
            </a:r>
            <a:br>
              <a:rPr lang="en-US" sz="2000" dirty="0">
                <a:latin typeface="Britannic Bold" panose="020B0903060703020204" pitchFamily="34" charset="0"/>
              </a:rPr>
            </a:br>
            <a:r>
              <a:rPr lang="en-US" sz="2000" dirty="0">
                <a:latin typeface="Britannic Bold" panose="020B0903060703020204" pitchFamily="34" charset="0"/>
              </a:rPr>
              <a:t>{</a:t>
            </a:r>
            <a:br>
              <a:rPr lang="en-US" sz="2000" dirty="0">
                <a:latin typeface="Britannic Bold" panose="020B0903060703020204" pitchFamily="34" charset="0"/>
              </a:rPr>
            </a:br>
            <a:r>
              <a:rPr lang="en-US" sz="2000" dirty="0">
                <a:latin typeface="Britannic Bold" panose="020B0903060703020204" pitchFamily="34" charset="0"/>
              </a:rPr>
              <a:t>    student *s = stud;</a:t>
            </a:r>
            <a:br>
              <a:rPr lang="en-US" sz="2000" dirty="0">
                <a:latin typeface="Britannic Bold" panose="020B0903060703020204" pitchFamily="34" charset="0"/>
              </a:rPr>
            </a:br>
            <a:r>
              <a:rPr lang="en-US" sz="2000" dirty="0">
                <a:latin typeface="Britannic Bold" panose="020B0903060703020204" pitchFamily="34" charset="0"/>
              </a:rPr>
              <a:t>    </a:t>
            </a:r>
            <a:r>
              <a:rPr lang="en-US" sz="2000" dirty="0">
                <a:latin typeface="Britannic Bold" panose="020B0903060703020204" pitchFamily="34" charset="0"/>
              </a:rPr>
              <a:t>cout</a:t>
            </a:r>
            <a:r>
              <a:rPr lang="en-US" sz="2000" dirty="0">
                <a:latin typeface="Britannic Bold" panose="020B0903060703020204" pitchFamily="34" charset="0"/>
              </a:rPr>
              <a:t>&lt;&lt;"\</a:t>
            </a:r>
            <a:r>
              <a:rPr lang="en-US" sz="2000" dirty="0">
                <a:latin typeface="Britannic Bold" panose="020B0903060703020204" pitchFamily="34" charset="0"/>
              </a:rPr>
              <a:t>nWrite</a:t>
            </a:r>
            <a:r>
              <a:rPr lang="en-US" sz="2000" dirty="0">
                <a:latin typeface="Britannic Bold" panose="020B0903060703020204" pitchFamily="34" charset="0"/>
              </a:rPr>
              <a:t> the name of the Student\n";</a:t>
            </a:r>
            <a:br>
              <a:rPr lang="en-US" sz="2000" dirty="0">
                <a:latin typeface="Britannic Bold" panose="020B0903060703020204" pitchFamily="34" charset="0"/>
              </a:rPr>
            </a:br>
            <a:r>
              <a:rPr lang="en-US" sz="2000" dirty="0">
                <a:latin typeface="Britannic Bold" panose="020B0903060703020204" pitchFamily="34" charset="0"/>
              </a:rPr>
              <a:t>    </a:t>
            </a:r>
            <a:r>
              <a:rPr lang="en-US" sz="2000" dirty="0">
                <a:latin typeface="Britannic Bold" panose="020B0903060703020204" pitchFamily="34" charset="0"/>
              </a:rPr>
              <a:t>cin</a:t>
            </a:r>
            <a:r>
              <a:rPr lang="en-US" sz="2000" dirty="0">
                <a:latin typeface="Britannic Bold" panose="020B0903060703020204" pitchFamily="34" charset="0"/>
              </a:rPr>
              <a:t>&gt;&gt;s -&gt; name;</a:t>
            </a:r>
            <a:br>
              <a:rPr lang="en-US" sz="2000" dirty="0">
                <a:latin typeface="Britannic Bold" panose="020B0903060703020204" pitchFamily="34" charset="0"/>
              </a:rPr>
            </a:br>
            <a:r>
              <a:rPr lang="en-US" sz="2000" dirty="0">
                <a:latin typeface="Britannic Bold" panose="020B0903060703020204" pitchFamily="34" charset="0"/>
              </a:rPr>
              <a:t>    </a:t>
            </a:r>
            <a:r>
              <a:rPr lang="en-US" sz="2000" dirty="0">
                <a:latin typeface="Britannic Bold" panose="020B0903060703020204" pitchFamily="34" charset="0"/>
              </a:rPr>
              <a:t>cout</a:t>
            </a:r>
            <a:r>
              <a:rPr lang="en-US" sz="2000" dirty="0">
                <a:latin typeface="Britannic Bold" panose="020B0903060703020204" pitchFamily="34" charset="0"/>
              </a:rPr>
              <a:t>&lt;&lt;"\</a:t>
            </a:r>
            <a:r>
              <a:rPr lang="en-US" sz="2000" dirty="0">
                <a:latin typeface="Britannic Bold" panose="020B0903060703020204" pitchFamily="34" charset="0"/>
              </a:rPr>
              <a:t>nEnter</a:t>
            </a:r>
            <a:r>
              <a:rPr lang="en-US" sz="2000" dirty="0">
                <a:latin typeface="Britannic Bold" panose="020B0903060703020204" pitchFamily="34" charset="0"/>
              </a:rPr>
              <a:t> the marks for </a:t>
            </a:r>
            <a:r>
              <a:rPr lang="en-US" sz="2000" dirty="0">
                <a:latin typeface="Britannic Bold" panose="020B0903060703020204" pitchFamily="34" charset="0"/>
              </a:rPr>
              <a:t>Maths</a:t>
            </a:r>
            <a:r>
              <a:rPr lang="en-US" sz="2000" dirty="0">
                <a:latin typeface="Britannic Bold" panose="020B0903060703020204" pitchFamily="34" charset="0"/>
              </a:rPr>
              <a:t> , Science and English: \n";</a:t>
            </a:r>
            <a:br>
              <a:rPr lang="en-US" sz="2000" dirty="0">
                <a:latin typeface="Britannic Bold" panose="020B0903060703020204" pitchFamily="34" charset="0"/>
              </a:rPr>
            </a:br>
            <a:r>
              <a:rPr lang="en-US" sz="2000" dirty="0">
                <a:latin typeface="Britannic Bold" panose="020B0903060703020204" pitchFamily="34" charset="0"/>
              </a:rPr>
              <a:t>    </a:t>
            </a:r>
            <a:r>
              <a:rPr lang="en-US" sz="2000" dirty="0">
                <a:latin typeface="Britannic Bold" panose="020B0903060703020204" pitchFamily="34" charset="0"/>
              </a:rPr>
              <a:t>cout</a:t>
            </a:r>
            <a:r>
              <a:rPr lang="en-US" sz="2000" dirty="0">
                <a:latin typeface="Britannic Bold" panose="020B0903060703020204" pitchFamily="34" charset="0"/>
              </a:rPr>
              <a:t>&lt;&lt;"</a:t>
            </a:r>
            <a:r>
              <a:rPr lang="en-US" sz="2000" dirty="0">
                <a:latin typeface="Britannic Bold" panose="020B0903060703020204" pitchFamily="34" charset="0"/>
              </a:rPr>
              <a:t>Maths</a:t>
            </a:r>
            <a:r>
              <a:rPr lang="en-US" sz="2000" dirty="0">
                <a:latin typeface="Britannic Bold" panose="020B0903060703020204" pitchFamily="34" charset="0"/>
              </a:rPr>
              <a:t>: ";</a:t>
            </a:r>
            <a:br>
              <a:rPr lang="en-US" sz="2000" dirty="0">
                <a:latin typeface="Britannic Bold" panose="020B0903060703020204" pitchFamily="34" charset="0"/>
              </a:rPr>
            </a:br>
            <a:r>
              <a:rPr lang="en-US" sz="2000" dirty="0">
                <a:latin typeface="Britannic Bold" panose="020B0903060703020204" pitchFamily="34" charset="0"/>
              </a:rPr>
              <a:t>    </a:t>
            </a:r>
            <a:r>
              <a:rPr lang="en-US" sz="2000" dirty="0">
                <a:latin typeface="Britannic Bold" panose="020B0903060703020204" pitchFamily="34" charset="0"/>
              </a:rPr>
              <a:t>cin</a:t>
            </a:r>
            <a:r>
              <a:rPr lang="en-US" sz="2000" dirty="0">
                <a:latin typeface="Britannic Bold" panose="020B0903060703020204" pitchFamily="34" charset="0"/>
              </a:rPr>
              <a:t>&gt;&gt;s -&gt; </a:t>
            </a:r>
            <a:r>
              <a:rPr lang="en-US" sz="2000" dirty="0">
                <a:latin typeface="Britannic Bold" panose="020B0903060703020204" pitchFamily="34" charset="0"/>
              </a:rPr>
              <a:t>maths</a:t>
            </a:r>
            <a:r>
              <a:rPr lang="en-US" sz="2000" dirty="0">
                <a:latin typeface="Britannic Bold" panose="020B0903060703020204" pitchFamily="34" charset="0"/>
              </a:rPr>
              <a:t>;</a:t>
            </a:r>
            <a:br>
              <a:rPr lang="en-US" sz="2000" dirty="0">
                <a:latin typeface="Britannic Bold" panose="020B0903060703020204" pitchFamily="34" charset="0"/>
              </a:rPr>
            </a:br>
            <a:r>
              <a:rPr lang="en-US" sz="2000" dirty="0">
                <a:latin typeface="Britannic Bold" panose="020B0903060703020204" pitchFamily="34" charset="0"/>
              </a:rPr>
              <a:t>    </a:t>
            </a:r>
            <a:r>
              <a:rPr lang="en-US" sz="2000" dirty="0">
                <a:latin typeface="Britannic Bold" panose="020B0903060703020204" pitchFamily="34" charset="0"/>
              </a:rPr>
              <a:t>cout</a:t>
            </a:r>
            <a:r>
              <a:rPr lang="en-US" sz="2000" dirty="0">
                <a:latin typeface="Britannic Bold" panose="020B0903060703020204" pitchFamily="34" charset="0"/>
              </a:rPr>
              <a:t>&lt;&lt;"Science: ";</a:t>
            </a:r>
            <a:br>
              <a:rPr lang="en-US" sz="2000" dirty="0">
                <a:latin typeface="Britannic Bold" panose="020B0903060703020204" pitchFamily="34" charset="0"/>
              </a:rPr>
            </a:br>
            <a:r>
              <a:rPr lang="en-US" sz="2000" dirty="0">
                <a:latin typeface="Britannic Bold" panose="020B0903060703020204" pitchFamily="34" charset="0"/>
              </a:rPr>
              <a:t>    </a:t>
            </a:r>
            <a:r>
              <a:rPr lang="en-US" sz="2000" dirty="0">
                <a:latin typeface="Britannic Bold" panose="020B0903060703020204" pitchFamily="34" charset="0"/>
              </a:rPr>
              <a:t>cin</a:t>
            </a:r>
            <a:r>
              <a:rPr lang="en-US" sz="2000" dirty="0">
                <a:latin typeface="Britannic Bold" panose="020B0903060703020204" pitchFamily="34" charset="0"/>
              </a:rPr>
              <a:t>&gt;&gt;s -&gt; science;</a:t>
            </a:r>
            <a:br>
              <a:rPr lang="en-US" sz="2000" dirty="0">
                <a:latin typeface="Britannic Bold" panose="020B0903060703020204" pitchFamily="34" charset="0"/>
              </a:rPr>
            </a:br>
            <a:r>
              <a:rPr lang="en-US" sz="2000" dirty="0">
                <a:latin typeface="Britannic Bold" panose="020B0903060703020204" pitchFamily="34" charset="0"/>
              </a:rPr>
              <a:t>    </a:t>
            </a:r>
            <a:r>
              <a:rPr lang="en-US" sz="2000" dirty="0">
                <a:latin typeface="Britannic Bold" panose="020B0903060703020204" pitchFamily="34" charset="0"/>
              </a:rPr>
              <a:t>cout</a:t>
            </a:r>
            <a:r>
              <a:rPr lang="en-US" sz="2000" dirty="0">
                <a:latin typeface="Britannic Bold" panose="020B0903060703020204" pitchFamily="34" charset="0"/>
              </a:rPr>
              <a:t>&lt;&lt;"English: ";</a:t>
            </a:r>
            <a:br>
              <a:rPr lang="en-US" sz="2000" dirty="0">
                <a:latin typeface="Britannic Bold" panose="020B0903060703020204" pitchFamily="34" charset="0"/>
              </a:rPr>
            </a:br>
            <a:r>
              <a:rPr lang="en-US" sz="2000" dirty="0">
                <a:latin typeface="Britannic Bold" panose="020B0903060703020204" pitchFamily="34" charset="0"/>
              </a:rPr>
              <a:t>    </a:t>
            </a:r>
            <a:r>
              <a:rPr lang="en-US" sz="2000" dirty="0">
                <a:latin typeface="Britannic Bold" panose="020B0903060703020204" pitchFamily="34" charset="0"/>
              </a:rPr>
              <a:t>cin</a:t>
            </a:r>
            <a:r>
              <a:rPr lang="en-US" sz="2000" dirty="0">
                <a:latin typeface="Britannic Bold" panose="020B0903060703020204" pitchFamily="34" charset="0"/>
              </a:rPr>
              <a:t>&gt;&gt;s -&gt; </a:t>
            </a:r>
            <a:r>
              <a:rPr lang="en-US" sz="2000" dirty="0">
                <a:latin typeface="Britannic Bold" panose="020B0903060703020204" pitchFamily="34" charset="0"/>
              </a:rPr>
              <a:t>english</a:t>
            </a:r>
            <a:r>
              <a:rPr lang="en-US" sz="2000" dirty="0">
                <a:latin typeface="Britannic Bold" panose="020B0903060703020204" pitchFamily="34" charset="0"/>
              </a:rPr>
              <a:t>;</a:t>
            </a:r>
            <a:br>
              <a:rPr lang="en-US" sz="2000" dirty="0">
                <a:latin typeface="Britannic Bold" panose="020B0903060703020204" pitchFamily="34" charset="0"/>
              </a:rPr>
            </a:br>
            <a:r>
              <a:rPr lang="en-US" sz="2000" dirty="0">
                <a:latin typeface="Britannic Bold" panose="020B0903060703020204" pitchFamily="34" charset="0"/>
              </a:rPr>
              <a:t>    </a:t>
            </a:r>
            <a:r>
              <a:rPr lang="en-US" sz="2000" dirty="0">
                <a:latin typeface="Britannic Bold" panose="020B0903060703020204" pitchFamily="34" charset="0"/>
              </a:rPr>
              <a:t>cout</a:t>
            </a:r>
            <a:r>
              <a:rPr lang="en-US" sz="2000" dirty="0">
                <a:latin typeface="Britannic Bold" panose="020B0903060703020204" pitchFamily="34" charset="0"/>
              </a:rPr>
              <a:t>&lt;&lt;"Enter marks scored in Entrance Exam: ";</a:t>
            </a:r>
            <a:br>
              <a:rPr lang="en-US" sz="2000" dirty="0">
                <a:latin typeface="Britannic Bold" panose="020B0903060703020204" pitchFamily="34" charset="0"/>
              </a:rPr>
            </a:br>
            <a:r>
              <a:rPr lang="en-US" sz="2000" dirty="0">
                <a:latin typeface="Britannic Bold" panose="020B0903060703020204" pitchFamily="34" charset="0"/>
              </a:rPr>
              <a:t>    </a:t>
            </a:r>
            <a:r>
              <a:rPr lang="en-US" sz="2000" dirty="0">
                <a:latin typeface="Britannic Bold" panose="020B0903060703020204" pitchFamily="34" charset="0"/>
              </a:rPr>
              <a:t>cin</a:t>
            </a:r>
            <a:r>
              <a:rPr lang="en-US" sz="2000" dirty="0">
                <a:latin typeface="Britannic Bold" panose="020B0903060703020204" pitchFamily="34" charset="0"/>
              </a:rPr>
              <a:t>&gt;&gt;s -&gt; </a:t>
            </a:r>
            <a:r>
              <a:rPr lang="en-US" sz="2000" dirty="0">
                <a:latin typeface="Britannic Bold" panose="020B0903060703020204" pitchFamily="34" charset="0"/>
              </a:rPr>
              <a:t>entryTest</a:t>
            </a:r>
            <a:r>
              <a:rPr lang="en-US" sz="2000" dirty="0">
                <a:latin typeface="Britannic Bold" panose="020B0903060703020204" pitchFamily="34" charset="0"/>
              </a:rPr>
              <a:t>;</a:t>
            </a:r>
            <a:br>
              <a:rPr lang="en-US" sz="2000" dirty="0">
                <a:latin typeface="Britannic Bold" panose="020B0903060703020204" pitchFamily="34" charset="0"/>
              </a:rPr>
            </a:br>
            <a:r>
              <a:rPr lang="en-US" sz="2000" dirty="0">
                <a:latin typeface="Britannic Bold" panose="020B0903060703020204" pitchFamily="34" charset="0"/>
              </a:rPr>
              <a:t>    double </a:t>
            </a:r>
            <a:r>
              <a:rPr lang="en-US" sz="2000" dirty="0">
                <a:latin typeface="Britannic Bold" panose="020B0903060703020204" pitchFamily="34" charset="0"/>
              </a:rPr>
              <a:t>aggregiate</a:t>
            </a:r>
            <a:r>
              <a:rPr lang="en-US" sz="2000" dirty="0">
                <a:latin typeface="Britannic Bold" panose="020B0903060703020204" pitchFamily="34" charset="0"/>
              </a:rPr>
              <a:t>;</a:t>
            </a:r>
            <a:br>
              <a:rPr lang="en-US" sz="2000" dirty="0">
                <a:latin typeface="Britannic Bold" panose="020B0903060703020204" pitchFamily="34" charset="0"/>
              </a:rPr>
            </a:br>
            <a:r>
              <a:rPr lang="en-US" sz="2000" dirty="0">
                <a:latin typeface="Britannic Bold" panose="020B0903060703020204" pitchFamily="34" charset="0"/>
              </a:rPr>
              <a:t>    </a:t>
            </a:r>
            <a:r>
              <a:rPr lang="en-US" sz="2000" dirty="0">
                <a:latin typeface="Britannic Bold" panose="020B0903060703020204" pitchFamily="34" charset="0"/>
              </a:rPr>
              <a:t>aggregiate</a:t>
            </a:r>
            <a:r>
              <a:rPr lang="en-US" sz="2000" dirty="0">
                <a:latin typeface="Britannic Bold" panose="020B0903060703020204" pitchFamily="34" charset="0"/>
              </a:rPr>
              <a:t> = </a:t>
            </a:r>
            <a:r>
              <a:rPr lang="en-US" sz="2000" dirty="0">
                <a:latin typeface="Britannic Bold" panose="020B0903060703020204" pitchFamily="34" charset="0"/>
              </a:rPr>
              <a:t>calculate_aggregiate</a:t>
            </a:r>
            <a:r>
              <a:rPr lang="en-US" sz="2000" dirty="0">
                <a:latin typeface="Britannic Bold" panose="020B0903060703020204" pitchFamily="34" charset="0"/>
              </a:rPr>
              <a:t>(s);</a:t>
            </a:r>
            <a:br>
              <a:rPr lang="en-US" sz="2000" dirty="0">
                <a:latin typeface="Britannic Bold" panose="020B0903060703020204" pitchFamily="34" charset="0"/>
              </a:rPr>
            </a:br>
            <a:r>
              <a:rPr lang="en-US" sz="2000" dirty="0">
                <a:latin typeface="Britannic Bold" panose="020B0903060703020204" pitchFamily="34" charset="0"/>
              </a:rPr>
              <a:t>    </a:t>
            </a:r>
            <a:r>
              <a:rPr lang="en-US" sz="2000" dirty="0">
                <a:latin typeface="Britannic Bold" panose="020B0903060703020204" pitchFamily="34" charset="0"/>
              </a:rPr>
              <a:t>cout</a:t>
            </a:r>
            <a:r>
              <a:rPr lang="en-US" sz="2000" dirty="0">
                <a:latin typeface="Britannic Bold" panose="020B0903060703020204" pitchFamily="34" charset="0"/>
              </a:rPr>
              <a:t>&lt;&lt;"\</a:t>
            </a:r>
            <a:r>
              <a:rPr lang="en-US" sz="2000" dirty="0">
                <a:latin typeface="Britannic Bold" panose="020B0903060703020204" pitchFamily="34" charset="0"/>
              </a:rPr>
              <a:t>nAggregiate</a:t>
            </a:r>
            <a:r>
              <a:rPr lang="en-US" sz="2000" dirty="0">
                <a:latin typeface="Britannic Bold" panose="020B0903060703020204" pitchFamily="34" charset="0"/>
              </a:rPr>
              <a:t> percentage is: "&lt;&lt;</a:t>
            </a:r>
            <a:r>
              <a:rPr lang="en-US" sz="2000" dirty="0">
                <a:latin typeface="Britannic Bold" panose="020B0903060703020204" pitchFamily="34" charset="0"/>
              </a:rPr>
              <a:t>aggregiate</a:t>
            </a:r>
            <a:r>
              <a:rPr lang="en-US" sz="2000" dirty="0">
                <a:latin typeface="Britannic Bold" panose="020B0903060703020204" pitchFamily="34" charset="0"/>
              </a:rPr>
              <a:t>&lt;&lt;"\n";</a:t>
            </a:r>
            <a:br>
              <a:rPr lang="en-US" sz="2000" dirty="0">
                <a:latin typeface="Britannic Bold" panose="020B0903060703020204" pitchFamily="34" charset="0"/>
              </a:rPr>
            </a:br>
            <a:r>
              <a:rPr lang="en-US" sz="2000" dirty="0">
                <a:latin typeface="Britannic Bold" panose="020B0903060703020204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5800459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834" y="257577"/>
            <a:ext cx="9146190" cy="6426557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dirty="0">
                <a:latin typeface="Britannic Bold" panose="020B0903060703020204" pitchFamily="34" charset="0"/>
              </a:rPr>
              <a:t>if (</a:t>
            </a:r>
            <a:r>
              <a:rPr lang="en-US" sz="1800" dirty="0">
                <a:latin typeface="Britannic Bold" panose="020B0903060703020204" pitchFamily="34" charset="0"/>
              </a:rPr>
              <a:t>aggregiate</a:t>
            </a:r>
            <a:r>
              <a:rPr lang="en-US" sz="1800" dirty="0">
                <a:latin typeface="Britannic Bold" panose="020B0903060703020204" pitchFamily="34" charset="0"/>
              </a:rPr>
              <a:t> &gt;= 70)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{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    </a:t>
            </a:r>
            <a:r>
              <a:rPr lang="en-US" sz="1800" dirty="0">
                <a:latin typeface="Britannic Bold" panose="020B0903060703020204" pitchFamily="34" charset="0"/>
              </a:rPr>
              <a:t>cout</a:t>
            </a:r>
            <a:r>
              <a:rPr lang="en-US" sz="1800" dirty="0">
                <a:latin typeface="Britannic Bold" panose="020B0903060703020204" pitchFamily="34" charset="0"/>
              </a:rPr>
              <a:t>&lt;&lt;"\</a:t>
            </a:r>
            <a:r>
              <a:rPr lang="en-US" sz="1800" dirty="0">
                <a:latin typeface="Britannic Bold" panose="020B0903060703020204" pitchFamily="34" charset="0"/>
              </a:rPr>
              <a:t>nCongratulations</a:t>
            </a:r>
            <a:r>
              <a:rPr lang="en-US" sz="1800" dirty="0">
                <a:latin typeface="Britannic Bold" panose="020B0903060703020204" pitchFamily="34" charset="0"/>
              </a:rPr>
              <a:t>! You are eligible </a:t>
            </a:r>
            <a:r>
              <a:rPr lang="en-US" sz="1800">
                <a:latin typeface="Britannic Bold" panose="020B0903060703020204" pitchFamily="34" charset="0"/>
              </a:rPr>
              <a:t>for </a:t>
            </a:r>
            <a:r>
              <a:rPr lang="en-US" sz="1800" smtClean="0">
                <a:latin typeface="Britannic Bold" panose="020B0903060703020204" pitchFamily="34" charset="0"/>
              </a:rPr>
              <a:t>Computers , </a:t>
            </a:r>
            <a:r>
              <a:rPr lang="en-US" sz="1800" dirty="0">
                <a:latin typeface="Britannic Bold" panose="020B0903060703020204" pitchFamily="34" charset="0"/>
              </a:rPr>
              <a:t>Electronics or Mechanical\n";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    </a:t>
            </a:r>
            <a:r>
              <a:rPr lang="en-US" sz="1800" dirty="0">
                <a:latin typeface="Britannic Bold" panose="020B0903060703020204" pitchFamily="34" charset="0"/>
              </a:rPr>
              <a:t>addToList</a:t>
            </a:r>
            <a:r>
              <a:rPr lang="en-US" sz="1800" dirty="0">
                <a:latin typeface="Britannic Bold" panose="020B0903060703020204" pitchFamily="34" charset="0"/>
              </a:rPr>
              <a:t>(s , ls);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    return true;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}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else if (</a:t>
            </a:r>
            <a:r>
              <a:rPr lang="en-US" sz="1800" dirty="0">
                <a:latin typeface="Britannic Bold" panose="020B0903060703020204" pitchFamily="34" charset="0"/>
              </a:rPr>
              <a:t>aggregiate</a:t>
            </a:r>
            <a:r>
              <a:rPr lang="en-US" sz="1800" dirty="0">
                <a:latin typeface="Britannic Bold" panose="020B0903060703020204" pitchFamily="34" charset="0"/>
              </a:rPr>
              <a:t> &gt;= 60)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{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    </a:t>
            </a:r>
            <a:r>
              <a:rPr lang="en-US" sz="1800" dirty="0">
                <a:latin typeface="Britannic Bold" panose="020B0903060703020204" pitchFamily="34" charset="0"/>
              </a:rPr>
              <a:t>cout</a:t>
            </a:r>
            <a:r>
              <a:rPr lang="en-US" sz="1800" dirty="0">
                <a:latin typeface="Britannic Bold" panose="020B0903060703020204" pitchFamily="34" charset="0"/>
              </a:rPr>
              <a:t>&lt;&lt;"\</a:t>
            </a:r>
            <a:r>
              <a:rPr lang="en-US" sz="1800" dirty="0">
                <a:latin typeface="Britannic Bold" panose="020B0903060703020204" pitchFamily="34" charset="0"/>
              </a:rPr>
              <a:t>nCongratulations</a:t>
            </a:r>
            <a:r>
              <a:rPr lang="en-US" sz="1800" dirty="0">
                <a:latin typeface="Britannic Bold" panose="020B0903060703020204" pitchFamily="34" charset="0"/>
              </a:rPr>
              <a:t>! You are eligible for Electronics or Mechanical\n";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    </a:t>
            </a:r>
            <a:r>
              <a:rPr lang="en-US" sz="1800" dirty="0">
                <a:latin typeface="Britannic Bold" panose="020B0903060703020204" pitchFamily="34" charset="0"/>
              </a:rPr>
              <a:t>addToList</a:t>
            </a:r>
            <a:r>
              <a:rPr lang="en-US" sz="1800" dirty="0">
                <a:latin typeface="Britannic Bold" panose="020B0903060703020204" pitchFamily="34" charset="0"/>
              </a:rPr>
              <a:t>(s , ls);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    return true;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}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else if (</a:t>
            </a:r>
            <a:r>
              <a:rPr lang="en-US" sz="1800" dirty="0">
                <a:latin typeface="Britannic Bold" panose="020B0903060703020204" pitchFamily="34" charset="0"/>
              </a:rPr>
              <a:t>aggregiate</a:t>
            </a:r>
            <a:r>
              <a:rPr lang="en-US" sz="1800" dirty="0">
                <a:latin typeface="Britannic Bold" panose="020B0903060703020204" pitchFamily="34" charset="0"/>
              </a:rPr>
              <a:t> &gt;=50)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{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    </a:t>
            </a:r>
            <a:r>
              <a:rPr lang="en-US" sz="1800" dirty="0">
                <a:latin typeface="Britannic Bold" panose="020B0903060703020204" pitchFamily="34" charset="0"/>
              </a:rPr>
              <a:t>cout</a:t>
            </a:r>
            <a:r>
              <a:rPr lang="en-US" sz="1800" dirty="0">
                <a:latin typeface="Britannic Bold" panose="020B0903060703020204" pitchFamily="34" charset="0"/>
              </a:rPr>
              <a:t>&lt;&lt;"\</a:t>
            </a:r>
            <a:r>
              <a:rPr lang="en-US" sz="1800" dirty="0">
                <a:latin typeface="Britannic Bold" panose="020B0903060703020204" pitchFamily="34" charset="0"/>
              </a:rPr>
              <a:t>nCongratulations</a:t>
            </a:r>
            <a:r>
              <a:rPr lang="en-US" sz="1800" dirty="0">
                <a:latin typeface="Britannic Bold" panose="020B0903060703020204" pitchFamily="34" charset="0"/>
              </a:rPr>
              <a:t>! You are eligible for Mechanical\n";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    </a:t>
            </a:r>
            <a:r>
              <a:rPr lang="en-US" sz="1800" dirty="0">
                <a:latin typeface="Britannic Bold" panose="020B0903060703020204" pitchFamily="34" charset="0"/>
              </a:rPr>
              <a:t>addToList</a:t>
            </a:r>
            <a:r>
              <a:rPr lang="en-US" sz="1800" dirty="0">
                <a:latin typeface="Britannic Bold" panose="020B0903060703020204" pitchFamily="34" charset="0"/>
              </a:rPr>
              <a:t>(s , ls);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    return true;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}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else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{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    </a:t>
            </a:r>
            <a:r>
              <a:rPr lang="en-US" sz="1800" dirty="0">
                <a:latin typeface="Britannic Bold" panose="020B0903060703020204" pitchFamily="34" charset="0"/>
              </a:rPr>
              <a:t>cout</a:t>
            </a:r>
            <a:r>
              <a:rPr lang="en-US" sz="1800" dirty="0">
                <a:latin typeface="Britannic Bold" panose="020B0903060703020204" pitchFamily="34" charset="0"/>
              </a:rPr>
              <a:t>&lt;&lt;"\</a:t>
            </a:r>
            <a:r>
              <a:rPr lang="en-US" sz="1800" dirty="0">
                <a:latin typeface="Britannic Bold" panose="020B0903060703020204" pitchFamily="34" charset="0"/>
              </a:rPr>
              <a:t>nSORRY</a:t>
            </a:r>
            <a:r>
              <a:rPr lang="en-US" sz="1800" dirty="0">
                <a:latin typeface="Britannic Bold" panose="020B0903060703020204" pitchFamily="34" charset="0"/>
              </a:rPr>
              <a:t>, the student can't be registered in engineering\n";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    return false;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}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}</a:t>
            </a:r>
            <a:r>
              <a:rPr lang="en-US" dirty="0">
                <a:latin typeface="Britannic Bold" panose="020B0903060703020204" pitchFamily="34" charset="0"/>
              </a:rPr>
              <a:t/>
            </a:r>
            <a:br>
              <a:rPr lang="en-US" dirty="0">
                <a:latin typeface="Britannic Bold" panose="020B0903060703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936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048" y="270456"/>
            <a:ext cx="7611414" cy="6478074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Britannic Bold" panose="020B0903060703020204" pitchFamily="34" charset="0"/>
              </a:rPr>
              <a:t>void </a:t>
            </a:r>
            <a:r>
              <a:rPr lang="en-US" sz="1800" dirty="0">
                <a:latin typeface="Britannic Bold" panose="020B0903060703020204" pitchFamily="34" charset="0"/>
              </a:rPr>
              <a:t>deleteFromList</a:t>
            </a:r>
            <a:r>
              <a:rPr lang="en-US" sz="1800" dirty="0">
                <a:latin typeface="Britannic Bold" panose="020B0903060703020204" pitchFamily="34" charset="0"/>
              </a:rPr>
              <a:t>(list *l)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{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list *head = l;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list *</a:t>
            </a:r>
            <a:r>
              <a:rPr lang="en-US" sz="1800" dirty="0">
                <a:latin typeface="Britannic Bold" panose="020B0903060703020204" pitchFamily="34" charset="0"/>
              </a:rPr>
              <a:t>ptr</a:t>
            </a:r>
            <a:r>
              <a:rPr lang="en-US" sz="1800" dirty="0">
                <a:latin typeface="Britannic Bold" panose="020B0903060703020204" pitchFamily="34" charset="0"/>
              </a:rPr>
              <a:t> = new list;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list *</a:t>
            </a:r>
            <a:r>
              <a:rPr lang="en-US" sz="1800" dirty="0">
                <a:latin typeface="Britannic Bold" panose="020B0903060703020204" pitchFamily="34" charset="0"/>
              </a:rPr>
              <a:t>prev</a:t>
            </a:r>
            <a:r>
              <a:rPr lang="en-US" sz="1800" dirty="0">
                <a:latin typeface="Britannic Bold" panose="020B0903060703020204" pitchFamily="34" charset="0"/>
              </a:rPr>
              <a:t> = new list;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list *temp = new list;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char k[20];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char sure = 'n';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/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</a:t>
            </a:r>
            <a:r>
              <a:rPr lang="en-US" sz="1800" dirty="0">
                <a:latin typeface="Britannic Bold" panose="020B0903060703020204" pitchFamily="34" charset="0"/>
              </a:rPr>
              <a:t>cout</a:t>
            </a:r>
            <a:r>
              <a:rPr lang="en-US" sz="1800" dirty="0">
                <a:latin typeface="Britannic Bold" panose="020B0903060703020204" pitchFamily="34" charset="0"/>
              </a:rPr>
              <a:t>&lt;&lt;"\</a:t>
            </a:r>
            <a:r>
              <a:rPr lang="en-US" sz="1800" dirty="0">
                <a:latin typeface="Britannic Bold" panose="020B0903060703020204" pitchFamily="34" charset="0"/>
              </a:rPr>
              <a:t>nEnter</a:t>
            </a:r>
            <a:r>
              <a:rPr lang="en-US" sz="1800" dirty="0">
                <a:latin typeface="Britannic Bold" panose="020B0903060703020204" pitchFamily="34" charset="0"/>
              </a:rPr>
              <a:t> the name of the student to be deleted: \n";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</a:t>
            </a:r>
            <a:r>
              <a:rPr lang="en-US" sz="1800" dirty="0">
                <a:latin typeface="Britannic Bold" panose="020B0903060703020204" pitchFamily="34" charset="0"/>
              </a:rPr>
              <a:t>cin</a:t>
            </a:r>
            <a:r>
              <a:rPr lang="en-US" sz="1800" dirty="0">
                <a:latin typeface="Britannic Bold" panose="020B0903060703020204" pitchFamily="34" charset="0"/>
              </a:rPr>
              <a:t>&gt;&gt;k;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/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</a:t>
            </a:r>
            <a:r>
              <a:rPr lang="en-US" sz="1800" dirty="0">
                <a:latin typeface="Britannic Bold" panose="020B0903060703020204" pitchFamily="34" charset="0"/>
              </a:rPr>
              <a:t>prev</a:t>
            </a:r>
            <a:r>
              <a:rPr lang="en-US" sz="1800" dirty="0">
                <a:latin typeface="Britannic Bold" panose="020B0903060703020204" pitchFamily="34" charset="0"/>
              </a:rPr>
              <a:t> = </a:t>
            </a:r>
            <a:r>
              <a:rPr lang="en-US" sz="1800" dirty="0">
                <a:latin typeface="Britannic Bold" panose="020B0903060703020204" pitchFamily="34" charset="0"/>
              </a:rPr>
              <a:t>ptr</a:t>
            </a:r>
            <a:r>
              <a:rPr lang="en-US" sz="1800" dirty="0">
                <a:latin typeface="Britannic Bold" panose="020B0903060703020204" pitchFamily="34" charset="0"/>
              </a:rPr>
              <a:t> = head;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while(</a:t>
            </a:r>
            <a:r>
              <a:rPr lang="en-US" sz="1800" dirty="0">
                <a:latin typeface="Britannic Bold" panose="020B0903060703020204" pitchFamily="34" charset="0"/>
              </a:rPr>
              <a:t>strcmp</a:t>
            </a:r>
            <a:r>
              <a:rPr lang="en-US" sz="1800" dirty="0">
                <a:latin typeface="Britannic Bold" panose="020B0903060703020204" pitchFamily="34" charset="0"/>
              </a:rPr>
              <a:t>(</a:t>
            </a:r>
            <a:r>
              <a:rPr lang="en-US" sz="1800" dirty="0">
                <a:latin typeface="Britannic Bold" panose="020B0903060703020204" pitchFamily="34" charset="0"/>
              </a:rPr>
              <a:t>ptr</a:t>
            </a:r>
            <a:r>
              <a:rPr lang="en-US" sz="1800" dirty="0">
                <a:latin typeface="Britannic Bold" panose="020B0903060703020204" pitchFamily="34" charset="0"/>
              </a:rPr>
              <a:t> -&gt; name , k) != 0)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{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    </a:t>
            </a:r>
            <a:r>
              <a:rPr lang="en-US" sz="1800" dirty="0">
                <a:latin typeface="Britannic Bold" panose="020B0903060703020204" pitchFamily="34" charset="0"/>
              </a:rPr>
              <a:t>prev</a:t>
            </a:r>
            <a:r>
              <a:rPr lang="en-US" sz="1800" dirty="0">
                <a:latin typeface="Britannic Bold" panose="020B0903060703020204" pitchFamily="34" charset="0"/>
              </a:rPr>
              <a:t> = </a:t>
            </a:r>
            <a:r>
              <a:rPr lang="en-US" sz="1800" dirty="0">
                <a:latin typeface="Britannic Bold" panose="020B0903060703020204" pitchFamily="34" charset="0"/>
              </a:rPr>
              <a:t>ptr</a:t>
            </a:r>
            <a:r>
              <a:rPr lang="en-US" sz="1800" dirty="0">
                <a:latin typeface="Britannic Bold" panose="020B0903060703020204" pitchFamily="34" charset="0"/>
              </a:rPr>
              <a:t>;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    </a:t>
            </a:r>
            <a:r>
              <a:rPr lang="en-US" sz="1800" dirty="0">
                <a:latin typeface="Britannic Bold" panose="020B0903060703020204" pitchFamily="34" charset="0"/>
              </a:rPr>
              <a:t>ptr</a:t>
            </a:r>
            <a:r>
              <a:rPr lang="en-US" sz="1800" dirty="0">
                <a:latin typeface="Britannic Bold" panose="020B0903060703020204" pitchFamily="34" charset="0"/>
              </a:rPr>
              <a:t> = </a:t>
            </a:r>
            <a:r>
              <a:rPr lang="en-US" sz="1800" dirty="0">
                <a:latin typeface="Britannic Bold" panose="020B0903060703020204" pitchFamily="34" charset="0"/>
              </a:rPr>
              <a:t>ptr</a:t>
            </a:r>
            <a:r>
              <a:rPr lang="en-US" sz="1800" dirty="0">
                <a:latin typeface="Britannic Bold" panose="020B0903060703020204" pitchFamily="34" charset="0"/>
              </a:rPr>
              <a:t> -&gt; next;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    if(</a:t>
            </a:r>
            <a:r>
              <a:rPr lang="en-US" sz="1800" dirty="0">
                <a:latin typeface="Britannic Bold" panose="020B0903060703020204" pitchFamily="34" charset="0"/>
              </a:rPr>
              <a:t>ptr</a:t>
            </a:r>
            <a:r>
              <a:rPr lang="en-US" sz="1800" dirty="0">
                <a:latin typeface="Britannic Bold" panose="020B0903060703020204" pitchFamily="34" charset="0"/>
              </a:rPr>
              <a:t> == NULL)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    break;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>    }</a:t>
            </a:r>
            <a:br>
              <a:rPr lang="en-US" sz="1800" dirty="0">
                <a:latin typeface="Britannic Bold" panose="020B0903060703020204" pitchFamily="34" charset="0"/>
              </a:rPr>
            </a:br>
            <a:r>
              <a:rPr lang="en-US" sz="1800" dirty="0">
                <a:latin typeface="Britannic Bold" panose="020B0903060703020204" pitchFamily="34" charset="0"/>
              </a:rPr>
              <a:t/>
            </a:r>
            <a:br>
              <a:rPr lang="en-US" sz="1800" dirty="0">
                <a:latin typeface="Britannic Bold" panose="020B0903060703020204" pitchFamily="34" charset="0"/>
              </a:rPr>
            </a:br>
            <a:endParaRPr lang="en-US" sz="18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257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240</TotalTime>
  <Words>307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Britannic Bold</vt:lpstr>
      <vt:lpstr>Corbel</vt:lpstr>
      <vt:lpstr>Parallax</vt:lpstr>
      <vt:lpstr>DATA STRUCTURES</vt:lpstr>
      <vt:lpstr>AIM Aim is to provide Student Registration for different Courses in an Engineering Institute. And to keep a Record of Registrations of the Students.</vt:lpstr>
      <vt:lpstr>APPLICATION We have used Linked List which is an application of Data Structure. Linked list is a linear collection of data elements, in which linear order is not given by their physical placement in memory. Instead, each element points to the next. It is a data structure consisting of a group of nodes which together represent a sequence.  </vt:lpstr>
      <vt:lpstr>FUNCTIONS IN THE CODE</vt:lpstr>
      <vt:lpstr>CODE</vt:lpstr>
      <vt:lpstr>PowerPoint Presentation</vt:lpstr>
      <vt:lpstr>bool register_student(student *stud , list *ls) {     student *s = stud;     cout&lt;&lt;"\nWrite the name of the Student\n";     cin&gt;&gt;s -&gt; name;     cout&lt;&lt;"\nEnter the marks for Maths , Science and English: \n";     cout&lt;&lt;"Maths: ";     cin&gt;&gt;s -&gt; maths;     cout&lt;&lt;"Science: ";     cin&gt;&gt;s -&gt; science;     cout&lt;&lt;"English: ";     cin&gt;&gt;s -&gt; english;     cout&lt;&lt;"Enter marks scored in Entrance Exam: ";     cin&gt;&gt;s -&gt; entryTest;     double aggregiate;     aggregiate = calculate_aggregiate(s);     cout&lt;&lt;"\nAggregiate percentage is: "&lt;&lt;aggregiate&lt;&lt;"\n";     </vt:lpstr>
      <vt:lpstr>if (aggregiate &gt;= 70)     {         cout&lt;&lt;"\nCongratulations! You are eligible for Computers , Electronics or Mechanical\n";         addToList(s , ls);         return true;     }     else if (aggregiate &gt;= 60)     {         cout&lt;&lt;"\nCongratulations! You are eligible for Electronics or Mechanical\n";         addToList(s , ls);         return true;     }     else if (aggregiate &gt;=50)     {         cout&lt;&lt;"\nCongratulations! You are eligible for Mechanical\n";         addToList(s , ls);         return true;     }     else     {         cout&lt;&lt;"\nSORRY, the student can't be registered in engineering\n";         return false;     } } </vt:lpstr>
      <vt:lpstr>void deleteFromList(list *l) {     list *head = l;     list *ptr = new list;     list *prev = new list;     list *temp = new list;     char k[20];     char sure = 'n';      cout&lt;&lt;"\nEnter the name of the student to be deleted: \n";     cin&gt;&gt;k;      prev = ptr = head;     while(strcmp(ptr -&gt; name , k) != 0)     {         prev = ptr;         ptr = ptr -&gt; next;         if(ptr == NULL)         break;     }  </vt:lpstr>
      <vt:lpstr> if(ptr != NULL)     {         cout&lt;&lt;"\nAre you sure you want to delete...Confirm[y/n]: ";         cin&gt;&gt;sure;          if(sure == 'y')         {             if(ptr == head)             {                 temp = head -&gt; next;                 delete head;                 head = temp;             }             temp = ptr -&gt; next;             delete ptr;             prev -&gt; next = temp;             cout&lt;&lt;"\nRecord Deleted\n";         }         else if(sure == 'n')         {             cout&lt;&lt;"\nRecord not Deleted\n";         }     }     else     {         cout&lt;&lt;"\nNo Matching Registration Found\n";     } }</vt:lpstr>
      <vt:lpstr>void showList(student *stud , list *l) {     list *head = l;     int count = 7032100;     if(head -&gt; next == NULL)     {         cout&lt;&lt;"\nNo student registered yet!\n";     }     else     {         cout&lt;&lt;"\nStudent Registration List:\n";         cout&lt;&lt;"\nCourse: B-Tech (INTEGRATED)"&lt;&lt;endl;         cout&lt;&lt;"\nYear: 2018-19"&lt;&lt;endl;         cout&lt;&lt;"\nStudent Name\tStudent Number\tAggregiate\tEligible Courses\n\n";         while(head -&gt; next != NULL)         {             count++;             head = head -&gt; next;             cout&lt;&lt;head -&gt; name&lt;&lt;"\t\t";             cout&lt;&lt;count&lt;&lt;"\t\t";             cout&lt;&lt;head -&gt; aggr&lt;&lt;"\t\t";             if (head -&gt; aggr &gt;= 70)             {                 cout&lt;&lt;"CS EXTC MECH\n";             }             else if (head -&gt; aggr &gt;= 60)             {                 cout&lt;&lt;"EXTC MECH\n";             }             else if (head -&gt; aggr &gt;=50)             {                 cout&lt;&lt;"MECH\n";             }        }    } }</vt:lpstr>
      <vt:lpstr>int main() {     cout&lt;&lt;"SHRI VILE PARLE KELAVANI MANDAL'S NARSEE MONJEE INSTITUTE OF MANAGEMENT STUDIES\n\n\t\t\tMUKESH PATEL SCHOOL OF ENGINEERING\n";     cout&lt;&lt;"\n";     cout&lt;&lt;"Student Registration"&lt;&lt;endl;     cout&lt;&lt;"Course: B-Tech (INTEGRATED)"&lt;&lt;endl;     cout&lt;&lt;"Year: 2018-19\n"&lt;&lt;endl;     student *s = new student;     list *ls = new list;     ls -&gt; aggr = 0;     ls -&gt; next = NULL;     int choice;</vt:lpstr>
      <vt:lpstr> do     {         cout&lt;&lt;"\n---------------------MENU-----------------------";         cout&lt;&lt;"\n| Press"&lt;&lt;"                                        |"&lt;&lt;endl;         cout&lt;&lt;"| [1] To Register"&lt;&lt;"                              |"&lt;&lt;endl;         cout&lt;&lt;"| [2] To Display the list"&lt;&lt;"                      |"&lt;&lt;endl;         cout&lt;&lt;"| [3] To Delete registration"&lt;&lt;"                   |"&lt;&lt;endl;         cout&lt;&lt;"| [4] to quit"&lt;&lt;"                                  |"&lt;&lt;endl;         cout&lt;&lt;"------------------------------------------------\n";         cout&lt;&lt;"Enter your choice: ";         cin&gt;&gt;choice;          switch(choice)         {             case 1:             register_student(s , ls);             break;              case 2:             showList(s , ls);             break;              case 3:             deleteFromList(ls);             break;         }     }     while(choice != 4);     return 0; }</vt:lpstr>
      <vt:lpstr>OUTPUT</vt:lpstr>
      <vt:lpstr>OUTPUT</vt:lpstr>
      <vt:lpstr>OUTPUT</vt:lpstr>
      <vt:lpstr>THANK YOU..!!!!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 is to provide student registration for diff courses in an engineering institute. And to keep a record of registrations</dc:title>
  <dc:creator>Priyanka Panchal</dc:creator>
  <cp:lastModifiedBy>Priyanka Panchal</cp:lastModifiedBy>
  <cp:revision>32</cp:revision>
  <dcterms:created xsi:type="dcterms:W3CDTF">2018-04-08T18:06:55Z</dcterms:created>
  <dcterms:modified xsi:type="dcterms:W3CDTF">2018-04-08T22:07:26Z</dcterms:modified>
</cp:coreProperties>
</file>