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58" r:id="rId6"/>
    <p:sldId id="262" r:id="rId7"/>
    <p:sldId id="260" r:id="rId8"/>
    <p:sldId id="261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7C0B-26F4-4604-A10F-0D1F85E80C7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9D-2244-4164-99CE-D3314C25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2E9D-2244-4164-99CE-D3314C258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2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955B-8004-424B-BA22-A0BBD749EF8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3120-74C3-4977-9A4F-7AF2DA31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27" y="466498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Entities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4631" y="888150"/>
            <a:ext cx="2294485" cy="1370916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World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95053" y="1770447"/>
            <a:ext cx="907917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 Visualization info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041517" y="873790"/>
            <a:ext cx="2590800" cy="3443358"/>
          </a:xfrm>
          <a:prstGeom prst="roundRect">
            <a:avLst>
              <a:gd name="adj" fmla="val 10596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Robot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3442" y="2087483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Current configuration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8660" y="1192948"/>
            <a:ext cx="991045" cy="415636"/>
            <a:chOff x="1225683" y="1828800"/>
            <a:chExt cx="991045" cy="415636"/>
          </a:xfrm>
        </p:grpSpPr>
        <p:sp>
          <p:nvSpPr>
            <p:cNvPr id="34" name="Rectangle 33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Robot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Robot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Robot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46117" y="1192948"/>
            <a:ext cx="991045" cy="415636"/>
            <a:chOff x="1225683" y="1828800"/>
            <a:chExt cx="991045" cy="415636"/>
          </a:xfrm>
        </p:grpSpPr>
        <p:sp>
          <p:nvSpPr>
            <p:cNvPr id="52" name="Rectangle 51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Robot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Robot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Rigid Object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8660" y="1734192"/>
            <a:ext cx="991045" cy="415636"/>
            <a:chOff x="1225683" y="1828800"/>
            <a:chExt cx="991045" cy="415636"/>
          </a:xfrm>
        </p:grpSpPr>
        <p:sp>
          <p:nvSpPr>
            <p:cNvPr id="56" name="Rectangle 55"/>
            <p:cNvSpPr/>
            <p:nvPr/>
          </p:nvSpPr>
          <p:spPr>
            <a:xfrm>
              <a:off x="1225683" y="1828800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Robot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74619" y="1887355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Robot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08811" y="1949701"/>
              <a:ext cx="907917" cy="294735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Environment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193917" y="121100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Link kinematics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36917" y="121100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Link dynamics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93917" y="295132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Link geometry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36917" y="2087483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Current link transforms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03442" y="2516585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Current velocity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93917" y="380387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Link/driver names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36917" y="2951322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Coll. detection structures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193917" y="3366810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Joint semantics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36917" y="336680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Driver semantics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36917" y="380387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Motor </a:t>
            </a:r>
            <a:r>
              <a:rPr lang="en-US" sz="900" dirty="0" err="1"/>
              <a:t>sim</a:t>
            </a:r>
            <a:r>
              <a:rPr lang="en-US" sz="900" dirty="0"/>
              <a:t> parameters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00400" y="164057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Kinematic limits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4631" y="2397796"/>
            <a:ext cx="2294485" cy="738257"/>
          </a:xfrm>
          <a:prstGeom prst="roundRect">
            <a:avLst>
              <a:gd name="adj" fmla="val 2619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Environment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22293" y="2686410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Geometry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92829" y="2686410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Contact parameters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94631" y="3250348"/>
            <a:ext cx="2294485" cy="1089104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Rigid Object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2293" y="3538962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Geometry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92829" y="3538962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Contact parameters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792828" y="3936148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Current pose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22293" y="3936148"/>
            <a:ext cx="950371" cy="31703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Link dynamics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336917" y="1640571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Dynamic limits</a:t>
            </a:r>
          </a:p>
        </p:txBody>
      </p:sp>
    </p:spTree>
    <p:extLst>
      <p:ext uri="{BB962C8B-B14F-4D97-AF65-F5344CB8AC3E}">
        <p14:creationId xmlns:p14="http://schemas.microsoft.com/office/powerpoint/2010/main" val="347195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wn Arrow 59"/>
          <p:cNvSpPr/>
          <p:nvPr/>
        </p:nvSpPr>
        <p:spPr>
          <a:xfrm>
            <a:off x="7022723" y="3826327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2011758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1601333" y="3352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ROS dispatcher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127" y="466498"/>
            <a:ext cx="31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integration with ROS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143024" y="400034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Klamp’t</a:t>
            </a:r>
            <a:r>
              <a:rPr lang="en-US" sz="1050" dirty="0"/>
              <a:t> </a:t>
            </a:r>
            <a:r>
              <a:rPr lang="en-US" sz="1050" dirty="0" err="1"/>
              <a:t>SerialController</a:t>
            </a:r>
            <a:endParaRPr lang="en-US" sz="1050" dirty="0"/>
          </a:p>
        </p:txBody>
      </p:sp>
      <p:sp>
        <p:nvSpPr>
          <p:cNvPr id="36" name="Rounded Rectangle 35"/>
          <p:cNvSpPr/>
          <p:nvPr/>
        </p:nvSpPr>
        <p:spPr>
          <a:xfrm>
            <a:off x="1601333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External controller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4553504" y="383325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086964" y="2335665"/>
            <a:ext cx="119903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</a:t>
            </a:r>
            <a:r>
              <a:rPr lang="en-US" sz="1200" dirty="0" err="1"/>
              <a:t>joint_trajectory</a:t>
            </a:r>
            <a:r>
              <a:rPr lang="en-US" sz="1200" dirty="0"/>
              <a:t> messages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90425" y="2335665"/>
            <a:ext cx="9623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</a:t>
            </a:r>
            <a:r>
              <a:rPr lang="en-US" sz="1200" dirty="0" err="1"/>
              <a:t>joint_state</a:t>
            </a:r>
            <a:r>
              <a:rPr lang="en-US" sz="1200" dirty="0"/>
              <a:t> messages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98560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Physical robot</a:t>
            </a:r>
          </a:p>
        </p:txBody>
      </p:sp>
      <p:cxnSp>
        <p:nvCxnSpPr>
          <p:cNvPr id="50" name="Straight Arrow Connector 49"/>
          <p:cNvCxnSpPr>
            <a:stCxn id="39" idx="2"/>
          </p:cNvCxnSpPr>
          <p:nvPr/>
        </p:nvCxnSpPr>
        <p:spPr>
          <a:xfrm>
            <a:off x="1686482" y="2977145"/>
            <a:ext cx="399145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611257" y="3352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roscontroller.py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143024" y="3352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rosserialrelay.py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143024" y="465037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Simulated robot (</a:t>
            </a:r>
            <a:r>
              <a:rPr lang="en-US" sz="1050" dirty="0" err="1"/>
              <a:t>SimTest</a:t>
            </a:r>
            <a:r>
              <a:rPr lang="en-US" sz="1050" dirty="0"/>
              <a:t>, simtest.py, etc.)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4553504" y="449906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ounded Rectangle 58"/>
          <p:cNvSpPr/>
          <p:nvPr/>
        </p:nvSpPr>
        <p:spPr>
          <a:xfrm>
            <a:off x="6611257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Simulated robot in simtest.py</a:t>
            </a:r>
          </a:p>
        </p:txBody>
      </p:sp>
      <p:cxnSp>
        <p:nvCxnSpPr>
          <p:cNvPr id="69" name="Straight Arrow Connector 68"/>
          <p:cNvCxnSpPr>
            <a:endCxn id="40" idx="2"/>
          </p:cNvCxnSpPr>
          <p:nvPr/>
        </p:nvCxnSpPr>
        <p:spPr>
          <a:xfrm flipV="1">
            <a:off x="2565559" y="2977145"/>
            <a:ext cx="306054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flipH="1" flipV="1">
            <a:off x="2514687" y="1916137"/>
            <a:ext cx="3569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9" idx="0"/>
          </p:cNvCxnSpPr>
          <p:nvPr/>
        </p:nvCxnSpPr>
        <p:spPr>
          <a:xfrm flipH="1">
            <a:off x="1686482" y="1916137"/>
            <a:ext cx="333359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own Arrow 108"/>
          <p:cNvSpPr/>
          <p:nvPr/>
        </p:nvSpPr>
        <p:spPr>
          <a:xfrm rot="10800000">
            <a:off x="2290748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0" name="Down Arrow 109"/>
          <p:cNvSpPr/>
          <p:nvPr/>
        </p:nvSpPr>
        <p:spPr>
          <a:xfrm rot="10800000">
            <a:off x="7262332" y="3826327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1" name="Down Arrow 110"/>
          <p:cNvSpPr/>
          <p:nvPr/>
        </p:nvSpPr>
        <p:spPr>
          <a:xfrm rot="10800000">
            <a:off x="4804750" y="38490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2" name="Down Arrow 111"/>
          <p:cNvSpPr/>
          <p:nvPr/>
        </p:nvSpPr>
        <p:spPr>
          <a:xfrm rot="10800000">
            <a:off x="4804750" y="449580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3898134" y="1158729"/>
            <a:ext cx="14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Simulation, option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477000" y="1158729"/>
            <a:ext cx="14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Simulation, option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07596" y="1158729"/>
            <a:ext cx="1059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 robot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4060726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External controller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546357" y="2335665"/>
            <a:ext cx="119903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</a:t>
            </a:r>
            <a:r>
              <a:rPr lang="en-US" sz="1200" dirty="0" err="1"/>
              <a:t>joint_trajectory</a:t>
            </a:r>
            <a:r>
              <a:rPr lang="en-US" sz="1200" dirty="0"/>
              <a:t> messages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849818" y="2335665"/>
            <a:ext cx="9623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</a:t>
            </a:r>
            <a:r>
              <a:rPr lang="en-US" sz="1200" dirty="0" err="1"/>
              <a:t>joint_state</a:t>
            </a:r>
            <a:r>
              <a:rPr lang="en-US" sz="1200" dirty="0"/>
              <a:t> messages</a:t>
            </a:r>
          </a:p>
        </p:txBody>
      </p:sp>
      <p:cxnSp>
        <p:nvCxnSpPr>
          <p:cNvPr id="145" name="Straight Arrow Connector 144"/>
          <p:cNvCxnSpPr>
            <a:stCxn id="143" idx="2"/>
          </p:cNvCxnSpPr>
          <p:nvPr/>
        </p:nvCxnSpPr>
        <p:spPr>
          <a:xfrm>
            <a:off x="4145875" y="2977145"/>
            <a:ext cx="399145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4" idx="2"/>
          </p:cNvCxnSpPr>
          <p:nvPr/>
        </p:nvCxnSpPr>
        <p:spPr>
          <a:xfrm flipV="1">
            <a:off x="5024952" y="2977145"/>
            <a:ext cx="306054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4" idx="0"/>
          </p:cNvCxnSpPr>
          <p:nvPr/>
        </p:nvCxnSpPr>
        <p:spPr>
          <a:xfrm flipH="1" flipV="1">
            <a:off x="4974080" y="1916137"/>
            <a:ext cx="3569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43" idx="0"/>
          </p:cNvCxnSpPr>
          <p:nvPr/>
        </p:nvCxnSpPr>
        <p:spPr>
          <a:xfrm flipH="1">
            <a:off x="4145875" y="1916137"/>
            <a:ext cx="333359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6526108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External controller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11739" y="2335665"/>
            <a:ext cx="119903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</a:t>
            </a:r>
            <a:r>
              <a:rPr lang="en-US" sz="1200" dirty="0" err="1"/>
              <a:t>joint_trajectory</a:t>
            </a:r>
            <a:r>
              <a:rPr lang="en-US" sz="1200" dirty="0"/>
              <a:t> messages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315200" y="2335665"/>
            <a:ext cx="9623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</a:t>
            </a:r>
            <a:r>
              <a:rPr lang="en-US" sz="1200" dirty="0" err="1"/>
              <a:t>joint_state</a:t>
            </a:r>
            <a:r>
              <a:rPr lang="en-US" sz="1200" dirty="0"/>
              <a:t> messages</a:t>
            </a:r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>
            <a:off x="6611257" y="2977145"/>
            <a:ext cx="399145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51" idx="2"/>
          </p:cNvCxnSpPr>
          <p:nvPr/>
        </p:nvCxnSpPr>
        <p:spPr>
          <a:xfrm flipV="1">
            <a:off x="7490334" y="2977145"/>
            <a:ext cx="306054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0"/>
          </p:cNvCxnSpPr>
          <p:nvPr/>
        </p:nvCxnSpPr>
        <p:spPr>
          <a:xfrm flipH="1" flipV="1">
            <a:off x="7439462" y="1916137"/>
            <a:ext cx="3569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50" idx="0"/>
          </p:cNvCxnSpPr>
          <p:nvPr/>
        </p:nvCxnSpPr>
        <p:spPr>
          <a:xfrm flipH="1">
            <a:off x="6611257" y="1916137"/>
            <a:ext cx="333359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0"/>
          <p:cNvSpPr/>
          <p:nvPr/>
        </p:nvSpPr>
        <p:spPr>
          <a:xfrm>
            <a:off x="5418410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9" name="Down Arrow 48"/>
          <p:cNvSpPr/>
          <p:nvPr/>
        </p:nvSpPr>
        <p:spPr>
          <a:xfrm>
            <a:off x="2011758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1485900" y="3352800"/>
            <a:ext cx="1638299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ControlledRobotSimulator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464127" y="466498"/>
            <a:ext cx="611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with a </a:t>
            </a:r>
            <a:r>
              <a:rPr lang="en-US" dirty="0" err="1"/>
              <a:t>Klamp’t</a:t>
            </a:r>
            <a:r>
              <a:rPr lang="en-US" dirty="0"/>
              <a:t> controller at the joint command level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01333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Klamp’t</a:t>
            </a:r>
            <a:r>
              <a:rPr lang="en-US" sz="1050" dirty="0"/>
              <a:t> controller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5800" y="2335665"/>
            <a:ext cx="1600200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RobotMotorCommand</a:t>
            </a:r>
            <a:r>
              <a:rPr lang="en-US" sz="1200" dirty="0"/>
              <a:t> structure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90425" y="2335665"/>
            <a:ext cx="12671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RobotSensors</a:t>
            </a:r>
            <a:r>
              <a:rPr lang="en-US" sz="1200" dirty="0"/>
              <a:t> structure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98560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Simulation engine</a:t>
            </a:r>
          </a:p>
        </p:txBody>
      </p:sp>
      <p:cxnSp>
        <p:nvCxnSpPr>
          <p:cNvPr id="50" name="Straight Arrow Connector 49"/>
          <p:cNvCxnSpPr>
            <a:stCxn id="39" idx="2"/>
          </p:cNvCxnSpPr>
          <p:nvPr/>
        </p:nvCxnSpPr>
        <p:spPr>
          <a:xfrm>
            <a:off x="1485900" y="2977145"/>
            <a:ext cx="599727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0" idx="2"/>
          </p:cNvCxnSpPr>
          <p:nvPr/>
        </p:nvCxnSpPr>
        <p:spPr>
          <a:xfrm flipV="1">
            <a:off x="2565559" y="2977145"/>
            <a:ext cx="458454" cy="3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0"/>
          </p:cNvCxnSpPr>
          <p:nvPr/>
        </p:nvCxnSpPr>
        <p:spPr>
          <a:xfrm flipH="1" flipV="1">
            <a:off x="2514687" y="1916137"/>
            <a:ext cx="5093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9" idx="0"/>
          </p:cNvCxnSpPr>
          <p:nvPr/>
        </p:nvCxnSpPr>
        <p:spPr>
          <a:xfrm flipH="1">
            <a:off x="1485900" y="1916137"/>
            <a:ext cx="533942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own Arrow 108"/>
          <p:cNvSpPr/>
          <p:nvPr/>
        </p:nvSpPr>
        <p:spPr>
          <a:xfrm rot="10800000">
            <a:off x="2443062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5061279" y="1158729"/>
            <a:ext cx="1059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 robot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07596" y="1158729"/>
            <a:ext cx="118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Simulated robot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28157" y="4026499"/>
            <a:ext cx="876843" cy="430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PID emulator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71661" y="4026499"/>
            <a:ext cx="985939" cy="430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Sensor emulator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838700" y="3352800"/>
            <a:ext cx="1638299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Subclass of </a:t>
            </a:r>
            <a:r>
              <a:rPr lang="en-US" sz="1050" dirty="0" err="1"/>
              <a:t>ControlledRobot</a:t>
            </a:r>
            <a:endParaRPr lang="en-US" sz="1050" dirty="0"/>
          </a:p>
        </p:txBody>
      </p:sp>
      <p:sp>
        <p:nvSpPr>
          <p:cNvPr id="54" name="Rounded Rectangle 53"/>
          <p:cNvSpPr/>
          <p:nvPr/>
        </p:nvSpPr>
        <p:spPr>
          <a:xfrm>
            <a:off x="4954133" y="1435683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Klamp’t</a:t>
            </a:r>
            <a:r>
              <a:rPr lang="en-US" sz="1050" dirty="0"/>
              <a:t> controller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8600" y="2335665"/>
            <a:ext cx="1600200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RobotMotorCommand</a:t>
            </a:r>
            <a:r>
              <a:rPr lang="en-US" sz="1200" dirty="0"/>
              <a:t> structure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43225" y="2335665"/>
            <a:ext cx="1267175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RobotSensors</a:t>
            </a:r>
            <a:r>
              <a:rPr lang="en-US" sz="1200" dirty="0"/>
              <a:t> structure</a:t>
            </a:r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>
            <a:off x="4838700" y="2977145"/>
            <a:ext cx="599727" cy="37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2"/>
          </p:cNvCxnSpPr>
          <p:nvPr/>
        </p:nvCxnSpPr>
        <p:spPr>
          <a:xfrm flipV="1">
            <a:off x="5918359" y="2977145"/>
            <a:ext cx="458454" cy="3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0"/>
          </p:cNvCxnSpPr>
          <p:nvPr/>
        </p:nvCxnSpPr>
        <p:spPr>
          <a:xfrm flipH="1" flipV="1">
            <a:off x="5867487" y="1916137"/>
            <a:ext cx="509326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0"/>
          </p:cNvCxnSpPr>
          <p:nvPr/>
        </p:nvCxnSpPr>
        <p:spPr>
          <a:xfrm flipH="1">
            <a:off x="4838700" y="1916137"/>
            <a:ext cx="533942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005212" y="4653145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Physical robot</a:t>
            </a:r>
          </a:p>
        </p:txBody>
      </p:sp>
      <p:sp>
        <p:nvSpPr>
          <p:cNvPr id="73" name="Down Arrow 72"/>
          <p:cNvSpPr/>
          <p:nvPr/>
        </p:nvSpPr>
        <p:spPr>
          <a:xfrm rot="10800000">
            <a:off x="5849714" y="3833254"/>
            <a:ext cx="147738" cy="8171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878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277F6A-081D-42A1-8694-85764D653779}"/>
              </a:ext>
            </a:extLst>
          </p:cNvPr>
          <p:cNvSpPr/>
          <p:nvPr/>
        </p:nvSpPr>
        <p:spPr>
          <a:xfrm>
            <a:off x="2819400" y="3542913"/>
            <a:ext cx="3200400" cy="1489264"/>
          </a:xfrm>
          <a:prstGeom prst="roundRect">
            <a:avLst>
              <a:gd name="adj" fmla="val 13085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127" y="466498"/>
            <a:ext cx="363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SimRobotController</a:t>
            </a:r>
            <a:r>
              <a:rPr lang="en-US" dirty="0"/>
              <a:t> interface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59136" y="1872611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Custom controller code</a:t>
            </a:r>
          </a:p>
        </p:txBody>
      </p:sp>
      <p:cxnSp>
        <p:nvCxnSpPr>
          <p:cNvPr id="21" name="Straight Arrow Connector 20"/>
          <p:cNvCxnSpPr>
            <a:cxnSpLocks/>
            <a:stCxn id="27" idx="0"/>
          </p:cNvCxnSpPr>
          <p:nvPr/>
        </p:nvCxnSpPr>
        <p:spPr>
          <a:xfrm flipV="1">
            <a:off x="3605388" y="2360570"/>
            <a:ext cx="529841" cy="611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3431184" y="2362200"/>
            <a:ext cx="520961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71800" y="2971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Klamp’t</a:t>
            </a:r>
            <a:r>
              <a:rPr lang="en-US" sz="1050" dirty="0"/>
              <a:t> </a:t>
            </a:r>
            <a:r>
              <a:rPr lang="en-US" sz="1050" dirty="0" err="1"/>
              <a:t>SimRobotController</a:t>
            </a:r>
            <a:endParaRPr lang="en-US" sz="1050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00" y="3621830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Simulated actuators (PID, torque)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3382280" y="347052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0" name="Down Arrow 29"/>
          <p:cNvSpPr/>
          <p:nvPr/>
        </p:nvSpPr>
        <p:spPr>
          <a:xfrm rot="10800000">
            <a:off x="3633526" y="346726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6" name="Down Arrow 28">
            <a:extLst>
              <a:ext uri="{FF2B5EF4-FFF2-40B4-BE49-F238E27FC236}">
                <a16:creationId xmlns:a16="http://schemas.microsoft.com/office/drawing/2014/main" id="{0A793055-073A-4F3C-BAA1-B2385E45A5BD}"/>
              </a:ext>
            </a:extLst>
          </p:cNvPr>
          <p:cNvSpPr/>
          <p:nvPr/>
        </p:nvSpPr>
        <p:spPr>
          <a:xfrm>
            <a:off x="3382280" y="4113051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7" name="Down Arrow 29">
            <a:extLst>
              <a:ext uri="{FF2B5EF4-FFF2-40B4-BE49-F238E27FC236}">
                <a16:creationId xmlns:a16="http://schemas.microsoft.com/office/drawing/2014/main" id="{65533F1A-EAE2-40CD-A279-08D95F8510A2}"/>
              </a:ext>
            </a:extLst>
          </p:cNvPr>
          <p:cNvSpPr/>
          <p:nvPr/>
        </p:nvSpPr>
        <p:spPr>
          <a:xfrm rot="10800000">
            <a:off x="3633526" y="410978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919D6C92-8F2D-4CE4-9F12-CC2744D8AC4B}"/>
              </a:ext>
            </a:extLst>
          </p:cNvPr>
          <p:cNvSpPr/>
          <p:nvPr/>
        </p:nvSpPr>
        <p:spPr>
          <a:xfrm>
            <a:off x="4587434" y="2971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Klamp’t</a:t>
            </a:r>
            <a:r>
              <a:rPr lang="en-US" sz="1050" dirty="0"/>
              <a:t> </a:t>
            </a:r>
            <a:r>
              <a:rPr lang="en-US" sz="1050" dirty="0" err="1"/>
              <a:t>SimRobotSensor</a:t>
            </a:r>
            <a:endParaRPr lang="en-US" sz="105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18B50-4DE9-457A-AB46-41A784ED616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743068" y="2362200"/>
            <a:ext cx="477954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78394FE-47C2-4FC4-A3B6-C0485CE385F1}"/>
              </a:ext>
            </a:extLst>
          </p:cNvPr>
          <p:cNvSpPr/>
          <p:nvPr/>
        </p:nvSpPr>
        <p:spPr>
          <a:xfrm>
            <a:off x="4238976" y="4343400"/>
            <a:ext cx="180624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2CE50D6-DD2B-400C-B2E9-5ED8BCD0D856}"/>
              </a:ext>
            </a:extLst>
          </p:cNvPr>
          <p:cNvSpPr/>
          <p:nvPr/>
        </p:nvSpPr>
        <p:spPr>
          <a:xfrm flipH="1">
            <a:off x="4238976" y="4547857"/>
            <a:ext cx="180624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018DE038-7A32-4E0E-A8EE-A9483CA0F586}"/>
              </a:ext>
            </a:extLst>
          </p:cNvPr>
          <p:cNvSpPr/>
          <p:nvPr/>
        </p:nvSpPr>
        <p:spPr>
          <a:xfrm>
            <a:off x="2971800" y="4271860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Rigid body simulation of robot</a:t>
            </a: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05DCD61E-8F7F-44E5-A94D-4F12AC090F99}"/>
              </a:ext>
            </a:extLst>
          </p:cNvPr>
          <p:cNvSpPr/>
          <p:nvPr/>
        </p:nvSpPr>
        <p:spPr>
          <a:xfrm>
            <a:off x="4419600" y="4271860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Interaction with other rigid bodies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7BB92E-9CFC-402C-84F7-FF4F15816088}"/>
              </a:ext>
            </a:extLst>
          </p:cNvPr>
          <p:cNvSpPr txBox="1"/>
          <p:nvPr/>
        </p:nvSpPr>
        <p:spPr>
          <a:xfrm>
            <a:off x="2916020" y="4724400"/>
            <a:ext cx="143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Simulator</a:t>
            </a:r>
            <a:endParaRPr lang="en-US" sz="1600" dirty="0"/>
          </a:p>
        </p:txBody>
      </p:sp>
      <p:sp>
        <p:nvSpPr>
          <p:cNvPr id="37" name="Down Arrow 28">
            <a:extLst>
              <a:ext uri="{FF2B5EF4-FFF2-40B4-BE49-F238E27FC236}">
                <a16:creationId xmlns:a16="http://schemas.microsoft.com/office/drawing/2014/main" id="{0CA310F0-73E1-46EA-94C8-F534CD30FF17}"/>
              </a:ext>
            </a:extLst>
          </p:cNvPr>
          <p:cNvSpPr/>
          <p:nvPr/>
        </p:nvSpPr>
        <p:spPr>
          <a:xfrm>
            <a:off x="5036777" y="347052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Down Arrow 29">
            <a:extLst>
              <a:ext uri="{FF2B5EF4-FFF2-40B4-BE49-F238E27FC236}">
                <a16:creationId xmlns:a16="http://schemas.microsoft.com/office/drawing/2014/main" id="{5A188759-7512-4031-803D-BB8F6C0FB987}"/>
              </a:ext>
            </a:extLst>
          </p:cNvPr>
          <p:cNvSpPr/>
          <p:nvPr/>
        </p:nvSpPr>
        <p:spPr>
          <a:xfrm rot="10800000">
            <a:off x="5288023" y="346726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CEA1599D-FF54-464D-973E-F112CC7954A6}"/>
              </a:ext>
            </a:extLst>
          </p:cNvPr>
          <p:cNvSpPr/>
          <p:nvPr/>
        </p:nvSpPr>
        <p:spPr>
          <a:xfrm>
            <a:off x="4587434" y="3621830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Simulated sensors (vision, </a:t>
            </a:r>
            <a:r>
              <a:rPr lang="en-US" sz="1050" dirty="0" err="1"/>
              <a:t>etc</a:t>
            </a:r>
            <a:r>
              <a:rPr lang="en-US" sz="1050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AA9599-286B-47C0-A5DE-822245F3E54B}"/>
              </a:ext>
            </a:extLst>
          </p:cNvPr>
          <p:cNvCxnSpPr>
            <a:stCxn id="28" idx="3"/>
            <a:endCxn id="39" idx="1"/>
          </p:cNvCxnSpPr>
          <p:nvPr/>
        </p:nvCxnSpPr>
        <p:spPr>
          <a:xfrm>
            <a:off x="4238976" y="3862057"/>
            <a:ext cx="34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147FB6-CAB5-4EFC-A153-C51C6666D096}"/>
              </a:ext>
            </a:extLst>
          </p:cNvPr>
          <p:cNvCxnSpPr>
            <a:cxnSpLocks/>
          </p:cNvCxnSpPr>
          <p:nvPr/>
        </p:nvCxnSpPr>
        <p:spPr>
          <a:xfrm flipV="1">
            <a:off x="4238976" y="4061854"/>
            <a:ext cx="375442" cy="2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658F33-66D4-4222-ABBF-6EA9901C72CB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1022" y="4102284"/>
            <a:ext cx="0" cy="1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5AEDAA-DD81-49FF-A6AC-074E3C2A491A}"/>
              </a:ext>
            </a:extLst>
          </p:cNvPr>
          <p:cNvSpPr txBox="1"/>
          <p:nvPr/>
        </p:nvSpPr>
        <p:spPr>
          <a:xfrm>
            <a:off x="2450104" y="2349803"/>
            <a:ext cx="1499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Motion queue, PID, torque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FBF872-8A18-4658-AF96-9F5D16B0F40C}"/>
              </a:ext>
            </a:extLst>
          </p:cNvPr>
          <p:cNvSpPr txBox="1"/>
          <p:nvPr/>
        </p:nvSpPr>
        <p:spPr>
          <a:xfrm>
            <a:off x="4936813" y="2439288"/>
            <a:ext cx="149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Measurements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4A2DF-8245-496A-BA22-DD7BA4DC4079}"/>
              </a:ext>
            </a:extLst>
          </p:cNvPr>
          <p:cNvSpPr txBox="1"/>
          <p:nvPr/>
        </p:nvSpPr>
        <p:spPr>
          <a:xfrm>
            <a:off x="3434036" y="2586242"/>
            <a:ext cx="1499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Joint positions, velocities, torques</a:t>
            </a:r>
          </a:p>
        </p:txBody>
      </p:sp>
    </p:spTree>
    <p:extLst>
      <p:ext uri="{BB962C8B-B14F-4D97-AF65-F5344CB8AC3E}">
        <p14:creationId xmlns:p14="http://schemas.microsoft.com/office/powerpoint/2010/main" val="103477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127" y="466498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Robot Interface 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57454" y="1632561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Custom controller code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1649349" y="2113015"/>
            <a:ext cx="0" cy="653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18B50-4DE9-457A-AB46-41A784ED6163}"/>
              </a:ext>
            </a:extLst>
          </p:cNvPr>
          <p:cNvCxnSpPr>
            <a:cxnSpLocks/>
          </p:cNvCxnSpPr>
          <p:nvPr/>
        </p:nvCxnSpPr>
        <p:spPr>
          <a:xfrm flipV="1">
            <a:off x="1836378" y="2114431"/>
            <a:ext cx="0" cy="652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5AEDAA-DD81-49FF-A6AC-074E3C2A491A}"/>
              </a:ext>
            </a:extLst>
          </p:cNvPr>
          <p:cNvSpPr txBox="1"/>
          <p:nvPr/>
        </p:nvSpPr>
        <p:spPr>
          <a:xfrm>
            <a:off x="365772" y="2219492"/>
            <a:ext cx="1499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Motion queue, PID, torque commands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4A2DF-8245-496A-BA22-DD7BA4DC4079}"/>
              </a:ext>
            </a:extLst>
          </p:cNvPr>
          <p:cNvSpPr txBox="1"/>
          <p:nvPr/>
        </p:nvSpPr>
        <p:spPr>
          <a:xfrm>
            <a:off x="1836378" y="2134854"/>
            <a:ext cx="16701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Joint positions, velocities, torques, sensor measurements,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42BDE-BCBD-4526-BFAF-6A5C31F5B8D2}"/>
              </a:ext>
            </a:extLst>
          </p:cNvPr>
          <p:cNvSpPr/>
          <p:nvPr/>
        </p:nvSpPr>
        <p:spPr>
          <a:xfrm>
            <a:off x="839543" y="2774614"/>
            <a:ext cx="1828800" cy="46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Robot Interface Layer (</a:t>
            </a:r>
            <a:r>
              <a:rPr lang="en-US" sz="1050" dirty="0" err="1"/>
              <a:t>RobotInterfaceBase</a:t>
            </a:r>
            <a:r>
              <a:rPr lang="en-US" sz="1050" dirty="0"/>
              <a:t>)</a:t>
            </a: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A55AF44C-C9DF-4A98-BBBA-C40CB757CDE4}"/>
              </a:ext>
            </a:extLst>
          </p:cNvPr>
          <p:cNvSpPr/>
          <p:nvPr/>
        </p:nvSpPr>
        <p:spPr>
          <a:xfrm>
            <a:off x="1143000" y="3429000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Simulated or physical robot</a:t>
            </a:r>
          </a:p>
        </p:txBody>
      </p:sp>
      <p:sp>
        <p:nvSpPr>
          <p:cNvPr id="10" name="Down Arrow 28">
            <a:extLst>
              <a:ext uri="{FF2B5EF4-FFF2-40B4-BE49-F238E27FC236}">
                <a16:creationId xmlns:a16="http://schemas.microsoft.com/office/drawing/2014/main" id="{D246F6F3-C14C-43DC-B191-86854746B21B}"/>
              </a:ext>
            </a:extLst>
          </p:cNvPr>
          <p:cNvSpPr/>
          <p:nvPr/>
        </p:nvSpPr>
        <p:spPr>
          <a:xfrm>
            <a:off x="1525343" y="3255068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1" name="Down Arrow 29">
            <a:extLst>
              <a:ext uri="{FF2B5EF4-FFF2-40B4-BE49-F238E27FC236}">
                <a16:creationId xmlns:a16="http://schemas.microsoft.com/office/drawing/2014/main" id="{75525C0B-AACF-472F-A152-EEB79D953558}"/>
              </a:ext>
            </a:extLst>
          </p:cNvPr>
          <p:cNvSpPr/>
          <p:nvPr/>
        </p:nvSpPr>
        <p:spPr>
          <a:xfrm rot="10800000">
            <a:off x="1776589" y="325180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7" name="Rounded Rectangle 6">
            <a:extLst>
              <a:ext uri="{FF2B5EF4-FFF2-40B4-BE49-F238E27FC236}">
                <a16:creationId xmlns:a16="http://schemas.microsoft.com/office/drawing/2014/main" id="{1F2990B9-5D2A-4258-9DA5-FDB1D5F08BE2}"/>
              </a:ext>
            </a:extLst>
          </p:cNvPr>
          <p:cNvSpPr/>
          <p:nvPr/>
        </p:nvSpPr>
        <p:spPr>
          <a:xfrm>
            <a:off x="3647295" y="1632561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Custom controller code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E37214-239C-4105-89F7-591496A9BE3B}"/>
              </a:ext>
            </a:extLst>
          </p:cNvPr>
          <p:cNvCxnSpPr>
            <a:cxnSpLocks/>
          </p:cNvCxnSpPr>
          <p:nvPr/>
        </p:nvCxnSpPr>
        <p:spPr>
          <a:xfrm flipH="1">
            <a:off x="4170587" y="2113015"/>
            <a:ext cx="2295" cy="249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F63D3D-03CF-42B8-9D84-D0944B4FBE9B}"/>
              </a:ext>
            </a:extLst>
          </p:cNvPr>
          <p:cNvCxnSpPr>
            <a:cxnSpLocks/>
          </p:cNvCxnSpPr>
          <p:nvPr/>
        </p:nvCxnSpPr>
        <p:spPr>
          <a:xfrm flipV="1">
            <a:off x="4359911" y="2114431"/>
            <a:ext cx="0" cy="247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9F72775-EFED-4E5A-B06A-B72994A38EE1}"/>
              </a:ext>
            </a:extLst>
          </p:cNvPr>
          <p:cNvSpPr/>
          <p:nvPr/>
        </p:nvSpPr>
        <p:spPr>
          <a:xfrm>
            <a:off x="3552624" y="2362200"/>
            <a:ext cx="1471000" cy="46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Robot Interface Layer (</a:t>
            </a:r>
            <a:r>
              <a:rPr lang="en-US" sz="1050" dirty="0" err="1"/>
              <a:t>SimXControlInterface</a:t>
            </a:r>
            <a:r>
              <a:rPr lang="en-US" sz="1050" dirty="0"/>
              <a:t>)</a:t>
            </a:r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55ABE203-A355-4232-8534-7C5A0DE64E40}"/>
              </a:ext>
            </a:extLst>
          </p:cNvPr>
          <p:cNvSpPr/>
          <p:nvPr/>
        </p:nvSpPr>
        <p:spPr>
          <a:xfrm>
            <a:off x="3666533" y="3654874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Simulator</a:t>
            </a:r>
          </a:p>
        </p:txBody>
      </p:sp>
      <p:sp>
        <p:nvSpPr>
          <p:cNvPr id="57" name="Down Arrow 28">
            <a:extLst>
              <a:ext uri="{FF2B5EF4-FFF2-40B4-BE49-F238E27FC236}">
                <a16:creationId xmlns:a16="http://schemas.microsoft.com/office/drawing/2014/main" id="{9D0E9D73-50D4-4249-9D0F-60AFE50C0452}"/>
              </a:ext>
            </a:extLst>
          </p:cNvPr>
          <p:cNvSpPr/>
          <p:nvPr/>
        </p:nvSpPr>
        <p:spPr>
          <a:xfrm>
            <a:off x="4048876" y="284265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Down Arrow 29">
            <a:extLst>
              <a:ext uri="{FF2B5EF4-FFF2-40B4-BE49-F238E27FC236}">
                <a16:creationId xmlns:a16="http://schemas.microsoft.com/office/drawing/2014/main" id="{8E664C54-CE68-47AB-B6D9-A066F400B07C}"/>
              </a:ext>
            </a:extLst>
          </p:cNvPr>
          <p:cNvSpPr/>
          <p:nvPr/>
        </p:nvSpPr>
        <p:spPr>
          <a:xfrm rot="10800000">
            <a:off x="4300122" y="283939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ounded Rectangle 27">
            <a:extLst>
              <a:ext uri="{FF2B5EF4-FFF2-40B4-BE49-F238E27FC236}">
                <a16:creationId xmlns:a16="http://schemas.microsoft.com/office/drawing/2014/main" id="{17C60E2D-2001-49A2-949A-5EF6F5A5EE68}"/>
              </a:ext>
            </a:extLst>
          </p:cNvPr>
          <p:cNvSpPr/>
          <p:nvPr/>
        </p:nvSpPr>
        <p:spPr>
          <a:xfrm>
            <a:off x="3666533" y="3016586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SimRobotController</a:t>
            </a:r>
            <a:endParaRPr lang="en-US" sz="1050" dirty="0"/>
          </a:p>
        </p:txBody>
      </p:sp>
      <p:sp>
        <p:nvSpPr>
          <p:cNvPr id="60" name="Down Arrow 28">
            <a:extLst>
              <a:ext uri="{FF2B5EF4-FFF2-40B4-BE49-F238E27FC236}">
                <a16:creationId xmlns:a16="http://schemas.microsoft.com/office/drawing/2014/main" id="{806D8E13-239C-4648-859B-B736865C565F}"/>
              </a:ext>
            </a:extLst>
          </p:cNvPr>
          <p:cNvSpPr/>
          <p:nvPr/>
        </p:nvSpPr>
        <p:spPr>
          <a:xfrm>
            <a:off x="4048876" y="350030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61" name="Down Arrow 29">
            <a:extLst>
              <a:ext uri="{FF2B5EF4-FFF2-40B4-BE49-F238E27FC236}">
                <a16:creationId xmlns:a16="http://schemas.microsoft.com/office/drawing/2014/main" id="{709F0A15-CC6C-4C15-ADBE-98D8610C045E}"/>
              </a:ext>
            </a:extLst>
          </p:cNvPr>
          <p:cNvSpPr/>
          <p:nvPr/>
        </p:nvSpPr>
        <p:spPr>
          <a:xfrm rot="10800000">
            <a:off x="4300122" y="349704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E37DF6F-4A9F-4E59-8114-728C8DB2243B}"/>
              </a:ext>
            </a:extLst>
          </p:cNvPr>
          <p:cNvSpPr/>
          <p:nvPr/>
        </p:nvSpPr>
        <p:spPr>
          <a:xfrm>
            <a:off x="5522260" y="1632561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Custom controller code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B975AD-6B37-47D8-BA8E-E99F88468D09}"/>
              </a:ext>
            </a:extLst>
          </p:cNvPr>
          <p:cNvCxnSpPr>
            <a:cxnSpLocks/>
          </p:cNvCxnSpPr>
          <p:nvPr/>
        </p:nvCxnSpPr>
        <p:spPr>
          <a:xfrm flipH="1">
            <a:off x="6045552" y="2113015"/>
            <a:ext cx="2295" cy="249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79E66-2207-40AB-A948-2CA627B4A96F}"/>
              </a:ext>
            </a:extLst>
          </p:cNvPr>
          <p:cNvCxnSpPr>
            <a:cxnSpLocks/>
          </p:cNvCxnSpPr>
          <p:nvPr/>
        </p:nvCxnSpPr>
        <p:spPr>
          <a:xfrm flipV="1">
            <a:off x="6234876" y="2114431"/>
            <a:ext cx="0" cy="247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0624F91-4012-4287-932D-A74D8F933C12}"/>
              </a:ext>
            </a:extLst>
          </p:cNvPr>
          <p:cNvSpPr/>
          <p:nvPr/>
        </p:nvSpPr>
        <p:spPr>
          <a:xfrm>
            <a:off x="5301296" y="2370678"/>
            <a:ext cx="1709104" cy="46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Robot Interface Layer (</a:t>
            </a:r>
            <a:r>
              <a:rPr lang="en-US" sz="900" dirty="0" err="1"/>
              <a:t>KinematicSimControlInterface</a:t>
            </a:r>
            <a:r>
              <a:rPr lang="en-US" sz="1050" dirty="0"/>
              <a:t>)</a:t>
            </a:r>
          </a:p>
        </p:txBody>
      </p:sp>
      <p:sp>
        <p:nvSpPr>
          <p:cNvPr id="77" name="Down Arrow 28">
            <a:extLst>
              <a:ext uri="{FF2B5EF4-FFF2-40B4-BE49-F238E27FC236}">
                <a16:creationId xmlns:a16="http://schemas.microsoft.com/office/drawing/2014/main" id="{DE9BD245-1069-4213-8F01-8CA2F3BA5558}"/>
              </a:ext>
            </a:extLst>
          </p:cNvPr>
          <p:cNvSpPr/>
          <p:nvPr/>
        </p:nvSpPr>
        <p:spPr>
          <a:xfrm>
            <a:off x="5923841" y="284265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Down Arrow 29">
            <a:extLst>
              <a:ext uri="{FF2B5EF4-FFF2-40B4-BE49-F238E27FC236}">
                <a16:creationId xmlns:a16="http://schemas.microsoft.com/office/drawing/2014/main" id="{6AF0323E-C2C4-4B36-808F-FEEF85A0BF5C}"/>
              </a:ext>
            </a:extLst>
          </p:cNvPr>
          <p:cNvSpPr/>
          <p:nvPr/>
        </p:nvSpPr>
        <p:spPr>
          <a:xfrm rot="10800000">
            <a:off x="6175087" y="283939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9" name="Rounded Rectangle 27">
            <a:extLst>
              <a:ext uri="{FF2B5EF4-FFF2-40B4-BE49-F238E27FC236}">
                <a16:creationId xmlns:a16="http://schemas.microsoft.com/office/drawing/2014/main" id="{98086077-48C0-436D-93CD-E02889378216}"/>
              </a:ext>
            </a:extLst>
          </p:cNvPr>
          <p:cNvSpPr/>
          <p:nvPr/>
        </p:nvSpPr>
        <p:spPr>
          <a:xfrm>
            <a:off x="5541498" y="3016586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Basic kinematic simulator</a:t>
            </a:r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7AED979F-928B-4FDC-898D-B0C66AD44185}"/>
              </a:ext>
            </a:extLst>
          </p:cNvPr>
          <p:cNvSpPr/>
          <p:nvPr/>
        </p:nvSpPr>
        <p:spPr>
          <a:xfrm>
            <a:off x="7653780" y="1632561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Custom controller code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BD0350-019D-4A66-A7F7-8353C63171CA}"/>
              </a:ext>
            </a:extLst>
          </p:cNvPr>
          <p:cNvCxnSpPr>
            <a:cxnSpLocks/>
          </p:cNvCxnSpPr>
          <p:nvPr/>
        </p:nvCxnSpPr>
        <p:spPr>
          <a:xfrm flipH="1">
            <a:off x="8177072" y="2113015"/>
            <a:ext cx="2295" cy="249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F02374-69DE-45B7-9DDE-36A018E99479}"/>
              </a:ext>
            </a:extLst>
          </p:cNvPr>
          <p:cNvCxnSpPr>
            <a:cxnSpLocks/>
          </p:cNvCxnSpPr>
          <p:nvPr/>
        </p:nvCxnSpPr>
        <p:spPr>
          <a:xfrm flipV="1">
            <a:off x="8366396" y="2114431"/>
            <a:ext cx="0" cy="247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EB1D8B-82CF-408B-9A53-392915DD2D2F}"/>
              </a:ext>
            </a:extLst>
          </p:cNvPr>
          <p:cNvSpPr/>
          <p:nvPr/>
        </p:nvSpPr>
        <p:spPr>
          <a:xfrm>
            <a:off x="7559109" y="2362200"/>
            <a:ext cx="1471000" cy="46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Robot Interface Layer (Custom subclass of </a:t>
            </a:r>
            <a:r>
              <a:rPr lang="en-US" sz="1050" dirty="0" err="1"/>
              <a:t>RobotInterfaceBase</a:t>
            </a:r>
            <a:r>
              <a:rPr lang="en-US" sz="1050" dirty="0"/>
              <a:t>)</a:t>
            </a:r>
          </a:p>
        </p:txBody>
      </p:sp>
      <p:sp>
        <p:nvSpPr>
          <p:cNvPr id="89" name="Rounded Rectangle 27">
            <a:extLst>
              <a:ext uri="{FF2B5EF4-FFF2-40B4-BE49-F238E27FC236}">
                <a16:creationId xmlns:a16="http://schemas.microsoft.com/office/drawing/2014/main" id="{9D64E619-4FF1-4F8C-B874-2A9EA841C492}"/>
              </a:ext>
            </a:extLst>
          </p:cNvPr>
          <p:cNvSpPr/>
          <p:nvPr/>
        </p:nvSpPr>
        <p:spPr>
          <a:xfrm>
            <a:off x="7673018" y="3762812"/>
            <a:ext cx="1267176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Actual robot motor controller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4648E7B-B380-4000-A3EA-703D2FB20B2C}"/>
              </a:ext>
            </a:extLst>
          </p:cNvPr>
          <p:cNvCxnSpPr>
            <a:cxnSpLocks/>
          </p:cNvCxnSpPr>
          <p:nvPr/>
        </p:nvCxnSpPr>
        <p:spPr>
          <a:xfrm>
            <a:off x="8179370" y="2834710"/>
            <a:ext cx="0" cy="928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84EAE1-1119-4AA9-9942-8DE743031D8C}"/>
              </a:ext>
            </a:extLst>
          </p:cNvPr>
          <p:cNvCxnSpPr>
            <a:cxnSpLocks/>
          </p:cNvCxnSpPr>
          <p:nvPr/>
        </p:nvCxnSpPr>
        <p:spPr>
          <a:xfrm flipV="1">
            <a:off x="8366396" y="2836128"/>
            <a:ext cx="0" cy="9266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4BEAAB-F5A0-4B80-AE13-3192A867B8AC}"/>
              </a:ext>
            </a:extLst>
          </p:cNvPr>
          <p:cNvSpPr txBox="1"/>
          <p:nvPr/>
        </p:nvSpPr>
        <p:spPr>
          <a:xfrm>
            <a:off x="7140632" y="3331925"/>
            <a:ext cx="1670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Ethernet / serial communication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405CFC-73D9-4FA1-A0F9-B325044A673A}"/>
              </a:ext>
            </a:extLst>
          </p:cNvPr>
          <p:cNvSpPr txBox="1"/>
          <p:nvPr/>
        </p:nvSpPr>
        <p:spPr>
          <a:xfrm>
            <a:off x="3465384" y="1154984"/>
            <a:ext cx="1669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simulated robot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F970253-697A-4BC6-B5F2-64210A8E4F63}"/>
              </a:ext>
            </a:extLst>
          </p:cNvPr>
          <p:cNvSpPr txBox="1"/>
          <p:nvPr/>
        </p:nvSpPr>
        <p:spPr>
          <a:xfrm>
            <a:off x="5282363" y="1159454"/>
            <a:ext cx="1669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simplified simulated robot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E1E7F3-771F-4CEE-916E-FF2198078310}"/>
              </a:ext>
            </a:extLst>
          </p:cNvPr>
          <p:cNvSpPr txBox="1"/>
          <p:nvPr/>
        </p:nvSpPr>
        <p:spPr>
          <a:xfrm>
            <a:off x="7451667" y="1159454"/>
            <a:ext cx="1669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physical robot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71D934-0383-40C6-B647-45C1D1A591C5}"/>
              </a:ext>
            </a:extLst>
          </p:cNvPr>
          <p:cNvSpPr/>
          <p:nvPr/>
        </p:nvSpPr>
        <p:spPr>
          <a:xfrm>
            <a:off x="7695168" y="2973871"/>
            <a:ext cx="1218577" cy="33676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Communication thread</a:t>
            </a:r>
          </a:p>
        </p:txBody>
      </p:sp>
    </p:spTree>
    <p:extLst>
      <p:ext uri="{BB962C8B-B14F-4D97-AF65-F5344CB8AC3E}">
        <p14:creationId xmlns:p14="http://schemas.microsoft.com/office/powerpoint/2010/main" val="59154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127" y="466498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Robot Interface Layer</a:t>
            </a:r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7AED979F-928B-4FDC-898D-B0C66AD44185}"/>
              </a:ext>
            </a:extLst>
          </p:cNvPr>
          <p:cNvSpPr/>
          <p:nvPr/>
        </p:nvSpPr>
        <p:spPr>
          <a:xfrm>
            <a:off x="1542471" y="1632561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Custom controller code (unified robot)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BD0350-019D-4A66-A7F7-8353C63171CA}"/>
              </a:ext>
            </a:extLst>
          </p:cNvPr>
          <p:cNvCxnSpPr>
            <a:cxnSpLocks/>
          </p:cNvCxnSpPr>
          <p:nvPr/>
        </p:nvCxnSpPr>
        <p:spPr>
          <a:xfrm flipH="1">
            <a:off x="2065763" y="2113015"/>
            <a:ext cx="2295" cy="249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F02374-69DE-45B7-9DDE-36A018E99479}"/>
              </a:ext>
            </a:extLst>
          </p:cNvPr>
          <p:cNvCxnSpPr>
            <a:cxnSpLocks/>
          </p:cNvCxnSpPr>
          <p:nvPr/>
        </p:nvCxnSpPr>
        <p:spPr>
          <a:xfrm flipV="1">
            <a:off x="2255087" y="2114431"/>
            <a:ext cx="0" cy="247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EB1D8B-82CF-408B-9A53-392915DD2D2F}"/>
              </a:ext>
            </a:extLst>
          </p:cNvPr>
          <p:cNvSpPr/>
          <p:nvPr/>
        </p:nvSpPr>
        <p:spPr>
          <a:xfrm>
            <a:off x="1447800" y="2362200"/>
            <a:ext cx="1471000" cy="46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Robot Interface Layer (</a:t>
            </a:r>
            <a:r>
              <a:rPr lang="en-US" sz="1050" dirty="0" err="1"/>
              <a:t>MultiRobotInterface</a:t>
            </a:r>
            <a:r>
              <a:rPr lang="en-US" sz="1050" dirty="0"/>
              <a:t>)</a:t>
            </a:r>
          </a:p>
        </p:txBody>
      </p:sp>
      <p:sp>
        <p:nvSpPr>
          <p:cNvPr id="89" name="Rounded Rectangle 27">
            <a:extLst>
              <a:ext uri="{FF2B5EF4-FFF2-40B4-BE49-F238E27FC236}">
                <a16:creationId xmlns:a16="http://schemas.microsoft.com/office/drawing/2014/main" id="{9D64E619-4FF1-4F8C-B874-2A9EA841C492}"/>
              </a:ext>
            </a:extLst>
          </p:cNvPr>
          <p:cNvSpPr/>
          <p:nvPr/>
        </p:nvSpPr>
        <p:spPr>
          <a:xfrm>
            <a:off x="856987" y="3725552"/>
            <a:ext cx="1064589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Robot 1 motion controller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4648E7B-B380-4000-A3EA-703D2FB20B2C}"/>
              </a:ext>
            </a:extLst>
          </p:cNvPr>
          <p:cNvCxnSpPr>
            <a:cxnSpLocks/>
          </p:cNvCxnSpPr>
          <p:nvPr/>
        </p:nvCxnSpPr>
        <p:spPr>
          <a:xfrm>
            <a:off x="1313230" y="342075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84EAE1-1119-4AA9-9942-8DE743031D8C}"/>
              </a:ext>
            </a:extLst>
          </p:cNvPr>
          <p:cNvCxnSpPr>
            <a:cxnSpLocks/>
          </p:cNvCxnSpPr>
          <p:nvPr/>
        </p:nvCxnSpPr>
        <p:spPr>
          <a:xfrm flipV="1">
            <a:off x="1500256" y="342075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E1E7F3-771F-4CEE-916E-FF2198078310}"/>
              </a:ext>
            </a:extLst>
          </p:cNvPr>
          <p:cNvSpPr txBox="1"/>
          <p:nvPr/>
        </p:nvSpPr>
        <p:spPr>
          <a:xfrm>
            <a:off x="1290319" y="1162055"/>
            <a:ext cx="1929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“Frankenstein” robot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1C892-CCEA-4C7E-9238-40459DB74418}"/>
              </a:ext>
            </a:extLst>
          </p:cNvPr>
          <p:cNvSpPr/>
          <p:nvPr/>
        </p:nvSpPr>
        <p:spPr>
          <a:xfrm>
            <a:off x="856987" y="3124200"/>
            <a:ext cx="1064589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RIL for Robot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E8117-9C59-4A8A-AEF4-2BD84043C1F7}"/>
              </a:ext>
            </a:extLst>
          </p:cNvPr>
          <p:cNvSpPr/>
          <p:nvPr/>
        </p:nvSpPr>
        <p:spPr>
          <a:xfrm>
            <a:off x="2514600" y="3124200"/>
            <a:ext cx="1064589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RIL for Robot N</a:t>
            </a:r>
          </a:p>
        </p:txBody>
      </p:sp>
      <p:sp>
        <p:nvSpPr>
          <p:cNvPr id="53" name="Rounded Rectangle 27">
            <a:extLst>
              <a:ext uri="{FF2B5EF4-FFF2-40B4-BE49-F238E27FC236}">
                <a16:creationId xmlns:a16="http://schemas.microsoft.com/office/drawing/2014/main" id="{3E36D32F-95B3-4536-B397-6E0464255644}"/>
              </a:ext>
            </a:extLst>
          </p:cNvPr>
          <p:cNvSpPr/>
          <p:nvPr/>
        </p:nvSpPr>
        <p:spPr>
          <a:xfrm>
            <a:off x="2499360" y="3725552"/>
            <a:ext cx="1064589" cy="480454"/>
          </a:xfrm>
          <a:prstGeom prst="roundRect">
            <a:avLst>
              <a:gd name="adj" fmla="val 20065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Robot N motion controller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E85038-03B9-490D-A658-3E6E566497DD}"/>
              </a:ext>
            </a:extLst>
          </p:cNvPr>
          <p:cNvCxnSpPr>
            <a:cxnSpLocks/>
          </p:cNvCxnSpPr>
          <p:nvPr/>
        </p:nvCxnSpPr>
        <p:spPr>
          <a:xfrm>
            <a:off x="2955603" y="342075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CF587F-ECC5-49E5-B5DD-C5E16C3B7A85}"/>
              </a:ext>
            </a:extLst>
          </p:cNvPr>
          <p:cNvCxnSpPr>
            <a:cxnSpLocks/>
          </p:cNvCxnSpPr>
          <p:nvPr/>
        </p:nvCxnSpPr>
        <p:spPr>
          <a:xfrm flipV="1">
            <a:off x="3142629" y="342075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3CCA0E-10FF-4931-BB35-1A83DC1BF887}"/>
              </a:ext>
            </a:extLst>
          </p:cNvPr>
          <p:cNvCxnSpPr>
            <a:cxnSpLocks/>
          </p:cNvCxnSpPr>
          <p:nvPr/>
        </p:nvCxnSpPr>
        <p:spPr>
          <a:xfrm flipH="1">
            <a:off x="1219200" y="2826232"/>
            <a:ext cx="704038" cy="283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97A4C-130E-4BF9-BB2C-335BFBC1CBF2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488996" y="2827648"/>
            <a:ext cx="694304" cy="281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402021-95B2-4DE2-9403-EC27A642CEEE}"/>
              </a:ext>
            </a:extLst>
          </p:cNvPr>
          <p:cNvCxnSpPr>
            <a:cxnSpLocks/>
          </p:cNvCxnSpPr>
          <p:nvPr/>
        </p:nvCxnSpPr>
        <p:spPr>
          <a:xfrm>
            <a:off x="2305793" y="2826232"/>
            <a:ext cx="704038" cy="283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7277D7-7256-4333-B67A-CB5A8F711EA3}"/>
              </a:ext>
            </a:extLst>
          </p:cNvPr>
          <p:cNvCxnSpPr>
            <a:cxnSpLocks/>
          </p:cNvCxnSpPr>
          <p:nvPr/>
        </p:nvCxnSpPr>
        <p:spPr>
          <a:xfrm>
            <a:off x="2575589" y="2827648"/>
            <a:ext cx="694304" cy="281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94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70048" y="875343"/>
            <a:ext cx="1307768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/>
              <a:t>Contact point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8931" y="1163957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Position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931" y="1438750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Normal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8931" y="1719661"/>
            <a:ext cx="99648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Friction </a:t>
            </a:r>
            <a:r>
              <a:rPr lang="en-US" sz="900" dirty="0" err="1"/>
              <a:t>Coeff</a:t>
            </a:r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616528" y="907077"/>
            <a:ext cx="2266950" cy="2048575"/>
          </a:xfrm>
          <a:prstGeom prst="roundRect">
            <a:avLst>
              <a:gd name="adj" fmla="val 1369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/>
              <a:t>IK Goal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836" y="1601278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Position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1343" y="1607942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Rotation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743594" y="1297024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Source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1344" y="1297024"/>
            <a:ext cx="96506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Target link*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836" y="1922810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Local / target position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6836" y="2328243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Pos</a:t>
            </a:r>
            <a:r>
              <a:rPr lang="en-US" sz="900" dirty="0"/>
              <a:t> constraint directions*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1344" y="1922810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Local / target rotation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1344" y="2328243"/>
            <a:ext cx="965067" cy="338757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 constraint directions*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30659" y="853611"/>
            <a:ext cx="1295400" cy="1243087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/>
              <a:t>Hold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48200" y="1142226"/>
            <a:ext cx="1063559" cy="396643"/>
            <a:chOff x="7280341" y="4403414"/>
            <a:chExt cx="1063559" cy="396643"/>
          </a:xfrm>
        </p:grpSpPr>
        <p:sp>
          <p:nvSpPr>
            <p:cNvPr id="17" name="Rectangle 16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675154" y="1610135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IK Goal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32279" y="2183717"/>
            <a:ext cx="1295400" cy="771936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050" dirty="0"/>
              <a:t>Stance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49820" y="2438400"/>
            <a:ext cx="1063559" cy="396643"/>
            <a:chOff x="7280341" y="4403414"/>
            <a:chExt cx="1063559" cy="396643"/>
          </a:xfrm>
        </p:grpSpPr>
        <p:sp>
          <p:nvSpPr>
            <p:cNvPr id="23" name="Rectangle 22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Hold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4127" y="466498"/>
            <a:ext cx="19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Contact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48001" y="2160235"/>
            <a:ext cx="1329815" cy="795417"/>
          </a:xfrm>
          <a:prstGeom prst="roundRect">
            <a:avLst>
              <a:gd name="adj" fmla="val 2732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/>
              <a:t>Support polygon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71781" y="2498414"/>
            <a:ext cx="1053635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Edges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19800" y="879425"/>
            <a:ext cx="1295400" cy="1516864"/>
          </a:xfrm>
          <a:prstGeom prst="roundRect">
            <a:avLst>
              <a:gd name="adj" fmla="val 1916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/>
              <a:t>Contact formation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135720" y="1140461"/>
            <a:ext cx="1063559" cy="396643"/>
            <a:chOff x="7280341" y="4403414"/>
            <a:chExt cx="1063559" cy="396643"/>
          </a:xfrm>
        </p:grpSpPr>
        <p:sp>
          <p:nvSpPr>
            <p:cNvPr id="34" name="Rectangle 33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Contact points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167536" y="1588600"/>
            <a:ext cx="1033364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Link indices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67536" y="1961842"/>
            <a:ext cx="1033364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Target indices*</a:t>
            </a:r>
          </a:p>
        </p:txBody>
      </p:sp>
    </p:spTree>
    <p:extLst>
      <p:ext uri="{BB962C8B-B14F-4D97-AF65-F5344CB8AC3E}">
        <p14:creationId xmlns:p14="http://schemas.microsoft.com/office/powerpoint/2010/main" val="32175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0327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/>
              <a:t>Vector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0327" y="1221629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/>
              <a:t>Matrix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29000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/>
              <a:t>Rigid Transform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0841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0841" y="1452875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127" y="466498"/>
            <a:ext cx="175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Math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200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/>
              <a:t>3D Vector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81200" y="1221629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/>
              <a:t>3D Matrix</a:t>
            </a:r>
          </a:p>
        </p:txBody>
      </p:sp>
    </p:spTree>
    <p:extLst>
      <p:ext uri="{BB962C8B-B14F-4D97-AF65-F5344CB8AC3E}">
        <p14:creationId xmlns:p14="http://schemas.microsoft.com/office/powerpoint/2010/main" val="273062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53761" y="1981200"/>
            <a:ext cx="5970840" cy="15240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/>
              <a:t>AnyCollisionGeometry</a:t>
            </a:r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464127" y="466498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Geometry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5000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Triangle Mesh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6841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Vertices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6841" y="1452875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Faces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94364" y="914400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Point Cloud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26205" y="1174221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Points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26205" y="1463614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Properties*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53761" y="914400"/>
            <a:ext cx="1219200" cy="2310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3D Primitive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64127" y="2362200"/>
            <a:ext cx="5628631" cy="762000"/>
          </a:xfrm>
          <a:prstGeom prst="roundRect">
            <a:avLst>
              <a:gd name="adj" fmla="val 18379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/>
              <a:t>AnyGeometry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616082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3D Primitive*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844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Triangle Mesh*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60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Point cloud*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3841" y="2697006"/>
            <a:ext cx="1215959" cy="335585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Implicit surface on voxel grid*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953000" y="889468"/>
            <a:ext cx="1371600" cy="916829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Voxel grid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4841" y="1149289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BBox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184841" y="1438682"/>
            <a:ext cx="907917" cy="244786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Values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07697" y="3200400"/>
            <a:ext cx="1683327" cy="238602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Collision accelerators</a:t>
            </a:r>
          </a:p>
        </p:txBody>
      </p:sp>
    </p:spTree>
    <p:extLst>
      <p:ext uri="{BB962C8B-B14F-4D97-AF65-F5344CB8AC3E}">
        <p14:creationId xmlns:p14="http://schemas.microsoft.com/office/powerpoint/2010/main" val="28425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86400" y="1133979"/>
            <a:ext cx="2667000" cy="2628904"/>
          </a:xfrm>
          <a:prstGeom prst="roundRect">
            <a:avLst>
              <a:gd name="adj" fmla="val 1180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Multipath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62600" y="1533481"/>
            <a:ext cx="2466975" cy="1575417"/>
            <a:chOff x="5562600" y="1656799"/>
            <a:chExt cx="2466975" cy="1326966"/>
          </a:xfrm>
        </p:grpSpPr>
        <p:sp>
          <p:nvSpPr>
            <p:cNvPr id="17" name="Rounded Rectangle 16"/>
            <p:cNvSpPr/>
            <p:nvPr/>
          </p:nvSpPr>
          <p:spPr>
            <a:xfrm>
              <a:off x="5562600" y="1656799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/>
                <a:t>Section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4988" y="1700882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/>
                <a:t>Section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67375" y="1744964"/>
              <a:ext cx="2362200" cy="1238801"/>
            </a:xfrm>
            <a:prstGeom prst="roundRect">
              <a:avLst>
                <a:gd name="adj" fmla="val 118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dirty="0"/>
                <a:t>Section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38200" y="1197098"/>
            <a:ext cx="1524000" cy="813185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Milestone path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5250" y="1482298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Milestones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127" y="466498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Paths and trajectories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67000" y="1197097"/>
            <a:ext cx="1524000" cy="813183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Spline 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4365" y="1463795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Control points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4042" y="2527873"/>
            <a:ext cx="1441358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Timed spline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5916" y="2859086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Time-scaling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5916" y="3278189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Spline path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3575" y="2306087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Times*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0" y="1947162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Milestones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0" y="2308249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Velocities*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43575" y="2682538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Holds*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3281428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Common holds*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29288" y="3269743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Settings*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53100" y="1947165"/>
            <a:ext cx="1066800" cy="32168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Settings*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57200" y="2499298"/>
            <a:ext cx="1447800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/>
              <a:t>Piecewise linear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9350" y="2842734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Times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9350" y="3261837"/>
            <a:ext cx="1066800" cy="3608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Milestones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35394" y="2527873"/>
            <a:ext cx="1492551" cy="1219200"/>
          </a:xfrm>
          <a:prstGeom prst="roundRect">
            <a:avLst>
              <a:gd name="adj" fmla="val 1837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50" dirty="0" err="1"/>
              <a:t>DynamicPath</a:t>
            </a:r>
            <a:endParaRPr lang="en-US" sz="1050" dirty="0"/>
          </a:p>
        </p:txBody>
      </p:sp>
      <p:sp>
        <p:nvSpPr>
          <p:cNvPr id="33" name="Rectangle 32"/>
          <p:cNvSpPr/>
          <p:nvPr/>
        </p:nvSpPr>
        <p:spPr>
          <a:xfrm>
            <a:off x="2263531" y="2859086"/>
            <a:ext cx="1066800" cy="57150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Timed, piecewise parabolic curves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7" y="873827"/>
            <a:ext cx="2077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Untimed paths (geometric paths)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827" y="2118623"/>
            <a:ext cx="1477969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/>
              <a:t>Timed paths (trajectories)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6400" y="8382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Both paths and trajectories</a:t>
            </a:r>
          </a:p>
        </p:txBody>
      </p:sp>
    </p:spTree>
    <p:extLst>
      <p:ext uri="{BB962C8B-B14F-4D97-AF65-F5344CB8AC3E}">
        <p14:creationId xmlns:p14="http://schemas.microsoft.com/office/powerpoint/2010/main" val="20185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67200" y="3459403"/>
            <a:ext cx="2438399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4267200" y="989447"/>
            <a:ext cx="2438399" cy="1860356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" name="Rounded Rectangle 3"/>
          <p:cNvSpPr/>
          <p:nvPr/>
        </p:nvSpPr>
        <p:spPr>
          <a:xfrm>
            <a:off x="4838699" y="3001109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IK Solver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46641" y="1119687"/>
            <a:ext cx="1063559" cy="396643"/>
            <a:chOff x="7280341" y="4403414"/>
            <a:chExt cx="1063559" cy="396643"/>
          </a:xfrm>
        </p:grpSpPr>
        <p:sp>
          <p:nvSpPr>
            <p:cNvPr id="6" name="Rectangle 5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IK goal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386362" y="2014163"/>
            <a:ext cx="1023838" cy="30042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C.O.M. goal*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86362" y="2396572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Joint limits*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1427" y="2014163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Active DOFs*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1427" y="1217582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Starting </a:t>
            </a:r>
            <a:r>
              <a:rPr lang="en-US" sz="900" dirty="0" err="1"/>
              <a:t>config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4386362" y="1608103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Tolerance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31427" y="1608103"/>
            <a:ext cx="1023838" cy="29874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Max iterations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54658" y="3602278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Solved </a:t>
            </a:r>
            <a:r>
              <a:rPr lang="en-US" sz="900" dirty="0" err="1"/>
              <a:t>config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5531427" y="3602278"/>
            <a:ext cx="1023838" cy="3008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Success?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410200" y="2849803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8" name="Down Arrow 17"/>
          <p:cNvSpPr/>
          <p:nvPr/>
        </p:nvSpPr>
        <p:spPr>
          <a:xfrm>
            <a:off x="5410200" y="330809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9" name="Rounded Rectangle 18"/>
          <p:cNvSpPr/>
          <p:nvPr/>
        </p:nvSpPr>
        <p:spPr>
          <a:xfrm>
            <a:off x="1263751" y="2568180"/>
            <a:ext cx="1315793" cy="353746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Forward Kinematics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38770" y="3096275"/>
            <a:ext cx="1369000" cy="10858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1821951" y="2944969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1373572" y="3703255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World orientation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3571" y="3256890"/>
            <a:ext cx="1031955" cy="29767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World position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236170" y="1017860"/>
            <a:ext cx="1371600" cy="1368477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1417297" y="1559159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Link index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7297" y="1170260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Robot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17297" y="1948038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Local position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1821951" y="2401075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2787751" y="2568180"/>
            <a:ext cx="1315793" cy="353746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Jacobian</a:t>
            </a:r>
            <a:r>
              <a:rPr lang="en-US" sz="1050" dirty="0"/>
              <a:t> calculator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62770" y="3096275"/>
            <a:ext cx="1369000" cy="60698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Down Arrow 30"/>
          <p:cNvSpPr/>
          <p:nvPr/>
        </p:nvSpPr>
        <p:spPr>
          <a:xfrm>
            <a:off x="3345951" y="2944969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2897571" y="3256890"/>
            <a:ext cx="1031955" cy="29767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Jacobian</a:t>
            </a:r>
            <a:r>
              <a:rPr lang="en-US" sz="900" dirty="0"/>
              <a:t> matrix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760170" y="1017860"/>
            <a:ext cx="1371600" cy="1368477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2941297" y="1559159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Link index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41297" y="1170260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Robot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41297" y="1948038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Local position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3345951" y="2401075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464127" y="466498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Kinematics</a:t>
            </a:r>
          </a:p>
        </p:txBody>
      </p:sp>
    </p:spTree>
    <p:extLst>
      <p:ext uri="{BB962C8B-B14F-4D97-AF65-F5344CB8AC3E}">
        <p14:creationId xmlns:p14="http://schemas.microsoft.com/office/powerpoint/2010/main" val="25770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4242827" y="2973777"/>
            <a:ext cx="2509738" cy="10858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1" name="Rounded Rectangle 50"/>
          <p:cNvSpPr/>
          <p:nvPr/>
        </p:nvSpPr>
        <p:spPr>
          <a:xfrm>
            <a:off x="1236170" y="1024717"/>
            <a:ext cx="1371600" cy="1760122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1417297" y="1566016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Torques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17297" y="117711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Robot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17297" y="1954895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Gravity vector*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236170" y="3494673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6" name="Rounded Rectangle 55"/>
          <p:cNvSpPr/>
          <p:nvPr/>
        </p:nvSpPr>
        <p:spPr>
          <a:xfrm>
            <a:off x="1312369" y="2960726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Forward dynamics</a:t>
            </a:r>
          </a:p>
        </p:txBody>
      </p:sp>
      <p:sp>
        <p:nvSpPr>
          <p:cNvPr id="57" name="Down Arrow 56"/>
          <p:cNvSpPr/>
          <p:nvPr/>
        </p:nvSpPr>
        <p:spPr>
          <a:xfrm>
            <a:off x="1883870" y="277731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8" name="Down Arrow 57"/>
          <p:cNvSpPr/>
          <p:nvPr/>
        </p:nvSpPr>
        <p:spPr>
          <a:xfrm>
            <a:off x="1883870" y="334336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1390190" y="3637548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Accelerations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417297" y="232066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External forces*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760170" y="1024717"/>
            <a:ext cx="1371600" cy="1760122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1" name="Rectangle 70"/>
          <p:cNvSpPr/>
          <p:nvPr/>
        </p:nvSpPr>
        <p:spPr>
          <a:xfrm>
            <a:off x="2941297" y="1566016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Accelerations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41297" y="117711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Robot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41297" y="1954895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Gravity vector*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760170" y="3494673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5" name="Rounded Rectangle 74"/>
          <p:cNvSpPr/>
          <p:nvPr/>
        </p:nvSpPr>
        <p:spPr>
          <a:xfrm>
            <a:off x="2836369" y="2960726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Inverse dynamics</a:t>
            </a:r>
          </a:p>
        </p:txBody>
      </p:sp>
      <p:sp>
        <p:nvSpPr>
          <p:cNvPr id="76" name="Down Arrow 75"/>
          <p:cNvSpPr/>
          <p:nvPr/>
        </p:nvSpPr>
        <p:spPr>
          <a:xfrm>
            <a:off x="3407870" y="277731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7" name="Down Arrow 76"/>
          <p:cNvSpPr/>
          <p:nvPr/>
        </p:nvSpPr>
        <p:spPr>
          <a:xfrm>
            <a:off x="3407870" y="3343367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78" name="Rectangle 77"/>
          <p:cNvSpPr/>
          <p:nvPr/>
        </p:nvSpPr>
        <p:spPr>
          <a:xfrm>
            <a:off x="2914190" y="3637548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Torques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41297" y="232066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External forces*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242827" y="1545027"/>
            <a:ext cx="2509738" cy="68580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423954" y="169742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Robot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538105" y="1694154"/>
            <a:ext cx="1057320" cy="32974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Gravity vector*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888906" y="2407965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Dynamic equation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5460407" y="2224556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6" name="Down Arrow 85"/>
          <p:cNvSpPr/>
          <p:nvPr/>
        </p:nvSpPr>
        <p:spPr>
          <a:xfrm>
            <a:off x="5460407" y="2790606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88" name="Rectangle 87"/>
          <p:cNvSpPr/>
          <p:nvPr/>
        </p:nvSpPr>
        <p:spPr>
          <a:xfrm>
            <a:off x="4395183" y="313439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Mass matrix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2612" y="3580758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Coriolis</a:t>
            </a:r>
            <a:r>
              <a:rPr lang="en-US" sz="900" dirty="0"/>
              <a:t> forces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95209" y="3580757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Gravity torques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69844" y="313439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Mass matrix inverse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4127" y="46649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Dynamics</a:t>
            </a:r>
          </a:p>
        </p:txBody>
      </p:sp>
    </p:spTree>
    <p:extLst>
      <p:ext uri="{BB962C8B-B14F-4D97-AF65-F5344CB8AC3E}">
        <p14:creationId xmlns:p14="http://schemas.microsoft.com/office/powerpoint/2010/main" val="25760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95800" y="1068066"/>
            <a:ext cx="1371600" cy="1400339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1524000" y="1079670"/>
            <a:ext cx="1371600" cy="1488969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676927" y="1604071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Contact formation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8020" y="1149841"/>
            <a:ext cx="1063559" cy="396643"/>
            <a:chOff x="7280341" y="4403414"/>
            <a:chExt cx="1063559" cy="396643"/>
          </a:xfrm>
        </p:grpSpPr>
        <p:sp>
          <p:nvSpPr>
            <p:cNvPr id="6" name="Rectangle 5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676927" y="1215172"/>
            <a:ext cx="1057320" cy="326469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Robot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6927" y="1975193"/>
            <a:ext cx="1057320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Gravity vector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1600199" y="2719946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Equilibrium test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171700" y="256864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4" name="Down Arrow 13"/>
          <p:cNvSpPr/>
          <p:nvPr/>
        </p:nvSpPr>
        <p:spPr>
          <a:xfrm>
            <a:off x="21717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722402" y="1662984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Gravity vector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22402" y="2083067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COM position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80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COM stable?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4958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19" name="Rounded Rectangle 18"/>
          <p:cNvSpPr/>
          <p:nvPr/>
        </p:nvSpPr>
        <p:spPr>
          <a:xfrm>
            <a:off x="4571999" y="2644293"/>
            <a:ext cx="1267176" cy="382641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Force/Torque solver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143500" y="246088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51435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46498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Robot stable?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048000" y="1500289"/>
            <a:ext cx="1371600" cy="1068350"/>
          </a:xfrm>
          <a:prstGeom prst="roundRect">
            <a:avLst>
              <a:gd name="adj" fmla="val 13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3202020" y="1643487"/>
            <a:ext cx="1063559" cy="396643"/>
            <a:chOff x="7280341" y="4403414"/>
            <a:chExt cx="1063559" cy="396643"/>
          </a:xfrm>
        </p:grpSpPr>
        <p:sp>
          <p:nvSpPr>
            <p:cNvPr id="25" name="Rectangle 24"/>
            <p:cNvSpPr/>
            <p:nvPr/>
          </p:nvSpPr>
          <p:spPr>
            <a:xfrm>
              <a:off x="7280341" y="4403414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20062" y="4449608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9783" y="4495803"/>
              <a:ext cx="984117" cy="304254"/>
            </a:xfrm>
            <a:prstGeom prst="rect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/>
                <a:t>Contact point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048000" y="3178240"/>
            <a:ext cx="1371600" cy="564954"/>
          </a:xfrm>
          <a:prstGeom prst="roundRect">
            <a:avLst>
              <a:gd name="adj" fmla="val 24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3124199" y="2719946"/>
            <a:ext cx="1267176" cy="306988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Support polygon calculator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695700" y="256864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1" name="Down Arrow 30"/>
          <p:cNvSpPr/>
          <p:nvPr/>
        </p:nvSpPr>
        <p:spPr>
          <a:xfrm>
            <a:off x="3695700" y="302693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3246402" y="2156630"/>
            <a:ext cx="984117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Gravity vector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2020" y="3321115"/>
            <a:ext cx="1063559" cy="30425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Support polygon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127" y="466498"/>
            <a:ext cx="301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: Contact mechanics</a:t>
            </a:r>
          </a:p>
        </p:txBody>
      </p:sp>
    </p:spTree>
    <p:extLst>
      <p:ext uri="{BB962C8B-B14F-4D97-AF65-F5344CB8AC3E}">
        <p14:creationId xmlns:p14="http://schemas.microsoft.com/office/powerpoint/2010/main" val="76624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127" y="466498"/>
            <a:ext cx="507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integration with </a:t>
            </a:r>
            <a:r>
              <a:rPr lang="en-US" dirty="0" err="1"/>
              <a:t>SerialController</a:t>
            </a:r>
            <a:r>
              <a:rPr lang="en-US" dirty="0"/>
              <a:t> interface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4151" y="1006682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External 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9409" y="1906664"/>
            <a:ext cx="126717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controller command message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27042" y="1906664"/>
            <a:ext cx="1267176" cy="64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sensor state message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2832997" y="2548144"/>
            <a:ext cx="623152" cy="42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3802177" y="2548144"/>
            <a:ext cx="458453" cy="42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802177" y="1487136"/>
            <a:ext cx="458453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32997" y="1487136"/>
            <a:ext cx="455147" cy="41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71800" y="297180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Klamp’t</a:t>
            </a:r>
            <a:r>
              <a:rPr lang="en-US" sz="1050" dirty="0"/>
              <a:t> </a:t>
            </a:r>
            <a:r>
              <a:rPr lang="en-US" sz="1050" dirty="0" err="1"/>
              <a:t>SerialController</a:t>
            </a:r>
            <a:endParaRPr lang="en-US" sz="1050" dirty="0"/>
          </a:p>
        </p:txBody>
      </p:sp>
      <p:sp>
        <p:nvSpPr>
          <p:cNvPr id="28" name="Rounded Rectangle 27"/>
          <p:cNvSpPr/>
          <p:nvPr/>
        </p:nvSpPr>
        <p:spPr>
          <a:xfrm>
            <a:off x="2971800" y="3621830"/>
            <a:ext cx="1267176" cy="480454"/>
          </a:xfrm>
          <a:prstGeom prst="roundRect">
            <a:avLst>
              <a:gd name="adj" fmla="val 2006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Simulated robot (</a:t>
            </a:r>
            <a:r>
              <a:rPr lang="en-US" sz="1050" dirty="0" err="1"/>
              <a:t>SimTest</a:t>
            </a:r>
            <a:r>
              <a:rPr lang="en-US" sz="1050" dirty="0"/>
              <a:t>, simtest.py, etc.)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3382280" y="3470524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  <p:sp>
        <p:nvSpPr>
          <p:cNvPr id="30" name="Down Arrow 29"/>
          <p:cNvSpPr/>
          <p:nvPr/>
        </p:nvSpPr>
        <p:spPr>
          <a:xfrm rot="10800000">
            <a:off x="3633526" y="3467260"/>
            <a:ext cx="147738" cy="1513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3025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701</Words>
  <Application>Microsoft Office PowerPoint</Application>
  <PresentationFormat>On-screen Show (4:3)</PresentationFormat>
  <Paragraphs>264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hauser</dc:creator>
  <cp:lastModifiedBy>Kris Hauser</cp:lastModifiedBy>
  <cp:revision>49</cp:revision>
  <dcterms:created xsi:type="dcterms:W3CDTF">2013-10-16T17:56:35Z</dcterms:created>
  <dcterms:modified xsi:type="dcterms:W3CDTF">2020-10-13T15:04:09Z</dcterms:modified>
</cp:coreProperties>
</file>