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Playfair Displ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layfairDisplay-bold.fntdata"/><Relationship Id="rId21" Type="http://schemas.openxmlformats.org/officeDocument/2006/relationships/font" Target="fonts/PlayfairDisplay-regular.fntdata"/><Relationship Id="rId24" Type="http://schemas.openxmlformats.org/officeDocument/2006/relationships/font" Target="fonts/PlayfairDisplay-boldItalic.fntdata"/><Relationship Id="rId23" Type="http://schemas.openxmlformats.org/officeDocument/2006/relationships/font" Target="fonts/PlayfairDisplay-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alemnj.org/UserFiles/Servers/Server_5607714/File/Curriculum/K-12%20Common%20Core%20Writing%20Samples-Narrative.pdf"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Use the checklist to determine if this story follows the algorithm.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http://www.salemnj.org/UserFiles/Servers/Server_5607714/File/Curriculum/K-12%20Common%20Core%20Writing%20Samples-Narrative.pdf</a:t>
            </a:r>
          </a:p>
          <a:p>
            <a:pPr lvl="0">
              <a:spcBef>
                <a:spcPts val="0"/>
              </a:spcBef>
              <a:buNone/>
            </a:pPr>
            <a:r>
              <a:t/>
            </a:r>
            <a:endParaRPr/>
          </a:p>
          <a:p>
            <a:pPr lvl="0">
              <a:spcBef>
                <a:spcPts val="0"/>
              </a:spcBef>
              <a:buNone/>
            </a:pPr>
            <a:r>
              <a:rPr lang="en"/>
              <a:t>Use the checklist to determine if this story follows the algorithm. Students discuss what happens when the algorithm is not followed. What went wrong? How would they fix it?</a:t>
            </a:r>
          </a:p>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Students list ways they fix their writing.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Choose a culminating activity that supports the unit. Koding Kurriculum can help!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Have students list what they know about stories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list continues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Students remove “rules” that are not absolutely necessary for a story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Continue removing ideas from the list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List remaining “rules.”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All stories must contain story elements.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Create the checklist based on slide 7 or 8.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2992950" y="992700"/>
            <a:ext cx="3158100" cy="3158100"/>
          </a:xfrm>
          <a:prstGeom prst="rect">
            <a:avLst/>
          </a:prstGeom>
          <a:noFill/>
          <a:ln cap="flat" cmpd="sng" w="28575">
            <a:solidFill>
              <a:schemeClr val="lt1"/>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096250" y="1627200"/>
            <a:ext cx="2951400" cy="1584300"/>
          </a:xfrm>
          <a:prstGeom prst="rect">
            <a:avLst/>
          </a:prstGeom>
        </p:spPr>
        <p:txBody>
          <a:bodyPr anchorCtr="0" anchor="ctr" bIns="91425" lIns="91425" rIns="91425" tIns="91425"/>
          <a:lstStyle>
            <a:lvl1pPr lvl="0" algn="ctr">
              <a:spcBef>
                <a:spcPts val="0"/>
              </a:spcBef>
              <a:buClr>
                <a:schemeClr val="lt1"/>
              </a:buClr>
              <a:buFont typeface="Lato"/>
              <a:defRPr>
                <a:solidFill>
                  <a:schemeClr val="lt1"/>
                </a:solidFill>
                <a:latin typeface="Lato"/>
                <a:ea typeface="Lato"/>
                <a:cs typeface="Lato"/>
                <a:sym typeface="Lato"/>
              </a:defRPr>
            </a:lvl1pPr>
            <a:lvl2pPr lvl="1" algn="ctr">
              <a:spcBef>
                <a:spcPts val="0"/>
              </a:spcBef>
              <a:buClr>
                <a:schemeClr val="lt1"/>
              </a:buClr>
              <a:buFont typeface="Lato"/>
              <a:defRPr>
                <a:solidFill>
                  <a:schemeClr val="lt1"/>
                </a:solidFill>
                <a:latin typeface="Lato"/>
                <a:ea typeface="Lato"/>
                <a:cs typeface="Lato"/>
                <a:sym typeface="Lato"/>
              </a:defRPr>
            </a:lvl2pPr>
            <a:lvl3pPr lvl="2" algn="ctr">
              <a:spcBef>
                <a:spcPts val="0"/>
              </a:spcBef>
              <a:buClr>
                <a:schemeClr val="lt1"/>
              </a:buClr>
              <a:buFont typeface="Lato"/>
              <a:defRPr>
                <a:solidFill>
                  <a:schemeClr val="lt1"/>
                </a:solidFill>
                <a:latin typeface="Lato"/>
                <a:ea typeface="Lato"/>
                <a:cs typeface="Lato"/>
                <a:sym typeface="Lato"/>
              </a:defRPr>
            </a:lvl3pPr>
            <a:lvl4pPr lvl="3" algn="ctr">
              <a:spcBef>
                <a:spcPts val="0"/>
              </a:spcBef>
              <a:buClr>
                <a:schemeClr val="lt1"/>
              </a:buClr>
              <a:buFont typeface="Lato"/>
              <a:defRPr>
                <a:solidFill>
                  <a:schemeClr val="lt1"/>
                </a:solidFill>
                <a:latin typeface="Lato"/>
                <a:ea typeface="Lato"/>
                <a:cs typeface="Lato"/>
                <a:sym typeface="Lato"/>
              </a:defRPr>
            </a:lvl4pPr>
            <a:lvl5pPr lvl="4" algn="ctr">
              <a:spcBef>
                <a:spcPts val="0"/>
              </a:spcBef>
              <a:buClr>
                <a:schemeClr val="lt1"/>
              </a:buClr>
              <a:buFont typeface="Lato"/>
              <a:defRPr>
                <a:solidFill>
                  <a:schemeClr val="lt1"/>
                </a:solidFill>
                <a:latin typeface="Lato"/>
                <a:ea typeface="Lato"/>
                <a:cs typeface="Lato"/>
                <a:sym typeface="Lato"/>
              </a:defRPr>
            </a:lvl5pPr>
            <a:lvl6pPr lvl="5" algn="ctr">
              <a:spcBef>
                <a:spcPts val="0"/>
              </a:spcBef>
              <a:buClr>
                <a:schemeClr val="lt1"/>
              </a:buClr>
              <a:buFont typeface="Lato"/>
              <a:defRPr>
                <a:solidFill>
                  <a:schemeClr val="lt1"/>
                </a:solidFill>
                <a:latin typeface="Lato"/>
                <a:ea typeface="Lato"/>
                <a:cs typeface="Lato"/>
                <a:sym typeface="Lato"/>
              </a:defRPr>
            </a:lvl6pPr>
            <a:lvl7pPr lvl="6" algn="ctr">
              <a:spcBef>
                <a:spcPts val="0"/>
              </a:spcBef>
              <a:buClr>
                <a:schemeClr val="lt1"/>
              </a:buClr>
              <a:buFont typeface="Lato"/>
              <a:defRPr>
                <a:solidFill>
                  <a:schemeClr val="lt1"/>
                </a:solidFill>
                <a:latin typeface="Lato"/>
                <a:ea typeface="Lato"/>
                <a:cs typeface="Lato"/>
                <a:sym typeface="Lato"/>
              </a:defRPr>
            </a:lvl7pPr>
            <a:lvl8pPr lvl="7" algn="ctr">
              <a:spcBef>
                <a:spcPts val="0"/>
              </a:spcBef>
              <a:buClr>
                <a:schemeClr val="lt1"/>
              </a:buClr>
              <a:buFont typeface="Lato"/>
              <a:defRPr>
                <a:solidFill>
                  <a:schemeClr val="lt1"/>
                </a:solidFill>
                <a:latin typeface="Lato"/>
                <a:ea typeface="Lato"/>
                <a:cs typeface="Lato"/>
                <a:sym typeface="Lato"/>
              </a:defRPr>
            </a:lvl8pPr>
            <a:lvl9pPr lvl="8" algn="ctr">
              <a:spcBef>
                <a:spcPts val="0"/>
              </a:spcBef>
              <a:buClr>
                <a:schemeClr val="lt1"/>
              </a:buClr>
              <a:buFont typeface="Lato"/>
              <a:defRPr>
                <a:solidFill>
                  <a:schemeClr val="lt1"/>
                </a:solidFill>
                <a:latin typeface="Lato"/>
                <a:ea typeface="Lato"/>
                <a:cs typeface="Lato"/>
                <a:sym typeface="Lato"/>
              </a:defRPr>
            </a:lvl9pPr>
          </a:lstStyle>
          <a:p/>
        </p:txBody>
      </p:sp>
      <p:sp>
        <p:nvSpPr>
          <p:cNvPr id="13" name="Shape 13"/>
          <p:cNvSpPr txBox="1"/>
          <p:nvPr>
            <p:ph idx="1" type="subTitle"/>
          </p:nvPr>
        </p:nvSpPr>
        <p:spPr>
          <a:xfrm>
            <a:off x="3096362" y="3266930"/>
            <a:ext cx="2951400" cy="701400"/>
          </a:xfrm>
          <a:prstGeom prst="rect">
            <a:avLst/>
          </a:prstGeom>
        </p:spPr>
        <p:txBody>
          <a:bodyPr anchorCtr="0" anchor="b" bIns="91425" lIns="91425" rIns="91425" tIns="91425"/>
          <a:lstStyle>
            <a:lvl1pPr lvl="0" algn="ctr">
              <a:lnSpc>
                <a:spcPct val="100000"/>
              </a:lnSpc>
              <a:spcBef>
                <a:spcPts val="0"/>
              </a:spcBef>
              <a:spcAft>
                <a:spcPts val="0"/>
              </a:spcAft>
              <a:buClr>
                <a:schemeClr val="lt1"/>
              </a:buClr>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Shape 1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1233100"/>
            <a:ext cx="8520600" cy="1610100"/>
          </a:xfrm>
          <a:prstGeom prst="rect">
            <a:avLst/>
          </a:prstGeom>
        </p:spPr>
        <p:txBody>
          <a:bodyPr anchorCtr="0" anchor="b" bIns="91425" lIns="91425" rIns="91425" tIns="91425"/>
          <a:lstStyle>
            <a:lvl1pPr lvl="0" algn="ctr">
              <a:spcBef>
                <a:spcPts val="0"/>
              </a:spcBef>
              <a:buSzPct val="100000"/>
              <a:buFont typeface="Lato"/>
              <a:defRPr sz="10000">
                <a:latin typeface="Lato"/>
                <a:ea typeface="Lato"/>
                <a:cs typeface="Lato"/>
                <a:sym typeface="Lato"/>
              </a:defRPr>
            </a:lvl1pPr>
            <a:lvl2pPr lvl="1" algn="ctr">
              <a:spcBef>
                <a:spcPts val="0"/>
              </a:spcBef>
              <a:buSzPct val="100000"/>
              <a:buFont typeface="Lato"/>
              <a:defRPr sz="10000">
                <a:latin typeface="Lato"/>
                <a:ea typeface="Lato"/>
                <a:cs typeface="Lato"/>
                <a:sym typeface="Lato"/>
              </a:defRPr>
            </a:lvl2pPr>
            <a:lvl3pPr lvl="2" algn="ctr">
              <a:spcBef>
                <a:spcPts val="0"/>
              </a:spcBef>
              <a:buSzPct val="100000"/>
              <a:buFont typeface="Lato"/>
              <a:defRPr sz="10000">
                <a:latin typeface="Lato"/>
                <a:ea typeface="Lato"/>
                <a:cs typeface="Lato"/>
                <a:sym typeface="Lato"/>
              </a:defRPr>
            </a:lvl3pPr>
            <a:lvl4pPr lvl="3" algn="ctr">
              <a:spcBef>
                <a:spcPts val="0"/>
              </a:spcBef>
              <a:buSzPct val="100000"/>
              <a:buFont typeface="Lato"/>
              <a:defRPr sz="10000">
                <a:latin typeface="Lato"/>
                <a:ea typeface="Lato"/>
                <a:cs typeface="Lato"/>
                <a:sym typeface="Lato"/>
              </a:defRPr>
            </a:lvl4pPr>
            <a:lvl5pPr lvl="4" algn="ctr">
              <a:spcBef>
                <a:spcPts val="0"/>
              </a:spcBef>
              <a:buSzPct val="100000"/>
              <a:buFont typeface="Lato"/>
              <a:defRPr sz="10000">
                <a:latin typeface="Lato"/>
                <a:ea typeface="Lato"/>
                <a:cs typeface="Lato"/>
                <a:sym typeface="Lato"/>
              </a:defRPr>
            </a:lvl5pPr>
            <a:lvl6pPr lvl="5" algn="ctr">
              <a:spcBef>
                <a:spcPts val="0"/>
              </a:spcBef>
              <a:buSzPct val="100000"/>
              <a:buFont typeface="Lato"/>
              <a:defRPr sz="10000">
                <a:latin typeface="Lato"/>
                <a:ea typeface="Lato"/>
                <a:cs typeface="Lato"/>
                <a:sym typeface="Lato"/>
              </a:defRPr>
            </a:lvl6pPr>
            <a:lvl7pPr lvl="6" algn="ctr">
              <a:spcBef>
                <a:spcPts val="0"/>
              </a:spcBef>
              <a:buSzPct val="100000"/>
              <a:buFont typeface="Lato"/>
              <a:defRPr sz="10000">
                <a:latin typeface="Lato"/>
                <a:ea typeface="Lato"/>
                <a:cs typeface="Lato"/>
                <a:sym typeface="Lato"/>
              </a:defRPr>
            </a:lvl7pPr>
            <a:lvl8pPr lvl="7" algn="ctr">
              <a:spcBef>
                <a:spcPts val="0"/>
              </a:spcBef>
              <a:buSzPct val="100000"/>
              <a:buFont typeface="Lato"/>
              <a:defRPr sz="10000">
                <a:latin typeface="Lato"/>
                <a:ea typeface="Lato"/>
                <a:cs typeface="Lato"/>
                <a:sym typeface="Lato"/>
              </a:defRPr>
            </a:lvl8pPr>
            <a:lvl9pPr lvl="8" algn="ctr">
              <a:spcBef>
                <a:spcPts val="0"/>
              </a:spcBef>
              <a:buSzPct val="100000"/>
              <a:buFont typeface="Lato"/>
              <a:defRPr sz="10000">
                <a:latin typeface="Lato"/>
                <a:ea typeface="Lato"/>
                <a:cs typeface="Lato"/>
                <a:sym typeface="Lato"/>
              </a:defRPr>
            </a:lvl9pPr>
          </a:lstStyle>
          <a:p/>
        </p:txBody>
      </p:sp>
      <p:sp>
        <p:nvSpPr>
          <p:cNvPr id="51" name="Shape 51"/>
          <p:cNvSpPr txBox="1"/>
          <p:nvPr>
            <p:ph idx="1" type="body"/>
          </p:nvPr>
        </p:nvSpPr>
        <p:spPr>
          <a:xfrm>
            <a:off x="311700" y="29194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5" name="Shape 15"/>
        <p:cNvGrpSpPr/>
        <p:nvPr/>
      </p:nvGrpSpPr>
      <p:grpSpPr>
        <a:xfrm>
          <a:off x="0" y="0"/>
          <a:ext cx="0" cy="0"/>
          <a:chOff x="0" y="0"/>
          <a:chExt cx="0" cy="0"/>
        </a:xfrm>
      </p:grpSpPr>
      <p:sp>
        <p:nvSpPr>
          <p:cNvPr id="16" name="Shape 16"/>
          <p:cNvSpPr txBox="1"/>
          <p:nvPr>
            <p:ph type="title"/>
          </p:nvPr>
        </p:nvSpPr>
        <p:spPr>
          <a:xfrm>
            <a:off x="509550" y="1423875"/>
            <a:ext cx="8124900" cy="1798200"/>
          </a:xfrm>
          <a:prstGeom prst="rect">
            <a:avLst/>
          </a:prstGeom>
        </p:spPr>
        <p:txBody>
          <a:bodyPr anchorCtr="0" anchor="ctr" bIns="91425" lIns="91425" rIns="91425" tIns="91425"/>
          <a:lstStyle>
            <a:lvl1pPr lvl="0" algn="ctr">
              <a:spcBef>
                <a:spcPts val="0"/>
              </a:spcBef>
              <a:buClr>
                <a:schemeClr val="lt1"/>
              </a:buClr>
              <a:buSzPct val="100000"/>
              <a:buFont typeface="Lato"/>
              <a:defRPr b="0" sz="4800">
                <a:solidFill>
                  <a:schemeClr val="lt1"/>
                </a:solidFill>
                <a:latin typeface="Lato"/>
                <a:ea typeface="Lato"/>
                <a:cs typeface="Lato"/>
                <a:sym typeface="Lato"/>
              </a:defRPr>
            </a:lvl1pPr>
            <a:lvl2pPr lvl="1" algn="ctr">
              <a:spcBef>
                <a:spcPts val="0"/>
              </a:spcBef>
              <a:buClr>
                <a:schemeClr val="lt1"/>
              </a:buClr>
              <a:buSzPct val="100000"/>
              <a:buFont typeface="Lato"/>
              <a:defRPr b="0" sz="4800">
                <a:solidFill>
                  <a:schemeClr val="lt1"/>
                </a:solidFill>
                <a:latin typeface="Lato"/>
                <a:ea typeface="Lato"/>
                <a:cs typeface="Lato"/>
                <a:sym typeface="Lato"/>
              </a:defRPr>
            </a:lvl2pPr>
            <a:lvl3pPr lvl="2" algn="ctr">
              <a:spcBef>
                <a:spcPts val="0"/>
              </a:spcBef>
              <a:buClr>
                <a:schemeClr val="lt1"/>
              </a:buClr>
              <a:buSzPct val="100000"/>
              <a:buFont typeface="Lato"/>
              <a:defRPr b="0" sz="4800">
                <a:solidFill>
                  <a:schemeClr val="lt1"/>
                </a:solidFill>
                <a:latin typeface="Lato"/>
                <a:ea typeface="Lato"/>
                <a:cs typeface="Lato"/>
                <a:sym typeface="Lato"/>
              </a:defRPr>
            </a:lvl3pPr>
            <a:lvl4pPr lvl="3" algn="ctr">
              <a:spcBef>
                <a:spcPts val="0"/>
              </a:spcBef>
              <a:buClr>
                <a:schemeClr val="lt1"/>
              </a:buClr>
              <a:buSzPct val="100000"/>
              <a:buFont typeface="Lato"/>
              <a:defRPr b="0" sz="4800">
                <a:solidFill>
                  <a:schemeClr val="lt1"/>
                </a:solidFill>
                <a:latin typeface="Lato"/>
                <a:ea typeface="Lato"/>
                <a:cs typeface="Lato"/>
                <a:sym typeface="Lato"/>
              </a:defRPr>
            </a:lvl4pPr>
            <a:lvl5pPr lvl="4" algn="ctr">
              <a:spcBef>
                <a:spcPts val="0"/>
              </a:spcBef>
              <a:buClr>
                <a:schemeClr val="lt1"/>
              </a:buClr>
              <a:buSzPct val="100000"/>
              <a:buFont typeface="Lato"/>
              <a:defRPr b="0" sz="4800">
                <a:solidFill>
                  <a:schemeClr val="lt1"/>
                </a:solidFill>
                <a:latin typeface="Lato"/>
                <a:ea typeface="Lato"/>
                <a:cs typeface="Lato"/>
                <a:sym typeface="Lato"/>
              </a:defRPr>
            </a:lvl5pPr>
            <a:lvl6pPr lvl="5" algn="ctr">
              <a:spcBef>
                <a:spcPts val="0"/>
              </a:spcBef>
              <a:buClr>
                <a:schemeClr val="lt1"/>
              </a:buClr>
              <a:buSzPct val="100000"/>
              <a:buFont typeface="Lato"/>
              <a:defRPr b="0" sz="4800">
                <a:solidFill>
                  <a:schemeClr val="lt1"/>
                </a:solidFill>
                <a:latin typeface="Lato"/>
                <a:ea typeface="Lato"/>
                <a:cs typeface="Lato"/>
                <a:sym typeface="Lato"/>
              </a:defRPr>
            </a:lvl6pPr>
            <a:lvl7pPr lvl="6" algn="ctr">
              <a:spcBef>
                <a:spcPts val="0"/>
              </a:spcBef>
              <a:buClr>
                <a:schemeClr val="lt1"/>
              </a:buClr>
              <a:buSzPct val="100000"/>
              <a:buFont typeface="Lato"/>
              <a:defRPr b="0" sz="4800">
                <a:solidFill>
                  <a:schemeClr val="lt1"/>
                </a:solidFill>
                <a:latin typeface="Lato"/>
                <a:ea typeface="Lato"/>
                <a:cs typeface="Lato"/>
                <a:sym typeface="Lato"/>
              </a:defRPr>
            </a:lvl7pPr>
            <a:lvl8pPr lvl="7" algn="ctr">
              <a:spcBef>
                <a:spcPts val="0"/>
              </a:spcBef>
              <a:buClr>
                <a:schemeClr val="lt1"/>
              </a:buClr>
              <a:buSzPct val="100000"/>
              <a:buFont typeface="Lato"/>
              <a:defRPr b="0" sz="4800">
                <a:solidFill>
                  <a:schemeClr val="lt1"/>
                </a:solidFill>
                <a:latin typeface="Lato"/>
                <a:ea typeface="Lato"/>
                <a:cs typeface="Lato"/>
                <a:sym typeface="Lato"/>
              </a:defRPr>
            </a:lvl8pPr>
            <a:lvl9pPr lvl="8" algn="ctr">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17" name="Shape 1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391350"/>
            <a:ext cx="8520600"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391350"/>
            <a:ext cx="8520600"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391350"/>
            <a:ext cx="8520600"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91377"/>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dk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buFont typeface="Lato"/>
              <a:defRPr b="0" sz="4800">
                <a:solidFill>
                  <a:schemeClr val="lt1"/>
                </a:solidFill>
                <a:latin typeface="Lato"/>
                <a:ea typeface="Lato"/>
                <a:cs typeface="Lato"/>
                <a:sym typeface="Lato"/>
              </a:defRPr>
            </a:lvl1pPr>
            <a:lvl2pPr lvl="1">
              <a:spcBef>
                <a:spcPts val="0"/>
              </a:spcBef>
              <a:buClr>
                <a:schemeClr val="lt1"/>
              </a:buClr>
              <a:buSzPct val="100000"/>
              <a:buFont typeface="Lato"/>
              <a:defRPr b="0" sz="4800">
                <a:solidFill>
                  <a:schemeClr val="lt1"/>
                </a:solidFill>
                <a:latin typeface="Lato"/>
                <a:ea typeface="Lato"/>
                <a:cs typeface="Lato"/>
                <a:sym typeface="Lato"/>
              </a:defRPr>
            </a:lvl2pPr>
            <a:lvl3pPr lvl="2">
              <a:spcBef>
                <a:spcPts val="0"/>
              </a:spcBef>
              <a:buClr>
                <a:schemeClr val="lt1"/>
              </a:buClr>
              <a:buSzPct val="100000"/>
              <a:buFont typeface="Lato"/>
              <a:defRPr b="0" sz="4800">
                <a:solidFill>
                  <a:schemeClr val="lt1"/>
                </a:solidFill>
                <a:latin typeface="Lato"/>
                <a:ea typeface="Lato"/>
                <a:cs typeface="Lato"/>
                <a:sym typeface="Lato"/>
              </a:defRPr>
            </a:lvl3pPr>
            <a:lvl4pPr lvl="3">
              <a:spcBef>
                <a:spcPts val="0"/>
              </a:spcBef>
              <a:buClr>
                <a:schemeClr val="lt1"/>
              </a:buClr>
              <a:buSzPct val="100000"/>
              <a:buFont typeface="Lato"/>
              <a:defRPr b="0" sz="4800">
                <a:solidFill>
                  <a:schemeClr val="lt1"/>
                </a:solidFill>
                <a:latin typeface="Lato"/>
                <a:ea typeface="Lato"/>
                <a:cs typeface="Lato"/>
                <a:sym typeface="Lato"/>
              </a:defRPr>
            </a:lvl4pPr>
            <a:lvl5pPr lvl="4">
              <a:spcBef>
                <a:spcPts val="0"/>
              </a:spcBef>
              <a:buClr>
                <a:schemeClr val="lt1"/>
              </a:buClr>
              <a:buSzPct val="100000"/>
              <a:buFont typeface="Lato"/>
              <a:defRPr b="0" sz="4800">
                <a:solidFill>
                  <a:schemeClr val="lt1"/>
                </a:solidFill>
                <a:latin typeface="Lato"/>
                <a:ea typeface="Lato"/>
                <a:cs typeface="Lato"/>
                <a:sym typeface="Lato"/>
              </a:defRPr>
            </a:lvl5pPr>
            <a:lvl6pPr lvl="5">
              <a:spcBef>
                <a:spcPts val="0"/>
              </a:spcBef>
              <a:buClr>
                <a:schemeClr val="lt1"/>
              </a:buClr>
              <a:buSzPct val="100000"/>
              <a:buFont typeface="Lato"/>
              <a:defRPr b="0" sz="4800">
                <a:solidFill>
                  <a:schemeClr val="lt1"/>
                </a:solidFill>
                <a:latin typeface="Lato"/>
                <a:ea typeface="Lato"/>
                <a:cs typeface="Lato"/>
                <a:sym typeface="Lato"/>
              </a:defRPr>
            </a:lvl6pPr>
            <a:lvl7pPr lvl="6">
              <a:spcBef>
                <a:spcPts val="0"/>
              </a:spcBef>
              <a:buClr>
                <a:schemeClr val="lt1"/>
              </a:buClr>
              <a:buSzPct val="100000"/>
              <a:buFont typeface="Lato"/>
              <a:defRPr b="0" sz="4800">
                <a:solidFill>
                  <a:schemeClr val="lt1"/>
                </a:solidFill>
                <a:latin typeface="Lato"/>
                <a:ea typeface="Lato"/>
                <a:cs typeface="Lato"/>
                <a:sym typeface="Lato"/>
              </a:defRPr>
            </a:lvl7pPr>
            <a:lvl8pPr lvl="7">
              <a:spcBef>
                <a:spcPts val="0"/>
              </a:spcBef>
              <a:buClr>
                <a:schemeClr val="lt1"/>
              </a:buClr>
              <a:buSzPct val="100000"/>
              <a:buFont typeface="Lato"/>
              <a:defRPr b="0" sz="4800">
                <a:solidFill>
                  <a:schemeClr val="lt1"/>
                </a:solidFill>
                <a:latin typeface="Lato"/>
                <a:ea typeface="Lato"/>
                <a:cs typeface="Lato"/>
                <a:sym typeface="Lato"/>
              </a:defRPr>
            </a:lvl8pPr>
            <a:lvl9pPr lvl="8">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37" name="Shape 3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1" name="Shape 41"/>
          <p:cNvSpPr txBox="1"/>
          <p:nvPr>
            <p:ph type="title"/>
          </p:nvPr>
        </p:nvSpPr>
        <p:spPr>
          <a:xfrm>
            <a:off x="265500" y="1107950"/>
            <a:ext cx="4045200" cy="1683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7" name="Shape 4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91350"/>
            <a:ext cx="8520600" cy="626100"/>
          </a:xfrm>
          <a:prstGeom prst="rect">
            <a:avLst/>
          </a:prstGeom>
          <a:noFill/>
          <a:ln>
            <a:noFill/>
          </a:ln>
        </p:spPr>
        <p:txBody>
          <a:bodyPr anchorCtr="0" anchor="t" bIns="91425" lIns="91425" rIns="91425" tIns="91425"/>
          <a:lstStyle>
            <a:lvl1pPr lvl="0">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learner.org/interactives/story/cinderella.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learner.org/interactives/story/cinderella.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learner.org/interactives/story/cinderella.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learner.org/interactives/story/cinderella.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3096250" y="1627200"/>
            <a:ext cx="2951400" cy="1584300"/>
          </a:xfrm>
          <a:prstGeom prst="rect">
            <a:avLst/>
          </a:prstGeom>
        </p:spPr>
        <p:txBody>
          <a:bodyPr anchorCtr="0" anchor="ctr" bIns="91425" lIns="91425" rIns="91425" tIns="91425">
            <a:noAutofit/>
          </a:bodyPr>
          <a:lstStyle/>
          <a:p>
            <a:pPr lvl="0" algn="l">
              <a:spcBef>
                <a:spcPts val="0"/>
              </a:spcBef>
              <a:buNone/>
            </a:pPr>
            <a:r>
              <a:rPr lang="en"/>
              <a:t>Narrative Algorithm Study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Narrative Example: </a:t>
            </a:r>
            <a:r>
              <a:rPr lang="en" sz="3000">
                <a:solidFill>
                  <a:schemeClr val="dk2"/>
                </a:solidFill>
              </a:rPr>
              <a:t>The Barn Cat </a:t>
            </a:r>
          </a:p>
        </p:txBody>
      </p:sp>
      <p:sp>
        <p:nvSpPr>
          <p:cNvPr id="117" name="Shape 11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457200" lvl="0">
              <a:spcBef>
                <a:spcPts val="0"/>
              </a:spcBef>
              <a:buNone/>
            </a:pPr>
            <a:r>
              <a:rPr lang="en"/>
              <a:t>“We should get a barn cat,” Mrs. Thurlow told Mr. Thurlow. Bandit, Sonya, and Sam’s ears popped up. Bandit, Sonya, and Sam were their barn dogs. “Yes! A cat to chase!” Bandit yelled. Then Mr. Thurlow said, “Sure, but what are we going to name her?” Sam thought for a moment. Then Sam walked up to Mr. Thurlow and started to bark. Bandit and Sonya heard Sam say, “Whatever you do, don’t name her Samantha, don’t name her Samantha, DON’T name her Samantha!” Mrs. Thurlow said, “How about ‘Baby’?” Mr. and Mrs. Thurlow thought for a while. After much thought, Mr. Thurlow announced, “A splendid idea! Let’s get her tomorrow!” Then the two farmers fed the dogs, ate dinner, did the chores, and then went to bed.</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Narrative Example: </a:t>
            </a:r>
            <a:r>
              <a:rPr lang="en" sz="3000">
                <a:solidFill>
                  <a:schemeClr val="dk2"/>
                </a:solidFill>
              </a:rPr>
              <a:t>The Barn Cat  </a:t>
            </a:r>
          </a:p>
        </p:txBody>
      </p:sp>
      <p:sp>
        <p:nvSpPr>
          <p:cNvPr id="123" name="Shape 12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457200" lvl="0" rtl="0">
              <a:spcBef>
                <a:spcPts val="0"/>
              </a:spcBef>
              <a:buNone/>
            </a:pPr>
            <a:r>
              <a:rPr lang="en"/>
              <a:t>The next morning at 6:00, they did the morning chores. They were ready to pick up Baby at 8:15 a.m. When they got to The Pet Shop in Woodstock, they were in and out. Mr. and Mrs. Thurlow gave Baby a collar when they got home. Also Bandit, Sonya, and Sam gave Baby a tour of everything they own. When they got to the barn, Bandit started to chase Baby, and he said, "I can't resist!" Sam and Sonya tried to stop Bandit, but Bandit was too fast! Baby ran to the barn across the street. “We’re not supposed to be here!” Sam and Sonya yelled to Baby, so she ran back home, and the 31 dogs followed. Baby jumped up on a footrest and then calmed down. Bandit agreed to never chase Baby again.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Off-Task Story: The Haunted House</a:t>
            </a:r>
          </a:p>
        </p:txBody>
      </p:sp>
      <p:sp>
        <p:nvSpPr>
          <p:cNvPr id="129" name="Shape 12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457200" lvl="0" rtl="0">
              <a:spcBef>
                <a:spcPts val="0"/>
              </a:spcBef>
              <a:buNone/>
            </a:pPr>
            <a:r>
              <a:rPr lang="en"/>
              <a:t>There once was a dog that roamed an alley with another dog. That dog’s name was Max. The other dog’s name was Rocky. Max and Rocky were brother and sister, although they looked nothing alike. In another alley, not far from Max and Rocky’s, there was a dog and a cat that lived together. The dog’s name was Sugar, and the cat’s name was Shantell. One day, they all met behind a trash can and became best buds. One day while all the friends were out walking in the street, Shantell spotted a ghost flying around in a house and took off running to go see the ghost. Then all the dogs took off after her.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Off-Task Story</a:t>
            </a:r>
          </a:p>
        </p:txBody>
      </p:sp>
      <p:sp>
        <p:nvSpPr>
          <p:cNvPr id="135" name="Shape 13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457200" lvl="0">
              <a:spcBef>
                <a:spcPts val="0"/>
              </a:spcBef>
              <a:buNone/>
            </a:pPr>
            <a:r>
              <a:rPr lang="en"/>
              <a:t>When the dogs finally caught up to Shantell, they heard a loud “boom” came from the floor above them. After, Max got a brilliant idea: they should sneak up on the monsters and attack them. </a:t>
            </a:r>
          </a:p>
          <a:p>
            <a:pPr indent="457200" lvl="0">
              <a:spcBef>
                <a:spcPts val="0"/>
              </a:spcBef>
              <a:buNone/>
            </a:pPr>
            <a:r>
              <a:rPr lang="en"/>
              <a:t>The music sounded a lot like this: “Shake, shake, shake dem bones 36 now!” The friends were confused but quickly got back on track. Shantell gave the ready signal, and they all jumped up. They were surprised to see what they saw. One of the vampires said, "Come in, dogs and cats. Why don’t you dance with us?” So Max, Rocky, Sugar, and Shantell</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Debugging: What errors should I look for?</a:t>
            </a:r>
          </a:p>
        </p:txBody>
      </p:sp>
      <p:sp>
        <p:nvSpPr>
          <p:cNvPr id="141" name="Shape 14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THINK: WHAT DO I READ FOR WHEN I FIX MY WRITING?</a:t>
            </a:r>
          </a:p>
          <a:p>
            <a:pPr indent="-228600" lvl="0" marL="457200" rtl="0">
              <a:spcBef>
                <a:spcPts val="0"/>
              </a:spcBef>
            </a:pPr>
            <a:r>
              <a:rPr lang="en"/>
              <a:t>Missing parts</a:t>
            </a:r>
          </a:p>
          <a:p>
            <a:pPr indent="-228600" lvl="0" marL="457200" rtl="0">
              <a:spcBef>
                <a:spcPts val="0"/>
              </a:spcBef>
            </a:pPr>
            <a:r>
              <a:rPr lang="en"/>
              <a:t>Sentence structure</a:t>
            </a:r>
          </a:p>
          <a:p>
            <a:pPr indent="-228600" lvl="0" marL="457200" rtl="0">
              <a:spcBef>
                <a:spcPts val="0"/>
              </a:spcBef>
            </a:pPr>
            <a:r>
              <a:rPr lang="en"/>
              <a:t>Details</a:t>
            </a:r>
          </a:p>
          <a:p>
            <a:pPr indent="-228600" lvl="0" marL="457200" rtl="0">
              <a:spcBef>
                <a:spcPts val="0"/>
              </a:spcBef>
            </a:pPr>
            <a:r>
              <a:rPr lang="en"/>
              <a:t>Setting</a:t>
            </a:r>
          </a:p>
          <a:p>
            <a:pPr indent="-228600" lvl="0" marL="457200" rtl="0">
              <a:spcBef>
                <a:spcPts val="0"/>
              </a:spcBef>
            </a:pPr>
            <a:r>
              <a:rPr lang="en"/>
              <a:t>Sequence</a:t>
            </a:r>
          </a:p>
          <a:p>
            <a:pPr indent="-228600" lvl="0" marL="457200" rtl="0">
              <a:spcBef>
                <a:spcPts val="0"/>
              </a:spcBef>
            </a:pPr>
            <a:r>
              <a:rPr lang="en"/>
              <a:t>Repeating words</a:t>
            </a:r>
          </a:p>
          <a:p>
            <a:pPr indent="-228600" lvl="0" marL="457200">
              <a:spcBef>
                <a:spcPts val="0"/>
              </a:spcBef>
            </a:pPr>
            <a:r>
              <a:rPr lang="en"/>
              <a:t>Check new ideas that don’t match</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Debugging: What errors should I look for?</a:t>
            </a:r>
          </a:p>
        </p:txBody>
      </p:sp>
      <p:sp>
        <p:nvSpPr>
          <p:cNvPr id="147" name="Shape 14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THINK: WHAT DO I READ FOR WHEN I FIX MY WRITING?</a:t>
            </a:r>
          </a:p>
        </p:txBody>
      </p:sp>
      <p:pic>
        <p:nvPicPr>
          <p:cNvPr id="148" name="Shape 148"/>
          <p:cNvPicPr preferRelativeResize="0"/>
          <p:nvPr/>
        </p:nvPicPr>
        <p:blipFill>
          <a:blip r:embed="rId3">
            <a:alphaModFix/>
          </a:blip>
          <a:stretch>
            <a:fillRect/>
          </a:stretch>
        </p:blipFill>
        <p:spPr>
          <a:xfrm>
            <a:off x="1681050" y="1655950"/>
            <a:ext cx="5896224" cy="31261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Hour of Code</a:t>
            </a:r>
          </a:p>
        </p:txBody>
      </p:sp>
      <p:sp>
        <p:nvSpPr>
          <p:cNvPr id="154" name="Shape 15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spcAft>
                <a:spcPts val="0"/>
              </a:spcAft>
              <a:buClr>
                <a:srgbClr val="000000"/>
              </a:buClr>
              <a:buSzPct val="45833"/>
              <a:buFont typeface="Arial"/>
              <a:buNone/>
            </a:pPr>
            <a:r>
              <a:t/>
            </a:r>
            <a:endParaRPr sz="2400">
              <a:solidFill>
                <a:srgbClr val="000000"/>
              </a:solidFill>
            </a:endParaRPr>
          </a:p>
          <a:p>
            <a:pPr lvl="0" rtl="0">
              <a:spcBef>
                <a:spcPts val="0"/>
              </a:spcBef>
              <a:spcAft>
                <a:spcPts val="0"/>
              </a:spcAft>
              <a:buClr>
                <a:schemeClr val="dk1"/>
              </a:buClr>
              <a:buSzPct val="61111"/>
              <a:buFont typeface="Arial"/>
              <a:buNone/>
            </a:pPr>
            <a:r>
              <a:t/>
            </a:r>
            <a:endParaRPr/>
          </a:p>
        </p:txBody>
      </p:sp>
      <p:sp>
        <p:nvSpPr>
          <p:cNvPr id="155" name="Shape 155"/>
          <p:cNvSpPr/>
          <p:nvPr/>
        </p:nvSpPr>
        <p:spPr>
          <a:xfrm>
            <a:off x="311700" y="1543050"/>
            <a:ext cx="1204200" cy="6021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6" name="Shape 156"/>
          <p:cNvSpPr/>
          <p:nvPr/>
        </p:nvSpPr>
        <p:spPr>
          <a:xfrm>
            <a:off x="388900" y="3337400"/>
            <a:ext cx="1204200" cy="602100"/>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7" name="Shape 157"/>
          <p:cNvSpPr/>
          <p:nvPr/>
        </p:nvSpPr>
        <p:spPr>
          <a:xfrm>
            <a:off x="5068225" y="1367425"/>
            <a:ext cx="602100" cy="12042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8" name="Shape 158"/>
          <p:cNvSpPr/>
          <p:nvPr/>
        </p:nvSpPr>
        <p:spPr>
          <a:xfrm>
            <a:off x="5068225" y="3236625"/>
            <a:ext cx="602100" cy="12042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9" name="Shape 159"/>
          <p:cNvSpPr txBox="1"/>
          <p:nvPr/>
        </p:nvSpPr>
        <p:spPr>
          <a:xfrm>
            <a:off x="1831575" y="1543050"/>
            <a:ext cx="1405200" cy="602100"/>
          </a:xfrm>
          <a:prstGeom prst="rect">
            <a:avLst/>
          </a:prstGeom>
          <a:noFill/>
          <a:ln>
            <a:noFill/>
          </a:ln>
        </p:spPr>
        <p:txBody>
          <a:bodyPr anchorCtr="0" anchor="t" bIns="91425" lIns="91425" rIns="91425" tIns="91425">
            <a:noAutofit/>
          </a:bodyPr>
          <a:lstStyle/>
          <a:p>
            <a:pPr lvl="0">
              <a:spcBef>
                <a:spcPts val="0"/>
              </a:spcBef>
              <a:buNone/>
            </a:pPr>
            <a:r>
              <a:rPr lang="en" sz="2400"/>
              <a:t>RIGHT</a:t>
            </a:r>
          </a:p>
        </p:txBody>
      </p:sp>
      <p:sp>
        <p:nvSpPr>
          <p:cNvPr id="160" name="Shape 160"/>
          <p:cNvSpPr txBox="1"/>
          <p:nvPr/>
        </p:nvSpPr>
        <p:spPr>
          <a:xfrm>
            <a:off x="2147050" y="3414150"/>
            <a:ext cx="1405200" cy="602100"/>
          </a:xfrm>
          <a:prstGeom prst="rect">
            <a:avLst/>
          </a:prstGeom>
          <a:noFill/>
          <a:ln>
            <a:noFill/>
          </a:ln>
        </p:spPr>
        <p:txBody>
          <a:bodyPr anchorCtr="0" anchor="t" bIns="91425" lIns="91425" rIns="91425" tIns="91425">
            <a:noAutofit/>
          </a:bodyPr>
          <a:lstStyle/>
          <a:p>
            <a:pPr lvl="0" rtl="0">
              <a:spcBef>
                <a:spcPts val="0"/>
              </a:spcBef>
              <a:buNone/>
            </a:pPr>
            <a:r>
              <a:rPr lang="en" sz="2400"/>
              <a:t>LEFT</a:t>
            </a:r>
          </a:p>
        </p:txBody>
      </p:sp>
      <p:sp>
        <p:nvSpPr>
          <p:cNvPr id="161" name="Shape 161"/>
          <p:cNvSpPr txBox="1"/>
          <p:nvPr/>
        </p:nvSpPr>
        <p:spPr>
          <a:xfrm>
            <a:off x="5824650" y="1668475"/>
            <a:ext cx="1405200" cy="602100"/>
          </a:xfrm>
          <a:prstGeom prst="rect">
            <a:avLst/>
          </a:prstGeom>
          <a:noFill/>
          <a:ln>
            <a:noFill/>
          </a:ln>
        </p:spPr>
        <p:txBody>
          <a:bodyPr anchorCtr="0" anchor="t" bIns="91425" lIns="91425" rIns="91425" tIns="91425">
            <a:noAutofit/>
          </a:bodyPr>
          <a:lstStyle/>
          <a:p>
            <a:pPr lvl="0" rtl="0">
              <a:spcBef>
                <a:spcPts val="0"/>
              </a:spcBef>
              <a:buNone/>
            </a:pPr>
            <a:r>
              <a:rPr lang="en" sz="2400"/>
              <a:t>UP</a:t>
            </a:r>
          </a:p>
        </p:txBody>
      </p:sp>
      <p:sp>
        <p:nvSpPr>
          <p:cNvPr id="162" name="Shape 162"/>
          <p:cNvSpPr txBox="1"/>
          <p:nvPr/>
        </p:nvSpPr>
        <p:spPr>
          <a:xfrm>
            <a:off x="5824650" y="3337400"/>
            <a:ext cx="1405200" cy="602100"/>
          </a:xfrm>
          <a:prstGeom prst="rect">
            <a:avLst/>
          </a:prstGeom>
          <a:noFill/>
          <a:ln>
            <a:noFill/>
          </a:ln>
        </p:spPr>
        <p:txBody>
          <a:bodyPr anchorCtr="0" anchor="t" bIns="91425" lIns="91425" rIns="91425" tIns="91425">
            <a:noAutofit/>
          </a:bodyPr>
          <a:lstStyle/>
          <a:p>
            <a:pPr lvl="0" rtl="0">
              <a:spcBef>
                <a:spcPts val="0"/>
              </a:spcBef>
              <a:buNone/>
            </a:pPr>
            <a:r>
              <a:rPr lang="en" sz="2400"/>
              <a:t>DOWN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311700" y="245150"/>
            <a:ext cx="8520600" cy="626100"/>
          </a:xfrm>
          <a:prstGeom prst="rect">
            <a:avLst/>
          </a:prstGeom>
        </p:spPr>
        <p:txBody>
          <a:bodyPr anchorCtr="0" anchor="t" bIns="91425" lIns="91425" rIns="91425" tIns="91425">
            <a:noAutofit/>
          </a:bodyPr>
          <a:lstStyle/>
          <a:p>
            <a:pPr lvl="0">
              <a:spcBef>
                <a:spcPts val="0"/>
              </a:spcBef>
              <a:buNone/>
            </a:pPr>
            <a:r>
              <a:rPr lang="en"/>
              <a:t>Rules for a Story: </a:t>
            </a:r>
          </a:p>
          <a:p>
            <a:pPr lvl="0">
              <a:spcBef>
                <a:spcPts val="0"/>
              </a:spcBef>
              <a:buNone/>
            </a:pPr>
            <a:r>
              <a:rPr lang="en" u="sng">
                <a:solidFill>
                  <a:schemeClr val="hlink"/>
                </a:solidFill>
                <a:hlinkClick r:id="rId3"/>
              </a:rPr>
              <a:t>Click here to hear Cinderella</a:t>
            </a:r>
          </a:p>
        </p:txBody>
      </p:sp>
      <p:sp>
        <p:nvSpPr>
          <p:cNvPr id="65" name="Shape 65"/>
          <p:cNvSpPr txBox="1"/>
          <p:nvPr>
            <p:ph idx="1" type="body"/>
          </p:nvPr>
        </p:nvSpPr>
        <p:spPr>
          <a:xfrm>
            <a:off x="311700" y="1511225"/>
            <a:ext cx="4155600" cy="3057600"/>
          </a:xfrm>
          <a:prstGeom prst="rect">
            <a:avLst/>
          </a:prstGeom>
        </p:spPr>
        <p:txBody>
          <a:bodyPr anchorCtr="0" anchor="t" bIns="91425" lIns="91425" rIns="91425" tIns="91425">
            <a:noAutofit/>
          </a:bodyPr>
          <a:lstStyle/>
          <a:p>
            <a:pPr indent="-228600" lvl="0" marL="457200" rtl="0">
              <a:spcBef>
                <a:spcPts val="0"/>
              </a:spcBef>
            </a:pPr>
            <a:r>
              <a:rPr lang="en"/>
              <a:t>Titles</a:t>
            </a:r>
          </a:p>
          <a:p>
            <a:pPr indent="-228600" lvl="0" marL="457200" rtl="0">
              <a:spcBef>
                <a:spcPts val="0"/>
              </a:spcBef>
            </a:pPr>
            <a:r>
              <a:rPr lang="en"/>
              <a:t>Characters</a:t>
            </a:r>
          </a:p>
          <a:p>
            <a:pPr indent="-228600" lvl="0" marL="457200" rtl="0">
              <a:spcBef>
                <a:spcPts val="0"/>
              </a:spcBef>
            </a:pPr>
            <a:r>
              <a:rPr lang="en"/>
              <a:t>Theme/Heart/Message</a:t>
            </a:r>
          </a:p>
          <a:p>
            <a:pPr indent="-228600" lvl="0" marL="457200" rtl="0">
              <a:spcBef>
                <a:spcPts val="0"/>
              </a:spcBef>
            </a:pPr>
            <a:r>
              <a:rPr lang="en"/>
              <a:t>Sequence: Beginning, Middle, End</a:t>
            </a:r>
          </a:p>
          <a:p>
            <a:pPr indent="-228600" lvl="0" marL="457200" rtl="0">
              <a:spcBef>
                <a:spcPts val="0"/>
              </a:spcBef>
            </a:pPr>
            <a:r>
              <a:rPr lang="en"/>
              <a:t>Problem</a:t>
            </a:r>
          </a:p>
          <a:p>
            <a:pPr indent="-228600" lvl="0" marL="457200" rtl="0">
              <a:spcBef>
                <a:spcPts val="0"/>
              </a:spcBef>
            </a:pPr>
            <a:r>
              <a:rPr lang="en"/>
              <a:t>Solution</a:t>
            </a:r>
          </a:p>
          <a:p>
            <a:pPr indent="-228600" lvl="0" marL="457200" rtl="0">
              <a:spcBef>
                <a:spcPts val="0"/>
              </a:spcBef>
            </a:pPr>
            <a:r>
              <a:rPr lang="en"/>
              <a:t>Pictures</a:t>
            </a:r>
          </a:p>
          <a:p>
            <a:pPr indent="-228600" lvl="0" marL="457200" rtl="0">
              <a:spcBef>
                <a:spcPts val="0"/>
              </a:spcBef>
            </a:pPr>
            <a:r>
              <a:rPr lang="en"/>
              <a:t>Writing</a:t>
            </a:r>
          </a:p>
          <a:p>
            <a:pPr indent="-228600" lvl="0" marL="457200" rtl="0">
              <a:spcBef>
                <a:spcPts val="0"/>
              </a:spcBef>
            </a:pPr>
            <a:r>
              <a:rPr lang="en"/>
              <a:t>Illustrator</a:t>
            </a:r>
          </a:p>
          <a:p>
            <a:pPr indent="-228600" lvl="0" marL="457200" rtl="0">
              <a:spcBef>
                <a:spcPts val="0"/>
              </a:spcBef>
            </a:pPr>
            <a:r>
              <a:rPr lang="en"/>
              <a:t>Genre</a:t>
            </a:r>
          </a:p>
          <a:p>
            <a:pPr lvl="0">
              <a:spcBef>
                <a:spcPts val="0"/>
              </a:spcBef>
              <a:buNone/>
            </a:pPr>
            <a:r>
              <a:t/>
            </a:r>
            <a:endParaRPr/>
          </a:p>
        </p:txBody>
      </p:sp>
      <p:sp>
        <p:nvSpPr>
          <p:cNvPr id="66" name="Shape 66"/>
          <p:cNvSpPr txBox="1"/>
          <p:nvPr>
            <p:ph idx="1" type="body"/>
          </p:nvPr>
        </p:nvSpPr>
        <p:spPr>
          <a:xfrm>
            <a:off x="4348125" y="1511225"/>
            <a:ext cx="3957000" cy="3416400"/>
          </a:xfrm>
          <a:prstGeom prst="rect">
            <a:avLst/>
          </a:prstGeom>
        </p:spPr>
        <p:txBody>
          <a:bodyPr anchorCtr="0" anchor="t" bIns="91425" lIns="91425" rIns="91425" tIns="91425">
            <a:noAutofit/>
          </a:bodyPr>
          <a:lstStyle/>
          <a:p>
            <a:pPr indent="-228600" lvl="0" marL="457200" rtl="0">
              <a:spcBef>
                <a:spcPts val="0"/>
              </a:spcBef>
            </a:pPr>
            <a:r>
              <a:rPr lang="en"/>
              <a:t>Passage/Paragraphs</a:t>
            </a:r>
          </a:p>
          <a:p>
            <a:pPr indent="-228600" lvl="0" marL="457200" rtl="0">
              <a:spcBef>
                <a:spcPts val="0"/>
              </a:spcBef>
            </a:pPr>
            <a:r>
              <a:rPr lang="en"/>
              <a:t>Author</a:t>
            </a:r>
          </a:p>
          <a:p>
            <a:pPr indent="-228600" lvl="0" marL="457200" rtl="0">
              <a:spcBef>
                <a:spcPts val="0"/>
              </a:spcBef>
            </a:pPr>
            <a:r>
              <a:rPr lang="en"/>
              <a:t>Different words</a:t>
            </a:r>
          </a:p>
          <a:p>
            <a:pPr indent="-228600" lvl="0" marL="457200" rtl="0">
              <a:spcBef>
                <a:spcPts val="0"/>
              </a:spcBef>
            </a:pPr>
            <a:r>
              <a:rPr lang="en"/>
              <a:t>Setting</a:t>
            </a:r>
          </a:p>
          <a:p>
            <a:pPr indent="-228600" lvl="0" marL="457200" rtl="0">
              <a:spcBef>
                <a:spcPts val="0"/>
              </a:spcBef>
              <a:buClr>
                <a:srgbClr val="666666"/>
              </a:buClr>
            </a:pPr>
            <a:r>
              <a:rPr lang="en">
                <a:solidFill>
                  <a:srgbClr val="666666"/>
                </a:solidFill>
                <a:highlight>
                  <a:srgbClr val="FFFFFF"/>
                </a:highlight>
              </a:rPr>
              <a:t>Initiums</a:t>
            </a:r>
          </a:p>
          <a:p>
            <a:pPr indent="-228600" lvl="0" marL="457200" rtl="0">
              <a:spcBef>
                <a:spcPts val="0"/>
              </a:spcBef>
            </a:pPr>
            <a:r>
              <a:rPr lang="en"/>
              <a:t>Quotation Marks</a:t>
            </a:r>
          </a:p>
          <a:p>
            <a:pPr indent="-228600" lvl="0" marL="457200" rtl="0">
              <a:spcBef>
                <a:spcPts val="0"/>
              </a:spcBef>
            </a:pPr>
            <a:r>
              <a:rPr lang="en"/>
              <a:t>Correct spelling</a:t>
            </a:r>
          </a:p>
          <a:p>
            <a:pPr indent="-228600" lvl="0" marL="457200" rtl="0">
              <a:spcBef>
                <a:spcPts val="0"/>
              </a:spcBef>
            </a:pPr>
            <a:r>
              <a:rPr lang="en"/>
              <a:t>Similes</a:t>
            </a:r>
          </a:p>
          <a:p>
            <a:pPr indent="-228600" lvl="0" marL="457200" rtl="0">
              <a:spcBef>
                <a:spcPts val="0"/>
              </a:spcBef>
            </a:pPr>
            <a:r>
              <a:rPr lang="en"/>
              <a:t>Actions</a:t>
            </a:r>
          </a:p>
          <a:p>
            <a:pPr indent="-228600" lvl="0" marL="457200" rtl="0">
              <a:spcBef>
                <a:spcPts val="0"/>
              </a:spcBef>
            </a:pPr>
            <a:r>
              <a:rPr lang="en"/>
              <a:t>Happy ending</a:t>
            </a:r>
          </a:p>
          <a:p>
            <a:pPr lvl="0" rtl="0">
              <a:spcBef>
                <a:spcPts val="0"/>
              </a:spcBef>
              <a:buNone/>
            </a:pPr>
            <a:r>
              <a:t/>
            </a:r>
            <a:endParaRPr/>
          </a:p>
          <a:p>
            <a:pPr lvl="0" rt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Rules for a Story: </a:t>
            </a:r>
            <a:r>
              <a:rPr lang="en" u="sng">
                <a:solidFill>
                  <a:schemeClr val="hlink"/>
                </a:solidFill>
                <a:hlinkClick r:id="rId3"/>
              </a:rPr>
              <a:t>Click here to hear Cinderella</a:t>
            </a:r>
          </a:p>
        </p:txBody>
      </p:sp>
      <p:sp>
        <p:nvSpPr>
          <p:cNvPr id="72" name="Shape 72"/>
          <p:cNvSpPr txBox="1"/>
          <p:nvPr>
            <p:ph idx="1" type="body"/>
          </p:nvPr>
        </p:nvSpPr>
        <p:spPr>
          <a:xfrm>
            <a:off x="311700" y="1511225"/>
            <a:ext cx="4155600" cy="3057600"/>
          </a:xfrm>
          <a:prstGeom prst="rect">
            <a:avLst/>
          </a:prstGeom>
        </p:spPr>
        <p:txBody>
          <a:bodyPr anchorCtr="0" anchor="t" bIns="91425" lIns="91425" rIns="91425" tIns="91425">
            <a:noAutofit/>
          </a:bodyPr>
          <a:lstStyle/>
          <a:p>
            <a:pPr indent="-228600" lvl="0" marL="457200" rtl="0">
              <a:spcBef>
                <a:spcPts val="0"/>
              </a:spcBef>
            </a:pPr>
            <a:r>
              <a:rPr lang="en"/>
              <a:t>Characters’ names</a:t>
            </a:r>
          </a:p>
          <a:p>
            <a:pPr indent="-228600" lvl="0" marL="457200" rtl="0">
              <a:spcBef>
                <a:spcPts val="0"/>
              </a:spcBef>
            </a:pPr>
            <a:r>
              <a:rPr lang="en"/>
              <a:t>Main Idea</a:t>
            </a:r>
          </a:p>
          <a:p>
            <a:pPr indent="-228600" lvl="0" marL="457200" rtl="0">
              <a:spcBef>
                <a:spcPts val="0"/>
              </a:spcBef>
            </a:pPr>
            <a:r>
              <a:rPr lang="en"/>
              <a:t>Climax</a:t>
            </a:r>
          </a:p>
          <a:p>
            <a:pPr indent="-228600" lvl="0" marL="457200" rtl="0">
              <a:spcBef>
                <a:spcPts val="0"/>
              </a:spcBef>
            </a:pPr>
            <a:r>
              <a:rPr lang="en"/>
              <a:t>Different language</a:t>
            </a:r>
          </a:p>
          <a:p>
            <a:pPr indent="-228600" lvl="0" marL="457200" rtl="0">
              <a:spcBef>
                <a:spcPts val="0"/>
              </a:spcBef>
            </a:pPr>
            <a:r>
              <a:rPr lang="en"/>
              <a:t>Lesson</a:t>
            </a: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Algorithm for writing a story</a:t>
            </a:r>
          </a:p>
        </p:txBody>
      </p:sp>
      <p:sp>
        <p:nvSpPr>
          <p:cNvPr id="78" name="Shape 78"/>
          <p:cNvSpPr txBox="1"/>
          <p:nvPr>
            <p:ph idx="1" type="body"/>
          </p:nvPr>
        </p:nvSpPr>
        <p:spPr>
          <a:xfrm>
            <a:off x="311700" y="1439850"/>
            <a:ext cx="8131200" cy="3111000"/>
          </a:xfrm>
          <a:prstGeom prst="rect">
            <a:avLst/>
          </a:prstGeom>
        </p:spPr>
        <p:txBody>
          <a:bodyPr anchorCtr="0" anchor="t" bIns="91425" lIns="91425" rIns="91425" tIns="91425">
            <a:noAutofit/>
          </a:bodyPr>
          <a:lstStyle/>
          <a:p>
            <a:pPr lvl="0">
              <a:spcBef>
                <a:spcPts val="0"/>
              </a:spcBef>
              <a:buNone/>
            </a:pPr>
            <a:r>
              <a:rPr lang="en"/>
              <a:t>THINK: WHAT ARE THE REQUIREMENTS FOR STORY?</a:t>
            </a:r>
          </a:p>
          <a:p>
            <a:pPr indent="-228600" lvl="0" marL="457200">
              <a:spcBef>
                <a:spcPts val="0"/>
              </a:spcBef>
              <a:buAutoNum type="arabicPeriod"/>
            </a:pPr>
            <a:r>
              <a:rPr lang="en"/>
              <a:t>Get rid of ideas that are not required. </a:t>
            </a:r>
          </a:p>
        </p:txBody>
      </p:sp>
      <p:pic>
        <p:nvPicPr>
          <p:cNvPr id="79" name="Shape 79"/>
          <p:cNvPicPr preferRelativeResize="0"/>
          <p:nvPr/>
        </p:nvPicPr>
        <p:blipFill>
          <a:blip r:embed="rId3">
            <a:alphaModFix/>
          </a:blip>
          <a:stretch>
            <a:fillRect/>
          </a:stretch>
        </p:blipFill>
        <p:spPr>
          <a:xfrm>
            <a:off x="5448612" y="3455275"/>
            <a:ext cx="3571875" cy="1276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165400"/>
            <a:ext cx="8520600" cy="626100"/>
          </a:xfrm>
          <a:prstGeom prst="rect">
            <a:avLst/>
          </a:prstGeom>
        </p:spPr>
        <p:txBody>
          <a:bodyPr anchorCtr="0" anchor="t" bIns="91425" lIns="91425" rIns="91425" tIns="91425">
            <a:noAutofit/>
          </a:bodyPr>
          <a:lstStyle/>
          <a:p>
            <a:pPr lvl="0">
              <a:spcBef>
                <a:spcPts val="0"/>
              </a:spcBef>
              <a:buNone/>
            </a:pPr>
            <a:r>
              <a:rPr lang="en"/>
              <a:t>Rules for a Story: </a:t>
            </a:r>
          </a:p>
          <a:p>
            <a:pPr lvl="0" rtl="0">
              <a:spcBef>
                <a:spcPts val="0"/>
              </a:spcBef>
              <a:buNone/>
            </a:pPr>
            <a:r>
              <a:rPr lang="en" u="sng">
                <a:solidFill>
                  <a:schemeClr val="hlink"/>
                </a:solidFill>
                <a:hlinkClick r:id="rId3"/>
              </a:rPr>
              <a:t>Click here to hear Cinderella</a:t>
            </a:r>
          </a:p>
        </p:txBody>
      </p:sp>
      <p:sp>
        <p:nvSpPr>
          <p:cNvPr id="85" name="Shape 85"/>
          <p:cNvSpPr txBox="1"/>
          <p:nvPr>
            <p:ph idx="1" type="body"/>
          </p:nvPr>
        </p:nvSpPr>
        <p:spPr>
          <a:xfrm>
            <a:off x="311700" y="1511225"/>
            <a:ext cx="4155600" cy="3419700"/>
          </a:xfrm>
          <a:prstGeom prst="rect">
            <a:avLst/>
          </a:prstGeom>
        </p:spPr>
        <p:txBody>
          <a:bodyPr anchorCtr="0" anchor="t" bIns="91425" lIns="91425" rIns="91425" tIns="91425">
            <a:noAutofit/>
          </a:bodyPr>
          <a:lstStyle/>
          <a:p>
            <a:pPr indent="-228600" lvl="0" marL="457200" rtl="0">
              <a:spcBef>
                <a:spcPts val="0"/>
              </a:spcBef>
            </a:pPr>
            <a:r>
              <a:rPr lang="en"/>
              <a:t>Titles</a:t>
            </a:r>
          </a:p>
          <a:p>
            <a:pPr indent="-228600" lvl="0" marL="457200" rtl="0">
              <a:spcBef>
                <a:spcPts val="0"/>
              </a:spcBef>
            </a:pPr>
            <a:r>
              <a:rPr lang="en"/>
              <a:t>Characters</a:t>
            </a:r>
          </a:p>
          <a:p>
            <a:pPr indent="-228600" lvl="0" marL="457200" rtl="0">
              <a:spcBef>
                <a:spcPts val="0"/>
              </a:spcBef>
            </a:pPr>
            <a:r>
              <a:rPr lang="en" strike="sngStrike"/>
              <a:t>Theme/Heart/Message</a:t>
            </a:r>
          </a:p>
          <a:p>
            <a:pPr indent="-228600" lvl="0" marL="457200" rtl="0">
              <a:spcBef>
                <a:spcPts val="0"/>
              </a:spcBef>
            </a:pPr>
            <a:r>
              <a:rPr lang="en"/>
              <a:t>Sequence: Beginning, Middle, End</a:t>
            </a:r>
          </a:p>
          <a:p>
            <a:pPr indent="-228600" lvl="0" marL="457200" rtl="0">
              <a:spcBef>
                <a:spcPts val="0"/>
              </a:spcBef>
            </a:pPr>
            <a:r>
              <a:rPr lang="en"/>
              <a:t>Problem</a:t>
            </a:r>
          </a:p>
          <a:p>
            <a:pPr indent="-228600" lvl="0" marL="457200" rtl="0">
              <a:spcBef>
                <a:spcPts val="0"/>
              </a:spcBef>
            </a:pPr>
            <a:r>
              <a:rPr lang="en"/>
              <a:t>Solution</a:t>
            </a:r>
          </a:p>
          <a:p>
            <a:pPr indent="-228600" lvl="0" marL="457200" rtl="0">
              <a:spcBef>
                <a:spcPts val="0"/>
              </a:spcBef>
            </a:pPr>
            <a:r>
              <a:rPr lang="en" strike="sngStrike"/>
              <a:t>Pictures</a:t>
            </a:r>
          </a:p>
          <a:p>
            <a:pPr indent="-228600" lvl="0" marL="457200" rtl="0">
              <a:spcBef>
                <a:spcPts val="0"/>
              </a:spcBef>
            </a:pPr>
            <a:r>
              <a:rPr lang="en"/>
              <a:t>Writing</a:t>
            </a:r>
          </a:p>
          <a:p>
            <a:pPr indent="-228600" lvl="0" marL="457200" rtl="0">
              <a:spcBef>
                <a:spcPts val="0"/>
              </a:spcBef>
            </a:pPr>
            <a:r>
              <a:rPr lang="en" strike="sngStrike"/>
              <a:t>Illustrator</a:t>
            </a:r>
          </a:p>
          <a:p>
            <a:pPr indent="-228600" lvl="0" marL="457200" rtl="0">
              <a:spcBef>
                <a:spcPts val="0"/>
              </a:spcBef>
            </a:pPr>
            <a:r>
              <a:rPr lang="en"/>
              <a:t>Genre</a:t>
            </a:r>
          </a:p>
          <a:p>
            <a:pPr lvl="0" rtl="0">
              <a:spcBef>
                <a:spcPts val="0"/>
              </a:spcBef>
              <a:buNone/>
            </a:pPr>
            <a:r>
              <a:t/>
            </a:r>
            <a:endParaRPr/>
          </a:p>
        </p:txBody>
      </p:sp>
      <p:sp>
        <p:nvSpPr>
          <p:cNvPr id="86" name="Shape 86"/>
          <p:cNvSpPr txBox="1"/>
          <p:nvPr>
            <p:ph idx="1" type="body"/>
          </p:nvPr>
        </p:nvSpPr>
        <p:spPr>
          <a:xfrm>
            <a:off x="4334850" y="1511225"/>
            <a:ext cx="3957000" cy="3057600"/>
          </a:xfrm>
          <a:prstGeom prst="rect">
            <a:avLst/>
          </a:prstGeom>
        </p:spPr>
        <p:txBody>
          <a:bodyPr anchorCtr="0" anchor="t" bIns="91425" lIns="91425" rIns="91425" tIns="91425">
            <a:noAutofit/>
          </a:bodyPr>
          <a:lstStyle/>
          <a:p>
            <a:pPr indent="-228600" lvl="0" marL="457200" rtl="0">
              <a:spcBef>
                <a:spcPts val="0"/>
              </a:spcBef>
            </a:pPr>
            <a:r>
              <a:rPr lang="en" strike="sngStrike"/>
              <a:t>Passage/Paragraphs</a:t>
            </a:r>
          </a:p>
          <a:p>
            <a:pPr indent="-228600" lvl="0" marL="457200" rtl="0">
              <a:spcBef>
                <a:spcPts val="0"/>
              </a:spcBef>
            </a:pPr>
            <a:r>
              <a:rPr lang="en"/>
              <a:t>Author</a:t>
            </a:r>
          </a:p>
          <a:p>
            <a:pPr indent="-228600" lvl="0" marL="457200" rtl="0">
              <a:spcBef>
                <a:spcPts val="0"/>
              </a:spcBef>
            </a:pPr>
            <a:r>
              <a:rPr lang="en"/>
              <a:t>Different words</a:t>
            </a:r>
          </a:p>
          <a:p>
            <a:pPr indent="-228600" lvl="0" marL="457200" rtl="0">
              <a:spcBef>
                <a:spcPts val="0"/>
              </a:spcBef>
            </a:pPr>
            <a:r>
              <a:rPr lang="en"/>
              <a:t>Setting</a:t>
            </a:r>
          </a:p>
          <a:p>
            <a:pPr indent="-228600" lvl="0" marL="457200" rtl="0">
              <a:spcBef>
                <a:spcPts val="0"/>
              </a:spcBef>
            </a:pPr>
            <a:r>
              <a:rPr lang="en" strike="sngStrike"/>
              <a:t>Initiums</a:t>
            </a:r>
          </a:p>
          <a:p>
            <a:pPr indent="-228600" lvl="0" marL="457200" rtl="0">
              <a:spcBef>
                <a:spcPts val="0"/>
              </a:spcBef>
            </a:pPr>
            <a:r>
              <a:rPr lang="en"/>
              <a:t>Quotation Marks</a:t>
            </a:r>
          </a:p>
          <a:p>
            <a:pPr indent="-228600" lvl="0" marL="457200" rtl="0">
              <a:spcBef>
                <a:spcPts val="0"/>
              </a:spcBef>
            </a:pPr>
            <a:r>
              <a:rPr lang="en"/>
              <a:t>Correct spelling</a:t>
            </a:r>
          </a:p>
          <a:p>
            <a:pPr indent="-228600" lvl="0" marL="457200" rtl="0">
              <a:spcBef>
                <a:spcPts val="0"/>
              </a:spcBef>
            </a:pPr>
            <a:r>
              <a:rPr lang="en" strike="sngStrike"/>
              <a:t>Similes</a:t>
            </a:r>
          </a:p>
          <a:p>
            <a:pPr indent="-228600" lvl="0" marL="457200" rtl="0">
              <a:spcBef>
                <a:spcPts val="0"/>
              </a:spcBef>
            </a:pPr>
            <a:r>
              <a:rPr lang="en" strike="sngStrike"/>
              <a:t>Actions</a:t>
            </a:r>
          </a:p>
          <a:p>
            <a:pPr indent="-228600" lvl="0" marL="457200" rtl="0">
              <a:spcBef>
                <a:spcPts val="0"/>
              </a:spcBef>
            </a:pPr>
            <a:r>
              <a:rPr lang="en" strike="sngStrike"/>
              <a:t>Happy ending</a:t>
            </a:r>
          </a:p>
          <a:p>
            <a:pPr indent="-228600" lvl="0" marL="457200" rtl="0">
              <a:spcBef>
                <a:spcPts val="0"/>
              </a:spcBef>
            </a:pPr>
            <a:r>
              <a:t/>
            </a:r>
            <a:endParaRP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Rules for a Story: </a:t>
            </a:r>
            <a:r>
              <a:rPr lang="en" u="sng">
                <a:solidFill>
                  <a:schemeClr val="hlink"/>
                </a:solidFill>
                <a:hlinkClick r:id="rId3"/>
              </a:rPr>
              <a:t>Click here to hear Cinderella</a:t>
            </a:r>
          </a:p>
        </p:txBody>
      </p:sp>
      <p:sp>
        <p:nvSpPr>
          <p:cNvPr id="92" name="Shape 92"/>
          <p:cNvSpPr txBox="1"/>
          <p:nvPr>
            <p:ph idx="1" type="body"/>
          </p:nvPr>
        </p:nvSpPr>
        <p:spPr>
          <a:xfrm>
            <a:off x="311700" y="1511225"/>
            <a:ext cx="4155600" cy="3057600"/>
          </a:xfrm>
          <a:prstGeom prst="rect">
            <a:avLst/>
          </a:prstGeom>
        </p:spPr>
        <p:txBody>
          <a:bodyPr anchorCtr="0" anchor="t" bIns="91425" lIns="91425" rIns="91425" tIns="91425">
            <a:noAutofit/>
          </a:bodyPr>
          <a:lstStyle/>
          <a:p>
            <a:pPr indent="-228600" lvl="0" marL="457200" rtl="0">
              <a:spcBef>
                <a:spcPts val="0"/>
              </a:spcBef>
            </a:pPr>
            <a:r>
              <a:rPr lang="en"/>
              <a:t>Characters’ names</a:t>
            </a:r>
          </a:p>
          <a:p>
            <a:pPr indent="-228600" lvl="0" marL="457200" rtl="0">
              <a:spcBef>
                <a:spcPts val="0"/>
              </a:spcBef>
            </a:pPr>
            <a:r>
              <a:rPr lang="en"/>
              <a:t>Main Idea</a:t>
            </a:r>
          </a:p>
          <a:p>
            <a:pPr indent="-228600" lvl="0" marL="457200" rtl="0">
              <a:spcBef>
                <a:spcPts val="0"/>
              </a:spcBef>
            </a:pPr>
            <a:r>
              <a:rPr lang="en"/>
              <a:t>Climax</a:t>
            </a:r>
          </a:p>
          <a:p>
            <a:pPr indent="-228600" lvl="0" marL="457200" rtl="0">
              <a:spcBef>
                <a:spcPts val="0"/>
              </a:spcBef>
            </a:pPr>
            <a:r>
              <a:rPr lang="en" strike="sngStrike"/>
              <a:t>Different language</a:t>
            </a:r>
          </a:p>
          <a:p>
            <a:pPr indent="-228600" lvl="0" marL="457200" rtl="0">
              <a:spcBef>
                <a:spcPts val="0"/>
              </a:spcBef>
            </a:pPr>
            <a:r>
              <a:rPr lang="en" strike="sngStrike"/>
              <a:t>Lesson</a:t>
            </a:r>
          </a:p>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Algorithm for writing a story</a:t>
            </a:r>
          </a:p>
        </p:txBody>
      </p:sp>
      <p:sp>
        <p:nvSpPr>
          <p:cNvPr id="98" name="Shape 98"/>
          <p:cNvSpPr txBox="1"/>
          <p:nvPr>
            <p:ph idx="1" type="body"/>
          </p:nvPr>
        </p:nvSpPr>
        <p:spPr>
          <a:xfrm>
            <a:off x="311700" y="1081925"/>
            <a:ext cx="4195500" cy="3111000"/>
          </a:xfrm>
          <a:prstGeom prst="rect">
            <a:avLst/>
          </a:prstGeom>
        </p:spPr>
        <p:txBody>
          <a:bodyPr anchorCtr="0" anchor="t" bIns="91425" lIns="91425" rIns="91425" tIns="91425">
            <a:noAutofit/>
          </a:bodyPr>
          <a:lstStyle/>
          <a:p>
            <a:pPr lvl="0">
              <a:spcBef>
                <a:spcPts val="0"/>
              </a:spcBef>
              <a:buNone/>
            </a:pPr>
            <a:r>
              <a:rPr lang="en"/>
              <a:t>THINK: WHAT ARE THE REQUIREMENTS FOR STORY?</a:t>
            </a:r>
          </a:p>
          <a:p>
            <a:pPr indent="-228600" lvl="0" marL="457200" rtl="0">
              <a:spcBef>
                <a:spcPts val="0"/>
              </a:spcBef>
            </a:pPr>
            <a:r>
              <a:rPr lang="en"/>
              <a:t>Titles</a:t>
            </a:r>
          </a:p>
          <a:p>
            <a:pPr indent="-228600" lvl="0" marL="457200" rtl="0">
              <a:spcBef>
                <a:spcPts val="0"/>
              </a:spcBef>
            </a:pPr>
            <a:r>
              <a:rPr lang="en"/>
              <a:t>Characters</a:t>
            </a:r>
          </a:p>
          <a:p>
            <a:pPr indent="-228600" lvl="0" marL="457200" rtl="0">
              <a:spcBef>
                <a:spcPts val="0"/>
              </a:spcBef>
            </a:pPr>
            <a:r>
              <a:rPr lang="en"/>
              <a:t>Sequence: Beginning, Middle, End</a:t>
            </a:r>
          </a:p>
          <a:p>
            <a:pPr indent="-228600" lvl="0" marL="457200" rtl="0">
              <a:spcBef>
                <a:spcPts val="0"/>
              </a:spcBef>
            </a:pPr>
            <a:r>
              <a:rPr lang="en"/>
              <a:t>Problem</a:t>
            </a:r>
          </a:p>
          <a:p>
            <a:pPr indent="-228600" lvl="0" marL="457200" rtl="0">
              <a:spcBef>
                <a:spcPts val="0"/>
              </a:spcBef>
            </a:pPr>
            <a:r>
              <a:rPr lang="en"/>
              <a:t>Solution</a:t>
            </a:r>
          </a:p>
          <a:p>
            <a:pPr indent="-228600" lvl="0" marL="457200" rtl="0">
              <a:spcBef>
                <a:spcPts val="0"/>
              </a:spcBef>
            </a:pPr>
            <a:r>
              <a:rPr lang="en"/>
              <a:t>Author</a:t>
            </a:r>
          </a:p>
          <a:p>
            <a:pPr indent="-228600" lvl="0" marL="457200" rtl="0">
              <a:spcBef>
                <a:spcPts val="0"/>
              </a:spcBef>
            </a:pPr>
            <a:r>
              <a:rPr lang="en"/>
              <a:t>Different words</a:t>
            </a:r>
          </a:p>
          <a:p>
            <a:pPr indent="-228600" lvl="0" marL="457200" rtl="0">
              <a:spcBef>
                <a:spcPts val="0"/>
              </a:spcBef>
            </a:pPr>
            <a:r>
              <a:rPr lang="en"/>
              <a:t>Setting</a:t>
            </a:r>
          </a:p>
        </p:txBody>
      </p:sp>
      <p:pic>
        <p:nvPicPr>
          <p:cNvPr id="99" name="Shape 99"/>
          <p:cNvPicPr preferRelativeResize="0"/>
          <p:nvPr/>
        </p:nvPicPr>
        <p:blipFill>
          <a:blip r:embed="rId3">
            <a:alphaModFix/>
          </a:blip>
          <a:stretch>
            <a:fillRect/>
          </a:stretch>
        </p:blipFill>
        <p:spPr>
          <a:xfrm>
            <a:off x="5448612" y="3455275"/>
            <a:ext cx="3571875" cy="1276350"/>
          </a:xfrm>
          <a:prstGeom prst="rect">
            <a:avLst/>
          </a:prstGeom>
          <a:noFill/>
          <a:ln>
            <a:noFill/>
          </a:ln>
        </p:spPr>
      </p:pic>
      <p:sp>
        <p:nvSpPr>
          <p:cNvPr id="100" name="Shape 100"/>
          <p:cNvSpPr txBox="1"/>
          <p:nvPr/>
        </p:nvSpPr>
        <p:spPr>
          <a:xfrm>
            <a:off x="5156775" y="1137425"/>
            <a:ext cx="3000000" cy="2494800"/>
          </a:xfrm>
          <a:prstGeom prst="rect">
            <a:avLst/>
          </a:prstGeom>
          <a:noFill/>
          <a:ln>
            <a:noFill/>
          </a:ln>
        </p:spPr>
        <p:txBody>
          <a:bodyPr anchorCtr="0" anchor="ctr" bIns="91425" lIns="91425" rIns="91425" tIns="91425">
            <a:noAutofit/>
          </a:bodyPr>
          <a:lstStyle/>
          <a:p>
            <a:pPr indent="-342900" lvl="0" marL="457200" rtl="0">
              <a:lnSpc>
                <a:spcPct val="115000"/>
              </a:lnSpc>
              <a:spcBef>
                <a:spcPts val="0"/>
              </a:spcBef>
              <a:spcAft>
                <a:spcPts val="1600"/>
              </a:spcAft>
              <a:buClr>
                <a:schemeClr val="dk2"/>
              </a:buClr>
              <a:buSzPct val="100000"/>
              <a:buFont typeface="Lato"/>
            </a:pPr>
            <a:r>
              <a:rPr lang="en" sz="1800">
                <a:solidFill>
                  <a:schemeClr val="dk2"/>
                </a:solidFill>
                <a:latin typeface="Lato"/>
                <a:ea typeface="Lato"/>
                <a:cs typeface="Lato"/>
                <a:sym typeface="Lato"/>
              </a:rPr>
              <a:t>Quotation Marks</a:t>
            </a:r>
          </a:p>
          <a:p>
            <a:pPr indent="-342900" lvl="0" marL="457200" rtl="0">
              <a:lnSpc>
                <a:spcPct val="115000"/>
              </a:lnSpc>
              <a:spcBef>
                <a:spcPts val="0"/>
              </a:spcBef>
              <a:spcAft>
                <a:spcPts val="1600"/>
              </a:spcAft>
              <a:buClr>
                <a:schemeClr val="dk2"/>
              </a:buClr>
              <a:buSzPct val="100000"/>
              <a:buFont typeface="Lato"/>
            </a:pPr>
            <a:r>
              <a:rPr lang="en" sz="1800">
                <a:solidFill>
                  <a:schemeClr val="dk2"/>
                </a:solidFill>
                <a:latin typeface="Lato"/>
                <a:ea typeface="Lato"/>
                <a:cs typeface="Lato"/>
                <a:sym typeface="Lato"/>
              </a:rPr>
              <a:t>Correct spelling</a:t>
            </a:r>
          </a:p>
          <a:p>
            <a:pPr indent="-342900" lvl="0" marL="457200" rtl="0">
              <a:lnSpc>
                <a:spcPct val="115000"/>
              </a:lnSpc>
              <a:spcBef>
                <a:spcPts val="0"/>
              </a:spcBef>
              <a:spcAft>
                <a:spcPts val="1600"/>
              </a:spcAft>
              <a:buClr>
                <a:schemeClr val="dk2"/>
              </a:buClr>
              <a:buSzPct val="100000"/>
              <a:buFont typeface="Lato"/>
            </a:pPr>
            <a:r>
              <a:rPr lang="en" sz="1800">
                <a:solidFill>
                  <a:schemeClr val="dk2"/>
                </a:solidFill>
                <a:latin typeface="Lato"/>
                <a:ea typeface="Lato"/>
                <a:cs typeface="Lato"/>
                <a:sym typeface="Lato"/>
              </a:rPr>
              <a:t>Genre</a:t>
            </a:r>
          </a:p>
          <a:p>
            <a:pPr indent="-342900" lvl="0" marL="457200" rtl="0">
              <a:lnSpc>
                <a:spcPct val="115000"/>
              </a:lnSpc>
              <a:spcBef>
                <a:spcPts val="0"/>
              </a:spcBef>
              <a:spcAft>
                <a:spcPts val="1600"/>
              </a:spcAft>
              <a:buClr>
                <a:schemeClr val="dk2"/>
              </a:buClr>
              <a:buSzPct val="100000"/>
              <a:buFont typeface="Lato"/>
            </a:pPr>
            <a:r>
              <a:rPr lang="en" sz="1800">
                <a:solidFill>
                  <a:schemeClr val="dk2"/>
                </a:solidFill>
                <a:latin typeface="Lato"/>
                <a:ea typeface="Lato"/>
                <a:cs typeface="Lato"/>
                <a:sym typeface="Lato"/>
              </a:rPr>
              <a:t>Characters’ names</a:t>
            </a:r>
          </a:p>
          <a:p>
            <a:pPr indent="-342900" lvl="0" marL="457200" rtl="0">
              <a:lnSpc>
                <a:spcPct val="115000"/>
              </a:lnSpc>
              <a:spcBef>
                <a:spcPts val="0"/>
              </a:spcBef>
              <a:spcAft>
                <a:spcPts val="1600"/>
              </a:spcAft>
              <a:buClr>
                <a:schemeClr val="dk2"/>
              </a:buClr>
              <a:buSzPct val="100000"/>
              <a:buFont typeface="Lato"/>
            </a:pPr>
            <a:r>
              <a:rPr lang="en" sz="1800">
                <a:solidFill>
                  <a:schemeClr val="dk2"/>
                </a:solidFill>
                <a:latin typeface="Lato"/>
                <a:ea typeface="Lato"/>
                <a:cs typeface="Lato"/>
                <a:sym typeface="Lato"/>
              </a:rPr>
              <a:t>Main Idea</a:t>
            </a:r>
          </a:p>
          <a:p>
            <a:pPr indent="-342900" lvl="0" marL="457200" rtl="0">
              <a:lnSpc>
                <a:spcPct val="115000"/>
              </a:lnSpc>
              <a:spcBef>
                <a:spcPts val="0"/>
              </a:spcBef>
              <a:spcAft>
                <a:spcPts val="1600"/>
              </a:spcAft>
              <a:buClr>
                <a:schemeClr val="dk2"/>
              </a:buClr>
              <a:buSzPct val="100000"/>
              <a:buFont typeface="Lato"/>
            </a:pPr>
            <a:r>
              <a:rPr lang="en" sz="1800">
                <a:solidFill>
                  <a:schemeClr val="dk2"/>
                </a:solidFill>
                <a:latin typeface="Lato"/>
                <a:ea typeface="Lato"/>
                <a:cs typeface="Lato"/>
                <a:sym typeface="Lato"/>
              </a:rPr>
              <a:t>Climax</a:t>
            </a:r>
          </a:p>
          <a:p>
            <a:pPr indent="-342900" lvl="0" marL="457200" rtl="0">
              <a:lnSpc>
                <a:spcPct val="115000"/>
              </a:lnSpc>
              <a:spcBef>
                <a:spcPts val="0"/>
              </a:spcBef>
              <a:spcAft>
                <a:spcPts val="1600"/>
              </a:spcAft>
              <a:buClr>
                <a:schemeClr val="dk2"/>
              </a:buClr>
              <a:buSzPct val="100000"/>
              <a:buFont typeface="Lato"/>
            </a:pPr>
            <a:r>
              <a:rPr lang="en" sz="1800">
                <a:solidFill>
                  <a:schemeClr val="dk2"/>
                </a:solidFill>
                <a:latin typeface="Lato"/>
                <a:ea typeface="Lato"/>
                <a:cs typeface="Lato"/>
                <a:sym typeface="Lato"/>
              </a:rPr>
              <a:t>Writing</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Shape 105"/>
          <p:cNvPicPr preferRelativeResize="0"/>
          <p:nvPr/>
        </p:nvPicPr>
        <p:blipFill>
          <a:blip r:embed="rId3">
            <a:alphaModFix/>
          </a:blip>
          <a:stretch>
            <a:fillRect/>
          </a:stretch>
        </p:blipFill>
        <p:spPr>
          <a:xfrm>
            <a:off x="1166699" y="0"/>
            <a:ext cx="6849625"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Algorithm Checklist</a:t>
            </a:r>
          </a:p>
        </p:txBody>
      </p:sp>
      <p:sp>
        <p:nvSpPr>
          <p:cNvPr id="111" name="Shape 11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