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</a:fld>
            <a:endParaRPr lang="en-US"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1243400"/>
            <a:ext cx="3004800" cy="515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33" tIns="91433" rIns="91433" bIns="914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65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216433" y="1400233"/>
            <a:ext cx="2659200" cy="32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096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92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4384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048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6576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2672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876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12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/>
          <a:srcRect t="-10" r="-12120" b="10"/>
          <a:stretch>
            <a:fillRect/>
          </a:stretch>
        </p:blipFill>
        <p:spPr>
          <a:xfrm>
            <a:off x="497263" y="5762732"/>
            <a:ext cx="2707600" cy="2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4495" y="1596435"/>
            <a:ext cx="10727999" cy="157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 sz="4800"/>
            </a:lvl2pPr>
            <a:lvl3pPr lvl="2" rtl="0">
              <a:spcBef>
                <a:spcPts val="0"/>
              </a:spcBef>
              <a:buNone/>
              <a:defRPr sz="4800"/>
            </a:lvl3pPr>
            <a:lvl4pPr lvl="3" rtl="0">
              <a:spcBef>
                <a:spcPts val="0"/>
              </a:spcBef>
              <a:buNone/>
              <a:defRPr sz="4800"/>
            </a:lvl4pPr>
            <a:lvl5pPr lvl="4" rtl="0">
              <a:spcBef>
                <a:spcPts val="0"/>
              </a:spcBef>
              <a:buNone/>
              <a:defRPr sz="4800"/>
            </a:lvl5pPr>
            <a:lvl6pPr lvl="5" rtl="0">
              <a:spcBef>
                <a:spcPts val="0"/>
              </a:spcBef>
              <a:buNone/>
              <a:defRPr sz="4800"/>
            </a:lvl6pPr>
            <a:lvl7pPr lvl="6" rtl="0">
              <a:spcBef>
                <a:spcPts val="0"/>
              </a:spcBef>
              <a:buNone/>
              <a:defRPr sz="4800"/>
            </a:lvl7pPr>
            <a:lvl8pPr lvl="7" rtl="0">
              <a:spcBef>
                <a:spcPts val="0"/>
              </a:spcBef>
              <a:buNone/>
              <a:defRPr sz="4800"/>
            </a:lvl8pPr>
            <a:lvl9pPr lvl="8">
              <a:spcBef>
                <a:spcPts val="0"/>
              </a:spcBef>
              <a:buNone/>
              <a:defRPr sz="4800"/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44495" y="3012604"/>
            <a:ext cx="10637999" cy="83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65"/>
            </a:lvl1pPr>
            <a:lvl2pPr lvl="1" rtl="0">
              <a:spcBef>
                <a:spcPts val="0"/>
              </a:spcBef>
              <a:buNone/>
              <a:defRPr sz="1865"/>
            </a:lvl2pPr>
            <a:lvl3pPr lvl="2" rtl="0">
              <a:spcBef>
                <a:spcPts val="0"/>
              </a:spcBef>
              <a:buNone/>
              <a:defRPr sz="1865"/>
            </a:lvl3pPr>
            <a:lvl4pPr lvl="3" rtl="0">
              <a:spcBef>
                <a:spcPts val="0"/>
              </a:spcBef>
              <a:buNone/>
              <a:defRPr sz="1865"/>
            </a:lvl4pPr>
            <a:lvl5pPr lvl="4" rtl="0">
              <a:spcBef>
                <a:spcPts val="0"/>
              </a:spcBef>
              <a:buNone/>
              <a:defRPr sz="1865"/>
            </a:lvl5pPr>
            <a:lvl6pPr lvl="5" rtl="0">
              <a:spcBef>
                <a:spcPts val="0"/>
              </a:spcBef>
              <a:buNone/>
              <a:defRPr sz="1865"/>
            </a:lvl6pPr>
            <a:lvl7pPr lvl="6" rtl="0">
              <a:spcBef>
                <a:spcPts val="0"/>
              </a:spcBef>
              <a:buNone/>
              <a:defRPr sz="1865"/>
            </a:lvl7pPr>
            <a:lvl8pPr lvl="7" rtl="0">
              <a:spcBef>
                <a:spcPts val="0"/>
              </a:spcBef>
              <a:buNone/>
              <a:defRPr sz="1865"/>
            </a:lvl8pPr>
            <a:lvl9pPr lvl="8">
              <a:spcBef>
                <a:spcPts val="0"/>
              </a:spcBef>
              <a:buNone/>
              <a:defRPr sz="1865"/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>
            <a:off x="486244" y="-8"/>
            <a:ext cx="2649233" cy="1155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44495" y="1596435"/>
            <a:ext cx="10727999" cy="15784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335"/>
              <a:t>GCP Message Publishing Through PUBSUB Using CF into Cloud SQL</a:t>
            </a:r>
            <a:endParaRPr lang="en-US" sz="5335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344495" y="3012604"/>
            <a:ext cx="10638000" cy="832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785360" y="1400175"/>
            <a:ext cx="6624320" cy="4520565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9306560" y="2637155"/>
            <a:ext cx="1983740" cy="1231900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865" b="0" i="0" u="none" strike="noStrike" cap="none">
                <a:solidFill>
                  <a:srgbClr val="9E9E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3" y="1054763"/>
              <a:ext cx="763369" cy="108587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200" b="1" i="0" u="none" strike="noStrike" cap="none">
                  <a:solidFill>
                    <a:srgbClr val="9E9E9E"/>
                  </a:solidFill>
                  <a:latin typeface="Times New Roman" panose="02020603050405020304" charset="0"/>
                  <a:ea typeface="Roboto"/>
                  <a:cs typeface="Times New Roman" panose="02020603050405020304" charset="0"/>
                  <a:sym typeface="Roboto"/>
                </a:rPr>
                <a:t>Cloud Sql PostGresql </a:t>
              </a:r>
              <a:endParaRPr lang="en-US" sz="1200" b="1" i="0" u="none" strike="noStrike" cap="none">
                <a:solidFill>
                  <a:srgbClr val="9E9E9E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9613900" y="2995295"/>
            <a:ext cx="1309370" cy="69977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935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Shape 480"/>
          <p:cNvCxnSpPr/>
          <p:nvPr/>
        </p:nvCxnSpPr>
        <p:spPr>
          <a:xfrm>
            <a:off x="8547100" y="3332480"/>
            <a:ext cx="765175" cy="1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3747363" y="3397185"/>
            <a:ext cx="670400" cy="6704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935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3747363" y="2452449"/>
            <a:ext cx="670400" cy="6704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935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5400000" flipV="1">
            <a:off x="4359910" y="2845435"/>
            <a:ext cx="147320" cy="70231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16200000">
            <a:off x="4370070" y="2982595"/>
            <a:ext cx="127000" cy="70231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3544167" y="874045"/>
            <a:ext cx="7865200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  <a:sym typeface="Roboto"/>
              </a:rPr>
              <a:t>Architecture: Message Publishing through PubSub</a:t>
            </a:r>
            <a:endParaRPr lang="en-US" dirty="0">
              <a:solidFill>
                <a:schemeClr val="lt1"/>
              </a:solidFill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038090" y="2977515"/>
            <a:ext cx="1606550" cy="6413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935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544133" y="6097167"/>
            <a:ext cx="7865200" cy="18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6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rgbClr val="75787B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Diagram Elements: Overview</a:t>
            </a:r>
            <a:endParaRPr lang="en-US" sz="2400" b="0" i="0" u="none" strike="noStrike" cap="none">
              <a:solidFill>
                <a:srgbClr val="75787B"/>
              </a:solidFill>
              <a:latin typeface="Times New Roman" panose="02020603050405020304" charset="0"/>
              <a:ea typeface="Open Sans"/>
              <a:cs typeface="Times New Roman" panose="02020603050405020304" charset="0"/>
              <a:sym typeface="Open Sans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216433" y="1400233"/>
            <a:ext cx="2659200" cy="320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The call-outs below identify the various elements found in a diagram.</a:t>
            </a:r>
            <a:endParaRPr lang="en-US" sz="1600" b="1" i="0" u="none" strike="noStrike" cap="none">
              <a:solidFill>
                <a:srgbClr val="808080"/>
              </a:solidFill>
              <a:latin typeface="Times New Roman" panose="02020603050405020304" charset="0"/>
              <a:ea typeface="Open Sans"/>
              <a:cs typeface="Times New Roman" panose="02020603050405020304" charset="0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1 </a:t>
            </a:r>
            <a: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 User Cards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</a:br>
            <a:r>
              <a:rPr lang="en-US" sz="16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2</a:t>
            </a:r>
            <a: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  User Paths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</a:br>
            <a:r>
              <a:rPr lang="en-US" sz="16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3 </a:t>
            </a:r>
            <a: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 Project/Platform Zone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</a:br>
            <a:br>
              <a:rPr lang="en-US" sz="1600" b="0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</a:br>
            <a:endParaRPr lang="en-US" sz="1335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Shape 350" descr="Cloud-PubSub_256px.png"/>
          <p:cNvPicPr preferRelativeResize="0"/>
          <p:nvPr/>
        </p:nvPicPr>
        <p:blipFill rotWithShape="1">
          <a:blip r:embed="rId4"/>
          <a:srcRect t="5092" b="5092"/>
          <a:stretch>
            <a:fillRect/>
          </a:stretch>
        </p:blipFill>
        <p:spPr>
          <a:xfrm>
            <a:off x="5293360" y="3122930"/>
            <a:ext cx="51816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hape 333"/>
          <p:cNvSpPr txBox="1"/>
          <p:nvPr/>
        </p:nvSpPr>
        <p:spPr>
          <a:xfrm>
            <a:off x="5780405" y="3122930"/>
            <a:ext cx="864235" cy="3803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Cloud Pub/Sub</a:t>
            </a:r>
            <a:endParaRPr lang="en-US" sz="1000" b="1" i="0" u="none" strike="noStrike" cap="none">
              <a:solidFill>
                <a:srgbClr val="808080"/>
              </a:solidFill>
              <a:latin typeface="Times New Roman" panose="02020603050405020304" charset="0"/>
              <a:ea typeface="Open Sans"/>
              <a:cs typeface="Times New Roman" panose="02020603050405020304" charset="0"/>
              <a:sym typeface="Open Sans"/>
            </a:endParaRPr>
          </a:p>
        </p:txBody>
      </p:sp>
      <p:sp>
        <p:nvSpPr>
          <p:cNvPr id="7" name="Shape 493"/>
          <p:cNvSpPr/>
          <p:nvPr/>
        </p:nvSpPr>
        <p:spPr>
          <a:xfrm>
            <a:off x="7033895" y="2982595"/>
            <a:ext cx="1560830" cy="6413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573000" tIns="97533" rIns="60933" bIns="97533" anchor="ctr" anchorCtr="0">
            <a:noAutofit/>
          </a:bodyPr>
          <a:p>
            <a:pPr marL="0" marR="0" lvl="0" indent="0" algn="l" rtl="0">
              <a:lnSpc>
                <a:spcPct val="121000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endParaRPr lang="en-US" sz="935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Shape 480"/>
          <p:cNvCxnSpPr/>
          <p:nvPr/>
        </p:nvCxnSpPr>
        <p:spPr>
          <a:xfrm flipV="1">
            <a:off x="6699885" y="3319145"/>
            <a:ext cx="294640" cy="317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Shape 341" descr="Cloud-Functions_256px.png"/>
          <p:cNvPicPr preferRelativeResize="0"/>
          <p:nvPr/>
        </p:nvPicPr>
        <p:blipFill rotWithShape="1">
          <a:blip r:embed="rId5"/>
          <a:srcRect t="5092" b="5092"/>
          <a:stretch>
            <a:fillRect/>
          </a:stretch>
        </p:blipFill>
        <p:spPr>
          <a:xfrm>
            <a:off x="7125335" y="3154680"/>
            <a:ext cx="530225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33"/>
          <p:cNvSpPr txBox="1"/>
          <p:nvPr/>
        </p:nvSpPr>
        <p:spPr>
          <a:xfrm>
            <a:off x="7655560" y="3154680"/>
            <a:ext cx="855980" cy="3803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200" b="1" i="0" u="none" strike="noStrike" cap="none">
                <a:solidFill>
                  <a:srgbClr val="808080"/>
                </a:solidFill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Cloud Function</a:t>
            </a:r>
            <a:endParaRPr lang="en-US" sz="700" b="1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" name="Shape 501"/>
          <p:cNvGrpSpPr/>
          <p:nvPr/>
        </p:nvGrpSpPr>
        <p:grpSpPr>
          <a:xfrm>
            <a:off x="3803151" y="2168420"/>
            <a:ext cx="558800" cy="405833"/>
            <a:chOff x="2795550" y="2147950"/>
            <a:chExt cx="419100" cy="304375"/>
          </a:xfrm>
        </p:grpSpPr>
        <p:sp>
          <p:nvSpPr>
            <p:cNvPr id="11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5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lang="en-US" sz="1865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Shape 504"/>
          <p:cNvGrpSpPr/>
          <p:nvPr/>
        </p:nvGrpSpPr>
        <p:grpSpPr>
          <a:xfrm>
            <a:off x="4211955" y="2992755"/>
            <a:ext cx="382905" cy="405765"/>
            <a:chOff x="2795550" y="2147950"/>
            <a:chExt cx="419100" cy="304375"/>
          </a:xfrm>
        </p:grpSpPr>
        <p:sp>
          <p:nvSpPr>
            <p:cNvPr id="14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5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865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Shape 507"/>
          <p:cNvGrpSpPr/>
          <p:nvPr/>
        </p:nvGrpSpPr>
        <p:grpSpPr>
          <a:xfrm>
            <a:off x="6450416" y="1125183"/>
            <a:ext cx="558800" cy="405833"/>
            <a:chOff x="2795550" y="2147950"/>
            <a:chExt cx="419100" cy="304375"/>
          </a:xfrm>
        </p:grpSpPr>
        <p:sp>
          <p:nvSpPr>
            <p:cNvPr id="17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5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865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" name="Shape 371" descr="Cloud-SQL_256px.png"/>
          <p:cNvPicPr preferRelativeResize="0"/>
          <p:nvPr/>
        </p:nvPicPr>
        <p:blipFill rotWithShape="1">
          <a:blip r:embed="rId6"/>
          <a:srcRect t="5092" b="5092"/>
          <a:stretch>
            <a:fillRect/>
          </a:stretch>
        </p:blipFill>
        <p:spPr>
          <a:xfrm>
            <a:off x="9924216" y="3123183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Presentation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Open Sans</vt:lpstr>
      <vt:lpstr>Segoe Print</vt:lpstr>
      <vt:lpstr>Arial</vt:lpstr>
      <vt:lpstr>Roboto</vt:lpstr>
      <vt:lpstr>HP Simplified Jpan</vt:lpstr>
      <vt:lpstr>HP Simplified Jpan Light</vt:lpstr>
      <vt:lpstr>Malgun Gothic</vt:lpstr>
      <vt:lpstr>Times New Roman</vt:lpstr>
      <vt:lpstr>Office Theme</vt:lpstr>
      <vt:lpstr>GCP Icons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krish</dc:creator>
  <cp:lastModifiedBy>krish</cp:lastModifiedBy>
  <cp:revision>7</cp:revision>
  <dcterms:created xsi:type="dcterms:W3CDTF">2021-03-05T18:56:01Z</dcterms:created>
  <dcterms:modified xsi:type="dcterms:W3CDTF">2021-03-05T19:13:14Z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