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14"/>
  </p:notesMasterIdLst>
  <p:sldIdLst>
    <p:sldId id="268" r:id="rId2"/>
    <p:sldId id="269" r:id="rId3"/>
    <p:sldId id="256" r:id="rId4"/>
    <p:sldId id="262" r:id="rId5"/>
    <p:sldId id="263" r:id="rId6"/>
    <p:sldId id="260" r:id="rId7"/>
    <p:sldId id="261" r:id="rId8"/>
    <p:sldId id="258" r:id="rId9"/>
    <p:sldId id="265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3670" autoAdjust="0"/>
  </p:normalViewPr>
  <p:slideViewPr>
    <p:cSldViewPr snapToGrid="0">
      <p:cViewPr varScale="1">
        <p:scale>
          <a:sx n="82" d="100"/>
          <a:sy n="82" d="100"/>
        </p:scale>
        <p:origin x="477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1439E-FD20-4F89-B831-856C1B3DCD81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E3D67-690A-4052-8E36-D4884B937A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09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229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000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time are you saving with the overlooked conveniences of being able to access accounts from your own computer? </a:t>
            </a:r>
          </a:p>
          <a:p>
            <a:r>
              <a:rPr lang="en-US" dirty="0"/>
              <a:t>We’re bringing this capability to everyone with [OS]</a:t>
            </a:r>
            <a:r>
              <a:rPr lang="en-CA" dirty="0"/>
              <a:t>.</a:t>
            </a:r>
          </a:p>
          <a:p>
            <a:r>
              <a:rPr lang="en-US" dirty="0"/>
              <a:t>Torontonians have enough in their lives to keep track of. We’ll keep track of </a:t>
            </a:r>
            <a:r>
              <a:rPr lang="en-US" i="1" dirty="0"/>
              <a:t>this</a:t>
            </a:r>
            <a:r>
              <a:rPr lang="en-US" dirty="0"/>
              <a:t>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885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47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Toronto families lead busy lives.</a:t>
            </a:r>
          </a:p>
          <a:p>
            <a:endParaRPr lang="en-US" dirty="0"/>
          </a:p>
          <a:p>
            <a:r>
              <a:rPr lang="en-US" dirty="0"/>
              <a:t>With the working (sometimes multiple jobs), commuting, and the endless number of responsibilities that come with [adulting], Torontonians don’t want to have to spend lots of time on tasks that should be simple.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7222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075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Toronto families lead busy lives.</a:t>
            </a:r>
          </a:p>
          <a:p>
            <a:endParaRPr lang="en-US" dirty="0"/>
          </a:p>
          <a:p>
            <a:r>
              <a:rPr lang="en-US" dirty="0"/>
              <a:t>With the working (sometimes multiple jobs), commuting, and the endless number of responsibilities that come with [adulting], Torontonians don’t want to have to spend lots of time on tasks that should be simple.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201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logging into an account.</a:t>
            </a:r>
          </a:p>
          <a:p>
            <a:endParaRPr lang="en-US" dirty="0"/>
          </a:p>
          <a:p>
            <a:r>
              <a:rPr lang="en-US" dirty="0"/>
              <a:t>It’s a simple task: you go to the website, you click “sign in”, you enter your login id and password, and go!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421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when you have multiple accounts for multiple services, you have to spend time: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Navigating to each site website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Providing a separate login ID and password to every single site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</a:t>
            </a:r>
            <a:r>
              <a:rPr lang="en-CA" dirty="0"/>
              <a:t> process that should be easy becomes more and more time consuming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</a:t>
            </a:r>
            <a:r>
              <a:rPr lang="en-CA" dirty="0"/>
              <a:t>t home, you can save your logins and passwords, but families who don’t have access to home computers can’t save their account information on public terminals.</a:t>
            </a:r>
          </a:p>
          <a:p>
            <a:pPr marL="0" indent="0">
              <a:buFontTx/>
              <a:buNone/>
            </a:pPr>
            <a:endParaRPr lang="en-CA" dirty="0"/>
          </a:p>
          <a:p>
            <a:pPr marL="0" indent="0">
              <a:buFontTx/>
              <a:buNone/>
            </a:pPr>
            <a:r>
              <a:rPr lang="en-US" dirty="0"/>
              <a:t>M</a:t>
            </a:r>
            <a:r>
              <a:rPr lang="en-CA" dirty="0" err="1"/>
              <a:t>aybe</a:t>
            </a:r>
            <a:r>
              <a:rPr lang="en-CA" dirty="0"/>
              <a:t> the computer they’re using doesn’t have a bookmark to the site they’re looking for. </a:t>
            </a:r>
          </a:p>
          <a:p>
            <a:pPr marL="0" indent="0">
              <a:buFontTx/>
              <a:buNone/>
            </a:pPr>
            <a:r>
              <a:rPr lang="en-CA" dirty="0"/>
              <a:t>Then they have to take the extra step of searching for the site, which takes more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0240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[Our solution] makes the process easy again. [OS] is an application designed for public computers, such as library computers.</a:t>
            </a:r>
          </a:p>
          <a:p>
            <a:endParaRPr lang="en-US" dirty="0"/>
          </a:p>
          <a:p>
            <a:r>
              <a:rPr lang="en-US" dirty="0"/>
              <a:t>A single sign-on to our app will: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provide users with a landing page that will take them directly to the web sites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sign users into all of their saved accounts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making the process simple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811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step sign-in: log in done and you’re done</a:t>
            </a:r>
          </a:p>
          <a:p>
            <a:r>
              <a:rPr lang="en-US" dirty="0"/>
              <a:t>Landing page: go directly to the sites you need, without having to search for them</a:t>
            </a:r>
          </a:p>
          <a:p>
            <a:r>
              <a:rPr lang="en-US" dirty="0"/>
              <a:t>Continuous integration: our log-in algorithm allows us to continuously add sites that users need to our service</a:t>
            </a:r>
          </a:p>
          <a:p>
            <a:r>
              <a:rPr lang="en-US" dirty="0"/>
              <a:t>Data security: we protect your account information in an encrypted database</a:t>
            </a:r>
          </a:p>
          <a:p>
            <a:r>
              <a:rPr lang="en-US" dirty="0"/>
              <a:t>Account timeout: if you forget to log out, we’ll make sure you’re logged out after a certain period of time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0289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37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09/23/18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0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5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09/23/18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7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09/23/18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6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5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2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7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09/23/18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1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4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09/23/18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370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9B2930-ABF4-4E4C-9F8C-F4EDDA4076AC}"/>
              </a:ext>
            </a:extLst>
          </p:cNvPr>
          <p:cNvSpPr txBox="1">
            <a:spLocks/>
          </p:cNvSpPr>
          <p:nvPr/>
        </p:nvSpPr>
        <p:spPr>
          <a:xfrm>
            <a:off x="449561" y="604795"/>
            <a:ext cx="11292879" cy="1475013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City of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</a:br>
            <a:r>
              <a:rPr kumimoji="0" lang="en-US" sz="4400" b="1" i="0" u="none" strike="noStrike" kern="1200" cap="all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swald Regular" panose="02000503000000000000" pitchFamily="2" charset="0"/>
                <a:cs typeface="+mj-cs"/>
              </a:rPr>
              <a:t>Account Management Solution</a:t>
            </a:r>
            <a:endParaRPr kumimoji="0" lang="en-CA" sz="28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18FD2-CE42-4680-B5AE-B21F2738A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46" y="3034385"/>
            <a:ext cx="3475655" cy="17424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ACB3F6-6D26-42B1-8BEF-D27F599B528E}"/>
              </a:ext>
            </a:extLst>
          </p:cNvPr>
          <p:cNvCxnSpPr/>
          <p:nvPr/>
        </p:nvCxnSpPr>
        <p:spPr>
          <a:xfrm>
            <a:off x="3446297" y="3034385"/>
            <a:ext cx="1005407" cy="3856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F34B52-BBFE-454B-8065-6F24C090CB99}"/>
              </a:ext>
            </a:extLst>
          </p:cNvPr>
          <p:cNvCxnSpPr>
            <a:cxnSpLocks/>
          </p:cNvCxnSpPr>
          <p:nvPr/>
        </p:nvCxnSpPr>
        <p:spPr>
          <a:xfrm flipV="1">
            <a:off x="3446297" y="4391161"/>
            <a:ext cx="1005407" cy="3856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03EDE36-A73D-4980-8DDB-3619D523C41D}"/>
              </a:ext>
            </a:extLst>
          </p:cNvPr>
          <p:cNvSpPr/>
          <p:nvPr/>
        </p:nvSpPr>
        <p:spPr>
          <a:xfrm>
            <a:off x="6948878" y="3591262"/>
            <a:ext cx="1322052" cy="6239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A0205F2-1856-467A-8B5A-D5C1DDC71869}"/>
              </a:ext>
            </a:extLst>
          </p:cNvPr>
          <p:cNvSpPr txBox="1">
            <a:spLocks/>
          </p:cNvSpPr>
          <p:nvPr/>
        </p:nvSpPr>
        <p:spPr>
          <a:xfrm>
            <a:off x="449561" y="5555500"/>
            <a:ext cx="11292878" cy="1052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 algn="ctr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1A326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Simple, Secure, Convenient</a:t>
            </a:r>
            <a:b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1A326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</a:br>
            <a:r>
              <a:rPr lang="en-US" sz="1800" cap="none" dirty="0">
                <a:solidFill>
                  <a:srgbClr val="4590B8"/>
                </a:solidFill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Making a simple process simple again, for everyone.</a:t>
            </a:r>
            <a:endParaRPr lang="en-CA" sz="1800" cap="none" dirty="0">
              <a:solidFill>
                <a:srgbClr val="4590B8"/>
              </a:solidFill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A8B352A-8DF7-4A90-8EA8-ABAA557C9938}"/>
              </a:ext>
            </a:extLst>
          </p:cNvPr>
          <p:cNvSpPr txBox="1">
            <a:spLocks/>
          </p:cNvSpPr>
          <p:nvPr/>
        </p:nvSpPr>
        <p:spPr>
          <a:xfrm>
            <a:off x="449560" y="1845907"/>
            <a:ext cx="10993546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Presented by Team Cool Force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4DF027-6B8F-4980-AD84-4E9CC99F9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334" y="185707"/>
            <a:ext cx="2139904" cy="1426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BB06DA-F00A-4BEF-B498-698D8542E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3605" y="2782486"/>
            <a:ext cx="3095478" cy="20315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95BECD-7873-40C3-9BD8-6BC4E68ED5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0524" y="3141020"/>
            <a:ext cx="2205679" cy="150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4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1E4B-0FA0-43A6-97A1-494CD50C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Oswald Regular" panose="02000503000000000000" pitchFamily="2" charset="0"/>
              </a:rPr>
              <a:t>Ideas for Future Implementation</a:t>
            </a:r>
            <a:endParaRPr lang="en-CA" sz="4000" dirty="0">
              <a:latin typeface="Oswald Regular" panose="020005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53BF9-24DF-4FD5-BCC2-4656934F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Roboto" pitchFamily="2" charset="0"/>
                <a:ea typeface="Roboto" pitchFamily="2" charset="0"/>
              </a:rPr>
              <a:t>Ability for users to be able to save account information from any web site</a:t>
            </a:r>
          </a:p>
          <a:p>
            <a:r>
              <a:rPr lang="en-US" sz="3200" b="1" dirty="0">
                <a:latin typeface="Roboto" pitchFamily="2" charset="0"/>
                <a:ea typeface="Roboto" pitchFamily="2" charset="0"/>
              </a:rPr>
              <a:t>Host as a web service, for accessibility from any computer</a:t>
            </a:r>
          </a:p>
          <a:p>
            <a:r>
              <a:rPr lang="en-US" sz="3200" b="1" dirty="0">
                <a:latin typeface="Roboto" pitchFamily="2" charset="0"/>
                <a:ea typeface="Roboto" pitchFamily="2" charset="0"/>
              </a:rPr>
              <a:t>Mobile capabilities</a:t>
            </a:r>
          </a:p>
          <a:p>
            <a:r>
              <a:rPr lang="en-US" sz="3200" b="1" dirty="0">
                <a:latin typeface="Roboto" pitchFamily="2" charset="0"/>
                <a:ea typeface="Roboto" pitchFamily="2" charset="0"/>
              </a:rPr>
              <a:t>Multilingual platform</a:t>
            </a:r>
            <a:endParaRPr lang="en-CA" sz="32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C4B8F-82AE-48B7-9C3D-90EF7A87D24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53351" y="5486400"/>
            <a:ext cx="2057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7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538B78-CCBE-466F-A6FD-ADA5859B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971952"/>
            <a:ext cx="11029615" cy="914095"/>
          </a:xfrm>
        </p:spPr>
        <p:txBody>
          <a:bodyPr>
            <a:normAutofit/>
          </a:bodyPr>
          <a:lstStyle/>
          <a:p>
            <a:pPr algn="ctr"/>
            <a:r>
              <a:rPr lang="en-US" sz="4800" cap="none" dirty="0">
                <a:latin typeface="Calibri" panose="020F0502020204030204" pitchFamily="34" charset="0"/>
                <a:cs typeface="Calibri" panose="020F0502020204030204" pitchFamily="34" charset="0"/>
              </a:rPr>
              <a:t>How much time are you saving?</a:t>
            </a:r>
            <a:endParaRPr lang="en-CA" sz="4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AAE58-4A4A-407B-BB69-18AA64FDC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73" y="5292276"/>
            <a:ext cx="2057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6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6AE5F1-E9AD-42B8-B5B8-4FACBEDE3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Oswald Regular" panose="02000503000000000000" pitchFamily="2" charset="0"/>
              </a:rPr>
              <a:t>Thank you!</a:t>
            </a:r>
            <a:endParaRPr lang="en-CA" sz="6000" b="1" dirty="0">
              <a:latin typeface="Oswald Regular" panose="02000503000000000000" pitchFamily="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1F7E516-CC38-420A-BA7B-8B0AE67E85F4}"/>
              </a:ext>
            </a:extLst>
          </p:cNvPr>
          <p:cNvSpPr txBox="1">
            <a:spLocks/>
          </p:cNvSpPr>
          <p:nvPr/>
        </p:nvSpPr>
        <p:spPr>
          <a:xfrm>
            <a:off x="581191" y="3429000"/>
            <a:ext cx="11029615" cy="9140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cap="none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What questions do you have?</a:t>
            </a:r>
            <a:endParaRPr lang="en-CA" sz="4400" b="1" cap="none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6AE24-2C6B-4A70-9087-050DB6F58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73" y="5292276"/>
            <a:ext cx="2057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9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1E4B-0FA0-43A6-97A1-494CD50C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773479"/>
            <a:ext cx="11029615" cy="1560880"/>
          </a:xfrm>
        </p:spPr>
        <p:txBody>
          <a:bodyPr>
            <a:noAutofit/>
          </a:bodyPr>
          <a:lstStyle/>
          <a:p>
            <a:pPr algn="ctr"/>
            <a:r>
              <a:rPr lang="en-US" sz="4000" b="1" cap="none" dirty="0" err="1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Krish</a:t>
            </a:r>
            <a:r>
              <a:rPr lang="en-US" sz="4000" b="1" cap="none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 Chowdhary </a:t>
            </a:r>
            <a:r>
              <a:rPr lang="en-US" sz="4000" cap="none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(University of Toronto)</a:t>
            </a:r>
            <a:br>
              <a:rPr lang="en-US" sz="4000" cap="none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</a:br>
            <a:r>
              <a:rPr lang="en-US" sz="4000" b="1" cap="none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Robert Nash </a:t>
            </a:r>
            <a:r>
              <a:rPr lang="en-US" sz="4000" cap="none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(Ryerson University)</a:t>
            </a:r>
            <a:br>
              <a:rPr lang="en-US" sz="4000" cap="none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</a:br>
            <a:r>
              <a:rPr lang="en-US" sz="4000" b="1" cap="none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Quynh </a:t>
            </a:r>
            <a:r>
              <a:rPr lang="en-US" sz="4000" b="1" cap="none" dirty="0" err="1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Dinh</a:t>
            </a:r>
            <a:r>
              <a:rPr lang="en-US" sz="4000" b="1" cap="none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 </a:t>
            </a:r>
            <a:r>
              <a:rPr lang="en-US" sz="4000" cap="none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(Sheridan College)</a:t>
            </a:r>
            <a:br>
              <a:rPr lang="en-US" sz="4000" cap="none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</a:br>
            <a:r>
              <a:rPr lang="en-US" sz="4000" b="1" cap="none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Mary Ma </a:t>
            </a:r>
            <a:r>
              <a:rPr lang="en-US" sz="4000" cap="none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(Sheridan College)</a:t>
            </a:r>
            <a:endParaRPr lang="en-CA" sz="4000" cap="none" dirty="0">
              <a:latin typeface="Calibri" panose="020F0502020204030204" pitchFamily="34" charset="0"/>
              <a:ea typeface="Roboto" pitchFamily="2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161C55-93BC-4CAB-8FE7-EDEE338CB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73" y="5292276"/>
            <a:ext cx="2057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5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D97D-5CAF-4860-8225-3E2C1EB4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>
                <a:latin typeface="Roboto" pitchFamily="2" charset="0"/>
                <a:ea typeface="Roboto" pitchFamily="2" charset="0"/>
              </a:rPr>
              <a:t>City of</a:t>
            </a:r>
            <a:br>
              <a:rPr lang="en-US" cap="none" dirty="0">
                <a:latin typeface="Roboto" pitchFamily="2" charset="0"/>
                <a:ea typeface="Roboto" pitchFamily="2" charset="0"/>
              </a:rPr>
            </a:br>
            <a:r>
              <a:rPr lang="en-US" sz="4400" b="1" dirty="0">
                <a:latin typeface="Oswald Regular" panose="02000503000000000000" pitchFamily="2" charset="0"/>
              </a:rPr>
              <a:t>Account Management Solution</a:t>
            </a:r>
            <a:endParaRPr lang="en-CA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9687F-0218-462C-8021-24ABA59E4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Presented by Team Cool Force</a:t>
            </a:r>
            <a:endParaRPr lang="en-CA" b="1" dirty="0"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E1393-7557-4EF1-8D26-C150BE2B2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427" y="677384"/>
            <a:ext cx="2139904" cy="14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0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1E4B-0FA0-43A6-97A1-494CD50C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773479"/>
            <a:ext cx="11029615" cy="1035208"/>
          </a:xfrm>
        </p:spPr>
        <p:txBody>
          <a:bodyPr>
            <a:normAutofit/>
          </a:bodyPr>
          <a:lstStyle/>
          <a:p>
            <a:pPr algn="ctr"/>
            <a:r>
              <a:rPr lang="en-US" sz="4800" b="1" cap="none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Time: </a:t>
            </a:r>
            <a:r>
              <a:rPr lang="en-US" sz="4800" cap="none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we can never have enough</a:t>
            </a:r>
            <a:endParaRPr lang="en-CA" sz="4800" cap="none" dirty="0">
              <a:latin typeface="Calibri" panose="020F0502020204030204" pitchFamily="34" charset="0"/>
              <a:ea typeface="Roboto" pitchFamily="2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161C55-93BC-4CAB-8FE7-EDEE338CB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73" y="5292276"/>
            <a:ext cx="2057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0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0FDECB-7EA9-428F-B96C-01090FD3B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883" y="722843"/>
            <a:ext cx="10040233" cy="541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0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809E7C-25D8-441E-A035-DED8C6157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129" y="2648351"/>
            <a:ext cx="1910526" cy="19105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63926E-821F-4ED9-9ACD-5D0676D9C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5489" y="1406079"/>
            <a:ext cx="2455777" cy="6748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CCD0FE-6AD9-4580-91DF-05AFF3168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2302" y="2775621"/>
            <a:ext cx="1962150" cy="581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7BB805-5838-47F4-9168-681D234B7E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544" y="2773589"/>
            <a:ext cx="2626034" cy="17852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FADFA1-0BD5-4F74-88CF-87866CF6E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2990" y="1375690"/>
            <a:ext cx="4426804" cy="6449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93CC1E-0E3E-4FEE-BF31-2130CF1833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7299" y="3932617"/>
            <a:ext cx="1962150" cy="5023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67B9EEE-A889-4AA2-9DD7-8D61E3DDF2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1432" y="4948904"/>
            <a:ext cx="2419811" cy="11852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202954-51F8-4619-8171-8C269B5564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1545" y="5025227"/>
            <a:ext cx="3730802" cy="11781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4159D55-B102-4358-BFA1-63D5EB59AA8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2028"/>
          <a:stretch/>
        </p:blipFill>
        <p:spPr>
          <a:xfrm>
            <a:off x="891836" y="971209"/>
            <a:ext cx="2399449" cy="145391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4C3FFED-B0A6-4266-B054-2250DECF7571}"/>
              </a:ext>
            </a:extLst>
          </p:cNvPr>
          <p:cNvSpPr txBox="1"/>
          <p:nvPr/>
        </p:nvSpPr>
        <p:spPr>
          <a:xfrm>
            <a:off x="8988788" y="5352691"/>
            <a:ext cx="2209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oboto" pitchFamily="2" charset="0"/>
                <a:ea typeface="Roboto" pitchFamily="2" charset="0"/>
              </a:rPr>
              <a:t>…and more?!</a:t>
            </a:r>
            <a:endParaRPr lang="en-CA" sz="2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12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DFABD6-DE91-4599-9FE1-EFB3FBA80589}"/>
              </a:ext>
            </a:extLst>
          </p:cNvPr>
          <p:cNvSpPr/>
          <p:nvPr/>
        </p:nvSpPr>
        <p:spPr>
          <a:xfrm>
            <a:off x="2650210" y="1395604"/>
            <a:ext cx="6891580" cy="4664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EB7F4-4EC5-4055-935E-F4CA91E7ED8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72907" y="5119608"/>
            <a:ext cx="1753383" cy="11689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4AA469-C18A-48E0-B2ED-FD2444116CF3}"/>
              </a:ext>
            </a:extLst>
          </p:cNvPr>
          <p:cNvSpPr txBox="1"/>
          <p:nvPr/>
        </p:nvSpPr>
        <p:spPr>
          <a:xfrm>
            <a:off x="3135824" y="1485838"/>
            <a:ext cx="592035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latin typeface="Freestyle Script" panose="030804020302050B0404" pitchFamily="66" charset="0"/>
              </a:rPr>
              <a:t>my</a:t>
            </a:r>
            <a:r>
              <a:rPr lang="en-US" sz="4000" b="1" dirty="0" err="1">
                <a:solidFill>
                  <a:schemeClr val="accent1"/>
                </a:solidFill>
                <a:latin typeface="Oswald" panose="02000303000000000000" pitchFamily="2" charset="0"/>
              </a:rPr>
              <a:t>TO</a:t>
            </a:r>
            <a:r>
              <a:rPr lang="en-US" sz="4000" b="1" dirty="0" err="1">
                <a:solidFill>
                  <a:schemeClr val="tx2">
                    <a:lumMod val="75000"/>
                  </a:schemeClr>
                </a:solidFill>
                <a:latin typeface="Oswald" panose="02000303000000000000" pitchFamily="2" charset="0"/>
              </a:rPr>
              <a:t>WN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Oswald" panose="02000303000000000000" pitchFamily="2" charset="0"/>
            </a:endParaRPr>
          </a:p>
          <a:p>
            <a:pPr algn="ctr"/>
            <a:r>
              <a:rPr lang="en-US" dirty="0"/>
              <a:t>Account Management System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13B9B-1AF4-4938-ACAE-D95B7D831F31}"/>
              </a:ext>
            </a:extLst>
          </p:cNvPr>
          <p:cNvSpPr txBox="1"/>
          <p:nvPr/>
        </p:nvSpPr>
        <p:spPr>
          <a:xfrm>
            <a:off x="4267200" y="2834013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Username:</a:t>
            </a:r>
          </a:p>
          <a:p>
            <a:r>
              <a:rPr lang="en-US" dirty="0"/>
              <a:t> Password: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628D98-A83F-4782-A782-8ACD1FAB0ECB}"/>
              </a:ext>
            </a:extLst>
          </p:cNvPr>
          <p:cNvSpPr/>
          <p:nvPr/>
        </p:nvSpPr>
        <p:spPr>
          <a:xfrm>
            <a:off x="5419240" y="2893017"/>
            <a:ext cx="2500393" cy="242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D01128-6D97-4E90-AC44-AA609B515704}"/>
              </a:ext>
            </a:extLst>
          </p:cNvPr>
          <p:cNvSpPr/>
          <p:nvPr/>
        </p:nvSpPr>
        <p:spPr>
          <a:xfrm>
            <a:off x="5419239" y="3195143"/>
            <a:ext cx="2500393" cy="242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816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1E4B-0FA0-43A6-97A1-494CD50C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Oswald Regular" panose="02000503000000000000" pitchFamily="2" charset="0"/>
              </a:rPr>
              <a:t>Simple, Secure, Convenient</a:t>
            </a:r>
            <a:endParaRPr lang="en-CA" sz="4000" dirty="0">
              <a:latin typeface="Oswald Regular" panose="020005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53BF9-24DF-4FD5-BCC2-4656934F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Roboto" pitchFamily="2" charset="0"/>
                <a:ea typeface="Roboto" pitchFamily="2" charset="0"/>
              </a:rPr>
              <a:t>One step sign in process</a:t>
            </a:r>
          </a:p>
          <a:p>
            <a:r>
              <a:rPr lang="en-US" sz="3200" b="1" dirty="0">
                <a:latin typeface="Roboto" pitchFamily="2" charset="0"/>
                <a:ea typeface="Roboto" pitchFamily="2" charset="0"/>
              </a:rPr>
              <a:t>Landing page for convenient navigation</a:t>
            </a:r>
          </a:p>
          <a:p>
            <a:r>
              <a:rPr lang="en-US" sz="3200" b="1" dirty="0">
                <a:latin typeface="Roboto" pitchFamily="2" charset="0"/>
                <a:ea typeface="Roboto" pitchFamily="2" charset="0"/>
              </a:rPr>
              <a:t>Continuous integration</a:t>
            </a:r>
          </a:p>
          <a:p>
            <a:r>
              <a:rPr lang="en-US" sz="3200" b="1" dirty="0">
                <a:latin typeface="Roboto" pitchFamily="2" charset="0"/>
                <a:ea typeface="Roboto" pitchFamily="2" charset="0"/>
              </a:rPr>
              <a:t>Data security</a:t>
            </a:r>
          </a:p>
          <a:p>
            <a:r>
              <a:rPr lang="en-US" sz="3200" b="1" dirty="0">
                <a:latin typeface="Roboto" pitchFamily="2" charset="0"/>
                <a:ea typeface="Roboto" pitchFamily="2" charset="0"/>
              </a:rPr>
              <a:t>Account timeout</a:t>
            </a:r>
            <a:endParaRPr lang="en-CA" sz="32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96EA8-9B6C-47BE-B4C5-5A5C6850B3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53351" y="5486400"/>
            <a:ext cx="2057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7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FE9BDE-9EC0-457F-AEE3-94A3900779B9}"/>
              </a:ext>
            </a:extLst>
          </p:cNvPr>
          <p:cNvSpPr txBox="1"/>
          <p:nvPr/>
        </p:nvSpPr>
        <p:spPr>
          <a:xfrm>
            <a:off x="3177287" y="3244334"/>
            <a:ext cx="583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Live 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12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238</TotalTime>
  <Words>559</Words>
  <Application>Microsoft Office PowerPoint</Application>
  <PresentationFormat>Widescreen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Freestyle Script</vt:lpstr>
      <vt:lpstr>Gill Sans MT</vt:lpstr>
      <vt:lpstr>Oswald</vt:lpstr>
      <vt:lpstr>Oswald Regular</vt:lpstr>
      <vt:lpstr>Roboto</vt:lpstr>
      <vt:lpstr>Wingdings 2</vt:lpstr>
      <vt:lpstr>Dividend</vt:lpstr>
      <vt:lpstr>PowerPoint Presentation</vt:lpstr>
      <vt:lpstr>Krish Chowdhary (University of Toronto) Robert Nash (Ryerson University) Quynh Dinh (Sheridan College) Mary Ma (Sheridan College)</vt:lpstr>
      <vt:lpstr>City of Account Management Solution</vt:lpstr>
      <vt:lpstr>Time: we can never have enough</vt:lpstr>
      <vt:lpstr>PowerPoint Presentation</vt:lpstr>
      <vt:lpstr>PowerPoint Presentation</vt:lpstr>
      <vt:lpstr>PowerPoint Presentation</vt:lpstr>
      <vt:lpstr>Simple, Secure, Convenient</vt:lpstr>
      <vt:lpstr>PowerPoint Presentation</vt:lpstr>
      <vt:lpstr>Ideas for Future Implementation</vt:lpstr>
      <vt:lpstr>How much time are you saving?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of Toronto Single sign-on Solution</dc:title>
  <dc:creator>Mary Ma</dc:creator>
  <cp:lastModifiedBy>Mary Ma</cp:lastModifiedBy>
  <cp:revision>35</cp:revision>
  <dcterms:created xsi:type="dcterms:W3CDTF">2018-09-22T21:35:28Z</dcterms:created>
  <dcterms:modified xsi:type="dcterms:W3CDTF">2018-09-23T15:29:01Z</dcterms:modified>
</cp:coreProperties>
</file>