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rchivo Light"/>
      <p:regular r:id="rId26"/>
      <p:bold r:id="rId27"/>
      <p:italic r:id="rId28"/>
      <p:boldItalic r:id="rId29"/>
    </p:embeddedFont>
    <p:embeddedFont>
      <p:font typeface="Orbitron Medium"/>
      <p:regular r:id="rId30"/>
      <p:bold r:id="rId31"/>
    </p:embeddedFont>
    <p:embeddedFont>
      <p:font typeface="Cuprum"/>
      <p:regular r:id="rId32"/>
      <p:bold r:id="rId33"/>
      <p:italic r:id="rId34"/>
      <p:boldItalic r:id="rId35"/>
    </p:embeddedFont>
    <p:embeddedFont>
      <p:font typeface="Orbitron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Archiv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6.xml"/><Relationship Id="rId42" Type="http://schemas.openxmlformats.org/officeDocument/2006/relationships/font" Target="fonts/Archivo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8.xml"/><Relationship Id="rId44" Type="http://schemas.openxmlformats.org/officeDocument/2006/relationships/font" Target="fonts/Archivo-italic.fntdata"/><Relationship Id="rId21" Type="http://schemas.openxmlformats.org/officeDocument/2006/relationships/slide" Target="slides/slide17.xml"/><Relationship Id="rId43" Type="http://schemas.openxmlformats.org/officeDocument/2006/relationships/font" Target="fonts/Archiv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Light-regular.fntdata"/><Relationship Id="rId25" Type="http://schemas.openxmlformats.org/officeDocument/2006/relationships/slide" Target="slides/slide21.xml"/><Relationship Id="rId28" Type="http://schemas.openxmlformats.org/officeDocument/2006/relationships/font" Target="fonts/ArchivoLight-italic.fntdata"/><Relationship Id="rId27" Type="http://schemas.openxmlformats.org/officeDocument/2006/relationships/font" Target="fonts/Archiv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rbitronMedium-bold.fntdata"/><Relationship Id="rId30" Type="http://schemas.openxmlformats.org/officeDocument/2006/relationships/font" Target="fonts/OrbitronMedium-regular.fntdata"/><Relationship Id="rId11" Type="http://schemas.openxmlformats.org/officeDocument/2006/relationships/slide" Target="slides/slide7.xml"/><Relationship Id="rId33" Type="http://schemas.openxmlformats.org/officeDocument/2006/relationships/font" Target="fonts/Cuprum-bold.fntdata"/><Relationship Id="rId10" Type="http://schemas.openxmlformats.org/officeDocument/2006/relationships/slide" Target="slides/slide6.xml"/><Relationship Id="rId32" Type="http://schemas.openxmlformats.org/officeDocument/2006/relationships/font" Target="fonts/Cuprum-regular.fntdata"/><Relationship Id="rId13" Type="http://schemas.openxmlformats.org/officeDocument/2006/relationships/slide" Target="slides/slide9.xml"/><Relationship Id="rId35" Type="http://schemas.openxmlformats.org/officeDocument/2006/relationships/font" Target="fonts/Cuprum-boldItalic.fntdata"/><Relationship Id="rId12" Type="http://schemas.openxmlformats.org/officeDocument/2006/relationships/slide" Target="slides/slide8.xml"/><Relationship Id="rId34" Type="http://schemas.openxmlformats.org/officeDocument/2006/relationships/font" Target="fonts/Cuprum-italic.fntdata"/><Relationship Id="rId15" Type="http://schemas.openxmlformats.org/officeDocument/2006/relationships/slide" Target="slides/slide11.xml"/><Relationship Id="rId37" Type="http://schemas.openxmlformats.org/officeDocument/2006/relationships/font" Target="fonts/Orbitron-bold.fntdata"/><Relationship Id="rId14" Type="http://schemas.openxmlformats.org/officeDocument/2006/relationships/slide" Target="slides/slide10.xml"/><Relationship Id="rId36" Type="http://schemas.openxmlformats.org/officeDocument/2006/relationships/font" Target="fonts/Orbitron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.fntdata"/><Relationship Id="rId16" Type="http://schemas.openxmlformats.org/officeDocument/2006/relationships/slide" Target="slides/slide12.xml"/><Relationship Id="rId38" Type="http://schemas.openxmlformats.org/officeDocument/2006/relationships/font" Target="fonts/PT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31b82d8d17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31b82d8d17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300e061017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300e061017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Display total energy consumption by user, display cost patterns over time, display Carbon Footprint based on usage, rank devices by energy usage for current month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1b82d8d17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1b82d8d17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Display total energy consumption by user, display cost patterns over time, display Carbon Footprint based on usage, rank devices by energy usage for current month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31b82d8d17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31b82d8d17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Automatically switch to low-energy mode in the midst of an emergency like a power outage or a grid strain.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Determine average price + usage of energy around the area and compare that with what the homeowner data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Provide recommendations on how to adjust energy consumption during seasonal changes.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1b82d8d1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1b82d8d1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monthly goals for energy consumption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Display</a:t>
            </a:r>
            <a:r>
              <a:rPr lang="en"/>
              <a:t> graphs of energy usage trends and give tips to help the user reach their </a:t>
            </a:r>
            <a:r>
              <a:rPr lang="en"/>
              <a:t>monthly</a:t>
            </a:r>
            <a:r>
              <a:rPr lang="en"/>
              <a:t> goals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Establish a reward system where the user is rewarded for reaching their </a:t>
            </a:r>
            <a:r>
              <a:rPr lang="en"/>
              <a:t>monthly</a:t>
            </a:r>
            <a:r>
              <a:rPr lang="en"/>
              <a:t> goals (food, shopping, gas, etc. vouchers)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 the user to provide feedback on the goals set, so they can be updated if deemed necessary by the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31b82d8d17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31b82d8d17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31b82d8d17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31b82d8d17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31b82d8d171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31b82d8d171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1b82d8d17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1b82d8d17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1b82d8d1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1b82d8d1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7d89ae38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7d89ae38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31b82d8d1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31b82d8d1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300e3af6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300e3af6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1b82d8d17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1b82d8d17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f7d89ae3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f7d89ae3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31b82d8d1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31b82d8d1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Sign up 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Four tabs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f7d89ae3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f7d89ae3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Sign up through email/phone 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Delete account logic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Update account information (email, phone, name, password, etc)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Automatic calibration if moving to a new house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1b82d8d1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1b82d8d1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00e06101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300e06101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r>
              <a:rPr lang="en"/>
              <a:t>dd/remove a device through a specific number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Software updates for a specific device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Turn off/on a device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Schedule device operations based on predefined user settings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31b82d8d17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31b82d8d17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psc.energy.gov/energy-data-facts" TargetMode="External"/><Relationship Id="rId4" Type="http://schemas.openxmlformats.org/officeDocument/2006/relationships/hyperlink" Target="https://www.sofi.com/cost-of-living-in-virgini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/>
          <p:nvPr>
            <p:ph type="ctrTitle"/>
          </p:nvPr>
        </p:nvSpPr>
        <p:spPr>
          <a:xfrm>
            <a:off x="713100" y="798250"/>
            <a:ext cx="4640100" cy="3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>
                <a:latin typeface="Orbitron Medium"/>
                <a:ea typeface="Orbitron Medium"/>
                <a:cs typeface="Orbitron Medium"/>
                <a:sym typeface="Orbitron Medium"/>
              </a:rPr>
              <a:t>Home Energy Optimization System</a:t>
            </a:r>
            <a:endParaRPr b="0"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Orbitron Medium"/>
                <a:ea typeface="Orbitron Medium"/>
                <a:cs typeface="Orbitron Medium"/>
                <a:sym typeface="Orbitron Medium"/>
              </a:rPr>
              <a:t> </a:t>
            </a:r>
            <a:r>
              <a:rPr b="0" lang="en" sz="2200">
                <a:latin typeface="Orbitron Medium"/>
                <a:ea typeface="Orbitron Medium"/>
                <a:cs typeface="Orbitron Medium"/>
                <a:sym typeface="Orbitron Medium"/>
              </a:rPr>
              <a:t>Group 7</a:t>
            </a:r>
            <a:endParaRPr b="0" sz="22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grpSp>
        <p:nvGrpSpPr>
          <p:cNvPr id="1376" name="Google Shape;1376;p32"/>
          <p:cNvGrpSpPr/>
          <p:nvPr/>
        </p:nvGrpSpPr>
        <p:grpSpPr>
          <a:xfrm>
            <a:off x="6610576" y="2177798"/>
            <a:ext cx="2417245" cy="2965700"/>
            <a:chOff x="5063927" y="191833"/>
            <a:chExt cx="4239293" cy="4929688"/>
          </a:xfrm>
        </p:grpSpPr>
        <p:sp>
          <p:nvSpPr>
            <p:cNvPr id="1377" name="Google Shape;1377;p32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7" name="Google Shape;1427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28" name="Google Shape;1428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6" name="Google Shape;1436;p32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668454" y="364657"/>
              <a:ext cx="220254" cy="304096"/>
            </a:xfrm>
            <a:custGeom>
              <a:rect b="b" l="l" r="r" t="t"/>
              <a:pathLst>
                <a:path extrusionOk="0" h="11008" w="7973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1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Scheduling</a:t>
            </a:r>
            <a:endParaRPr/>
          </a:p>
        </p:txBody>
      </p:sp>
      <p:pic>
        <p:nvPicPr>
          <p:cNvPr id="1590" name="Google Shape;15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650" y="956400"/>
            <a:ext cx="2046700" cy="40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2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6" name="Google Shape;15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19" y="1017599"/>
            <a:ext cx="7063767" cy="39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3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- Carbon Footprint Tracker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2" name="Google Shape;1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25" y="1114775"/>
            <a:ext cx="2386934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8" name="Google Shape;1608;p44"/>
          <p:cNvPicPr preferRelativeResize="0"/>
          <p:nvPr/>
        </p:nvPicPr>
        <p:blipFill rotWithShape="1">
          <a:blip r:embed="rId3">
            <a:alphaModFix/>
          </a:blip>
          <a:srcRect b="15903" l="0" r="0" t="18595"/>
          <a:stretch/>
        </p:blipFill>
        <p:spPr>
          <a:xfrm>
            <a:off x="299738" y="1083575"/>
            <a:ext cx="8544524" cy="38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5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- Goals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4" name="Google Shape;1614;p45"/>
          <p:cNvPicPr preferRelativeResize="0"/>
          <p:nvPr/>
        </p:nvPicPr>
        <p:blipFill rotWithShape="1">
          <a:blip r:embed="rId3">
            <a:alphaModFix/>
          </a:blip>
          <a:srcRect b="17199" l="0" r="0" t="16623"/>
          <a:stretch/>
        </p:blipFill>
        <p:spPr>
          <a:xfrm>
            <a:off x="196963" y="1147100"/>
            <a:ext cx="8750076" cy="37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45"/>
          <p:cNvSpPr txBox="1"/>
          <p:nvPr/>
        </p:nvSpPr>
        <p:spPr>
          <a:xfrm>
            <a:off x="338025" y="1331450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Goal </a:t>
            </a: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dashboard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616" name="Google Shape;1616;p45"/>
          <p:cNvSpPr txBox="1"/>
          <p:nvPr/>
        </p:nvSpPr>
        <p:spPr>
          <a:xfrm>
            <a:off x="2815350" y="1331450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Summary 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617" name="Google Shape;1617;p45"/>
          <p:cNvSpPr txBox="1"/>
          <p:nvPr/>
        </p:nvSpPr>
        <p:spPr>
          <a:xfrm>
            <a:off x="7064525" y="1382775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Goal </a:t>
            </a: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Feedback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618" name="Google Shape;1618;p45"/>
          <p:cNvSpPr txBox="1"/>
          <p:nvPr/>
        </p:nvSpPr>
        <p:spPr>
          <a:xfrm>
            <a:off x="4939938" y="1382775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Reward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6"/>
          <p:cNvSpPr txBox="1"/>
          <p:nvPr>
            <p:ph idx="8" type="title"/>
          </p:nvPr>
        </p:nvSpPr>
        <p:spPr>
          <a:xfrm>
            <a:off x="720000" y="38632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- Rebates</a:t>
            </a:r>
            <a:endParaRPr/>
          </a:p>
        </p:txBody>
      </p:sp>
      <p:pic>
        <p:nvPicPr>
          <p:cNvPr id="1624" name="Google Shape;16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50" y="1126550"/>
            <a:ext cx="7450924" cy="34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7"/>
          <p:cNvSpPr txBox="1"/>
          <p:nvPr>
            <p:ph idx="8" type="title"/>
          </p:nvPr>
        </p:nvSpPr>
        <p:spPr>
          <a:xfrm>
            <a:off x="720000" y="4323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- Detect Inflation</a:t>
            </a:r>
            <a:endParaRPr/>
          </a:p>
        </p:txBody>
      </p:sp>
      <p:pic>
        <p:nvPicPr>
          <p:cNvPr id="1630" name="Google Shape;1630;p47"/>
          <p:cNvPicPr preferRelativeResize="0"/>
          <p:nvPr/>
        </p:nvPicPr>
        <p:blipFill rotWithShape="1">
          <a:blip r:embed="rId3">
            <a:alphaModFix/>
          </a:blip>
          <a:srcRect b="0" l="-1579" r="1579" t="0"/>
          <a:stretch/>
        </p:blipFill>
        <p:spPr>
          <a:xfrm>
            <a:off x="1461388" y="955925"/>
            <a:ext cx="6114224" cy="38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8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- Energy Irregularities</a:t>
            </a:r>
            <a:endParaRPr/>
          </a:p>
        </p:txBody>
      </p:sp>
      <p:pic>
        <p:nvPicPr>
          <p:cNvPr id="1636" name="Google Shape;16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50" y="1159300"/>
            <a:ext cx="7703999" cy="3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9"/>
          <p:cNvSpPr txBox="1"/>
          <p:nvPr>
            <p:ph idx="8" type="title"/>
          </p:nvPr>
        </p:nvSpPr>
        <p:spPr>
          <a:xfrm>
            <a:off x="720000" y="3253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- </a:t>
            </a:r>
            <a:r>
              <a:rPr lang="en"/>
              <a:t>Maintenance</a:t>
            </a:r>
            <a:endParaRPr/>
          </a:p>
        </p:txBody>
      </p:sp>
      <p:pic>
        <p:nvPicPr>
          <p:cNvPr id="1642" name="Google Shape;16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00" y="878450"/>
            <a:ext cx="5334202" cy="4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50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648" name="Google Shape;1648;p50"/>
          <p:cNvSpPr txBox="1"/>
          <p:nvPr>
            <p:ph idx="1" type="body"/>
          </p:nvPr>
        </p:nvSpPr>
        <p:spPr>
          <a:xfrm>
            <a:off x="720000" y="1155500"/>
            <a:ext cx="78198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Maintaining a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uniform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 design</a:t>
            </a:r>
            <a:r>
              <a:rPr lang="en" sz="1800"/>
              <a:t> and </a:t>
            </a:r>
            <a:r>
              <a:rPr lang="en" sz="1800"/>
              <a:t>vision</a:t>
            </a:r>
            <a:r>
              <a:rPr lang="en" sz="1800"/>
              <a:t> between group members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Continuous communication and iterative design check-ins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Establishing classes and fields with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high cohesion and low coupling </a:t>
            </a:r>
            <a:endParaRPr b="1" sz="1800">
              <a:latin typeface="Archivo"/>
              <a:ea typeface="Archivo"/>
              <a:cs typeface="Archivo"/>
              <a:sym typeface="Archiv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Defining data needs before assigning to specific classes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Deriving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relationships </a:t>
            </a:r>
            <a:r>
              <a:rPr lang="en" sz="1800"/>
              <a:t>between classes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 Determining shared data </a:t>
            </a:r>
            <a:r>
              <a:rPr lang="en" sz="1800"/>
              <a:t>be passed between classes 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Adhering to the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Single-Responsibility</a:t>
            </a:r>
            <a:r>
              <a:rPr lang="en" sz="1800"/>
              <a:t> principle of OOD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Modularizing classes so each class has only one major job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3"/>
          <p:cNvSpPr/>
          <p:nvPr/>
        </p:nvSpPr>
        <p:spPr>
          <a:xfrm>
            <a:off x="3331753" y="1059675"/>
            <a:ext cx="5556300" cy="33861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3"/>
          <p:cNvSpPr txBox="1"/>
          <p:nvPr>
            <p:ph type="title"/>
          </p:nvPr>
        </p:nvSpPr>
        <p:spPr>
          <a:xfrm>
            <a:off x="152400" y="2110500"/>
            <a:ext cx="30198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rbitron Medium"/>
                <a:ea typeface="Orbitron Medium"/>
                <a:cs typeface="Orbitron Medium"/>
                <a:sym typeface="Orbitron Medium"/>
              </a:rPr>
              <a:t>Home Energy Optimization</a:t>
            </a:r>
            <a:endParaRPr b="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529" name="Google Shape;1529;p33"/>
          <p:cNvSpPr txBox="1"/>
          <p:nvPr>
            <p:ph idx="1" type="body"/>
          </p:nvPr>
        </p:nvSpPr>
        <p:spPr>
          <a:xfrm>
            <a:off x="3530881" y="1293720"/>
            <a:ext cx="5153400" cy="28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</a:t>
            </a:r>
            <a:r>
              <a:rPr lang="en" sz="2400"/>
              <a:t>racks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home energy consumption patterns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Provides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optimizations </a:t>
            </a:r>
            <a:r>
              <a:rPr lang="en" sz="2400"/>
              <a:t>for energy usage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-"/>
            </a:pPr>
            <a:r>
              <a:rPr lang="en" sz="2400"/>
              <a:t>User can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control and schedule </a:t>
            </a:r>
            <a:r>
              <a:rPr lang="en" sz="2400"/>
              <a:t>devices usage</a:t>
            </a:r>
            <a:endParaRPr sz="2400"/>
          </a:p>
        </p:txBody>
      </p:sp>
      <p:sp>
        <p:nvSpPr>
          <p:cNvPr id="1530" name="Google Shape;1530;p33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5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54" name="Google Shape;1654;p51"/>
          <p:cNvSpPr txBox="1"/>
          <p:nvPr>
            <p:ph idx="1" type="body"/>
          </p:nvPr>
        </p:nvSpPr>
        <p:spPr>
          <a:xfrm>
            <a:off x="720000" y="1215750"/>
            <a:ext cx="77040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Early Prototyping: </a:t>
            </a:r>
            <a:r>
              <a:rPr lang="en" sz="1800"/>
              <a:t>Developing clear team goals for early design models allowed for minimal setbacks on pseudocode and UI/UX design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Balance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between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 Features and SImplicity: </a:t>
            </a:r>
            <a:r>
              <a:rPr lang="en" sz="1800"/>
              <a:t>Having a clear vision on the app complexity allowed the app design to be simple while still providing all important features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Team Feedback on Individual Parts: </a:t>
            </a:r>
            <a:r>
              <a:rPr lang="en" sz="1800"/>
              <a:t>Holding team members accountable and providing feedback through each step ensured that we had a uniform design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2"/>
          <p:cNvSpPr txBox="1"/>
          <p:nvPr>
            <p:ph type="title"/>
          </p:nvPr>
        </p:nvSpPr>
        <p:spPr>
          <a:xfrm>
            <a:off x="2872200" y="2138250"/>
            <a:ext cx="33996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4"/>
          <p:cNvSpPr txBox="1"/>
          <p:nvPr>
            <p:ph idx="1" type="body"/>
          </p:nvPr>
        </p:nvSpPr>
        <p:spPr>
          <a:xfrm>
            <a:off x="720000" y="1215750"/>
            <a:ext cx="77040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Home energy diagnostics currently cost $300-500 [1]</a:t>
            </a:r>
            <a:endParaRPr sz="2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app can significantly reduce this cost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Optimizations can save 10-30% on utility costs [1]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1700"/>
              <a:t>Average utility cost is $4700 in Virginia [2]</a:t>
            </a:r>
            <a:endParaRPr sz="2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</a:t>
            </a:r>
            <a:r>
              <a:rPr lang="en" sz="1700"/>
              <a:t>app can help </a:t>
            </a:r>
            <a:r>
              <a:rPr b="1" lang="en" sz="1700">
                <a:latin typeface="Archivo"/>
                <a:ea typeface="Archivo"/>
                <a:cs typeface="Archivo"/>
                <a:sym typeface="Archivo"/>
              </a:rPr>
              <a:t>save $1000 </a:t>
            </a:r>
            <a:r>
              <a:rPr lang="en" sz="1700"/>
              <a:t>per year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Continuous monitoring and control of energy usage</a:t>
            </a:r>
            <a:endParaRPr sz="2400"/>
          </a:p>
        </p:txBody>
      </p:sp>
      <p:sp>
        <p:nvSpPr>
          <p:cNvPr id="1536" name="Google Shape;1536;p3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Smart Home App</a:t>
            </a:r>
            <a:endParaRPr/>
          </a:p>
        </p:txBody>
      </p:sp>
      <p:sp>
        <p:nvSpPr>
          <p:cNvPr id="1537" name="Google Shape;1537;p34"/>
          <p:cNvSpPr txBox="1"/>
          <p:nvPr/>
        </p:nvSpPr>
        <p:spPr>
          <a:xfrm>
            <a:off x="0" y="4404600"/>
            <a:ext cx="4752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References: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https://rpsc.energy.gov/energy-data-facts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https://www.sofi.com/cost-of-living-in-virginia/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5"/>
          <p:cNvSpPr txBox="1"/>
          <p:nvPr>
            <p:ph type="title"/>
          </p:nvPr>
        </p:nvSpPr>
        <p:spPr>
          <a:xfrm>
            <a:off x="706975" y="1699325"/>
            <a:ext cx="48267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App Feature Breakdown</a:t>
            </a:r>
            <a:endParaRPr sz="4000">
              <a:solidFill>
                <a:schemeClr val="dk1"/>
              </a:solidFill>
            </a:endParaRPr>
          </a:p>
        </p:txBody>
      </p:sp>
      <p:grpSp>
        <p:nvGrpSpPr>
          <p:cNvPr id="1543" name="Google Shape;1543;p35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544" name="Google Shape;1544;p35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5" name="Google Shape;1545;p35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546" name="Google Shape;1546;p35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0" name="Google Shape;1550;p35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551" name="Google Shape;1551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6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Home/Landing Page</a:t>
            </a:r>
            <a:endParaRPr/>
          </a:p>
        </p:txBody>
      </p:sp>
      <p:pic>
        <p:nvPicPr>
          <p:cNvPr id="1560" name="Google Shape;15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00" y="1123525"/>
            <a:ext cx="4528200" cy="38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7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Account/User</a:t>
            </a:r>
            <a:endParaRPr/>
          </a:p>
        </p:txBody>
      </p:sp>
      <p:pic>
        <p:nvPicPr>
          <p:cNvPr id="1566" name="Google Shape;1566;p37"/>
          <p:cNvPicPr preferRelativeResize="0"/>
          <p:nvPr/>
        </p:nvPicPr>
        <p:blipFill rotWithShape="1">
          <a:blip r:embed="rId3">
            <a:alphaModFix/>
          </a:blip>
          <a:srcRect b="0" l="0" r="0" t="34678"/>
          <a:stretch/>
        </p:blipFill>
        <p:spPr>
          <a:xfrm>
            <a:off x="1311375" y="1340450"/>
            <a:ext cx="6521250" cy="36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8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Dashboard</a:t>
            </a:r>
            <a:endParaRPr/>
          </a:p>
        </p:txBody>
      </p:sp>
      <p:pic>
        <p:nvPicPr>
          <p:cNvPr id="1572" name="Google Shape;1572;p38"/>
          <p:cNvPicPr preferRelativeResize="0"/>
          <p:nvPr/>
        </p:nvPicPr>
        <p:blipFill rotWithShape="1">
          <a:blip r:embed="rId3">
            <a:alphaModFix/>
          </a:blip>
          <a:srcRect b="0" l="0" r="65834" t="0"/>
          <a:stretch/>
        </p:blipFill>
        <p:spPr>
          <a:xfrm>
            <a:off x="3506763" y="1017600"/>
            <a:ext cx="2130474" cy="40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9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Add Device</a:t>
            </a:r>
            <a:endParaRPr/>
          </a:p>
        </p:txBody>
      </p:sp>
      <p:pic>
        <p:nvPicPr>
          <p:cNvPr id="1578" name="Google Shape;15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887" y="1132350"/>
            <a:ext cx="3878226" cy="39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0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Device Management</a:t>
            </a:r>
            <a:endParaRPr/>
          </a:p>
        </p:txBody>
      </p:sp>
      <p:pic>
        <p:nvPicPr>
          <p:cNvPr id="1584" name="Google Shape;1584;p40"/>
          <p:cNvPicPr preferRelativeResize="0"/>
          <p:nvPr/>
        </p:nvPicPr>
        <p:blipFill rotWithShape="1">
          <a:blip r:embed="rId3">
            <a:alphaModFix/>
          </a:blip>
          <a:srcRect b="0" l="33199" r="0" t="0"/>
          <a:stretch/>
        </p:blipFill>
        <p:spPr>
          <a:xfrm>
            <a:off x="2489275" y="1017600"/>
            <a:ext cx="4165451" cy="40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