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97" r:id="rId2"/>
    <p:sldId id="298" r:id="rId3"/>
    <p:sldId id="299" r:id="rId4"/>
    <p:sldId id="300" r:id="rId5"/>
    <p:sldId id="301" r:id="rId6"/>
    <p:sldId id="302" r:id="rId7"/>
  </p:sldIdLst>
  <p:sldSz cx="9144000" cy="6858000" type="screen4x3"/>
  <p:notesSz cx="7102475" cy="10231438"/>
  <p:embeddedFontLst>
    <p:embeddedFont>
      <p:font typeface="Roboto" charset="0"/>
      <p:regular r:id="rId9"/>
      <p:bold r:id="rId10"/>
      <p:italic r:id="rId11"/>
      <p:boldItalic r:id="rId12"/>
    </p:embeddedFont>
    <p:embeddedFont>
      <p:font typeface="Calibri" pitchFamily="34" charset="0"/>
      <p:regular r:id="rId13"/>
      <p:bold r:id="rId14"/>
      <p:italic r:id="rId15"/>
      <p:boldItalic r:id="rId16"/>
    </p:embeddedFont>
    <p:embeddedFont>
      <p:font typeface="Constantia"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C97930B7-5D39-4756-BCF2-E8EA51AEFA0A}">
  <a:tblStyle styleId="{C97930B7-5D39-4756-BCF2-E8EA51AEFA0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A1CA7652-B8CD-4DE6-97F8-BB5C70B63AFE}"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163" cy="511175"/>
          </a:xfrm>
          <a:prstGeom prst="rect">
            <a:avLst/>
          </a:prstGeom>
          <a:noFill/>
          <a:ln>
            <a:noFill/>
          </a:ln>
        </p:spPr>
        <p:txBody>
          <a:bodyPr spcFirstLastPara="1" wrap="square" lIns="99025" tIns="49500" rIns="99025" bIns="49500"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022725" y="0"/>
            <a:ext cx="3078163" cy="511175"/>
          </a:xfrm>
          <a:prstGeom prst="rect">
            <a:avLst/>
          </a:prstGeom>
          <a:noFill/>
          <a:ln>
            <a:noFill/>
          </a:ln>
        </p:spPr>
        <p:txBody>
          <a:bodyPr spcFirstLastPara="1" wrap="square" lIns="99025" tIns="49500" rIns="99025" bIns="49500"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859338"/>
            <a:ext cx="5683250" cy="4605337"/>
          </a:xfrm>
          <a:prstGeom prst="rect">
            <a:avLst/>
          </a:prstGeom>
          <a:noFill/>
          <a:ln>
            <a:noFill/>
          </a:ln>
        </p:spPr>
        <p:txBody>
          <a:bodyPr spcFirstLastPara="1" wrap="square" lIns="99025" tIns="49500" rIns="99025" bIns="495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18675"/>
            <a:ext cx="3078163" cy="511175"/>
          </a:xfrm>
          <a:prstGeom prst="rect">
            <a:avLst/>
          </a:prstGeom>
          <a:noFill/>
          <a:ln>
            <a:noFill/>
          </a:ln>
        </p:spPr>
        <p:txBody>
          <a:bodyPr spcFirstLastPara="1" wrap="square" lIns="99025" tIns="49500" rIns="99025" bIns="49500"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022725" y="9718675"/>
            <a:ext cx="3078163" cy="511175"/>
          </a:xfrm>
          <a:prstGeom prst="rect">
            <a:avLst/>
          </a:prstGeom>
          <a:noFill/>
          <a:ln>
            <a:noFill/>
          </a:ln>
        </p:spPr>
        <p:txBody>
          <a:bodyPr spcFirstLastPara="1" wrap="square" lIns="99025" tIns="49500" rIns="99025" bIns="495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247536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c8c3681162_0_0: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c8c3681162_0_0: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392" name="Google Shape;392;g2c8c3681162_0_0: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c8c3681162_0_9: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c8c3681162_0_9: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00" name="Google Shape;400;g2c8c3681162_0_9: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c8c3681162_0_17: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c8c3681162_0_17: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08" name="Google Shape;408;g2c8c3681162_0_17: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c8c3681162_0_25: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c8c3681162_0_25: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16" name="Google Shape;416;g2c8c3681162_0_25: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c8c3681162_0_33: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c8c3681162_0_33: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25" name="Google Shape;425;g2c8c3681162_0_33: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c8c3681162_0_41:notes"/>
          <p:cNvSpPr>
            <a:spLocks noGrp="1" noRot="1" noChangeAspect="1"/>
          </p:cNvSpPr>
          <p:nvPr>
            <p:ph type="sldImg" idx="2"/>
          </p:nvPr>
        </p:nvSpPr>
        <p:spPr>
          <a:xfrm>
            <a:off x="993775" y="766763"/>
            <a:ext cx="5114925" cy="38369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c8c3681162_0_41:notes"/>
          <p:cNvSpPr txBox="1">
            <a:spLocks noGrp="1"/>
          </p:cNvSpPr>
          <p:nvPr>
            <p:ph type="body" idx="1"/>
          </p:nvPr>
        </p:nvSpPr>
        <p:spPr>
          <a:xfrm>
            <a:off x="709613" y="4859338"/>
            <a:ext cx="5683200" cy="4605300"/>
          </a:xfrm>
          <a:prstGeom prst="rect">
            <a:avLst/>
          </a:prstGeom>
        </p:spPr>
        <p:txBody>
          <a:bodyPr spcFirstLastPara="1" wrap="square" lIns="99025" tIns="49500" rIns="99025" bIns="49500" anchor="t" anchorCtr="0">
            <a:noAutofit/>
          </a:bodyPr>
          <a:lstStyle/>
          <a:p>
            <a:pPr marL="0" lvl="0" indent="0" algn="l" rtl="0">
              <a:spcBef>
                <a:spcPts val="360"/>
              </a:spcBef>
              <a:spcAft>
                <a:spcPts val="0"/>
              </a:spcAft>
              <a:buNone/>
            </a:pPr>
            <a:endParaRPr/>
          </a:p>
        </p:txBody>
      </p:sp>
      <p:sp>
        <p:nvSpPr>
          <p:cNvPr id="433" name="Google Shape;433;g2c8c3681162_0_41:notes"/>
          <p:cNvSpPr txBox="1">
            <a:spLocks noGrp="1"/>
          </p:cNvSpPr>
          <p:nvPr>
            <p:ph type="sldNum" idx="12"/>
          </p:nvPr>
        </p:nvSpPr>
        <p:spPr>
          <a:xfrm>
            <a:off x="4022725" y="9718675"/>
            <a:ext cx="3078300" cy="511200"/>
          </a:xfrm>
          <a:prstGeom prst="rect">
            <a:avLst/>
          </a:prstGeom>
        </p:spPr>
        <p:txBody>
          <a:bodyPr spcFirstLastPara="1" wrap="square" lIns="99025" tIns="49500" rIns="99025" bIns="49500" anchor="b"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457200" y="1935163"/>
            <a:ext cx="8229600" cy="43893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4"/>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48"/>
        <p:cNvGrpSpPr/>
        <p:nvPr/>
      </p:nvGrpSpPr>
      <p:grpSpPr>
        <a:xfrm>
          <a:off x="0" y="0"/>
          <a:ext cx="0" cy="0"/>
          <a:chOff x="0" y="0"/>
          <a:chExt cx="0" cy="0"/>
        </a:xfrm>
      </p:grpSpPr>
      <p:sp>
        <p:nvSpPr>
          <p:cNvPr id="49" name="Google Shape;49;p6"/>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8C9C6B"/>
            </a:gs>
            <a:gs pos="25000">
              <a:srgbClr val="849167"/>
            </a:gs>
            <a:gs pos="100000">
              <a:srgbClr val="243100"/>
            </a:gs>
          </a:gsLst>
          <a:path path="circle">
            <a:fillToRect l="50000" t="50000" r="50000" b="50000"/>
          </a:path>
          <a:tileRect/>
        </a:gra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ctrTitle"/>
          </p:nvPr>
        </p:nvSpPr>
        <p:spPr>
          <a:xfrm>
            <a:off x="533400" y="1371600"/>
            <a:ext cx="7851600"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7CA52"/>
              </a:buClr>
              <a:buSzPts val="5600"/>
              <a:buFont typeface="Calibri"/>
              <a:buNone/>
              <a:defRPr sz="5600" b="1">
                <a:solidFill>
                  <a:srgbClr val="F7CA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533400" y="3228536"/>
            <a:ext cx="7854600"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55" name="Google Shape;55;p7"/>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C9C6B"/>
            </a:gs>
            <a:gs pos="25000">
              <a:srgbClr val="849167"/>
            </a:gs>
            <a:gs pos="100000">
              <a:srgbClr val="243100"/>
            </a:gs>
          </a:gsLst>
          <a:path path="circle">
            <a:fillToRect l="50000" t="50000" r="50000" b="50000"/>
          </a:path>
          <a:tileRect/>
        </a:gradFill>
        <a:effectLst/>
      </p:bgPr>
    </p:bg>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30352" y="1316736"/>
            <a:ext cx="7772400" cy="13626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DB9AAF"/>
              </a:buClr>
              <a:buSzPts val="5600"/>
              <a:buFont typeface="Calibri"/>
              <a:buNone/>
              <a:defRPr sz="5600" b="1" cap="none">
                <a:solidFill>
                  <a:srgbClr val="DB9AA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530352" y="2704664"/>
            <a:ext cx="7772400" cy="1509600"/>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8"/>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2EEBF"/>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85800" y="514352"/>
            <a:ext cx="2743200" cy="1162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7" name="Google Shape;67;p9"/>
          <p:cNvSpPr txBox="1">
            <a:spLocks noGrp="1"/>
          </p:cNvSpPr>
          <p:nvPr>
            <p:ph type="body" idx="2"/>
          </p:nvPr>
        </p:nvSpPr>
        <p:spPr>
          <a:xfrm>
            <a:off x="3575050" y="1676400"/>
            <a:ext cx="5111700" cy="4572000"/>
          </a:xfrm>
          <a:prstGeom prst="rect">
            <a:avLst/>
          </a:prstGeom>
          <a:noFill/>
          <a:ln>
            <a:noFill/>
          </a:ln>
        </p:spPr>
        <p:txBody>
          <a:bodyPr spcFirstLastPara="1" wrap="square" lIns="91425" tIns="0" rIns="91425" bIns="45700" anchor="t" anchorCtr="0">
            <a:no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9"/>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10"/>
          <p:cNvSpPr/>
          <p:nvPr/>
        </p:nvSpPr>
        <p:spPr>
          <a:xfrm rot="-10379968" flipH="1">
            <a:off x="3165580" y="1108019"/>
            <a:ext cx="5257696" cy="4114887"/>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10" algn="tl" rotWithShape="0">
              <a:srgbClr val="000000">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10"/>
          <p:cNvSpPr/>
          <p:nvPr/>
        </p:nvSpPr>
        <p:spPr>
          <a:xfrm rot="-10381539" flipH="1">
            <a:off x="8004149" y="5359289"/>
            <a:ext cx="155652" cy="155652"/>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4" name="Google Shape;74;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BD7726">
                  <a:alpha val="43921"/>
                </a:srgbClr>
              </a:gs>
              <a:gs pos="100000">
                <a:srgbClr val="FFC200">
                  <a:alpha val="54117"/>
                </a:srgbClr>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5" name="Google Shape;75;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C9408">
                  <a:alpha val="29019"/>
                </a:srgbClr>
              </a:gs>
              <a:gs pos="80000">
                <a:srgbClr val="F3911F">
                  <a:alpha val="43921"/>
                </a:srgbClr>
              </a:gs>
              <a:gs pos="100000">
                <a:srgbClr val="F3911F">
                  <a:alpha val="43921"/>
                </a:srgbClr>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6" name="Google Shape;76;p10"/>
          <p:cNvSpPr txBox="1">
            <a:spLocks noGrp="1"/>
          </p:cNvSpPr>
          <p:nvPr>
            <p:ph type="title"/>
          </p:nvPr>
        </p:nvSpPr>
        <p:spPr>
          <a:xfrm>
            <a:off x="609600" y="1176996"/>
            <a:ext cx="2212800" cy="1582500"/>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609600" y="2828785"/>
            <a:ext cx="2209800" cy="217920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10"/>
          <p:cNvSpPr>
            <a:spLocks noGrp="1"/>
          </p:cNvSpPr>
          <p:nvPr>
            <p:ph type="pic" idx="2"/>
          </p:nvPr>
        </p:nvSpPr>
        <p:spPr>
          <a:xfrm rot="420022">
            <a:off x="3485888" y="1199550"/>
            <a:ext cx="4617824" cy="3931997"/>
          </a:xfrm>
          <a:prstGeom prst="rect">
            <a:avLst/>
          </a:prstGeom>
          <a:solidFill>
            <a:schemeClr val="lt2"/>
          </a:solidFill>
          <a:ln w="9525" cap="rnd" cmpd="sng">
            <a:solidFill>
              <a:srgbClr val="C0C0C0"/>
            </a:solidFill>
            <a:prstDash val="solid"/>
            <a:round/>
            <a:headEnd type="none" w="sm" len="sm"/>
            <a:tailEnd type="none" w="sm" len="sm"/>
          </a:ln>
        </p:spPr>
      </p:sp>
      <p:sp>
        <p:nvSpPr>
          <p:cNvPr id="79" name="Google Shape;79;p10"/>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8077200" y="6356350"/>
            <a:ext cx="6096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body" idx="1"/>
          </p:nvPr>
        </p:nvSpPr>
        <p:spPr>
          <a:xfrm rot="5400000">
            <a:off x="2377350" y="15013"/>
            <a:ext cx="4389300" cy="82296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5" name="Google Shape;85;p11"/>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rot="5400000">
            <a:off x="5052150" y="2491651"/>
            <a:ext cx="5211900"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861150" y="510451"/>
            <a:ext cx="5211900" cy="60198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2"/>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0">
            <a:alphaModFix/>
          </a:blip>
          <a:tile tx="0" ty="0" sx="65002" sy="65002" flip="none" algn="tl"/>
        </a:blipFill>
        <a:effectLst/>
      </p:bgPr>
    </p:bg>
    <p:spTree>
      <p:nvGrpSpPr>
        <p:cNvPr id="1" name="Shape 26"/>
        <p:cNvGrpSpPr/>
        <p:nvPr/>
      </p:nvGrpSpPr>
      <p:grpSpPr>
        <a:xfrm>
          <a:off x="0" y="0"/>
          <a:ext cx="0" cy="0"/>
          <a:chOff x="0" y="0"/>
          <a:chExt cx="0" cy="0"/>
        </a:xfrm>
      </p:grpSpPr>
      <p:sp>
        <p:nvSpPr>
          <p:cNvPr id="27" name="Google Shape;27;p3"/>
          <p:cNvSpPr/>
          <p:nvPr/>
        </p:nvSpPr>
        <p:spPr>
          <a:xfrm>
            <a:off x="-9525" y="-7938"/>
            <a:ext cx="9163050" cy="1041402"/>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BD7726">
                  <a:alpha val="43921"/>
                </a:srgbClr>
              </a:gs>
              <a:gs pos="100000">
                <a:srgbClr val="FFC200">
                  <a:alpha val="54117"/>
                </a:srgbClr>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8" name="Google Shape;28;p3"/>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BC9408">
                  <a:alpha val="29019"/>
                </a:srgbClr>
              </a:gs>
              <a:gs pos="80000">
                <a:srgbClr val="F3911F">
                  <a:alpha val="43921"/>
                </a:srgbClr>
              </a:gs>
              <a:gs pos="100000">
                <a:srgbClr val="F3911F">
                  <a:alpha val="43921"/>
                </a:srgbClr>
              </a:gs>
            </a:gsLst>
            <a:lin ang="5400012"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9" name="Google Shape;29;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30" name="Google Shape;30;p3"/>
          <p:cNvSpPr txBox="1">
            <a:spLocks noGrp="1"/>
          </p:cNvSpPr>
          <p:nvPr>
            <p:ph type="body" idx="1"/>
          </p:nvPr>
        </p:nvSpPr>
        <p:spPr>
          <a:xfrm>
            <a:off x="457200" y="1935163"/>
            <a:ext cx="8229600" cy="4389300"/>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rgbClr val="E7BC2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rgbClr val="E7BC2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rgbClr val="D092A7"/>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3"/>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404924"/>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2667000" y="6356350"/>
            <a:ext cx="3352800" cy="365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404924"/>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7924800" y="6356350"/>
            <a:ext cx="762000" cy="365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404924"/>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34" name="Google Shape;34;p3"/>
          <p:cNvGrpSpPr/>
          <p:nvPr/>
        </p:nvGrpSpPr>
        <p:grpSpPr>
          <a:xfrm>
            <a:off x="-29327" y="-14802"/>
            <a:ext cx="9198252" cy="1083762"/>
            <a:chOff x="-29322" y="-1965"/>
            <a:chExt cx="9198252" cy="1086260"/>
          </a:xfrm>
        </p:grpSpPr>
        <p:sp>
          <p:nvSpPr>
            <p:cNvPr id="35" name="Google Shape;35;p3"/>
            <p:cNvSpPr/>
            <p:nvPr/>
          </p:nvSpPr>
          <p:spPr>
            <a:xfrm rot="-164306">
              <a:off x="-19045" y="216554"/>
              <a:ext cx="9163052" cy="649223"/>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CAA42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6" name="Google Shape;36;p3"/>
            <p:cNvSpPr/>
            <p:nvPr/>
          </p:nvSpPr>
          <p:spPr>
            <a:xfrm rot="-164306">
              <a:off x="-14309" y="290004"/>
              <a:ext cx="9175809" cy="530353"/>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4"/>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a:t>Zigbee</a:t>
            </a:r>
            <a:endParaRPr/>
          </a:p>
        </p:txBody>
      </p:sp>
      <p:sp>
        <p:nvSpPr>
          <p:cNvPr id="395" name="Google Shape;395;p54"/>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Arial"/>
                <a:ea typeface="Arial"/>
                <a:cs typeface="Arial"/>
                <a:sym typeface="Arial"/>
              </a:rPr>
              <a:t>Zigbee is a wireless communication protocol specifically designed for low-power, low-data-rate, and short-range applications. It operates on the IEEE 802.15.4 standard, which defines the physical and media access control (MAC) layers for low-rate wireless personal area networks (WPANs). Here's an explanation of Zigbee's key components and characteristics:</a:t>
            </a:r>
            <a:endParaRPr sz="1400">
              <a:latin typeface="Arial"/>
              <a:ea typeface="Arial"/>
              <a:cs typeface="Arial"/>
              <a:sym typeface="Arial"/>
            </a:endParaRPr>
          </a:p>
          <a:p>
            <a:pPr marL="457200" lvl="0" indent="-317500" algn="l" rtl="0">
              <a:lnSpc>
                <a:spcPct val="115000"/>
              </a:lnSpc>
              <a:spcBef>
                <a:spcPts val="1200"/>
              </a:spcBef>
              <a:spcAft>
                <a:spcPts val="0"/>
              </a:spcAft>
              <a:buClr>
                <a:schemeClr val="dk1"/>
              </a:buClr>
              <a:buSzPts val="1400"/>
              <a:buFont typeface="Arial"/>
              <a:buAutoNum type="arabicPeriod"/>
            </a:pPr>
            <a:r>
              <a:rPr lang="en-US" sz="1400" b="1">
                <a:latin typeface="Arial"/>
                <a:ea typeface="Arial"/>
                <a:cs typeface="Arial"/>
                <a:sym typeface="Arial"/>
              </a:rPr>
              <a:t>Protocol Stack</a:t>
            </a:r>
            <a:r>
              <a:rPr lang="en-US" sz="1400">
                <a:latin typeface="Arial"/>
                <a:ea typeface="Arial"/>
                <a:cs typeface="Arial"/>
                <a:sym typeface="Arial"/>
              </a:rPr>
              <a:t>: Zigbee uses a layered protocol stack similar to the OSI model. It consists of the physical layer (PHY), the MAC layer, the network layer, the application support sublayer (APS), and the application layer.</a:t>
            </a:r>
            <a:endParaRPr sz="1400">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AutoNum type="arabicPeriod"/>
            </a:pPr>
            <a:r>
              <a:rPr lang="en-US" sz="1400" b="1">
                <a:latin typeface="Arial"/>
                <a:ea typeface="Arial"/>
                <a:cs typeface="Arial"/>
                <a:sym typeface="Arial"/>
              </a:rPr>
              <a:t>Low Power Consumption</a:t>
            </a:r>
            <a:r>
              <a:rPr lang="en-US" sz="1400">
                <a:latin typeface="Arial"/>
                <a:ea typeface="Arial"/>
                <a:cs typeface="Arial"/>
                <a:sym typeface="Arial"/>
              </a:rPr>
              <a:t>: Zigbee devices are engineered for low-power operation, making them suitable for battery-operated devices and applications where power efficiency is crucial. This allows Zigbee devices to have long battery life, making them suitable for use in wireless sensor networks and home automation systems.</a:t>
            </a:r>
            <a:endParaRPr sz="1400">
              <a:latin typeface="Arial"/>
              <a:ea typeface="Arial"/>
              <a:cs typeface="Arial"/>
              <a:sym typeface="Arial"/>
            </a:endParaRPr>
          </a:p>
          <a:p>
            <a:pPr marL="457200" lvl="0" indent="-317500" algn="l" rtl="0">
              <a:lnSpc>
                <a:spcPct val="115000"/>
              </a:lnSpc>
              <a:spcBef>
                <a:spcPts val="0"/>
              </a:spcBef>
              <a:spcAft>
                <a:spcPts val="0"/>
              </a:spcAft>
              <a:buClr>
                <a:schemeClr val="dk1"/>
              </a:buClr>
              <a:buSzPts val="1400"/>
              <a:buFont typeface="Arial"/>
              <a:buAutoNum type="arabicPeriod"/>
            </a:pPr>
            <a:r>
              <a:rPr lang="en-US" sz="1400" b="1">
                <a:latin typeface="Arial"/>
                <a:ea typeface="Arial"/>
                <a:cs typeface="Arial"/>
                <a:sym typeface="Arial"/>
              </a:rPr>
              <a:t>Short Range</a:t>
            </a:r>
            <a:r>
              <a:rPr lang="en-US" sz="1400">
                <a:latin typeface="Arial"/>
                <a:ea typeface="Arial"/>
                <a:cs typeface="Arial"/>
                <a:sym typeface="Arial"/>
              </a:rPr>
              <a:t>: Zigbee operates in the 2.4 GHz ISM band and has a typical range of up to 10-100 meters, depending on environmental conditions and power settings. This short-range communication is well-suited for applications like home automation, industrial control, and healthcare monitoring.</a:t>
            </a:r>
            <a:endParaRPr sz="1400">
              <a:latin typeface="Arial"/>
              <a:ea typeface="Arial"/>
              <a:cs typeface="Arial"/>
              <a:sym typeface="Arial"/>
            </a:endParaRPr>
          </a:p>
          <a:p>
            <a:pPr marL="0" lvl="0" indent="0" algn="l" rtl="0">
              <a:spcBef>
                <a:spcPts val="1200"/>
              </a:spcBef>
              <a:spcAft>
                <a:spcPts val="0"/>
              </a:spcAft>
              <a:buNone/>
            </a:pPr>
            <a:endParaRPr sz="2900"/>
          </a:p>
        </p:txBody>
      </p:sp>
      <p:sp>
        <p:nvSpPr>
          <p:cNvPr id="396" name="Google Shape;396;p54"/>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5"/>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endParaRPr/>
          </a:p>
        </p:txBody>
      </p:sp>
      <p:sp>
        <p:nvSpPr>
          <p:cNvPr id="403" name="Google Shape;403;p55"/>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457200" lvl="0" indent="-323850" algn="l" rtl="0">
              <a:lnSpc>
                <a:spcPct val="115000"/>
              </a:lnSpc>
              <a:spcBef>
                <a:spcPts val="0"/>
              </a:spcBef>
              <a:spcAft>
                <a:spcPts val="0"/>
              </a:spcAft>
              <a:buClr>
                <a:schemeClr val="dk1"/>
              </a:buClr>
              <a:buSzPts val="1500"/>
              <a:buFont typeface="Arial"/>
              <a:buAutoNum type="arabicPeriod"/>
            </a:pPr>
            <a:r>
              <a:rPr lang="en-US" sz="1500" b="1">
                <a:latin typeface="Arial"/>
                <a:ea typeface="Arial"/>
                <a:cs typeface="Arial"/>
                <a:sym typeface="Arial"/>
              </a:rPr>
              <a:t>Mesh Networking</a:t>
            </a:r>
            <a:r>
              <a:rPr lang="en-US" sz="1500">
                <a:latin typeface="Arial"/>
                <a:ea typeface="Arial"/>
                <a:cs typeface="Arial"/>
                <a:sym typeface="Arial"/>
              </a:rPr>
              <a:t>: Zigbee supports mesh networking, allowing devices to relay data through intermediate nodes to extend the network's range and improve reliability. This self-organizing mesh topology enhances network resilience and enables Zigbee networks to cover larger areas.</a:t>
            </a:r>
            <a:endParaRPr sz="1500">
              <a:latin typeface="Arial"/>
              <a:ea typeface="Arial"/>
              <a:cs typeface="Arial"/>
              <a:sym typeface="Arial"/>
            </a:endParaRPr>
          </a:p>
          <a:p>
            <a:pPr marL="457200" lvl="0" indent="-323850" algn="l" rtl="0">
              <a:lnSpc>
                <a:spcPct val="115000"/>
              </a:lnSpc>
              <a:spcBef>
                <a:spcPts val="0"/>
              </a:spcBef>
              <a:spcAft>
                <a:spcPts val="0"/>
              </a:spcAft>
              <a:buClr>
                <a:schemeClr val="dk1"/>
              </a:buClr>
              <a:buSzPts val="1500"/>
              <a:buFont typeface="Arial"/>
              <a:buAutoNum type="arabicPeriod"/>
            </a:pPr>
            <a:r>
              <a:rPr lang="en-US" sz="1500" b="1">
                <a:latin typeface="Arial"/>
                <a:ea typeface="Arial"/>
                <a:cs typeface="Arial"/>
                <a:sym typeface="Arial"/>
              </a:rPr>
              <a:t>Low Data Rate</a:t>
            </a:r>
            <a:r>
              <a:rPr lang="en-US" sz="1500">
                <a:latin typeface="Arial"/>
                <a:ea typeface="Arial"/>
                <a:cs typeface="Arial"/>
                <a:sym typeface="Arial"/>
              </a:rPr>
              <a:t>: Zigbee is optimized for low-data-rate applications, typically ranging from 20 to 250 kbps. While this may seem slow compared to other wireless protocols like Wi-Fi, it is sufficient for many IoT and sensor-based applications.</a:t>
            </a:r>
            <a:endParaRPr sz="1500">
              <a:latin typeface="Arial"/>
              <a:ea typeface="Arial"/>
              <a:cs typeface="Arial"/>
              <a:sym typeface="Arial"/>
            </a:endParaRPr>
          </a:p>
          <a:p>
            <a:pPr marL="457200" lvl="0" indent="-323850" algn="l" rtl="0">
              <a:lnSpc>
                <a:spcPct val="115000"/>
              </a:lnSpc>
              <a:spcBef>
                <a:spcPts val="0"/>
              </a:spcBef>
              <a:spcAft>
                <a:spcPts val="0"/>
              </a:spcAft>
              <a:buClr>
                <a:schemeClr val="dk1"/>
              </a:buClr>
              <a:buSzPts val="1500"/>
              <a:buFont typeface="Arial"/>
              <a:buAutoNum type="arabicPeriod"/>
            </a:pPr>
            <a:r>
              <a:rPr lang="en-US" sz="1500" b="1">
                <a:latin typeface="Arial"/>
                <a:ea typeface="Arial"/>
                <a:cs typeface="Arial"/>
                <a:sym typeface="Arial"/>
              </a:rPr>
              <a:t>Security Features</a:t>
            </a:r>
            <a:r>
              <a:rPr lang="en-US" sz="1500">
                <a:latin typeface="Arial"/>
                <a:ea typeface="Arial"/>
                <a:cs typeface="Arial"/>
                <a:sym typeface="Arial"/>
              </a:rPr>
              <a:t>: Zigbee includes built-in security features to protect communication between devices. These features include encryption, authentication, and key management, ensuring the integrity and confidentiality of data transmitted over the network.</a:t>
            </a:r>
            <a:endParaRPr sz="1500">
              <a:latin typeface="Arial"/>
              <a:ea typeface="Arial"/>
              <a:cs typeface="Arial"/>
              <a:sym typeface="Arial"/>
            </a:endParaRPr>
          </a:p>
          <a:p>
            <a:pPr marL="457200" lvl="0" indent="-323850" algn="l" rtl="0">
              <a:lnSpc>
                <a:spcPct val="115000"/>
              </a:lnSpc>
              <a:spcBef>
                <a:spcPts val="0"/>
              </a:spcBef>
              <a:spcAft>
                <a:spcPts val="0"/>
              </a:spcAft>
              <a:buClr>
                <a:schemeClr val="dk1"/>
              </a:buClr>
              <a:buSzPts val="1500"/>
              <a:buFont typeface="Arial"/>
              <a:buAutoNum type="arabicPeriod"/>
            </a:pPr>
            <a:r>
              <a:rPr lang="en-US" sz="1500" b="1">
                <a:latin typeface="Arial"/>
                <a:ea typeface="Arial"/>
                <a:cs typeface="Arial"/>
                <a:sym typeface="Arial"/>
              </a:rPr>
              <a:t>Application Profiles</a:t>
            </a:r>
            <a:r>
              <a:rPr lang="en-US" sz="1500">
                <a:latin typeface="Arial"/>
                <a:ea typeface="Arial"/>
                <a:cs typeface="Arial"/>
                <a:sym typeface="Arial"/>
              </a:rPr>
              <a:t>: Zigbee defines application profiles that specify how different types of devices communicate with each other within a Zigbee network. These profiles ensure interoperability between devices from different manufacturers and facilitate the development of Zigbee-based solutions.</a:t>
            </a:r>
            <a:endParaRPr sz="1500">
              <a:latin typeface="Arial"/>
              <a:ea typeface="Arial"/>
              <a:cs typeface="Arial"/>
              <a:sym typeface="Arial"/>
            </a:endParaRPr>
          </a:p>
          <a:p>
            <a:pPr marL="0" lvl="0" indent="0" algn="l" rtl="0">
              <a:spcBef>
                <a:spcPts val="1200"/>
              </a:spcBef>
              <a:spcAft>
                <a:spcPts val="0"/>
              </a:spcAft>
              <a:buNone/>
            </a:pPr>
            <a:endParaRPr sz="3000"/>
          </a:p>
        </p:txBody>
      </p:sp>
      <p:sp>
        <p:nvSpPr>
          <p:cNvPr id="404" name="Google Shape;404;p55"/>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6"/>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endParaRPr/>
          </a:p>
        </p:txBody>
      </p:sp>
      <p:sp>
        <p:nvSpPr>
          <p:cNvPr id="411" name="Google Shape;411;p56"/>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Overall, Zigbee's combination of low power consumption, short-range communication, mesh networking capabilities, and built-in security features make it a popular choice for various IoT applications, including smart homes, industrial automation, healthcare monitoring, and asset tracking.</a:t>
            </a:r>
            <a:endParaRPr/>
          </a:p>
          <a:p>
            <a:pPr marL="0" lvl="0" indent="0" algn="l" rtl="0">
              <a:spcBef>
                <a:spcPts val="1200"/>
              </a:spcBef>
              <a:spcAft>
                <a:spcPts val="0"/>
              </a:spcAft>
              <a:buNone/>
            </a:pPr>
            <a:endParaRPr/>
          </a:p>
        </p:txBody>
      </p:sp>
      <p:sp>
        <p:nvSpPr>
          <p:cNvPr id="412" name="Google Shape;412;p56"/>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7"/>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a:t>Zigbee Protocol Stack</a:t>
            </a:r>
            <a:endParaRPr/>
          </a:p>
        </p:txBody>
      </p:sp>
      <p:sp>
        <p:nvSpPr>
          <p:cNvPr id="419" name="Google Shape;419;p57"/>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0" name="Google Shape;420;p57"/>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pic>
        <p:nvPicPr>
          <p:cNvPr id="421" name="Google Shape;421;p57"/>
          <p:cNvPicPr preferRelativeResize="0"/>
          <p:nvPr/>
        </p:nvPicPr>
        <p:blipFill>
          <a:blip r:embed="rId3">
            <a:alphaModFix/>
          </a:blip>
          <a:stretch>
            <a:fillRect/>
          </a:stretch>
        </p:blipFill>
        <p:spPr>
          <a:xfrm>
            <a:off x="1381125" y="2577250"/>
            <a:ext cx="6381750" cy="310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endParaRPr/>
          </a:p>
        </p:txBody>
      </p:sp>
      <p:sp>
        <p:nvSpPr>
          <p:cNvPr id="428" name="Google Shape;428;p58"/>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457200" lvl="0" indent="-228600" algn="l" rtl="0">
              <a:lnSpc>
                <a:spcPct val="115000"/>
              </a:lnSpc>
              <a:spcBef>
                <a:spcPts val="1500"/>
              </a:spcBef>
              <a:spcAft>
                <a:spcPts val="0"/>
              </a:spcAft>
              <a:buClr>
                <a:srgbClr val="0D0D0D"/>
              </a:buClr>
              <a:buSzPts val="1700"/>
              <a:buFont typeface="Roboto"/>
              <a:buNone/>
            </a:pPr>
            <a:r>
              <a:rPr lang="en-US" sz="1700">
                <a:solidFill>
                  <a:srgbClr val="0D0D0D"/>
                </a:solidFill>
                <a:highlight>
                  <a:srgbClr val="FFFFFF"/>
                </a:highlight>
                <a:latin typeface="Roboto"/>
                <a:ea typeface="Roboto"/>
                <a:cs typeface="Roboto"/>
                <a:sym typeface="Roboto"/>
              </a:rPr>
              <a:t>Physical Layer (PHY)</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Defines radio characteristics and modulation techniques.</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Handles transmission over the air and energy detection.</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Operates in multiple frequency bands (e.g., 2.4 GHz, 915 MHz).</a:t>
            </a:r>
            <a:endParaRPr sz="17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US" sz="1700">
                <a:solidFill>
                  <a:srgbClr val="0D0D0D"/>
                </a:solidFill>
                <a:highlight>
                  <a:srgbClr val="FFFFFF"/>
                </a:highlight>
                <a:latin typeface="Roboto"/>
                <a:ea typeface="Roboto"/>
                <a:cs typeface="Roboto"/>
                <a:sym typeface="Roboto"/>
              </a:rPr>
              <a:t>Media Access Control (MAC) Layer</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Manages access to the communication medium.</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Implements protocols for addressing, acknowledgment, and packet synchronization.</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Supports various network topologies and channel access mechanisms.</a:t>
            </a:r>
            <a:endParaRPr sz="17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700"/>
              <a:buFont typeface="Roboto"/>
              <a:buNone/>
            </a:pPr>
            <a:r>
              <a:rPr lang="en-US" sz="1700">
                <a:solidFill>
                  <a:srgbClr val="0D0D0D"/>
                </a:solidFill>
                <a:highlight>
                  <a:srgbClr val="FFFFFF"/>
                </a:highlight>
                <a:latin typeface="Roboto"/>
                <a:ea typeface="Roboto"/>
                <a:cs typeface="Roboto"/>
                <a:sym typeface="Roboto"/>
              </a:rPr>
              <a:t>Network Layer</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Responsible for network formation, routing, and addressing.</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Facilitates device discovery, joining, and leaving the network.</a:t>
            </a:r>
            <a:endParaRPr sz="1700">
              <a:solidFill>
                <a:srgbClr val="0D0D0D"/>
              </a:solidFill>
              <a:highlight>
                <a:srgbClr val="FFFFFF"/>
              </a:highlight>
              <a:latin typeface="Roboto"/>
              <a:ea typeface="Roboto"/>
              <a:cs typeface="Roboto"/>
              <a:sym typeface="Roboto"/>
            </a:endParaRPr>
          </a:p>
          <a:p>
            <a:pPr marL="914400" lvl="1" indent="-336550" algn="l" rtl="0">
              <a:lnSpc>
                <a:spcPct val="115000"/>
              </a:lnSpc>
              <a:spcBef>
                <a:spcPts val="0"/>
              </a:spcBef>
              <a:spcAft>
                <a:spcPts val="0"/>
              </a:spcAft>
              <a:buClr>
                <a:srgbClr val="0D0D0D"/>
              </a:buClr>
              <a:buSzPts val="1700"/>
              <a:buFont typeface="Roboto"/>
              <a:buChar char="●"/>
            </a:pPr>
            <a:r>
              <a:rPr lang="en-US" sz="1700">
                <a:solidFill>
                  <a:srgbClr val="0D0D0D"/>
                </a:solidFill>
                <a:highlight>
                  <a:srgbClr val="FFFFFF"/>
                </a:highlight>
                <a:latin typeface="Roboto"/>
                <a:ea typeface="Roboto"/>
                <a:cs typeface="Roboto"/>
                <a:sym typeface="Roboto"/>
              </a:rPr>
              <a:t>Supports unicast and multicast communication and efficient routing.</a:t>
            </a:r>
            <a:endParaRPr sz="1700">
              <a:solidFill>
                <a:srgbClr val="0D0D0D"/>
              </a:solidFill>
              <a:highlight>
                <a:srgbClr val="FFFFFF"/>
              </a:highlight>
              <a:latin typeface="Roboto"/>
              <a:ea typeface="Roboto"/>
              <a:cs typeface="Roboto"/>
              <a:sym typeface="Roboto"/>
            </a:endParaRPr>
          </a:p>
          <a:p>
            <a:pPr marL="0" lvl="0" indent="0" algn="l" rtl="0">
              <a:spcBef>
                <a:spcPts val="360"/>
              </a:spcBef>
              <a:spcAft>
                <a:spcPts val="0"/>
              </a:spcAft>
              <a:buNone/>
            </a:pPr>
            <a:endParaRPr sz="3100"/>
          </a:p>
        </p:txBody>
      </p:sp>
      <p:sp>
        <p:nvSpPr>
          <p:cNvPr id="429" name="Google Shape;429;p58"/>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9"/>
          <p:cNvSpPr txBox="1">
            <a:spLocks noGrp="1"/>
          </p:cNvSpPr>
          <p:nvPr>
            <p:ph type="title"/>
          </p:nvPr>
        </p:nvSpPr>
        <p:spPr>
          <a:xfrm>
            <a:off x="457200" y="70485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endParaRPr/>
          </a:p>
        </p:txBody>
      </p:sp>
      <p:sp>
        <p:nvSpPr>
          <p:cNvPr id="436" name="Google Shape;436;p59"/>
          <p:cNvSpPr txBox="1">
            <a:spLocks noGrp="1"/>
          </p:cNvSpPr>
          <p:nvPr>
            <p:ph type="body" idx="1"/>
          </p:nvPr>
        </p:nvSpPr>
        <p:spPr>
          <a:xfrm>
            <a:off x="457200" y="1935163"/>
            <a:ext cx="8229600" cy="4389300"/>
          </a:xfrm>
          <a:prstGeom prst="rect">
            <a:avLst/>
          </a:prstGeom>
        </p:spPr>
        <p:txBody>
          <a:bodyPr spcFirstLastPara="1" wrap="square" lIns="91425" tIns="45700" rIns="91425" bIns="45700" anchor="t" anchorCtr="0">
            <a:noAutofit/>
          </a:bodyPr>
          <a:lstStyle/>
          <a:p>
            <a:pPr marL="457200" lvl="0" indent="-228600" algn="l" rtl="0">
              <a:lnSpc>
                <a:spcPct val="115000"/>
              </a:lnSpc>
              <a:spcBef>
                <a:spcPts val="1500"/>
              </a:spcBef>
              <a:spcAft>
                <a:spcPts val="0"/>
              </a:spcAft>
              <a:buClr>
                <a:srgbClr val="0D0D0D"/>
              </a:buClr>
              <a:buSzPts val="1600"/>
              <a:buFont typeface="Roboto"/>
              <a:buNone/>
            </a:pPr>
            <a:r>
              <a:rPr lang="en-US" sz="1600">
                <a:solidFill>
                  <a:srgbClr val="0D0D0D"/>
                </a:solidFill>
                <a:highlight>
                  <a:srgbClr val="FFFFFF"/>
                </a:highlight>
                <a:latin typeface="Roboto"/>
                <a:ea typeface="Roboto"/>
                <a:cs typeface="Roboto"/>
                <a:sym typeface="Roboto"/>
              </a:rPr>
              <a:t>Application Support Sublayer (APS)</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Provides services to the application layer.</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Handles endpoint addressing, message fragmentation, and reassembly.</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Supports application profiles and interaction between application objects.</a:t>
            </a:r>
            <a:endParaRPr sz="16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a:solidFill>
                  <a:srgbClr val="0D0D0D"/>
                </a:solidFill>
                <a:highlight>
                  <a:srgbClr val="FFFFFF"/>
                </a:highlight>
                <a:latin typeface="Roboto"/>
                <a:ea typeface="Roboto"/>
                <a:cs typeface="Roboto"/>
                <a:sym typeface="Roboto"/>
              </a:rPr>
              <a:t>Application Layer</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Defines device functionality and application logic.</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Implements device control, data processing, and interaction with higher-level systems.</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Interacts with the APS layer to exchange messages and data with other devices.</a:t>
            </a:r>
            <a:endParaRPr sz="1600">
              <a:solidFill>
                <a:srgbClr val="0D0D0D"/>
              </a:solidFill>
              <a:highlight>
                <a:srgbClr val="FFFFFF"/>
              </a:highlight>
              <a:latin typeface="Roboto"/>
              <a:ea typeface="Roboto"/>
              <a:cs typeface="Roboto"/>
              <a:sym typeface="Roboto"/>
            </a:endParaRPr>
          </a:p>
          <a:p>
            <a:pPr marL="457200" lvl="0" indent="-228600" algn="l" rtl="0">
              <a:lnSpc>
                <a:spcPct val="115000"/>
              </a:lnSpc>
              <a:spcBef>
                <a:spcPts val="0"/>
              </a:spcBef>
              <a:spcAft>
                <a:spcPts val="0"/>
              </a:spcAft>
              <a:buClr>
                <a:srgbClr val="0D0D0D"/>
              </a:buClr>
              <a:buSzPts val="1600"/>
              <a:buFont typeface="Roboto"/>
              <a:buNone/>
            </a:pPr>
            <a:r>
              <a:rPr lang="en-US" sz="1600">
                <a:solidFill>
                  <a:srgbClr val="0D0D0D"/>
                </a:solidFill>
                <a:highlight>
                  <a:srgbClr val="FFFFFF"/>
                </a:highlight>
                <a:latin typeface="Roboto"/>
                <a:ea typeface="Roboto"/>
                <a:cs typeface="Roboto"/>
                <a:sym typeface="Roboto"/>
              </a:rPr>
              <a:t>Interaction between Layers</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Each layer interacts with adjacent layers to enable end-to-end communication.</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Data flows through the protocol stack from the physical layer to the application layer.</a:t>
            </a:r>
            <a:endParaRPr sz="1600">
              <a:solidFill>
                <a:srgbClr val="0D0D0D"/>
              </a:solidFill>
              <a:highlight>
                <a:srgbClr val="FFFFFF"/>
              </a:highlight>
              <a:latin typeface="Roboto"/>
              <a:ea typeface="Roboto"/>
              <a:cs typeface="Roboto"/>
              <a:sym typeface="Roboto"/>
            </a:endParaRPr>
          </a:p>
          <a:p>
            <a:pPr marL="914400" lvl="1" indent="-330200" algn="l" rtl="0">
              <a:lnSpc>
                <a:spcPct val="115000"/>
              </a:lnSpc>
              <a:spcBef>
                <a:spcPts val="0"/>
              </a:spcBef>
              <a:spcAft>
                <a:spcPts val="0"/>
              </a:spcAft>
              <a:buClr>
                <a:srgbClr val="0D0D0D"/>
              </a:buClr>
              <a:buSzPts val="1600"/>
              <a:buFont typeface="Roboto"/>
              <a:buChar char="●"/>
            </a:pPr>
            <a:r>
              <a:rPr lang="en-US" sz="1600">
                <a:solidFill>
                  <a:srgbClr val="0D0D0D"/>
                </a:solidFill>
                <a:highlight>
                  <a:srgbClr val="FFFFFF"/>
                </a:highlight>
                <a:latin typeface="Roboto"/>
                <a:ea typeface="Roboto"/>
                <a:cs typeface="Roboto"/>
                <a:sym typeface="Roboto"/>
              </a:rPr>
              <a:t>Each layer adds its own headers and metadata to the data packets as they traverse the stack.</a:t>
            </a:r>
            <a:endParaRPr sz="1600">
              <a:solidFill>
                <a:srgbClr val="0D0D0D"/>
              </a:solidFill>
              <a:highlight>
                <a:srgbClr val="FFFFFF"/>
              </a:highlight>
              <a:latin typeface="Roboto"/>
              <a:ea typeface="Roboto"/>
              <a:cs typeface="Roboto"/>
              <a:sym typeface="Roboto"/>
            </a:endParaRPr>
          </a:p>
          <a:p>
            <a:pPr marL="0" lvl="0" indent="0" algn="l" rtl="0">
              <a:spcBef>
                <a:spcPts val="360"/>
              </a:spcBef>
              <a:spcAft>
                <a:spcPts val="0"/>
              </a:spcAft>
              <a:buClr>
                <a:schemeClr val="dk1"/>
              </a:buClr>
              <a:buSzPts val="1100"/>
              <a:buFont typeface="Arial"/>
              <a:buNone/>
            </a:pPr>
            <a:endParaRPr sz="3000"/>
          </a:p>
          <a:p>
            <a:pPr marL="0" lvl="0" indent="0" algn="l" rtl="0">
              <a:spcBef>
                <a:spcPts val="360"/>
              </a:spcBef>
              <a:spcAft>
                <a:spcPts val="0"/>
              </a:spcAft>
              <a:buNone/>
            </a:pPr>
            <a:endParaRPr sz="3000"/>
          </a:p>
        </p:txBody>
      </p:sp>
      <p:sp>
        <p:nvSpPr>
          <p:cNvPr id="437" name="Google Shape;437;p59"/>
          <p:cNvSpPr txBox="1">
            <a:spLocks noGrp="1"/>
          </p:cNvSpPr>
          <p:nvPr>
            <p:ph type="sldNum" idx="12"/>
          </p:nvPr>
        </p:nvSpPr>
        <p:spPr>
          <a:xfrm>
            <a:off x="7924800" y="6356350"/>
            <a:ext cx="762000" cy="365100"/>
          </a:xfrm>
          <a:prstGeom prst="rect">
            <a:avLst/>
          </a:prstGeom>
        </p:spPr>
        <p:txBody>
          <a:bodyPr spcFirstLastPara="1" wrap="square" lIns="0" tIns="0" rIns="0" bIns="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sld>
</file>

<file path=ppt/theme/theme1.xml><?xml version="1.0" encoding="utf-8"?>
<a:theme xmlns:a="http://schemas.openxmlformats.org/drawingml/2006/main" name="instruction-set-of-8086">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634</Words>
  <Application>Microsoft Office PowerPoint</Application>
  <PresentationFormat>On-screen Show (4:3)</PresentationFormat>
  <Paragraphs>47</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Roboto</vt:lpstr>
      <vt:lpstr>Calibri</vt:lpstr>
      <vt:lpstr>Noto Sans Symbols</vt:lpstr>
      <vt:lpstr>Constantia</vt:lpstr>
      <vt:lpstr>instruction-set-of-8086</vt:lpstr>
      <vt:lpstr>Zigbee</vt:lpstr>
      <vt:lpstr>PowerPoint Presentation</vt:lpstr>
      <vt:lpstr>PowerPoint Presentation</vt:lpstr>
      <vt:lpstr>Zigbee Protocol Stack</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 IV IOT COMMUNICATION AND OPEN PLATFORMS </dc:title>
  <cp:lastModifiedBy>Dr.ARUN CHAKRAVARTHY.R</cp:lastModifiedBy>
  <cp:revision>2</cp:revision>
  <dcterms:modified xsi:type="dcterms:W3CDTF">2024-10-29T09:11:03Z</dcterms:modified>
</cp:coreProperties>
</file>