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8" r:id="rId3"/>
    <p:sldId id="291" r:id="rId4"/>
    <p:sldId id="302" r:id="rId5"/>
    <p:sldId id="287" r:id="rId6"/>
    <p:sldId id="318" r:id="rId7"/>
    <p:sldId id="289" r:id="rId8"/>
    <p:sldId id="331" r:id="rId9"/>
    <p:sldId id="336" r:id="rId10"/>
    <p:sldId id="335" r:id="rId11"/>
    <p:sldId id="333" r:id="rId12"/>
    <p:sldId id="334" r:id="rId13"/>
    <p:sldId id="332" r:id="rId14"/>
    <p:sldId id="317" r:id="rId15"/>
    <p:sldId id="337" r:id="rId16"/>
    <p:sldId id="330" r:id="rId17"/>
    <p:sldId id="292" r:id="rId18"/>
    <p:sldId id="323" r:id="rId19"/>
    <p:sldId id="313" r:id="rId20"/>
    <p:sldId id="324" r:id="rId21"/>
    <p:sldId id="325" r:id="rId22"/>
    <p:sldId id="326" r:id="rId23"/>
    <p:sldId id="338" r:id="rId24"/>
    <p:sldId id="339" r:id="rId25"/>
    <p:sldId id="305" r:id="rId26"/>
    <p:sldId id="311" r:id="rId27"/>
    <p:sldId id="31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B40C01-D4FE-4B19-A64D-5B51E2FD92B7}"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en-US"/>
        </a:p>
      </dgm:t>
    </dgm:pt>
    <dgm:pt modelId="{3E5A51AD-2126-414E-AEBE-321493543B4F}">
      <dgm:prSet phldrT="[Text]"/>
      <dgm:spPr/>
      <dgm:t>
        <a:bodyPr/>
        <a:lstStyle/>
        <a:p>
          <a:r>
            <a:rPr lang="en-US" dirty="0"/>
            <a:t>CUSTOMER RETENTION</a:t>
          </a:r>
        </a:p>
      </dgm:t>
    </dgm:pt>
    <dgm:pt modelId="{262A1231-C3B6-4BC3-BF9D-BA756E20DAD5}" type="parTrans" cxnId="{C4E0B762-D6E8-4295-8B0F-9F7195D6052C}">
      <dgm:prSet/>
      <dgm:spPr/>
      <dgm:t>
        <a:bodyPr/>
        <a:lstStyle/>
        <a:p>
          <a:endParaRPr lang="en-US"/>
        </a:p>
      </dgm:t>
    </dgm:pt>
    <dgm:pt modelId="{5B1A6C8D-B05F-40A7-A58C-20BACFEE3D39}" type="sibTrans" cxnId="{C4E0B762-D6E8-4295-8B0F-9F7195D6052C}">
      <dgm:prSet/>
      <dgm:spPr/>
      <dgm:t>
        <a:bodyPr/>
        <a:lstStyle/>
        <a:p>
          <a:endParaRPr lang="en-US"/>
        </a:p>
      </dgm:t>
    </dgm:pt>
    <dgm:pt modelId="{2F57AD57-5993-467C-8D41-2318B8958553}">
      <dgm:prSet phldrT="[Text]"/>
      <dgm:spPr/>
      <dgm:t>
        <a:bodyPr/>
        <a:lstStyle/>
        <a:p>
          <a:r>
            <a:rPr lang="en-US" dirty="0"/>
            <a:t>Service Quality</a:t>
          </a:r>
          <a:endParaRPr lang="en-IN" dirty="0"/>
        </a:p>
      </dgm:t>
    </dgm:pt>
    <dgm:pt modelId="{73D29EA6-DC52-4BF5-8C3A-BBD6C176AA22}" type="parTrans" cxnId="{D2215619-6E8B-41DE-BD64-F6D69987B40E}">
      <dgm:prSet/>
      <dgm:spPr/>
      <dgm:t>
        <a:bodyPr/>
        <a:lstStyle/>
        <a:p>
          <a:endParaRPr lang="en-IN"/>
        </a:p>
      </dgm:t>
    </dgm:pt>
    <dgm:pt modelId="{E83D7F1F-C104-4008-A51F-F2FF33B4E900}" type="sibTrans" cxnId="{D2215619-6E8B-41DE-BD64-F6D69987B40E}">
      <dgm:prSet/>
      <dgm:spPr/>
      <dgm:t>
        <a:bodyPr/>
        <a:lstStyle/>
        <a:p>
          <a:endParaRPr lang="en-IN"/>
        </a:p>
      </dgm:t>
    </dgm:pt>
    <dgm:pt modelId="{C515B689-E1EF-4886-AC9B-ADA101259902}">
      <dgm:prSet phldrT="[Text]"/>
      <dgm:spPr/>
      <dgm:t>
        <a:bodyPr/>
        <a:lstStyle/>
        <a:p>
          <a:r>
            <a:rPr lang="en-US" dirty="0"/>
            <a:t>Information Quality</a:t>
          </a:r>
        </a:p>
      </dgm:t>
    </dgm:pt>
    <dgm:pt modelId="{DF336403-28C9-41F5-9EDC-158D44E9FB46}" type="parTrans" cxnId="{A45E23C4-8A53-4F95-B175-FC3D1893F434}">
      <dgm:prSet/>
      <dgm:spPr/>
      <dgm:t>
        <a:bodyPr/>
        <a:lstStyle/>
        <a:p>
          <a:endParaRPr lang="en-IN"/>
        </a:p>
      </dgm:t>
    </dgm:pt>
    <dgm:pt modelId="{4369769B-27F1-4B32-815E-F95F311F19E9}" type="sibTrans" cxnId="{A45E23C4-8A53-4F95-B175-FC3D1893F434}">
      <dgm:prSet/>
      <dgm:spPr/>
      <dgm:t>
        <a:bodyPr/>
        <a:lstStyle/>
        <a:p>
          <a:endParaRPr lang="en-IN"/>
        </a:p>
      </dgm:t>
    </dgm:pt>
    <dgm:pt modelId="{B0F98BE0-9C5A-4632-BEE4-6C7E5FDC4BBB}">
      <dgm:prSet phldrT="[Text]"/>
      <dgm:spPr/>
      <dgm:t>
        <a:bodyPr/>
        <a:lstStyle/>
        <a:p>
          <a:r>
            <a:rPr lang="en-US" dirty="0"/>
            <a:t>Trust</a:t>
          </a:r>
        </a:p>
      </dgm:t>
    </dgm:pt>
    <dgm:pt modelId="{3BD8A5EF-6D65-4B5A-88B4-250708060E64}" type="parTrans" cxnId="{3FFC3CDC-C5AA-4E6E-82AB-6A2160F2791A}">
      <dgm:prSet/>
      <dgm:spPr/>
      <dgm:t>
        <a:bodyPr/>
        <a:lstStyle/>
        <a:p>
          <a:endParaRPr lang="en-IN"/>
        </a:p>
      </dgm:t>
    </dgm:pt>
    <dgm:pt modelId="{7A9534C6-31E2-44CD-B7B7-58DFDE11C827}" type="sibTrans" cxnId="{3FFC3CDC-C5AA-4E6E-82AB-6A2160F2791A}">
      <dgm:prSet/>
      <dgm:spPr/>
      <dgm:t>
        <a:bodyPr/>
        <a:lstStyle/>
        <a:p>
          <a:endParaRPr lang="en-IN"/>
        </a:p>
      </dgm:t>
    </dgm:pt>
    <dgm:pt modelId="{92ECAB94-6493-437B-9DFC-37B6E3335C65}">
      <dgm:prSet phldrT="[Text]"/>
      <dgm:spPr/>
      <dgm:t>
        <a:bodyPr/>
        <a:lstStyle/>
        <a:p>
          <a:r>
            <a:rPr lang="en-US" dirty="0"/>
            <a:t>Benefit</a:t>
          </a:r>
        </a:p>
      </dgm:t>
    </dgm:pt>
    <dgm:pt modelId="{DC2835A0-B0F5-4456-B5FA-5CA7E1E5CF8A}" type="parTrans" cxnId="{AC4CD993-23B8-475D-9439-84F7252BA45E}">
      <dgm:prSet/>
      <dgm:spPr/>
      <dgm:t>
        <a:bodyPr/>
        <a:lstStyle/>
        <a:p>
          <a:endParaRPr lang="en-IN"/>
        </a:p>
      </dgm:t>
    </dgm:pt>
    <dgm:pt modelId="{A35C8AA1-7D08-45DF-B050-DDE0BE81B214}" type="sibTrans" cxnId="{AC4CD993-23B8-475D-9439-84F7252BA45E}">
      <dgm:prSet/>
      <dgm:spPr/>
      <dgm:t>
        <a:bodyPr/>
        <a:lstStyle/>
        <a:p>
          <a:endParaRPr lang="en-IN"/>
        </a:p>
      </dgm:t>
    </dgm:pt>
    <dgm:pt modelId="{D61FBC38-8EF5-48FF-B2B8-1FE1A2CB291B}">
      <dgm:prSet/>
      <dgm:spPr/>
      <dgm:t>
        <a:bodyPr/>
        <a:lstStyle/>
        <a:p>
          <a:r>
            <a:rPr lang="en-IN" dirty="0"/>
            <a:t>System Quality</a:t>
          </a:r>
        </a:p>
      </dgm:t>
    </dgm:pt>
    <dgm:pt modelId="{534DF9D5-468C-49F9-A78D-A6E64E8341FF}" type="parTrans" cxnId="{267AD01D-D3F6-4834-A99E-234564E52612}">
      <dgm:prSet/>
      <dgm:spPr/>
      <dgm:t>
        <a:bodyPr/>
        <a:lstStyle/>
        <a:p>
          <a:endParaRPr lang="en-IN"/>
        </a:p>
      </dgm:t>
    </dgm:pt>
    <dgm:pt modelId="{CB0DDA70-EB5F-4184-9FAD-042B46FCF185}" type="sibTrans" cxnId="{267AD01D-D3F6-4834-A99E-234564E52612}">
      <dgm:prSet/>
      <dgm:spPr/>
      <dgm:t>
        <a:bodyPr/>
        <a:lstStyle/>
        <a:p>
          <a:endParaRPr lang="en-IN"/>
        </a:p>
      </dgm:t>
    </dgm:pt>
    <dgm:pt modelId="{A1DDCD3D-335C-44F2-9FEC-255695F7BDBC}" type="pres">
      <dgm:prSet presAssocID="{60B40C01-D4FE-4B19-A64D-5B51E2FD92B7}" presName="Name0" presStyleCnt="0">
        <dgm:presLayoutVars>
          <dgm:chMax val="1"/>
          <dgm:dir/>
          <dgm:animLvl val="ctr"/>
          <dgm:resizeHandles val="exact"/>
        </dgm:presLayoutVars>
      </dgm:prSet>
      <dgm:spPr/>
    </dgm:pt>
    <dgm:pt modelId="{FE5A92F4-DD8E-4BC1-A5EB-6888822FCB58}" type="pres">
      <dgm:prSet presAssocID="{3E5A51AD-2126-414E-AEBE-321493543B4F}" presName="centerShape" presStyleLbl="node0" presStyleIdx="0" presStyleCnt="1" custScaleX="119179" custScaleY="96868" custLinFactNeighborX="-1840" custLinFactNeighborY="-5330"/>
      <dgm:spPr/>
    </dgm:pt>
    <dgm:pt modelId="{B641136F-92A1-45D9-AFE0-601652C78781}" type="pres">
      <dgm:prSet presAssocID="{2F57AD57-5993-467C-8D41-2318B8958553}" presName="node" presStyleLbl="node1" presStyleIdx="0" presStyleCnt="5">
        <dgm:presLayoutVars>
          <dgm:bulletEnabled val="1"/>
        </dgm:presLayoutVars>
      </dgm:prSet>
      <dgm:spPr/>
    </dgm:pt>
    <dgm:pt modelId="{E46D2501-92BB-4896-85F8-CB31FBBC5F73}" type="pres">
      <dgm:prSet presAssocID="{2F57AD57-5993-467C-8D41-2318B8958553}" presName="dummy" presStyleCnt="0"/>
      <dgm:spPr/>
    </dgm:pt>
    <dgm:pt modelId="{E3C4B821-9492-4831-9C71-84E7FA0451AB}" type="pres">
      <dgm:prSet presAssocID="{E83D7F1F-C104-4008-A51F-F2FF33B4E900}" presName="sibTrans" presStyleLbl="sibTrans2D1" presStyleIdx="0" presStyleCnt="5"/>
      <dgm:spPr/>
    </dgm:pt>
    <dgm:pt modelId="{B986DFC4-0268-4754-A47E-7D2AA7B16091}" type="pres">
      <dgm:prSet presAssocID="{D61FBC38-8EF5-48FF-B2B8-1FE1A2CB291B}" presName="node" presStyleLbl="node1" presStyleIdx="1" presStyleCnt="5">
        <dgm:presLayoutVars>
          <dgm:bulletEnabled val="1"/>
        </dgm:presLayoutVars>
      </dgm:prSet>
      <dgm:spPr/>
    </dgm:pt>
    <dgm:pt modelId="{F6A7219F-3F72-4355-BD2E-722292BAFB1C}" type="pres">
      <dgm:prSet presAssocID="{D61FBC38-8EF5-48FF-B2B8-1FE1A2CB291B}" presName="dummy" presStyleCnt="0"/>
      <dgm:spPr/>
    </dgm:pt>
    <dgm:pt modelId="{262C9E55-2858-4DA0-A970-62F7ECCC2F38}" type="pres">
      <dgm:prSet presAssocID="{CB0DDA70-EB5F-4184-9FAD-042B46FCF185}" presName="sibTrans" presStyleLbl="sibTrans2D1" presStyleIdx="1" presStyleCnt="5"/>
      <dgm:spPr/>
    </dgm:pt>
    <dgm:pt modelId="{F83A2807-F02C-42C7-9399-0140EB66E697}" type="pres">
      <dgm:prSet presAssocID="{C515B689-E1EF-4886-AC9B-ADA101259902}" presName="node" presStyleLbl="node1" presStyleIdx="2" presStyleCnt="5">
        <dgm:presLayoutVars>
          <dgm:bulletEnabled val="1"/>
        </dgm:presLayoutVars>
      </dgm:prSet>
      <dgm:spPr/>
    </dgm:pt>
    <dgm:pt modelId="{10454160-6200-45DC-91C6-6C5981D9999C}" type="pres">
      <dgm:prSet presAssocID="{C515B689-E1EF-4886-AC9B-ADA101259902}" presName="dummy" presStyleCnt="0"/>
      <dgm:spPr/>
    </dgm:pt>
    <dgm:pt modelId="{5EFAC193-872C-4AC3-862E-1731E7165ED2}" type="pres">
      <dgm:prSet presAssocID="{4369769B-27F1-4B32-815E-F95F311F19E9}" presName="sibTrans" presStyleLbl="sibTrans2D1" presStyleIdx="2" presStyleCnt="5"/>
      <dgm:spPr/>
    </dgm:pt>
    <dgm:pt modelId="{D5603F3D-6D38-46F6-A8A6-A5D213E09241}" type="pres">
      <dgm:prSet presAssocID="{B0F98BE0-9C5A-4632-BEE4-6C7E5FDC4BBB}" presName="node" presStyleLbl="node1" presStyleIdx="3" presStyleCnt="5">
        <dgm:presLayoutVars>
          <dgm:bulletEnabled val="1"/>
        </dgm:presLayoutVars>
      </dgm:prSet>
      <dgm:spPr/>
    </dgm:pt>
    <dgm:pt modelId="{750120C3-E217-4225-A8AA-485A327F8A33}" type="pres">
      <dgm:prSet presAssocID="{B0F98BE0-9C5A-4632-BEE4-6C7E5FDC4BBB}" presName="dummy" presStyleCnt="0"/>
      <dgm:spPr/>
    </dgm:pt>
    <dgm:pt modelId="{A6643C67-2924-4E77-82D8-29D56231E19A}" type="pres">
      <dgm:prSet presAssocID="{7A9534C6-31E2-44CD-B7B7-58DFDE11C827}" presName="sibTrans" presStyleLbl="sibTrans2D1" presStyleIdx="3" presStyleCnt="5"/>
      <dgm:spPr/>
    </dgm:pt>
    <dgm:pt modelId="{A553AB52-A571-4BDA-BB87-7217D42D9543}" type="pres">
      <dgm:prSet presAssocID="{92ECAB94-6493-437B-9DFC-37B6E3335C65}" presName="node" presStyleLbl="node1" presStyleIdx="4" presStyleCnt="5">
        <dgm:presLayoutVars>
          <dgm:bulletEnabled val="1"/>
        </dgm:presLayoutVars>
      </dgm:prSet>
      <dgm:spPr/>
    </dgm:pt>
    <dgm:pt modelId="{2E44008A-E163-4C09-958A-99FD38A778B0}" type="pres">
      <dgm:prSet presAssocID="{92ECAB94-6493-437B-9DFC-37B6E3335C65}" presName="dummy" presStyleCnt="0"/>
      <dgm:spPr/>
    </dgm:pt>
    <dgm:pt modelId="{9A68C34B-CBF4-4DD0-98F9-FD58A5D31672}" type="pres">
      <dgm:prSet presAssocID="{A35C8AA1-7D08-45DF-B050-DDE0BE81B214}" presName="sibTrans" presStyleLbl="sibTrans2D1" presStyleIdx="4" presStyleCnt="5"/>
      <dgm:spPr/>
    </dgm:pt>
  </dgm:ptLst>
  <dgm:cxnLst>
    <dgm:cxn modelId="{E4239F0F-9A33-4B4D-8399-D816F1DD9A74}" type="presOf" srcId="{CB0DDA70-EB5F-4184-9FAD-042B46FCF185}" destId="{262C9E55-2858-4DA0-A970-62F7ECCC2F38}" srcOrd="0" destOrd="0" presId="urn:microsoft.com/office/officeart/2005/8/layout/radial6"/>
    <dgm:cxn modelId="{D2215619-6E8B-41DE-BD64-F6D69987B40E}" srcId="{3E5A51AD-2126-414E-AEBE-321493543B4F}" destId="{2F57AD57-5993-467C-8D41-2318B8958553}" srcOrd="0" destOrd="0" parTransId="{73D29EA6-DC52-4BF5-8C3A-BBD6C176AA22}" sibTransId="{E83D7F1F-C104-4008-A51F-F2FF33B4E900}"/>
    <dgm:cxn modelId="{267AD01D-D3F6-4834-A99E-234564E52612}" srcId="{3E5A51AD-2126-414E-AEBE-321493543B4F}" destId="{D61FBC38-8EF5-48FF-B2B8-1FE1A2CB291B}" srcOrd="1" destOrd="0" parTransId="{534DF9D5-468C-49F9-A78D-A6E64E8341FF}" sibTransId="{CB0DDA70-EB5F-4184-9FAD-042B46FCF185}"/>
    <dgm:cxn modelId="{7CF8AA2B-1B8A-4BD6-B497-1A366807FBE3}" type="presOf" srcId="{A35C8AA1-7D08-45DF-B050-DDE0BE81B214}" destId="{9A68C34B-CBF4-4DD0-98F9-FD58A5D31672}" srcOrd="0" destOrd="0" presId="urn:microsoft.com/office/officeart/2005/8/layout/radial6"/>
    <dgm:cxn modelId="{6672793B-1CFD-4877-9701-E4B613C9D7CF}" type="presOf" srcId="{C515B689-E1EF-4886-AC9B-ADA101259902}" destId="{F83A2807-F02C-42C7-9399-0140EB66E697}" srcOrd="0" destOrd="0" presId="urn:microsoft.com/office/officeart/2005/8/layout/radial6"/>
    <dgm:cxn modelId="{453B5A3E-E11C-4A12-BCCF-8453EA892CD2}" type="presOf" srcId="{60B40C01-D4FE-4B19-A64D-5B51E2FD92B7}" destId="{A1DDCD3D-335C-44F2-9FEC-255695F7BDBC}" srcOrd="0" destOrd="0" presId="urn:microsoft.com/office/officeart/2005/8/layout/radial6"/>
    <dgm:cxn modelId="{12486040-C29E-4CF5-A2BE-81C25540ED1C}" type="presOf" srcId="{D61FBC38-8EF5-48FF-B2B8-1FE1A2CB291B}" destId="{B986DFC4-0268-4754-A47E-7D2AA7B16091}" srcOrd="0" destOrd="0" presId="urn:microsoft.com/office/officeart/2005/8/layout/radial6"/>
    <dgm:cxn modelId="{C4E0B762-D6E8-4295-8B0F-9F7195D6052C}" srcId="{60B40C01-D4FE-4B19-A64D-5B51E2FD92B7}" destId="{3E5A51AD-2126-414E-AEBE-321493543B4F}" srcOrd="0" destOrd="0" parTransId="{262A1231-C3B6-4BC3-BF9D-BA756E20DAD5}" sibTransId="{5B1A6C8D-B05F-40A7-A58C-20BACFEE3D39}"/>
    <dgm:cxn modelId="{C6DD3769-6DE7-4652-8DA6-1E8CBBC3F9B6}" type="presOf" srcId="{4369769B-27F1-4B32-815E-F95F311F19E9}" destId="{5EFAC193-872C-4AC3-862E-1731E7165ED2}" srcOrd="0" destOrd="0" presId="urn:microsoft.com/office/officeart/2005/8/layout/radial6"/>
    <dgm:cxn modelId="{1DA86C52-AB35-4E8D-B413-7D69738670E4}" type="presOf" srcId="{E83D7F1F-C104-4008-A51F-F2FF33B4E900}" destId="{E3C4B821-9492-4831-9C71-84E7FA0451AB}" srcOrd="0" destOrd="0" presId="urn:microsoft.com/office/officeart/2005/8/layout/radial6"/>
    <dgm:cxn modelId="{AC4CD993-23B8-475D-9439-84F7252BA45E}" srcId="{3E5A51AD-2126-414E-AEBE-321493543B4F}" destId="{92ECAB94-6493-437B-9DFC-37B6E3335C65}" srcOrd="4" destOrd="0" parTransId="{DC2835A0-B0F5-4456-B5FA-5CA7E1E5CF8A}" sibTransId="{A35C8AA1-7D08-45DF-B050-DDE0BE81B214}"/>
    <dgm:cxn modelId="{0AADEC93-DC4C-429D-97EA-782B7B979DFA}" type="presOf" srcId="{B0F98BE0-9C5A-4632-BEE4-6C7E5FDC4BBB}" destId="{D5603F3D-6D38-46F6-A8A6-A5D213E09241}" srcOrd="0" destOrd="0" presId="urn:microsoft.com/office/officeart/2005/8/layout/radial6"/>
    <dgm:cxn modelId="{A45E23C4-8A53-4F95-B175-FC3D1893F434}" srcId="{3E5A51AD-2126-414E-AEBE-321493543B4F}" destId="{C515B689-E1EF-4886-AC9B-ADA101259902}" srcOrd="2" destOrd="0" parTransId="{DF336403-28C9-41F5-9EDC-158D44E9FB46}" sibTransId="{4369769B-27F1-4B32-815E-F95F311F19E9}"/>
    <dgm:cxn modelId="{3FFC3CDC-C5AA-4E6E-82AB-6A2160F2791A}" srcId="{3E5A51AD-2126-414E-AEBE-321493543B4F}" destId="{B0F98BE0-9C5A-4632-BEE4-6C7E5FDC4BBB}" srcOrd="3" destOrd="0" parTransId="{3BD8A5EF-6D65-4B5A-88B4-250708060E64}" sibTransId="{7A9534C6-31E2-44CD-B7B7-58DFDE11C827}"/>
    <dgm:cxn modelId="{6AB5B9E1-873C-46B0-8FF1-73BFA2BFE478}" type="presOf" srcId="{3E5A51AD-2126-414E-AEBE-321493543B4F}" destId="{FE5A92F4-DD8E-4BC1-A5EB-6888822FCB58}" srcOrd="0" destOrd="0" presId="urn:microsoft.com/office/officeart/2005/8/layout/radial6"/>
    <dgm:cxn modelId="{80194DE3-18E6-4937-B18E-2FFED8414A47}" type="presOf" srcId="{92ECAB94-6493-437B-9DFC-37B6E3335C65}" destId="{A553AB52-A571-4BDA-BB87-7217D42D9543}" srcOrd="0" destOrd="0" presId="urn:microsoft.com/office/officeart/2005/8/layout/radial6"/>
    <dgm:cxn modelId="{1B95C4F0-0890-405B-8D84-3AE9347EB8FA}" type="presOf" srcId="{7A9534C6-31E2-44CD-B7B7-58DFDE11C827}" destId="{A6643C67-2924-4E77-82D8-29D56231E19A}" srcOrd="0" destOrd="0" presId="urn:microsoft.com/office/officeart/2005/8/layout/radial6"/>
    <dgm:cxn modelId="{665236FE-2750-407C-9428-3BA77B63A910}" type="presOf" srcId="{2F57AD57-5993-467C-8D41-2318B8958553}" destId="{B641136F-92A1-45D9-AFE0-601652C78781}" srcOrd="0" destOrd="0" presId="urn:microsoft.com/office/officeart/2005/8/layout/radial6"/>
    <dgm:cxn modelId="{21C985B0-1432-461D-8431-FE04DC4784EE}" type="presParOf" srcId="{A1DDCD3D-335C-44F2-9FEC-255695F7BDBC}" destId="{FE5A92F4-DD8E-4BC1-A5EB-6888822FCB58}" srcOrd="0" destOrd="0" presId="urn:microsoft.com/office/officeart/2005/8/layout/radial6"/>
    <dgm:cxn modelId="{8D51E57A-1B11-4B4F-A3D1-DFFD669DDC3E}" type="presParOf" srcId="{A1DDCD3D-335C-44F2-9FEC-255695F7BDBC}" destId="{B641136F-92A1-45D9-AFE0-601652C78781}" srcOrd="1" destOrd="0" presId="urn:microsoft.com/office/officeart/2005/8/layout/radial6"/>
    <dgm:cxn modelId="{D62512AC-FD50-4F7E-8B1C-7D8F68FCB73E}" type="presParOf" srcId="{A1DDCD3D-335C-44F2-9FEC-255695F7BDBC}" destId="{E46D2501-92BB-4896-85F8-CB31FBBC5F73}" srcOrd="2" destOrd="0" presId="urn:microsoft.com/office/officeart/2005/8/layout/radial6"/>
    <dgm:cxn modelId="{A8F75E3F-35ED-467E-8D06-A11B7E572954}" type="presParOf" srcId="{A1DDCD3D-335C-44F2-9FEC-255695F7BDBC}" destId="{E3C4B821-9492-4831-9C71-84E7FA0451AB}" srcOrd="3" destOrd="0" presId="urn:microsoft.com/office/officeart/2005/8/layout/radial6"/>
    <dgm:cxn modelId="{68DF2FEC-DFEB-4CE2-8B9F-382671D003B8}" type="presParOf" srcId="{A1DDCD3D-335C-44F2-9FEC-255695F7BDBC}" destId="{B986DFC4-0268-4754-A47E-7D2AA7B16091}" srcOrd="4" destOrd="0" presId="urn:microsoft.com/office/officeart/2005/8/layout/radial6"/>
    <dgm:cxn modelId="{866AE20D-69F4-4B8E-818D-8C6F98A6C925}" type="presParOf" srcId="{A1DDCD3D-335C-44F2-9FEC-255695F7BDBC}" destId="{F6A7219F-3F72-4355-BD2E-722292BAFB1C}" srcOrd="5" destOrd="0" presId="urn:microsoft.com/office/officeart/2005/8/layout/radial6"/>
    <dgm:cxn modelId="{75560250-2C10-4975-8224-22F08F306962}" type="presParOf" srcId="{A1DDCD3D-335C-44F2-9FEC-255695F7BDBC}" destId="{262C9E55-2858-4DA0-A970-62F7ECCC2F38}" srcOrd="6" destOrd="0" presId="urn:microsoft.com/office/officeart/2005/8/layout/radial6"/>
    <dgm:cxn modelId="{FE6070A7-7DB8-4767-B0DB-1D6D45700151}" type="presParOf" srcId="{A1DDCD3D-335C-44F2-9FEC-255695F7BDBC}" destId="{F83A2807-F02C-42C7-9399-0140EB66E697}" srcOrd="7" destOrd="0" presId="urn:microsoft.com/office/officeart/2005/8/layout/radial6"/>
    <dgm:cxn modelId="{31AAABBC-02D6-49A5-8EDB-C80E3FB0E305}" type="presParOf" srcId="{A1DDCD3D-335C-44F2-9FEC-255695F7BDBC}" destId="{10454160-6200-45DC-91C6-6C5981D9999C}" srcOrd="8" destOrd="0" presId="urn:microsoft.com/office/officeart/2005/8/layout/radial6"/>
    <dgm:cxn modelId="{2823C324-2ED1-40F5-A8BF-336A3926D875}" type="presParOf" srcId="{A1DDCD3D-335C-44F2-9FEC-255695F7BDBC}" destId="{5EFAC193-872C-4AC3-862E-1731E7165ED2}" srcOrd="9" destOrd="0" presId="urn:microsoft.com/office/officeart/2005/8/layout/radial6"/>
    <dgm:cxn modelId="{A9955214-E848-49AD-86DE-5A0390206541}" type="presParOf" srcId="{A1DDCD3D-335C-44F2-9FEC-255695F7BDBC}" destId="{D5603F3D-6D38-46F6-A8A6-A5D213E09241}" srcOrd="10" destOrd="0" presId="urn:microsoft.com/office/officeart/2005/8/layout/radial6"/>
    <dgm:cxn modelId="{CC7087F3-F9C0-425B-81EC-FA7693FF7CA3}" type="presParOf" srcId="{A1DDCD3D-335C-44F2-9FEC-255695F7BDBC}" destId="{750120C3-E217-4225-A8AA-485A327F8A33}" srcOrd="11" destOrd="0" presId="urn:microsoft.com/office/officeart/2005/8/layout/radial6"/>
    <dgm:cxn modelId="{B5F9F493-4882-4C04-A98F-6C9E8632EA83}" type="presParOf" srcId="{A1DDCD3D-335C-44F2-9FEC-255695F7BDBC}" destId="{A6643C67-2924-4E77-82D8-29D56231E19A}" srcOrd="12" destOrd="0" presId="urn:microsoft.com/office/officeart/2005/8/layout/radial6"/>
    <dgm:cxn modelId="{18DA1807-47E1-48D7-B1CE-97D6C661ADC7}" type="presParOf" srcId="{A1DDCD3D-335C-44F2-9FEC-255695F7BDBC}" destId="{A553AB52-A571-4BDA-BB87-7217D42D9543}" srcOrd="13" destOrd="0" presId="urn:microsoft.com/office/officeart/2005/8/layout/radial6"/>
    <dgm:cxn modelId="{B605B491-27AB-4C01-942F-6C37EF1C45DB}" type="presParOf" srcId="{A1DDCD3D-335C-44F2-9FEC-255695F7BDBC}" destId="{2E44008A-E163-4C09-958A-99FD38A778B0}" srcOrd="14" destOrd="0" presId="urn:microsoft.com/office/officeart/2005/8/layout/radial6"/>
    <dgm:cxn modelId="{169F1890-8AB1-468B-9ABF-AA1FB82FD58A}" type="presParOf" srcId="{A1DDCD3D-335C-44F2-9FEC-255695F7BDBC}" destId="{9A68C34B-CBF4-4DD0-98F9-FD58A5D31672}"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68C34B-CBF4-4DD0-98F9-FD58A5D31672}">
      <dsp:nvSpPr>
        <dsp:cNvPr id="0" name=""/>
        <dsp:cNvSpPr/>
      </dsp:nvSpPr>
      <dsp:spPr>
        <a:xfrm>
          <a:off x="361488" y="1211625"/>
          <a:ext cx="2871625" cy="2871625"/>
        </a:xfrm>
        <a:prstGeom prst="blockArc">
          <a:avLst>
            <a:gd name="adj1" fmla="val 11880000"/>
            <a:gd name="adj2" fmla="val 16200000"/>
            <a:gd name="adj3" fmla="val 4639"/>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643C67-2924-4E77-82D8-29D56231E19A}">
      <dsp:nvSpPr>
        <dsp:cNvPr id="0" name=""/>
        <dsp:cNvSpPr/>
      </dsp:nvSpPr>
      <dsp:spPr>
        <a:xfrm>
          <a:off x="361488" y="1211625"/>
          <a:ext cx="2871625" cy="2871625"/>
        </a:xfrm>
        <a:prstGeom prst="blockArc">
          <a:avLst>
            <a:gd name="adj1" fmla="val 7560000"/>
            <a:gd name="adj2" fmla="val 11880000"/>
            <a:gd name="adj3" fmla="val 4639"/>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EFAC193-872C-4AC3-862E-1731E7165ED2}">
      <dsp:nvSpPr>
        <dsp:cNvPr id="0" name=""/>
        <dsp:cNvSpPr/>
      </dsp:nvSpPr>
      <dsp:spPr>
        <a:xfrm>
          <a:off x="361488" y="1211625"/>
          <a:ext cx="2871625" cy="2871625"/>
        </a:xfrm>
        <a:prstGeom prst="blockArc">
          <a:avLst>
            <a:gd name="adj1" fmla="val 3240000"/>
            <a:gd name="adj2" fmla="val 7560000"/>
            <a:gd name="adj3" fmla="val 4639"/>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62C9E55-2858-4DA0-A970-62F7ECCC2F38}">
      <dsp:nvSpPr>
        <dsp:cNvPr id="0" name=""/>
        <dsp:cNvSpPr/>
      </dsp:nvSpPr>
      <dsp:spPr>
        <a:xfrm>
          <a:off x="361488" y="1211625"/>
          <a:ext cx="2871625" cy="2871625"/>
        </a:xfrm>
        <a:prstGeom prst="blockArc">
          <a:avLst>
            <a:gd name="adj1" fmla="val 20520000"/>
            <a:gd name="adj2" fmla="val 3240000"/>
            <a:gd name="adj3" fmla="val 4639"/>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3C4B821-9492-4831-9C71-84E7FA0451AB}">
      <dsp:nvSpPr>
        <dsp:cNvPr id="0" name=""/>
        <dsp:cNvSpPr/>
      </dsp:nvSpPr>
      <dsp:spPr>
        <a:xfrm>
          <a:off x="361488" y="1211625"/>
          <a:ext cx="2871625" cy="2871625"/>
        </a:xfrm>
        <a:prstGeom prst="blockArc">
          <a:avLst>
            <a:gd name="adj1" fmla="val 16200000"/>
            <a:gd name="adj2" fmla="val 20520000"/>
            <a:gd name="adj3" fmla="val 4639"/>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E5A92F4-DD8E-4BC1-A5EB-6888822FCB58}">
      <dsp:nvSpPr>
        <dsp:cNvPr id="0" name=""/>
        <dsp:cNvSpPr/>
      </dsp:nvSpPr>
      <dsp:spPr>
        <a:xfrm>
          <a:off x="958125" y="1857803"/>
          <a:ext cx="1575127" cy="128025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CUSTOMER RETENTION</a:t>
          </a:r>
        </a:p>
      </dsp:txBody>
      <dsp:txXfrm>
        <a:off x="1188797" y="2045292"/>
        <a:ext cx="1113783" cy="905276"/>
      </dsp:txXfrm>
    </dsp:sp>
    <dsp:sp modelId="{B641136F-92A1-45D9-AFE0-601652C78781}">
      <dsp:nvSpPr>
        <dsp:cNvPr id="0" name=""/>
        <dsp:cNvSpPr/>
      </dsp:nvSpPr>
      <dsp:spPr>
        <a:xfrm>
          <a:off x="1334724" y="782353"/>
          <a:ext cx="925153" cy="925153"/>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Service Quality</a:t>
          </a:r>
          <a:endParaRPr lang="en-IN" sz="1000" kern="1200" dirty="0"/>
        </a:p>
      </dsp:txBody>
      <dsp:txXfrm>
        <a:off x="1470210" y="917839"/>
        <a:ext cx="654181" cy="654181"/>
      </dsp:txXfrm>
    </dsp:sp>
    <dsp:sp modelId="{B986DFC4-0268-4754-A47E-7D2AA7B16091}">
      <dsp:nvSpPr>
        <dsp:cNvPr id="0" name=""/>
        <dsp:cNvSpPr/>
      </dsp:nvSpPr>
      <dsp:spPr>
        <a:xfrm>
          <a:off x="2668587" y="1751462"/>
          <a:ext cx="925153" cy="925153"/>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IN" sz="1000" kern="1200" dirty="0"/>
            <a:t>System Quality</a:t>
          </a:r>
        </a:p>
      </dsp:txBody>
      <dsp:txXfrm>
        <a:off x="2804073" y="1886948"/>
        <a:ext cx="654181" cy="654181"/>
      </dsp:txXfrm>
    </dsp:sp>
    <dsp:sp modelId="{F83A2807-F02C-42C7-9399-0140EB66E697}">
      <dsp:nvSpPr>
        <dsp:cNvPr id="0" name=""/>
        <dsp:cNvSpPr/>
      </dsp:nvSpPr>
      <dsp:spPr>
        <a:xfrm>
          <a:off x="2159097" y="3319512"/>
          <a:ext cx="925153" cy="92515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Information Quality</a:t>
          </a:r>
        </a:p>
      </dsp:txBody>
      <dsp:txXfrm>
        <a:off x="2294583" y="3454998"/>
        <a:ext cx="654181" cy="654181"/>
      </dsp:txXfrm>
    </dsp:sp>
    <dsp:sp modelId="{D5603F3D-6D38-46F6-A8A6-A5D213E09241}">
      <dsp:nvSpPr>
        <dsp:cNvPr id="0" name=""/>
        <dsp:cNvSpPr/>
      </dsp:nvSpPr>
      <dsp:spPr>
        <a:xfrm>
          <a:off x="510351" y="3319512"/>
          <a:ext cx="925153" cy="925153"/>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Trust</a:t>
          </a:r>
        </a:p>
      </dsp:txBody>
      <dsp:txXfrm>
        <a:off x="645837" y="3454998"/>
        <a:ext cx="654181" cy="654181"/>
      </dsp:txXfrm>
    </dsp:sp>
    <dsp:sp modelId="{A553AB52-A571-4BDA-BB87-7217D42D9543}">
      <dsp:nvSpPr>
        <dsp:cNvPr id="0" name=""/>
        <dsp:cNvSpPr/>
      </dsp:nvSpPr>
      <dsp:spPr>
        <a:xfrm>
          <a:off x="861" y="1751462"/>
          <a:ext cx="925153" cy="925153"/>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dirty="0"/>
            <a:t>Benefit</a:t>
          </a:r>
        </a:p>
      </dsp:txBody>
      <dsp:txXfrm>
        <a:off x="136347" y="1886948"/>
        <a:ext cx="654181" cy="65418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99DF63-E572-4332-A328-D9BF102BBAB0}" type="datetimeFigureOut">
              <a:rPr lang="en-IN" smtClean="0"/>
              <a:t>03-11-2021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A83EF-753F-4E78-85FB-031575CCF18A}" type="slidenum">
              <a:rPr lang="en-IN" smtClean="0"/>
              <a:t>‹#›</a:t>
            </a:fld>
            <a:endParaRPr lang="en-IN"/>
          </a:p>
        </p:txBody>
      </p:sp>
    </p:spTree>
    <p:extLst>
      <p:ext uri="{BB962C8B-B14F-4D97-AF65-F5344CB8AC3E}">
        <p14:creationId xmlns:p14="http://schemas.microsoft.com/office/powerpoint/2010/main" val="2091764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8598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B9663-0812-48A2-A01D-C7E9909553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99E2CD6-E196-42C6-A5A6-DD1EA11856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311D52-331A-4F4B-812B-50DCD8BFE681}"/>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5" name="Footer Placeholder 4">
            <a:extLst>
              <a:ext uri="{FF2B5EF4-FFF2-40B4-BE49-F238E27FC236}">
                <a16:creationId xmlns:a16="http://schemas.microsoft.com/office/drawing/2014/main" id="{AB932F0F-B18B-4C97-BFD9-3624A78B1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97ACFE-CB5E-4226-904A-CBCC6EF29006}"/>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3177086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D0A12-2266-4F90-9ADF-CC72D58452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E95CBD-FCEE-4728-854C-2243DBF4CE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C901F5-227F-46A2-8955-04CF80CBCCDB}"/>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5" name="Footer Placeholder 4">
            <a:extLst>
              <a:ext uri="{FF2B5EF4-FFF2-40B4-BE49-F238E27FC236}">
                <a16:creationId xmlns:a16="http://schemas.microsoft.com/office/drawing/2014/main" id="{D9BEA9C3-6845-4E77-992B-D1709B205E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C88B77-8664-41E9-84FE-0104CF4A09B0}"/>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3111963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751425-6B76-4482-BCE4-411CABF1E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CE52FF-DD85-40DE-B660-E4F9866B1D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317A0-51D6-4047-BD7C-031B8206EC90}"/>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5" name="Footer Placeholder 4">
            <a:extLst>
              <a:ext uri="{FF2B5EF4-FFF2-40B4-BE49-F238E27FC236}">
                <a16:creationId xmlns:a16="http://schemas.microsoft.com/office/drawing/2014/main" id="{230523CC-1C6C-4BE2-9F97-4C299282B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DA2094-128F-4B78-82B0-E791BB0AAB74}"/>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3043031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tandart Slid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3" name="Title Text"/>
          <p:cNvSpPr txBox="1">
            <a:spLocks noGrp="1"/>
          </p:cNvSpPr>
          <p:nvPr>
            <p:ph type="title"/>
          </p:nvPr>
        </p:nvSpPr>
        <p:spPr>
          <a:prstGeom prst="rect">
            <a:avLst/>
          </a:prstGeom>
        </p:spPr>
        <p:txBody>
          <a:bodyPr/>
          <a:lstStyle/>
          <a:p>
            <a:r>
              <a:t>Title Text</a:t>
            </a:r>
          </a:p>
        </p:txBody>
      </p:sp>
    </p:spTree>
    <p:extLst>
      <p:ext uri="{BB962C8B-B14F-4D97-AF65-F5344CB8AC3E}">
        <p14:creationId xmlns:p14="http://schemas.microsoft.com/office/powerpoint/2010/main" val="1432907931"/>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lidemodel2">
    <p:bg>
      <p:bgPr>
        <a:gradFill flip="none" rotWithShape="1">
          <a:gsLst>
            <a:gs pos="55000">
              <a:srgbClr val="1181AE"/>
            </a:gs>
            <a:gs pos="0">
              <a:srgbClr val="1181AE"/>
            </a:gs>
            <a:gs pos="100000">
              <a:srgbClr val="095474"/>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18672" y="2870634"/>
            <a:ext cx="5932223" cy="711081"/>
          </a:xfrm>
        </p:spPr>
        <p:txBody>
          <a:bodyPr>
            <a:normAutofit/>
          </a:bodyPr>
          <a:lstStyle>
            <a:lvl1pPr algn="ctr">
              <a:defRPr sz="3600" b="0">
                <a:solidFill>
                  <a:schemeClr val="bg1"/>
                </a:solidFill>
                <a:effectLst>
                  <a:outerShdw blurRad="38100" dist="38100" dir="2700000" algn="tl">
                    <a:srgbClr val="000000">
                      <a:alpha val="43137"/>
                    </a:srgbClr>
                  </a:outerShdw>
                </a:effectLst>
                <a:latin typeface="+mj-lt"/>
                <a:ea typeface="Open Sans" pitchFamily="34" charset="0"/>
                <a:cs typeface="Open Sans" pitchFamily="34" charset="0"/>
              </a:defRPr>
            </a:lvl1pPr>
          </a:lstStyle>
          <a:p>
            <a:r>
              <a:rPr lang="en-US"/>
              <a:t>SlideModel.com</a:t>
            </a:r>
          </a:p>
        </p:txBody>
      </p:sp>
      <p:sp>
        <p:nvSpPr>
          <p:cNvPr id="3" name="Date Placeholder 2"/>
          <p:cNvSpPr>
            <a:spLocks noGrp="1"/>
          </p:cNvSpPr>
          <p:nvPr>
            <p:ph type="dt" sz="half" idx="10"/>
          </p:nvPr>
        </p:nvSpPr>
        <p:spPr>
          <a:xfrm>
            <a:off x="609600" y="6356352"/>
            <a:ext cx="2844800" cy="365125"/>
          </a:xfrm>
          <a:prstGeom prst="rect">
            <a:avLst/>
          </a:prstGeom>
        </p:spPr>
        <p:txBody>
          <a:bodyPr lIns="182907" tIns="91454" rIns="182907" bIns="91454"/>
          <a:lstStyle/>
          <a:p>
            <a:endParaRPr lang="en-US"/>
          </a:p>
        </p:txBody>
      </p:sp>
      <p:sp>
        <p:nvSpPr>
          <p:cNvPr id="4" name="Footer Placeholder 3"/>
          <p:cNvSpPr>
            <a:spLocks noGrp="1"/>
          </p:cNvSpPr>
          <p:nvPr>
            <p:ph type="ftr" sz="quarter" idx="11"/>
          </p:nvPr>
        </p:nvSpPr>
        <p:spPr>
          <a:xfrm>
            <a:off x="4165600" y="6356352"/>
            <a:ext cx="3860801" cy="365125"/>
          </a:xfrm>
          <a:prstGeom prst="rect">
            <a:avLst/>
          </a:prstGeom>
        </p:spPr>
        <p:txBody>
          <a:bodyPr lIns="182907" tIns="91454" rIns="182907" bIns="91454"/>
          <a:lstStyle/>
          <a:p>
            <a:endParaRPr lang="en-US"/>
          </a:p>
        </p:txBody>
      </p:sp>
      <p:sp>
        <p:nvSpPr>
          <p:cNvPr id="5" name="Slide Number Placeholder 4"/>
          <p:cNvSpPr>
            <a:spLocks noGrp="1"/>
          </p:cNvSpPr>
          <p:nvPr>
            <p:ph type="sldNum" sz="quarter" idx="12"/>
          </p:nvPr>
        </p:nvSpPr>
        <p:spPr>
          <a:xfrm>
            <a:off x="11073898" y="5982593"/>
            <a:ext cx="462323" cy="235962"/>
          </a:xfrm>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380756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80FE6-EB14-4EED-BB37-8AADEF666A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515F69-8C89-4D8E-9C1F-BE2D839A30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277B99-2F8C-4A64-AE4E-77AAD0B7C23F}"/>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5" name="Footer Placeholder 4">
            <a:extLst>
              <a:ext uri="{FF2B5EF4-FFF2-40B4-BE49-F238E27FC236}">
                <a16:creationId xmlns:a16="http://schemas.microsoft.com/office/drawing/2014/main" id="{B50553B3-FD94-4C35-91D5-BB6AFD0D0C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C7A47E-5E26-4804-A91F-32971A4B77DF}"/>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413777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80BC-CA13-4D67-9D82-8CD9F40886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251511A-AD39-4AFA-A952-5119EC9F6B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53F6CA-5580-437A-8A9D-5C501BA15BB8}"/>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5" name="Footer Placeholder 4">
            <a:extLst>
              <a:ext uri="{FF2B5EF4-FFF2-40B4-BE49-F238E27FC236}">
                <a16:creationId xmlns:a16="http://schemas.microsoft.com/office/drawing/2014/main" id="{65250A63-F365-4D44-A53D-0FE399C781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64D14-E995-4DA5-AB1D-0EC35945B01D}"/>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247538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CEDD-0687-4070-ABF4-120ECDC22E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9CC2FF-800D-48B9-A69D-2A0794E69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8F07D9-6F9A-408C-A1A8-EFBDC3C525A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515D12-0D56-4539-B20C-51BEBD6E981D}"/>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6" name="Footer Placeholder 5">
            <a:extLst>
              <a:ext uri="{FF2B5EF4-FFF2-40B4-BE49-F238E27FC236}">
                <a16:creationId xmlns:a16="http://schemas.microsoft.com/office/drawing/2014/main" id="{0D1F92CD-D62F-4EE0-BD5D-3D9A691EBC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AC8746-2BB7-4596-927E-4473DEBEF638}"/>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356508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D3B9-0B10-46D3-981B-836CAA1632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EA138C-13C3-4E88-AF11-FAEEA792D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3B290F-14AD-416F-9D21-D7058A39F4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2CB6B8-C0F6-4294-A72C-B9D4BB46C3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22C1BF-6543-45F3-824A-9E63BBDB3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411674-F80E-4021-A190-646EF3898A0A}"/>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8" name="Footer Placeholder 7">
            <a:extLst>
              <a:ext uri="{FF2B5EF4-FFF2-40B4-BE49-F238E27FC236}">
                <a16:creationId xmlns:a16="http://schemas.microsoft.com/office/drawing/2014/main" id="{1D6EB1BD-56DD-466A-8BB6-5C7DAECD4C1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37B422F-41E8-4389-8E60-D677EF625305}"/>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1677640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7046-DEEC-4F55-8ADF-C7B40B90E5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BB6D8E-BB6B-41D0-B722-C231B02B4569}"/>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4" name="Footer Placeholder 3">
            <a:extLst>
              <a:ext uri="{FF2B5EF4-FFF2-40B4-BE49-F238E27FC236}">
                <a16:creationId xmlns:a16="http://schemas.microsoft.com/office/drawing/2014/main" id="{62EBC2F4-4FFE-4803-9B8B-11620D1672C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66D9327-BD5E-4906-9C0E-2DE4E8968979}"/>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101449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7495A4-DC53-46E6-8365-462D66073CDD}"/>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3" name="Footer Placeholder 2">
            <a:extLst>
              <a:ext uri="{FF2B5EF4-FFF2-40B4-BE49-F238E27FC236}">
                <a16:creationId xmlns:a16="http://schemas.microsoft.com/office/drawing/2014/main" id="{9EF97C2F-E058-42D0-8B71-C039FA7F3C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DA23178-DE73-40A4-987C-17839A4DF866}"/>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199323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E4B9-11F8-4284-8C17-9FDF189655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8C001B-A201-4A0E-94A9-892D9DED2F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6D631A-52D9-49BB-81AD-51E52735E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C6E62-07D8-4257-A128-551F5D5D88FF}"/>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6" name="Footer Placeholder 5">
            <a:extLst>
              <a:ext uri="{FF2B5EF4-FFF2-40B4-BE49-F238E27FC236}">
                <a16:creationId xmlns:a16="http://schemas.microsoft.com/office/drawing/2014/main" id="{A97A1B1D-27AF-4F06-97C7-834398A4C6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53148D-1659-414F-ADDD-7CC5F3D06E52}"/>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2545710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BF2EB-56CB-4BBA-9B79-9EC767364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6960F8-843A-4BA7-BA7D-9546A54B2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89CA80-45ED-48E6-909D-E1F82F894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0C4D3-7B2D-4CEC-A322-D9FC14E0B45D}"/>
              </a:ext>
            </a:extLst>
          </p:cNvPr>
          <p:cNvSpPr>
            <a:spLocks noGrp="1"/>
          </p:cNvSpPr>
          <p:nvPr>
            <p:ph type="dt" sz="half" idx="10"/>
          </p:nvPr>
        </p:nvSpPr>
        <p:spPr/>
        <p:txBody>
          <a:bodyPr/>
          <a:lstStyle/>
          <a:p>
            <a:fld id="{A8644F70-B2B9-4593-AC1A-D44E01557185}" type="datetimeFigureOut">
              <a:rPr lang="en-IN" smtClean="0"/>
              <a:t>03-11-2021</a:t>
            </a:fld>
            <a:endParaRPr lang="en-IN"/>
          </a:p>
        </p:txBody>
      </p:sp>
      <p:sp>
        <p:nvSpPr>
          <p:cNvPr id="6" name="Footer Placeholder 5">
            <a:extLst>
              <a:ext uri="{FF2B5EF4-FFF2-40B4-BE49-F238E27FC236}">
                <a16:creationId xmlns:a16="http://schemas.microsoft.com/office/drawing/2014/main" id="{4E5A8FC1-07AE-4B31-8A37-96232980A3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524934-77C7-4886-9119-A4B611B46950}"/>
              </a:ext>
            </a:extLst>
          </p:cNvPr>
          <p:cNvSpPr>
            <a:spLocks noGrp="1"/>
          </p:cNvSpPr>
          <p:nvPr>
            <p:ph type="sldNum" sz="quarter" idx="12"/>
          </p:nvPr>
        </p:nvSpPr>
        <p:spPr/>
        <p:txBody>
          <a:bodyPr/>
          <a:lstStyle/>
          <a:p>
            <a:fld id="{1940FDD7-6A9A-46D4-8A19-239F574B4D94}" type="slidenum">
              <a:rPr lang="en-IN" smtClean="0"/>
              <a:t>‹#›</a:t>
            </a:fld>
            <a:endParaRPr lang="en-IN"/>
          </a:p>
        </p:txBody>
      </p:sp>
    </p:spTree>
    <p:extLst>
      <p:ext uri="{BB962C8B-B14F-4D97-AF65-F5344CB8AC3E}">
        <p14:creationId xmlns:p14="http://schemas.microsoft.com/office/powerpoint/2010/main" val="363267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A2429D-A000-4E88-B70F-C342070975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E7E499-E9C3-4634-A4EF-B5A7153DE1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361672-4F13-4F32-989F-C851167AB4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44F70-B2B9-4593-AC1A-D44E01557185}" type="datetimeFigureOut">
              <a:rPr lang="en-IN" smtClean="0"/>
              <a:t>03-11-2021</a:t>
            </a:fld>
            <a:endParaRPr lang="en-IN"/>
          </a:p>
        </p:txBody>
      </p:sp>
      <p:sp>
        <p:nvSpPr>
          <p:cNvPr id="5" name="Footer Placeholder 4">
            <a:extLst>
              <a:ext uri="{FF2B5EF4-FFF2-40B4-BE49-F238E27FC236}">
                <a16:creationId xmlns:a16="http://schemas.microsoft.com/office/drawing/2014/main" id="{44F671A0-B4C4-4BB0-998E-7D333C3A23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15FABF9-6EB5-4E53-A300-FF62E0FCE3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40FDD7-6A9A-46D4-8A19-239F574B4D94}" type="slidenum">
              <a:rPr lang="en-IN" smtClean="0"/>
              <a:t>‹#›</a:t>
            </a:fld>
            <a:endParaRPr lang="en-IN"/>
          </a:p>
        </p:txBody>
      </p:sp>
    </p:spTree>
    <p:extLst>
      <p:ext uri="{BB962C8B-B14F-4D97-AF65-F5344CB8AC3E}">
        <p14:creationId xmlns:p14="http://schemas.microsoft.com/office/powerpoint/2010/main" val="2291293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350EED2-6D5A-4314-A846-2757B7BE8BEC}"/>
              </a:ext>
            </a:extLst>
          </p:cNvPr>
          <p:cNvPicPr/>
          <p:nvPr/>
        </p:nvPicPr>
        <p:blipFill rotWithShape="1">
          <a:blip r:embed="rId2">
            <a:extLst>
              <a:ext uri="{28A0092B-C50C-407E-A947-70E740481C1C}">
                <a14:useLocalDpi xmlns:a14="http://schemas.microsoft.com/office/drawing/2010/main" val="0"/>
              </a:ext>
            </a:extLst>
          </a:blip>
          <a:srcRect t="3654"/>
          <a:stretch/>
        </p:blipFill>
        <p:spPr bwMode="auto">
          <a:xfrm>
            <a:off x="20" y="584909"/>
            <a:ext cx="5718616" cy="5509675"/>
          </a:xfrm>
          <a:custGeom>
            <a:avLst/>
            <a:gdLst/>
            <a:ahLst/>
            <a:cxnLst/>
            <a:rect l="l" t="t" r="r" b="b"/>
            <a:pathLst>
              <a:path w="5718636" h="5509675">
                <a:moveTo>
                  <a:pt x="0" y="0"/>
                </a:moveTo>
                <a:lnTo>
                  <a:pt x="2672821" y="0"/>
                </a:lnTo>
                <a:lnTo>
                  <a:pt x="2673116" y="639"/>
                </a:lnTo>
                <a:lnTo>
                  <a:pt x="3175662" y="639"/>
                </a:lnTo>
                <a:lnTo>
                  <a:pt x="5718636" y="5509675"/>
                </a:lnTo>
                <a:lnTo>
                  <a:pt x="502842" y="5509675"/>
                </a:lnTo>
                <a:lnTo>
                  <a:pt x="502842" y="5509036"/>
                </a:lnTo>
                <a:lnTo>
                  <a:pt x="0" y="5509036"/>
                </a:lnTo>
                <a:close/>
              </a:path>
            </a:pathLst>
          </a:custGeom>
          <a:noFill/>
        </p:spPr>
      </p:pic>
      <p:sp>
        <p:nvSpPr>
          <p:cNvPr id="14" name="Freeform: Shape 13">
            <a:extLst>
              <a:ext uri="{FF2B5EF4-FFF2-40B4-BE49-F238E27FC236}">
                <a16:creationId xmlns:a16="http://schemas.microsoft.com/office/drawing/2014/main" id="{17CDB40A-75BB-4498-A20B-59C3984A3A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2619" y="585526"/>
            <a:ext cx="8349381" cy="5509038"/>
          </a:xfrm>
          <a:custGeom>
            <a:avLst/>
            <a:gdLst>
              <a:gd name="connsiteX0" fmla="*/ 0 w 8349381"/>
              <a:gd name="connsiteY0" fmla="*/ 0 h 5509038"/>
              <a:gd name="connsiteX1" fmla="*/ 8349381 w 8349381"/>
              <a:gd name="connsiteY1" fmla="*/ 0 h 5509038"/>
              <a:gd name="connsiteX2" fmla="*/ 5806407 w 8349381"/>
              <a:gd name="connsiteY2" fmla="*/ 5509038 h 5509038"/>
              <a:gd name="connsiteX3" fmla="*/ 0 w 8349381"/>
              <a:gd name="connsiteY3" fmla="*/ 5509038 h 5509038"/>
            </a:gdLst>
            <a:ahLst/>
            <a:cxnLst>
              <a:cxn ang="0">
                <a:pos x="connsiteX0" y="connsiteY0"/>
              </a:cxn>
              <a:cxn ang="0">
                <a:pos x="connsiteX1" y="connsiteY1"/>
              </a:cxn>
              <a:cxn ang="0">
                <a:pos x="connsiteX2" y="connsiteY2"/>
              </a:cxn>
              <a:cxn ang="0">
                <a:pos x="connsiteX3" y="connsiteY3"/>
              </a:cxn>
            </a:cxnLst>
            <a:rect l="l" t="t" r="r" b="b"/>
            <a:pathLst>
              <a:path w="8349381" h="5509038">
                <a:moveTo>
                  <a:pt x="0" y="0"/>
                </a:moveTo>
                <a:lnTo>
                  <a:pt x="8349381" y="0"/>
                </a:lnTo>
                <a:lnTo>
                  <a:pt x="5806407" y="5509038"/>
                </a:lnTo>
                <a:lnTo>
                  <a:pt x="0" y="5509038"/>
                </a:lnTo>
                <a:close/>
              </a:path>
            </a:pathLst>
          </a:cu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lumMod val="95000"/>
                </a:schemeClr>
              </a:solidFill>
            </a:endParaRPr>
          </a:p>
        </p:txBody>
      </p:sp>
      <p:sp>
        <p:nvSpPr>
          <p:cNvPr id="3" name="Subtitle 2">
            <a:extLst>
              <a:ext uri="{FF2B5EF4-FFF2-40B4-BE49-F238E27FC236}">
                <a16:creationId xmlns:a16="http://schemas.microsoft.com/office/drawing/2014/main" id="{6B786604-C3A0-4FE0-8646-2CA6ABA1D8DB}"/>
              </a:ext>
            </a:extLst>
          </p:cNvPr>
          <p:cNvSpPr>
            <a:spLocks noGrp="1"/>
          </p:cNvSpPr>
          <p:nvPr>
            <p:ph type="subTitle" idx="1"/>
          </p:nvPr>
        </p:nvSpPr>
        <p:spPr>
          <a:xfrm>
            <a:off x="5986272" y="3651047"/>
            <a:ext cx="5370576" cy="911117"/>
          </a:xfrm>
        </p:spPr>
        <p:txBody>
          <a:bodyPr>
            <a:normAutofit/>
          </a:bodyPr>
          <a:lstStyle/>
          <a:p>
            <a:pPr algn="l"/>
            <a:r>
              <a:rPr lang="en-US" sz="2000" baseline="0">
                <a:solidFill>
                  <a:srgbClr val="FFFFFF"/>
                </a:solidFill>
              </a:rPr>
              <a:t>Guided By:</a:t>
            </a:r>
          </a:p>
          <a:p>
            <a:pPr algn="l"/>
            <a:r>
              <a:rPr lang="en-US" sz="2000" baseline="0">
                <a:solidFill>
                  <a:srgbClr val="FFFFFF"/>
                </a:solidFill>
              </a:rPr>
              <a:t>Shubham Yadav</a:t>
            </a:r>
            <a:endParaRPr lang="en-US" sz="2000">
              <a:solidFill>
                <a:srgbClr val="FFFFFF"/>
              </a:solidFill>
            </a:endParaRPr>
          </a:p>
          <a:p>
            <a:pPr algn="l"/>
            <a:endParaRPr lang="en-IN" sz="2000">
              <a:solidFill>
                <a:srgbClr val="FFFFFF"/>
              </a:solidFill>
            </a:endParaRPr>
          </a:p>
        </p:txBody>
      </p:sp>
      <p:sp>
        <p:nvSpPr>
          <p:cNvPr id="2" name="Title 1">
            <a:extLst>
              <a:ext uri="{FF2B5EF4-FFF2-40B4-BE49-F238E27FC236}">
                <a16:creationId xmlns:a16="http://schemas.microsoft.com/office/drawing/2014/main" id="{0C1F3801-D5E7-488C-B811-F0E4C9329201}"/>
              </a:ext>
            </a:extLst>
          </p:cNvPr>
          <p:cNvSpPr>
            <a:spLocks noGrp="1"/>
          </p:cNvSpPr>
          <p:nvPr>
            <p:ph type="ctrTitle"/>
          </p:nvPr>
        </p:nvSpPr>
        <p:spPr>
          <a:xfrm>
            <a:off x="5673747" y="1408814"/>
            <a:ext cx="5683102" cy="2235277"/>
          </a:xfrm>
        </p:spPr>
        <p:txBody>
          <a:bodyPr>
            <a:normAutofit/>
          </a:bodyPr>
          <a:lstStyle/>
          <a:p>
            <a:pPr algn="l"/>
            <a:r>
              <a:rPr lang="en-IN" sz="5400" b="0" i="0">
                <a:solidFill>
                  <a:srgbClr val="FFFFFF"/>
                </a:solidFill>
                <a:effectLst/>
                <a:latin typeface="Open Sans" panose="020B0604020202020204" pitchFamily="34" charset="0"/>
              </a:rPr>
              <a:t>Customer Retention</a:t>
            </a:r>
            <a:endParaRPr lang="en-IN" sz="5400">
              <a:solidFill>
                <a:srgbClr val="FFFFFF"/>
              </a:solidFill>
            </a:endParaRPr>
          </a:p>
        </p:txBody>
      </p:sp>
      <p:sp>
        <p:nvSpPr>
          <p:cNvPr id="8" name="Subtitle 2">
            <a:extLst>
              <a:ext uri="{FF2B5EF4-FFF2-40B4-BE49-F238E27FC236}">
                <a16:creationId xmlns:a16="http://schemas.microsoft.com/office/drawing/2014/main" id="{FD05C987-8D23-4EEF-AB92-8D6096A461C0}"/>
              </a:ext>
            </a:extLst>
          </p:cNvPr>
          <p:cNvSpPr txBox="1">
            <a:spLocks/>
          </p:cNvSpPr>
          <p:nvPr/>
        </p:nvSpPr>
        <p:spPr>
          <a:xfrm>
            <a:off x="10284902" y="5302061"/>
            <a:ext cx="2013358" cy="79945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sz="1800" dirty="0">
                <a:solidFill>
                  <a:schemeClr val="bg1"/>
                </a:solidFill>
              </a:rPr>
              <a:t>Presented By:</a:t>
            </a:r>
          </a:p>
          <a:p>
            <a:pPr algn="l">
              <a:lnSpc>
                <a:spcPct val="100000"/>
              </a:lnSpc>
            </a:pPr>
            <a:r>
              <a:rPr lang="en-US" sz="1800" dirty="0">
                <a:solidFill>
                  <a:schemeClr val="bg1"/>
                </a:solidFill>
              </a:rPr>
              <a:t>Gokula Krishnan R</a:t>
            </a:r>
          </a:p>
          <a:p>
            <a:pPr algn="l"/>
            <a:endParaRPr lang="en-IN" sz="1800" dirty="0">
              <a:solidFill>
                <a:schemeClr val="bg1"/>
              </a:solidFill>
            </a:endParaRPr>
          </a:p>
        </p:txBody>
      </p:sp>
    </p:spTree>
    <p:extLst>
      <p:ext uri="{BB962C8B-B14F-4D97-AF65-F5344CB8AC3E}">
        <p14:creationId xmlns:p14="http://schemas.microsoft.com/office/powerpoint/2010/main" val="239174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27F566-756C-45A5-8AD8-46049F942642}"/>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10</a:t>
            </a:fld>
            <a:endParaRPr lang="en-IN"/>
          </a:p>
        </p:txBody>
      </p:sp>
      <p:pic>
        <p:nvPicPr>
          <p:cNvPr id="3" name="Content Placeholder 3">
            <a:extLst>
              <a:ext uri="{FF2B5EF4-FFF2-40B4-BE49-F238E27FC236}">
                <a16:creationId xmlns:a16="http://schemas.microsoft.com/office/drawing/2014/main" id="{7CFEE3E1-71C9-4D06-8429-A07F5D3DB2C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0363" y="485012"/>
            <a:ext cx="10172146" cy="4807722"/>
          </a:xfrm>
          <a:prstGeom prst="rect">
            <a:avLst/>
          </a:prstGeom>
        </p:spPr>
      </p:pic>
    </p:spTree>
    <p:extLst>
      <p:ext uri="{BB962C8B-B14F-4D97-AF65-F5344CB8AC3E}">
        <p14:creationId xmlns:p14="http://schemas.microsoft.com/office/powerpoint/2010/main" val="115156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4118D5-9BA8-4340-BC81-1C417141FD15}"/>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11</a:t>
            </a:fld>
            <a:endParaRPr lang="en-IN"/>
          </a:p>
        </p:txBody>
      </p:sp>
      <p:pic>
        <p:nvPicPr>
          <p:cNvPr id="3" name="Content Placeholder 3">
            <a:extLst>
              <a:ext uri="{FF2B5EF4-FFF2-40B4-BE49-F238E27FC236}">
                <a16:creationId xmlns:a16="http://schemas.microsoft.com/office/drawing/2014/main" id="{3C9B3D53-F6F2-40A6-B11B-250FCD538B7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550" y="484319"/>
            <a:ext cx="10674120" cy="4993657"/>
          </a:xfrm>
          <a:prstGeom prst="rect">
            <a:avLst/>
          </a:prstGeom>
        </p:spPr>
      </p:pic>
    </p:spTree>
    <p:extLst>
      <p:ext uri="{BB962C8B-B14F-4D97-AF65-F5344CB8AC3E}">
        <p14:creationId xmlns:p14="http://schemas.microsoft.com/office/powerpoint/2010/main" val="3771314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30FF30-BE18-45EB-9684-30C755058A79}"/>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12</a:t>
            </a:fld>
            <a:endParaRPr lang="en-IN"/>
          </a:p>
        </p:txBody>
      </p:sp>
      <p:pic>
        <p:nvPicPr>
          <p:cNvPr id="3" name="Content Placeholder 3">
            <a:extLst>
              <a:ext uri="{FF2B5EF4-FFF2-40B4-BE49-F238E27FC236}">
                <a16:creationId xmlns:a16="http://schemas.microsoft.com/office/drawing/2014/main" id="{7A552584-B5DB-451C-9B33-882378DBDBF4}"/>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1994" y="458957"/>
            <a:ext cx="10962124" cy="5250789"/>
          </a:xfrm>
          <a:prstGeom prst="rect">
            <a:avLst/>
          </a:prstGeom>
        </p:spPr>
      </p:pic>
    </p:spTree>
    <p:extLst>
      <p:ext uri="{BB962C8B-B14F-4D97-AF65-F5344CB8AC3E}">
        <p14:creationId xmlns:p14="http://schemas.microsoft.com/office/powerpoint/2010/main" val="312337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BD83CC-0C6C-4B44-B384-9D72BADC7BCA}"/>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13</a:t>
            </a:fld>
            <a:endParaRPr lang="en-IN"/>
          </a:p>
        </p:txBody>
      </p:sp>
      <p:pic>
        <p:nvPicPr>
          <p:cNvPr id="3" name="Content Placeholder 3">
            <a:extLst>
              <a:ext uri="{FF2B5EF4-FFF2-40B4-BE49-F238E27FC236}">
                <a16:creationId xmlns:a16="http://schemas.microsoft.com/office/drawing/2014/main" id="{8EBF96A6-29D9-487C-8FB4-CE60A4EFB2FB}"/>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241522" y="471906"/>
            <a:ext cx="9708956" cy="5914188"/>
          </a:xfrm>
          <a:prstGeom prst="rect">
            <a:avLst/>
          </a:prstGeom>
        </p:spPr>
      </p:pic>
    </p:spTree>
    <p:extLst>
      <p:ext uri="{BB962C8B-B14F-4D97-AF65-F5344CB8AC3E}">
        <p14:creationId xmlns:p14="http://schemas.microsoft.com/office/powerpoint/2010/main" val="242790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195564" y="578890"/>
            <a:ext cx="9713215" cy="5221275"/>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nSpc>
                <a:spcPct val="107000"/>
              </a:lnSpc>
              <a:spcAft>
                <a:spcPts val="400"/>
              </a:spcAft>
            </a:pPr>
            <a:r>
              <a:rPr lang="en-US" sz="1800" dirty="0">
                <a:latin typeface="Times New Roman" panose="02020603050405020304" pitchFamily="18" charset="0"/>
                <a:cs typeface="Times New Roman" panose="02020603050405020304" pitchFamily="18" charset="0"/>
              </a:rPr>
              <a:t>There are few features in the website or application like</a:t>
            </a:r>
            <a:r>
              <a:rPr lang="en-IN" sz="1800" dirty="0">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400"/>
              </a:spcAft>
            </a:pPr>
            <a:endParaRPr lang="en-US" sz="2400" kern="0" dirty="0">
              <a:solidFill>
                <a:srgbClr val="91969D"/>
              </a:solidFill>
              <a:latin typeface="Times New Roman" pitchFamily="18" charset="0"/>
              <a:cs typeface="Times New Roman" pitchFamily="18" charset="0"/>
            </a:endParaRPr>
          </a:p>
          <a:p>
            <a:pPr marL="285750" indent="-285750">
              <a:lnSpc>
                <a:spcPct val="107000"/>
              </a:lnSpc>
              <a:spcAft>
                <a:spcPts val="400"/>
              </a:spcAft>
              <a:buFont typeface="Arial" panose="020B0604020202020204" pitchFamily="34" charset="0"/>
              <a:buChar char="•"/>
            </a:pPr>
            <a:r>
              <a:rPr lang="en-US" sz="1800" dirty="0">
                <a:solidFill>
                  <a:srgbClr val="91969D"/>
                </a:solidFill>
                <a:latin typeface="Times New Roman" pitchFamily="18" charset="0"/>
                <a:cs typeface="Times New Roman" pitchFamily="18" charset="0"/>
              </a:rPr>
              <a:t>The content on the website must be easy to read and understand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Ease of navigation in website,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User friendly Interface of the website,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Convenient Payment methods,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Trust that the online retail store will fulfill its part of the transaction at the stipulated time,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Empathy (readiness to assist with queries) towards the customers,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Being able to guarantee the privacy of the customer,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Responsiveness, availability of several communication channels (email, online rep, twitter, phone etc.),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Shopping online is convenient and flexible,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Return and replacement policy of the e-retailer is important for purchase decision,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Displaying quality Information on the website improves satisfaction of customers,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User derive satisfaction while shopping on a good quality website or application,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User derive satisfaction while shopping on a good quality website or application,</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Provision of complete and relevant product information, </a:t>
            </a:r>
          </a:p>
          <a:p>
            <a:pPr marL="285750" indent="-285750">
              <a:buFont typeface="Arial" panose="020B0604020202020204" pitchFamily="34" charset="0"/>
              <a:buChar char="•"/>
            </a:pPr>
            <a:r>
              <a:rPr lang="en-US" sz="1800" dirty="0">
                <a:solidFill>
                  <a:srgbClr val="91969D"/>
                </a:solidFill>
                <a:latin typeface="Times New Roman" pitchFamily="18" charset="0"/>
                <a:cs typeface="Times New Roman" pitchFamily="18" charset="0"/>
              </a:rPr>
              <a:t>Monetary savings</a:t>
            </a:r>
            <a:r>
              <a:rPr lang="en-IN" sz="2400" dirty="0">
                <a:solidFill>
                  <a:srgbClr val="91969D"/>
                </a:solidFill>
                <a:latin typeface="Times New Roman" pitchFamily="18" charset="0"/>
                <a:cs typeface="Times New Roman" pitchFamily="18" charset="0"/>
              </a:rPr>
              <a:t>.</a:t>
            </a:r>
          </a:p>
          <a:p>
            <a:pPr marL="285750" indent="-285750">
              <a:buFont typeface="Arial" panose="020B0604020202020204" pitchFamily="34" charset="0"/>
              <a:buChar char="•"/>
            </a:pPr>
            <a:endParaRPr lang="en-IN" sz="2400" dirty="0">
              <a:solidFill>
                <a:srgbClr val="91969D"/>
              </a:solidFill>
              <a:latin typeface="Times New Roman" pitchFamily="18" charset="0"/>
              <a:cs typeface="Times New Roman" pitchFamily="18" charset="0"/>
            </a:endParaRPr>
          </a:p>
          <a:p>
            <a:pPr algn="just"/>
            <a:r>
              <a:rPr lang="en-US" sz="1800" dirty="0">
                <a:latin typeface="Calibri" panose="020F0502020204030204" pitchFamily="34" charset="0"/>
                <a:cs typeface="Calibri" panose="020F0502020204030204" pitchFamily="34" charset="0"/>
              </a:rPr>
              <a:t>are the most important features according to the customers. 50% users from our sample dataset (min 135 out of 269) are strongly agreed that according to them the website with high quality of these features are their preferred e-commerce websites. </a:t>
            </a:r>
            <a:endParaRPr lang="en-IN" sz="1800" dirty="0">
              <a:latin typeface="Calibri" panose="020F0502020204030204" pitchFamily="34" charset="0"/>
              <a:cs typeface="Calibri" panose="020F0502020204030204" pitchFamily="34" charset="0"/>
            </a:endParaRPr>
          </a:p>
          <a:p>
            <a:endParaRPr lang="en-IN" sz="2400" dirty="0">
              <a:solidFill>
                <a:srgbClr val="91969D"/>
              </a:solidFill>
              <a:latin typeface="Times New Roman" pitchFamily="18" charset="0"/>
              <a:cs typeface="Times New Roman" pitchFamily="18" charset="0"/>
            </a:endParaRP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573119" y="1670206"/>
            <a:ext cx="4335660" cy="2728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32FF15A-CA93-413C-B364-C55049CDF7C2}"/>
              </a:ext>
            </a:extLst>
          </p:cNvPr>
          <p:cNvSpPr>
            <a:spLocks noGrp="1"/>
          </p:cNvSpPr>
          <p:nvPr>
            <p:ph type="sldNum" sz="quarter" idx="2"/>
          </p:nvPr>
        </p:nvSpPr>
        <p:spPr/>
        <p:txBody>
          <a:bodyPr/>
          <a:lstStyle/>
          <a:p>
            <a:fld id="{86CB4B4D-7CA3-9044-876B-883B54F8677D}" type="slidenum">
              <a:rPr lang="en-IN" smtClean="0"/>
              <a:t>14</a:t>
            </a:fld>
            <a:endParaRPr lang="en-IN"/>
          </a:p>
        </p:txBody>
      </p:sp>
    </p:spTree>
    <p:extLst>
      <p:ext uri="{BB962C8B-B14F-4D97-AF65-F5344CB8AC3E}">
        <p14:creationId xmlns:p14="http://schemas.microsoft.com/office/powerpoint/2010/main" val="2063083788"/>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7466D2-0FBE-4F48-A170-DB86847EE835}"/>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15</a:t>
            </a:fld>
            <a:endParaRPr lang="en-IN"/>
          </a:p>
        </p:txBody>
      </p:sp>
      <p:sp>
        <p:nvSpPr>
          <p:cNvPr id="4" name="TextBox 3">
            <a:extLst>
              <a:ext uri="{FF2B5EF4-FFF2-40B4-BE49-F238E27FC236}">
                <a16:creationId xmlns:a16="http://schemas.microsoft.com/office/drawing/2014/main" id="{4F6384FF-71BF-4AD0-96E4-87FD8C69FE06}"/>
              </a:ext>
            </a:extLst>
          </p:cNvPr>
          <p:cNvSpPr txBox="1"/>
          <p:nvPr/>
        </p:nvSpPr>
        <p:spPr>
          <a:xfrm>
            <a:off x="484095" y="1014720"/>
            <a:ext cx="11187953"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485775" lvl="1" indent="-285750">
              <a:buFont typeface="Arial" panose="020B0604020202020204" pitchFamily="34" charset="0"/>
              <a:buChar char="•"/>
            </a:pPr>
            <a:r>
              <a:rPr lang="en-US" dirty="0">
                <a:latin typeface="Times New Roman" pitchFamily="18" charset="0"/>
                <a:cs typeface="Times New Roman" pitchFamily="18" charset="0"/>
              </a:rPr>
              <a:t>Among all the e-commerce companies, customers have shopped from Amazon.co for more times than any other e-commerce companies. </a:t>
            </a:r>
          </a:p>
          <a:p>
            <a:pPr marL="485775" lvl="1" indent="-285750">
              <a:buFont typeface="Arial" panose="020B0604020202020204" pitchFamily="34" charset="0"/>
              <a:buChar char="•"/>
            </a:pPr>
            <a:endParaRPr lang="en-US" dirty="0">
              <a:latin typeface="Times New Roman" pitchFamily="18" charset="0"/>
              <a:cs typeface="Times New Roman" pitchFamily="18" charset="0"/>
            </a:endParaRPr>
          </a:p>
          <a:p>
            <a:pPr marL="485775" lvl="1" indent="-285750">
              <a:buFont typeface="Arial" panose="020B0604020202020204" pitchFamily="34" charset="0"/>
              <a:buChar char="•"/>
            </a:pPr>
            <a:r>
              <a:rPr lang="en-US" dirty="0">
                <a:latin typeface="Times New Roman" pitchFamily="18" charset="0"/>
                <a:cs typeface="Times New Roman" pitchFamily="18" charset="0"/>
              </a:rPr>
              <a:t>The Second most popular e-retailer company is Flipkart.co.</a:t>
            </a:r>
          </a:p>
          <a:p>
            <a:pPr marL="485775" lvl="1" indent="-285750">
              <a:buFont typeface="Arial" panose="020B0604020202020204" pitchFamily="34" charset="0"/>
              <a:buChar char="•"/>
            </a:pPr>
            <a:endParaRPr lang="en-US" dirty="0">
              <a:latin typeface="Times New Roman" pitchFamily="18" charset="0"/>
              <a:cs typeface="Times New Roman" pitchFamily="18" charset="0"/>
            </a:endParaRPr>
          </a:p>
          <a:p>
            <a:pPr marL="485775" lvl="1" indent="-285750">
              <a:buFont typeface="Arial" panose="020B0604020202020204" pitchFamily="34" charset="0"/>
              <a:buChar char="•"/>
            </a:pPr>
            <a:r>
              <a:rPr lang="en-US" dirty="0">
                <a:latin typeface="Times New Roman" pitchFamily="18" charset="0"/>
                <a:cs typeface="Times New Roman" pitchFamily="18" charset="0"/>
              </a:rPr>
              <a:t>Other popular websites are used for shopping are Paytm.com, Myntra.com, Snapdeal.com.</a:t>
            </a:r>
          </a:p>
          <a:p>
            <a:pPr marL="485775" lvl="1" indent="-285750">
              <a:buFont typeface="Arial" panose="020B0604020202020204" pitchFamily="34" charset="0"/>
              <a:buChar char="•"/>
            </a:pPr>
            <a:endParaRPr lang="en-US" dirty="0">
              <a:latin typeface="Times New Roman" pitchFamily="18" charset="0"/>
              <a:cs typeface="Times New Roman" pitchFamily="18" charset="0"/>
            </a:endParaRPr>
          </a:p>
          <a:p>
            <a:pPr marL="485775" lvl="1" indent="-285750">
              <a:buFont typeface="Arial" panose="020B0604020202020204" pitchFamily="34" charset="0"/>
              <a:buChar char="•"/>
            </a:pPr>
            <a:r>
              <a:rPr lang="en-US" dirty="0">
                <a:latin typeface="Times New Roman" pitchFamily="18" charset="0"/>
                <a:cs typeface="Times New Roman" pitchFamily="18" charset="0"/>
              </a:rPr>
              <a:t>From our sample dataset, 82 (more than 30%) customers shop from all 5 online retailers(Amazon.in, Flipkart.com, Paytm.com, Myntra.com, Snapdeal.com).</a:t>
            </a:r>
          </a:p>
          <a:p>
            <a:pPr marL="485775" lvl="1" indent="-285750">
              <a:buFont typeface="Arial" panose="020B0604020202020204" pitchFamily="34" charset="0"/>
              <a:buChar char="•"/>
            </a:pPr>
            <a:endParaRPr lang="en-US" dirty="0">
              <a:latin typeface="Times New Roman" pitchFamily="18" charset="0"/>
              <a:cs typeface="Times New Roman" pitchFamily="18" charset="0"/>
            </a:endParaRPr>
          </a:p>
          <a:p>
            <a:pPr marL="485775" lvl="1" indent="-285750">
              <a:buFont typeface="Arial" panose="020B0604020202020204" pitchFamily="34" charset="0"/>
              <a:buChar char="•"/>
            </a:pPr>
            <a:r>
              <a:rPr lang="en-US" dirty="0">
                <a:latin typeface="Times New Roman" pitchFamily="18" charset="0"/>
                <a:cs typeface="Times New Roman" pitchFamily="18" charset="0"/>
              </a:rPr>
              <a:t>79 (around 30%) from our 269 customers would like to recommend Amazon.co only to others and 62 people have chosen both Amazon and Flipkart to recommend others for online shopping, then 30 people will recommend both Amazon and Myntra to others.</a:t>
            </a:r>
          </a:p>
          <a:p>
            <a:pPr marL="485775" lvl="1" indent="-285750">
              <a:buFont typeface="Arial" panose="020B0604020202020204" pitchFamily="34" charset="0"/>
              <a:buChar char="•"/>
            </a:pPr>
            <a:endParaRPr lang="en-US" dirty="0">
              <a:latin typeface="Times New Roman" pitchFamily="18" charset="0"/>
              <a:cs typeface="Times New Roman" pitchFamily="18" charset="0"/>
            </a:endParaRPr>
          </a:p>
          <a:p>
            <a:pPr marL="485775" lvl="1" indent="-285750">
              <a:buFont typeface="Arial" panose="020B0604020202020204" pitchFamily="34" charset="0"/>
              <a:buChar char="•"/>
            </a:pPr>
            <a:r>
              <a:rPr lang="en-US" dirty="0">
                <a:latin typeface="Times New Roman" pitchFamily="18" charset="0"/>
                <a:cs typeface="Times New Roman" pitchFamily="18" charset="0"/>
              </a:rPr>
              <a:t>Around 50 % customers from our sample dataset has stated that in case of Paytm and Snapdeal, the delivery period is longer, that’s the reason that these two are not in people’s recommending choices.</a:t>
            </a:r>
          </a:p>
        </p:txBody>
      </p:sp>
    </p:spTree>
    <p:extLst>
      <p:ext uri="{BB962C8B-B14F-4D97-AF65-F5344CB8AC3E}">
        <p14:creationId xmlns:p14="http://schemas.microsoft.com/office/powerpoint/2010/main" val="3959672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16</a:t>
            </a:fld>
            <a:endParaRPr lang="en-IN"/>
          </a:p>
        </p:txBody>
      </p:sp>
      <p:sp>
        <p:nvSpPr>
          <p:cNvPr id="6" name="Text information page">
            <a:extLst>
              <a:ext uri="{FF2B5EF4-FFF2-40B4-BE49-F238E27FC236}">
                <a16:creationId xmlns:a16="http://schemas.microsoft.com/office/drawing/2014/main" id="{FC093CF4-B4E2-4EE9-BAA6-EEF9B5EC233D}"/>
              </a:ext>
            </a:extLst>
          </p:cNvPr>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PREPROCESSING</a:t>
            </a:r>
          </a:p>
        </p:txBody>
      </p:sp>
      <p:sp>
        <p:nvSpPr>
          <p:cNvPr id="8"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5A33748C-442C-47BE-9AA0-A981643F040B}"/>
              </a:ext>
            </a:extLst>
          </p:cNvPr>
          <p:cNvSpPr txBox="1"/>
          <p:nvPr/>
        </p:nvSpPr>
        <p:spPr>
          <a:xfrm>
            <a:off x="1195565" y="1401934"/>
            <a:ext cx="9713215" cy="282128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marL="285750" indent="-285750" algn="just">
              <a:buFont typeface="Arial" panose="020B0604020202020204" pitchFamily="34" charset="0"/>
              <a:buChar char="•"/>
            </a:pPr>
            <a:r>
              <a:rPr lang="en-US" dirty="0">
                <a:latin typeface="Times New Roman" pitchFamily="18" charset="0"/>
                <a:cs typeface="Times New Roman" pitchFamily="18" charset="0"/>
              </a:rPr>
              <a:t>The Complete data is divided in the ration of 70:30 for train and test respectively.</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There is no null value present in the dataset and almost all the columns type is objective so we don’t need to check for outliers.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Once our data is ready categorical variables are converted into the numeric form, which we can apply further on algorithms.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I have not dropped any column since the model accuracy is good.</a:t>
            </a:r>
          </a:p>
          <a:p>
            <a:pPr algn="just">
              <a:lnSpc>
                <a:spcPct val="100000"/>
              </a:lnSpc>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14263248"/>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809187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t>EVALUTION PROCESS</a:t>
            </a:r>
            <a:endParaRPr lang="en-US" sz="4500" dirty="0">
              <a:latin typeface="Times New Roman" pitchFamily="18" charset="0"/>
              <a:cs typeface="Times New Roman" pitchFamily="18" charset="0"/>
            </a:endParaRPr>
          </a:p>
        </p:txBody>
      </p:sp>
      <p:sp>
        <p:nvSpPr>
          <p:cNvPr id="5" name="Lorem ipsum dolor sit amet, consectetur adipiscing elit, sed do eiusmod tempor incididunt ut labore et dolore magna aliqua. Ut enim ad minim veniam, quis nostrud exercitation ullamco laboris nisi ut aliquip ex ea commodo consequat.…">
            <a:extLst>
              <a:ext uri="{FF2B5EF4-FFF2-40B4-BE49-F238E27FC236}">
                <a16:creationId xmlns:a16="http://schemas.microsoft.com/office/drawing/2014/main" id="{D871236C-1AFC-4C7B-92D0-302447E01E1B}"/>
              </a:ext>
            </a:extLst>
          </p:cNvPr>
          <p:cNvSpPr txBox="1"/>
          <p:nvPr/>
        </p:nvSpPr>
        <p:spPr>
          <a:xfrm>
            <a:off x="1195565" y="1401934"/>
            <a:ext cx="9713215" cy="392928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Evaluation Matrices:</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Accuracy - it determines how often a model predicts default and non default correctly.</a:t>
            </a:r>
          </a:p>
          <a:p>
            <a:pPr algn="just">
              <a:lnSpc>
                <a:spcPct val="100000"/>
              </a:lnSpc>
            </a:pPr>
            <a:r>
              <a:rPr lang="en-US" dirty="0">
                <a:latin typeface="Times New Roman" pitchFamily="18" charset="0"/>
                <a:cs typeface="Times New Roman" pitchFamily="18" charset="0"/>
              </a:rPr>
              <a:t>Precision-it calculates whenever our models predicts it is default how often it is correct.</a:t>
            </a:r>
          </a:p>
          <a:p>
            <a:pPr algn="just">
              <a:lnSpc>
                <a:spcPct val="100000"/>
              </a:lnSpc>
            </a:pPr>
            <a:r>
              <a:rPr lang="en-US" dirty="0">
                <a:latin typeface="Times New Roman" pitchFamily="18" charset="0"/>
                <a:cs typeface="Times New Roman" pitchFamily="18" charset="0"/>
              </a:rPr>
              <a:t>Recall- Recall regulate the actual default that the model is actually predict.</a:t>
            </a:r>
          </a:p>
          <a:p>
            <a:pPr algn="just">
              <a:lnSpc>
                <a:spcPct val="100000"/>
              </a:lnSpc>
            </a:pPr>
            <a:r>
              <a:rPr lang="en-US" dirty="0">
                <a:latin typeface="Times New Roman" pitchFamily="18" charset="0"/>
                <a:cs typeface="Times New Roman" pitchFamily="18" charset="0"/>
              </a:rPr>
              <a:t>Precision Recall Curve - PRC will display the tradeoff between Precision and Recall threshold.</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Cross Validations:</a:t>
            </a:r>
          </a:p>
          <a:p>
            <a:pPr algn="just">
              <a:lnSpc>
                <a:spcPct val="100000"/>
              </a:lnSpc>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K Fold cross validations , K = 5</a:t>
            </a:r>
          </a:p>
          <a:p>
            <a:pPr algn="just">
              <a:lnSpc>
                <a:spcPct val="10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27A100CF-7BB9-4009-8863-82636C2E7F13}"/>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4" name="Picture 3">
            <a:extLst>
              <a:ext uri="{FF2B5EF4-FFF2-40B4-BE49-F238E27FC236}">
                <a16:creationId xmlns:a16="http://schemas.microsoft.com/office/drawing/2014/main" id="{3A4DD271-0A0E-4D2C-AAAB-0FC1949292F4}"/>
              </a:ext>
            </a:extLst>
          </p:cNvPr>
          <p:cNvPicPr>
            <a:picLocks noChangeAspect="1"/>
          </p:cNvPicPr>
          <p:nvPr/>
        </p:nvPicPr>
        <p:blipFill>
          <a:blip r:embed="rId2"/>
          <a:stretch>
            <a:fillRect/>
          </a:stretch>
        </p:blipFill>
        <p:spPr>
          <a:xfrm>
            <a:off x="3253068" y="3366574"/>
            <a:ext cx="4208250" cy="701375"/>
          </a:xfrm>
          <a:prstGeom prst="rect">
            <a:avLst/>
          </a:prstGeom>
        </p:spPr>
      </p:pic>
    </p:spTree>
    <p:extLst>
      <p:ext uri="{BB962C8B-B14F-4D97-AF65-F5344CB8AC3E}">
        <p14:creationId xmlns:p14="http://schemas.microsoft.com/office/powerpoint/2010/main" val="265767815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Logistic Regression</a:t>
            </a:r>
          </a:p>
        </p:txBody>
      </p:sp>
      <p:sp>
        <p:nvSpPr>
          <p:cNvPr id="2" name="Slide Number Placeholder 1">
            <a:extLst>
              <a:ext uri="{FF2B5EF4-FFF2-40B4-BE49-F238E27FC236}">
                <a16:creationId xmlns:a16="http://schemas.microsoft.com/office/drawing/2014/main" id="{24894A60-E128-4D7A-902B-D7CA699D7D5F}"/>
              </a:ext>
            </a:extLst>
          </p:cNvPr>
          <p:cNvSpPr>
            <a:spLocks noGrp="1"/>
          </p:cNvSpPr>
          <p:nvPr>
            <p:ph type="sldNum" sz="quarter" idx="2"/>
          </p:nvPr>
        </p:nvSpPr>
        <p:spPr/>
        <p:txBody>
          <a:bodyPr/>
          <a:lstStyle/>
          <a:p>
            <a:fld id="{86CB4B4D-7CA3-9044-876B-883B54F8677D}" type="slidenum">
              <a:rPr lang="en-IN" smtClean="0"/>
              <a:t>18</a:t>
            </a:fld>
            <a:endParaRPr lang="en-IN"/>
          </a:p>
        </p:txBody>
      </p:sp>
      <p:pic>
        <p:nvPicPr>
          <p:cNvPr id="5" name="Picture 4">
            <a:extLst>
              <a:ext uri="{FF2B5EF4-FFF2-40B4-BE49-F238E27FC236}">
                <a16:creationId xmlns:a16="http://schemas.microsoft.com/office/drawing/2014/main" id="{59349783-3683-4AD2-B6D1-2BEB21A2FF6F}"/>
              </a:ext>
            </a:extLst>
          </p:cNvPr>
          <p:cNvPicPr>
            <a:picLocks noChangeAspect="1"/>
          </p:cNvPicPr>
          <p:nvPr/>
        </p:nvPicPr>
        <p:blipFill>
          <a:blip r:embed="rId2"/>
          <a:stretch>
            <a:fillRect/>
          </a:stretch>
        </p:blipFill>
        <p:spPr>
          <a:xfrm>
            <a:off x="1657350" y="1833563"/>
            <a:ext cx="9040193" cy="3249426"/>
          </a:xfrm>
          <a:prstGeom prst="rect">
            <a:avLst/>
          </a:prstGeom>
        </p:spPr>
      </p:pic>
    </p:spTree>
    <p:extLst>
      <p:ext uri="{BB962C8B-B14F-4D97-AF65-F5344CB8AC3E}">
        <p14:creationId xmlns:p14="http://schemas.microsoft.com/office/powerpoint/2010/main" val="353045913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791583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K-neighbors Classifier</a:t>
            </a:r>
          </a:p>
        </p:txBody>
      </p:sp>
      <p:sp>
        <p:nvSpPr>
          <p:cNvPr id="2" name="Slide Number Placeholder 1">
            <a:extLst>
              <a:ext uri="{FF2B5EF4-FFF2-40B4-BE49-F238E27FC236}">
                <a16:creationId xmlns:a16="http://schemas.microsoft.com/office/drawing/2014/main" id="{4289CE50-81AF-419D-AE27-C9E3FFD4C167}"/>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9" name="Picture 8">
            <a:extLst>
              <a:ext uri="{FF2B5EF4-FFF2-40B4-BE49-F238E27FC236}">
                <a16:creationId xmlns:a16="http://schemas.microsoft.com/office/drawing/2014/main" id="{C5467457-C233-47F4-9AE9-198CAFAD144B}"/>
              </a:ext>
            </a:extLst>
          </p:cNvPr>
          <p:cNvPicPr>
            <a:picLocks noChangeAspect="1"/>
          </p:cNvPicPr>
          <p:nvPr/>
        </p:nvPicPr>
        <p:blipFill>
          <a:blip r:embed="rId2"/>
          <a:stretch>
            <a:fillRect/>
          </a:stretch>
        </p:blipFill>
        <p:spPr>
          <a:xfrm>
            <a:off x="1658750" y="2111328"/>
            <a:ext cx="7738751" cy="3007519"/>
          </a:xfrm>
          <a:prstGeom prst="rect">
            <a:avLst/>
          </a:prstGeom>
        </p:spPr>
      </p:pic>
    </p:spTree>
    <p:extLst>
      <p:ext uri="{BB962C8B-B14F-4D97-AF65-F5344CB8AC3E}">
        <p14:creationId xmlns:p14="http://schemas.microsoft.com/office/powerpoint/2010/main" val="2590392804"/>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06500" y="2114507"/>
            <a:ext cx="5086724" cy="2308324"/>
          </a:xfrm>
          <a:prstGeom prst="rect">
            <a:avLst/>
          </a:prstGeom>
        </p:spPr>
        <p:txBody>
          <a:bodyPr wrap="square">
            <a:spAutoFit/>
          </a:bodyPr>
          <a:lstStyle/>
          <a:p>
            <a:pPr algn="just">
              <a:lnSpc>
                <a:spcPct val="100000"/>
              </a:lnSpc>
            </a:pPr>
            <a:r>
              <a:rPr lang="en-US" dirty="0">
                <a:latin typeface="Times New Roman" pitchFamily="18" charset="0"/>
                <a:cs typeface="Times New Roman" pitchFamily="18" charset="0"/>
              </a:rPr>
              <a:t>Customer retention refers to the ability of a company or product to retain its customers &amp; turn customers into repeat buyers and prevent them from switching to a competitor.</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cs typeface="Times New Roman" pitchFamily="18" charset="0"/>
              </a:rPr>
              <a:t>Five major factors that contributed to the success of an e-commerce store: </a:t>
            </a:r>
          </a:p>
          <a:p>
            <a:pPr algn="just">
              <a:lnSpc>
                <a:spcPct val="100000"/>
              </a:lnSpc>
            </a:pPr>
            <a:endParaRPr lang="en-US" dirty="0">
              <a:latin typeface="Times New Roman" pitchFamily="18" charset="0"/>
              <a:cs typeface="Times New Roman" pitchFamily="18" charset="0"/>
            </a:endParaRPr>
          </a:p>
        </p:txBody>
      </p:sp>
      <p:sp>
        <p:nvSpPr>
          <p:cNvPr id="7" name="Text information page"/>
          <p:cNvSpPr txBox="1">
            <a:spLocks/>
          </p:cNvSpPr>
          <p:nvPr/>
        </p:nvSpPr>
        <p:spPr>
          <a:xfrm>
            <a:off x="1346200" y="68788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ABSTRACT</a:t>
            </a:r>
          </a:p>
        </p:txBody>
      </p:sp>
      <p:sp>
        <p:nvSpPr>
          <p:cNvPr id="2" name="Slide Number Placeholder 1">
            <a:extLst>
              <a:ext uri="{FF2B5EF4-FFF2-40B4-BE49-F238E27FC236}">
                <a16:creationId xmlns:a16="http://schemas.microsoft.com/office/drawing/2014/main" id="{7F02E585-AE7B-4C4C-91C5-5342DB2A8A42}"/>
              </a:ext>
            </a:extLst>
          </p:cNvPr>
          <p:cNvSpPr>
            <a:spLocks noGrp="1"/>
          </p:cNvSpPr>
          <p:nvPr>
            <p:ph type="sldNum" sz="quarter" idx="2"/>
          </p:nvPr>
        </p:nvSpPr>
        <p:spPr/>
        <p:txBody>
          <a:bodyPr/>
          <a:lstStyle/>
          <a:p>
            <a:fld id="{86CB4B4D-7CA3-9044-876B-883B54F8677D}" type="slidenum">
              <a:rPr lang="en-IN" smtClean="0"/>
              <a:t>2</a:t>
            </a:fld>
            <a:endParaRPr lang="en-IN" dirty="0"/>
          </a:p>
        </p:txBody>
      </p:sp>
      <p:graphicFrame>
        <p:nvGraphicFramePr>
          <p:cNvPr id="5" name="Content Placeholder 4">
            <a:extLst>
              <a:ext uri="{FF2B5EF4-FFF2-40B4-BE49-F238E27FC236}">
                <a16:creationId xmlns:a16="http://schemas.microsoft.com/office/drawing/2014/main" id="{B575342B-2BFA-46AD-BDB5-2C28FA84133A}"/>
              </a:ext>
            </a:extLst>
          </p:cNvPr>
          <p:cNvGraphicFramePr>
            <a:graphicFrameLocks noGrp="1"/>
          </p:cNvGraphicFramePr>
          <p:nvPr>
            <p:extLst>
              <p:ext uri="{D42A27DB-BD31-4B8C-83A1-F6EECF244321}">
                <p14:modId xmlns:p14="http://schemas.microsoft.com/office/powerpoint/2010/main" val="2204813483"/>
              </p:ext>
            </p:extLst>
          </p:nvPr>
        </p:nvGraphicFramePr>
        <p:xfrm>
          <a:off x="7650984" y="318207"/>
          <a:ext cx="3594603" cy="5047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Bernoulli NB</a:t>
            </a:r>
          </a:p>
        </p:txBody>
      </p:sp>
      <p:sp>
        <p:nvSpPr>
          <p:cNvPr id="2" name="Slide Number Placeholder 1">
            <a:extLst>
              <a:ext uri="{FF2B5EF4-FFF2-40B4-BE49-F238E27FC236}">
                <a16:creationId xmlns:a16="http://schemas.microsoft.com/office/drawing/2014/main" id="{CB4792B6-F582-4905-B54B-21264E24191F}"/>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4" name="Picture 3">
            <a:extLst>
              <a:ext uri="{FF2B5EF4-FFF2-40B4-BE49-F238E27FC236}">
                <a16:creationId xmlns:a16="http://schemas.microsoft.com/office/drawing/2014/main" id="{3C2D07A0-A51D-4310-8220-FF1361FFE0CD}"/>
              </a:ext>
            </a:extLst>
          </p:cNvPr>
          <p:cNvPicPr>
            <a:picLocks noChangeAspect="1"/>
          </p:cNvPicPr>
          <p:nvPr/>
        </p:nvPicPr>
        <p:blipFill>
          <a:blip r:embed="rId2"/>
          <a:stretch>
            <a:fillRect/>
          </a:stretch>
        </p:blipFill>
        <p:spPr>
          <a:xfrm>
            <a:off x="1744896" y="1909762"/>
            <a:ext cx="7687385" cy="3038756"/>
          </a:xfrm>
          <a:prstGeom prst="rect">
            <a:avLst/>
          </a:prstGeom>
        </p:spPr>
      </p:pic>
    </p:spTree>
    <p:extLst>
      <p:ext uri="{BB962C8B-B14F-4D97-AF65-F5344CB8AC3E}">
        <p14:creationId xmlns:p14="http://schemas.microsoft.com/office/powerpoint/2010/main" val="608877911"/>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SVC</a:t>
            </a:r>
          </a:p>
        </p:txBody>
      </p:sp>
      <p:sp>
        <p:nvSpPr>
          <p:cNvPr id="2" name="Slide Number Placeholder 1">
            <a:extLst>
              <a:ext uri="{FF2B5EF4-FFF2-40B4-BE49-F238E27FC236}">
                <a16:creationId xmlns:a16="http://schemas.microsoft.com/office/drawing/2014/main" id="{6263BAF6-63C9-4786-86BD-D20F554170E3}"/>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5" name="Picture 4">
            <a:extLst>
              <a:ext uri="{FF2B5EF4-FFF2-40B4-BE49-F238E27FC236}">
                <a16:creationId xmlns:a16="http://schemas.microsoft.com/office/drawing/2014/main" id="{87E96305-B99E-4EE0-B016-53FDE2E41DB3}"/>
              </a:ext>
            </a:extLst>
          </p:cNvPr>
          <p:cNvPicPr>
            <a:picLocks noChangeAspect="1"/>
          </p:cNvPicPr>
          <p:nvPr/>
        </p:nvPicPr>
        <p:blipFill>
          <a:blip r:embed="rId2"/>
          <a:stretch>
            <a:fillRect/>
          </a:stretch>
        </p:blipFill>
        <p:spPr>
          <a:xfrm>
            <a:off x="1550894" y="1828800"/>
            <a:ext cx="7610289" cy="2994212"/>
          </a:xfrm>
          <a:prstGeom prst="rect">
            <a:avLst/>
          </a:prstGeom>
        </p:spPr>
      </p:pic>
    </p:spTree>
    <p:extLst>
      <p:ext uri="{BB962C8B-B14F-4D97-AF65-F5344CB8AC3E}">
        <p14:creationId xmlns:p14="http://schemas.microsoft.com/office/powerpoint/2010/main" val="14726257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Decision Tree Classifier</a:t>
            </a:r>
          </a:p>
        </p:txBody>
      </p:sp>
      <p:sp>
        <p:nvSpPr>
          <p:cNvPr id="2" name="Slide Number Placeholder 1">
            <a:extLst>
              <a:ext uri="{FF2B5EF4-FFF2-40B4-BE49-F238E27FC236}">
                <a16:creationId xmlns:a16="http://schemas.microsoft.com/office/drawing/2014/main" id="{EA765551-C460-45BE-9DD4-E31069448257}"/>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5" name="Picture 4">
            <a:extLst>
              <a:ext uri="{FF2B5EF4-FFF2-40B4-BE49-F238E27FC236}">
                <a16:creationId xmlns:a16="http://schemas.microsoft.com/office/drawing/2014/main" id="{6E48820A-BAEB-412C-8020-B0C2AEF2BEEA}"/>
              </a:ext>
            </a:extLst>
          </p:cNvPr>
          <p:cNvPicPr>
            <a:picLocks noChangeAspect="1"/>
          </p:cNvPicPr>
          <p:nvPr/>
        </p:nvPicPr>
        <p:blipFill>
          <a:blip r:embed="rId2"/>
          <a:stretch>
            <a:fillRect/>
          </a:stretch>
        </p:blipFill>
        <p:spPr>
          <a:xfrm>
            <a:off x="1550893" y="1956547"/>
            <a:ext cx="7906871" cy="2965077"/>
          </a:xfrm>
          <a:prstGeom prst="rect">
            <a:avLst/>
          </a:prstGeom>
        </p:spPr>
      </p:pic>
    </p:spTree>
    <p:extLst>
      <p:ext uri="{BB962C8B-B14F-4D97-AF65-F5344CB8AC3E}">
        <p14:creationId xmlns:p14="http://schemas.microsoft.com/office/powerpoint/2010/main" val="3259086029"/>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190C01-4485-4872-B542-AD06983C2658}"/>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23</a:t>
            </a:fld>
            <a:endParaRPr lang="en-IN"/>
          </a:p>
        </p:txBody>
      </p:sp>
      <p:pic>
        <p:nvPicPr>
          <p:cNvPr id="4" name="Picture 3">
            <a:extLst>
              <a:ext uri="{FF2B5EF4-FFF2-40B4-BE49-F238E27FC236}">
                <a16:creationId xmlns:a16="http://schemas.microsoft.com/office/drawing/2014/main" id="{3B77ED69-C819-400B-804C-5B2DF865878A}"/>
              </a:ext>
            </a:extLst>
          </p:cNvPr>
          <p:cNvPicPr>
            <a:picLocks noChangeAspect="1"/>
          </p:cNvPicPr>
          <p:nvPr/>
        </p:nvPicPr>
        <p:blipFill>
          <a:blip r:embed="rId2"/>
          <a:stretch>
            <a:fillRect/>
          </a:stretch>
        </p:blipFill>
        <p:spPr>
          <a:xfrm>
            <a:off x="1434493" y="1829080"/>
            <a:ext cx="8239222" cy="3029791"/>
          </a:xfrm>
          <a:prstGeom prst="rect">
            <a:avLst/>
          </a:prstGeom>
        </p:spPr>
      </p:pic>
      <p:sp>
        <p:nvSpPr>
          <p:cNvPr id="5" name="Text information page">
            <a:extLst>
              <a:ext uri="{FF2B5EF4-FFF2-40B4-BE49-F238E27FC236}">
                <a16:creationId xmlns:a16="http://schemas.microsoft.com/office/drawing/2014/main" id="{8A7A514E-C1ED-48C5-952A-DC1AE2ACDEBE}"/>
              </a:ext>
            </a:extLst>
          </p:cNvPr>
          <p:cNvSpPr txBox="1">
            <a:spLocks/>
          </p:cNvSpPr>
          <p:nvPr/>
        </p:nvSpPr>
        <p:spPr>
          <a:xfrm>
            <a:off x="1550894" y="235991"/>
            <a:ext cx="6137286"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Random Forest Classifier</a:t>
            </a:r>
          </a:p>
        </p:txBody>
      </p:sp>
    </p:spTree>
    <p:extLst>
      <p:ext uri="{BB962C8B-B14F-4D97-AF65-F5344CB8AC3E}">
        <p14:creationId xmlns:p14="http://schemas.microsoft.com/office/powerpoint/2010/main" val="983029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BDAE3E-2C4D-47B0-B3A8-E6444E6FE38B}"/>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24</a:t>
            </a:fld>
            <a:endParaRPr lang="en-IN"/>
          </a:p>
        </p:txBody>
      </p:sp>
      <p:pic>
        <p:nvPicPr>
          <p:cNvPr id="4" name="Picture 3">
            <a:extLst>
              <a:ext uri="{FF2B5EF4-FFF2-40B4-BE49-F238E27FC236}">
                <a16:creationId xmlns:a16="http://schemas.microsoft.com/office/drawing/2014/main" id="{E8670B4B-895B-4613-A435-D340276C5F67}"/>
              </a:ext>
            </a:extLst>
          </p:cNvPr>
          <p:cNvPicPr>
            <a:picLocks noChangeAspect="1"/>
          </p:cNvPicPr>
          <p:nvPr/>
        </p:nvPicPr>
        <p:blipFill>
          <a:blip r:embed="rId2"/>
          <a:stretch>
            <a:fillRect/>
          </a:stretch>
        </p:blipFill>
        <p:spPr>
          <a:xfrm>
            <a:off x="1640682" y="1971255"/>
            <a:ext cx="7393475" cy="2915491"/>
          </a:xfrm>
          <a:prstGeom prst="rect">
            <a:avLst/>
          </a:prstGeom>
        </p:spPr>
      </p:pic>
      <p:sp>
        <p:nvSpPr>
          <p:cNvPr id="5" name="Text information page">
            <a:extLst>
              <a:ext uri="{FF2B5EF4-FFF2-40B4-BE49-F238E27FC236}">
                <a16:creationId xmlns:a16="http://schemas.microsoft.com/office/drawing/2014/main" id="{CF423B1B-D326-4A49-9354-E86B93EA76C6}"/>
              </a:ext>
            </a:extLst>
          </p:cNvPr>
          <p:cNvSpPr txBox="1">
            <a:spLocks/>
          </p:cNvSpPr>
          <p:nvPr/>
        </p:nvSpPr>
        <p:spPr>
          <a:xfrm>
            <a:off x="968189" y="235991"/>
            <a:ext cx="9547412" cy="786694"/>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K neighbors Classifier (</a:t>
            </a:r>
            <a:r>
              <a:rPr lang="en-US" sz="4500" dirty="0" err="1">
                <a:latin typeface="Times New Roman" pitchFamily="18" charset="0"/>
                <a:cs typeface="Times New Roman" pitchFamily="18" charset="0"/>
              </a:rPr>
              <a:t>n_neighbors</a:t>
            </a:r>
            <a:r>
              <a:rPr lang="en-US" sz="4500" dirty="0">
                <a:latin typeface="Times New Roman" pitchFamily="18" charset="0"/>
                <a:cs typeface="Times New Roman" pitchFamily="18" charset="0"/>
              </a:rPr>
              <a:t>=3)</a:t>
            </a:r>
          </a:p>
        </p:txBody>
      </p:sp>
    </p:spTree>
    <p:extLst>
      <p:ext uri="{BB962C8B-B14F-4D97-AF65-F5344CB8AC3E}">
        <p14:creationId xmlns:p14="http://schemas.microsoft.com/office/powerpoint/2010/main" val="1949523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ockup Slide"/>
          <p:cNvSpPr txBox="1">
            <a:spLocks/>
          </p:cNvSpPr>
          <p:nvPr/>
        </p:nvSpPr>
        <p:spPr>
          <a:xfrm>
            <a:off x="1030760" y="578889"/>
            <a:ext cx="9611841"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itchFamily="18" charset="0"/>
                <a:cs typeface="Times New Roman" pitchFamily="18" charset="0"/>
              </a:rPr>
              <a:t>RESULT</a:t>
            </a:r>
          </a:p>
        </p:txBody>
      </p:sp>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030759" y="1509847"/>
            <a:ext cx="10274300" cy="60529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dirty="0">
                <a:latin typeface="Times New Roman" pitchFamily="18" charset="0"/>
                <a:cs typeface="Times New Roman" pitchFamily="18" charset="0"/>
              </a:rPr>
              <a:t>From the details on the above solutions it is clearly understandable that  we are getting best result with the help of Decision Tree Classifier, so we save this model with the help of </a:t>
            </a:r>
            <a:r>
              <a:rPr lang="en-US" dirty="0" err="1">
                <a:latin typeface="Times New Roman" pitchFamily="18" charset="0"/>
                <a:cs typeface="Times New Roman" pitchFamily="18" charset="0"/>
              </a:rPr>
              <a:t>joblib</a:t>
            </a:r>
            <a:r>
              <a:rPr lang="en-US" dirty="0">
                <a:latin typeface="Times New Roman" pitchFamily="18" charset="0"/>
                <a:cs typeface="Times New Roman" pitchFamily="18" charset="0"/>
              </a:rPr>
              <a:t> Library.</a:t>
            </a:r>
          </a:p>
        </p:txBody>
      </p:sp>
      <p:sp>
        <p:nvSpPr>
          <p:cNvPr id="2" name="Slide Number Placeholder 1">
            <a:extLst>
              <a:ext uri="{FF2B5EF4-FFF2-40B4-BE49-F238E27FC236}">
                <a16:creationId xmlns:a16="http://schemas.microsoft.com/office/drawing/2014/main" id="{D4F4A798-7600-48A3-9175-F8F4999C9E39}"/>
              </a:ext>
            </a:extLst>
          </p:cNvPr>
          <p:cNvSpPr>
            <a:spLocks noGrp="1"/>
          </p:cNvSpPr>
          <p:nvPr>
            <p:ph type="sldNum" sz="quarter" idx="2"/>
          </p:nvPr>
        </p:nvSpPr>
        <p:spPr/>
        <p:txBody>
          <a:bodyPr/>
          <a:lstStyle/>
          <a:p>
            <a:fld id="{86CB4B4D-7CA3-9044-876B-883B54F8677D}" type="slidenum">
              <a:rPr lang="en-IN" smtClean="0"/>
              <a:t>25</a:t>
            </a:fld>
            <a:endParaRPr lang="en-IN"/>
          </a:p>
        </p:txBody>
      </p:sp>
      <p:pic>
        <p:nvPicPr>
          <p:cNvPr id="7" name="Picture 6">
            <a:extLst>
              <a:ext uri="{FF2B5EF4-FFF2-40B4-BE49-F238E27FC236}">
                <a16:creationId xmlns:a16="http://schemas.microsoft.com/office/drawing/2014/main" id="{08C70502-43D6-4550-9CB0-76EA77FC5FEC}"/>
              </a:ext>
            </a:extLst>
          </p:cNvPr>
          <p:cNvPicPr>
            <a:picLocks noChangeAspect="1"/>
          </p:cNvPicPr>
          <p:nvPr/>
        </p:nvPicPr>
        <p:blipFill>
          <a:blip r:embed="rId2"/>
          <a:stretch>
            <a:fillRect/>
          </a:stretch>
        </p:blipFill>
        <p:spPr>
          <a:xfrm>
            <a:off x="2449326" y="2241031"/>
            <a:ext cx="7113149" cy="3657746"/>
          </a:xfrm>
          <a:prstGeom prst="rect">
            <a:avLst/>
          </a:prstGeom>
        </p:spPr>
      </p:pic>
    </p:spTree>
    <p:extLst>
      <p:ext uri="{BB962C8B-B14F-4D97-AF65-F5344CB8AC3E}">
        <p14:creationId xmlns:p14="http://schemas.microsoft.com/office/powerpoint/2010/main" val="401508460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690100" y="1607237"/>
            <a:ext cx="10596465" cy="5037276"/>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r>
              <a:rPr lang="en-US" dirty="0">
                <a:latin typeface="Times New Roman" pitchFamily="18" charset="0"/>
                <a:cs typeface="Times New Roman" pitchFamily="18" charset="0"/>
              </a:rPr>
              <a:t>According to Marketing Metrics, the chance of making a sale with a new consumer is between five and 20 percent while the odds of selling to a customer who has already made a purchase from you is between 60 to 70 percent. It’s noticeably easier to convince existing customers to buy your products.</a:t>
            </a:r>
          </a:p>
          <a:p>
            <a:pPr marL="200025" indent="-200025" algn="just">
              <a:buFont typeface="+mj-lt"/>
              <a:buAutoNum type="romanUcPeriod"/>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All the features or properties that customers are agreed strongly, should be improved and needed more monitoring so that it can reach to customer’s expectation level. Some other tools also could be incorporated to make the experience of customers more joyful and unique, which can encourage customers to spend more time in the website. </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Most of the customers are in the age group between 20 to 40 years, so companies can introduce some loyalty program specially designed for this age group customers.</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Analyze the good thoughts from customers about the website, find out updated information about why customers visit your ecommerce site, what they hope to accomplish there, what they’re searching for, and also the barriers they find to ordering from you.</a:t>
            </a:r>
          </a:p>
          <a:p>
            <a:pPr marL="285750" indent="-285750" algn="just">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buFont typeface="Arial" panose="020B0604020202020204" pitchFamily="34" charset="0"/>
              <a:buChar char="•"/>
            </a:pPr>
            <a:r>
              <a:rPr lang="en-US" dirty="0">
                <a:latin typeface="Times New Roman" pitchFamily="18" charset="0"/>
                <a:cs typeface="Times New Roman" pitchFamily="18" charset="0"/>
              </a:rPr>
              <a:t>Develop a loyalty program. Make sure your customers know you appreciate their business. Reward them for repeat orders.</a:t>
            </a:r>
          </a:p>
        </p:txBody>
      </p:sp>
      <p:sp>
        <p:nvSpPr>
          <p:cNvPr id="4" name="Mockup Slide">
            <a:extLst>
              <a:ext uri="{FF2B5EF4-FFF2-40B4-BE49-F238E27FC236}">
                <a16:creationId xmlns:a16="http://schemas.microsoft.com/office/drawing/2014/main" id="{4ADD1668-A682-45F6-B0CC-EB82321A4D1F}"/>
              </a:ext>
            </a:extLst>
          </p:cNvPr>
          <p:cNvSpPr txBox="1">
            <a:spLocks/>
          </p:cNvSpPr>
          <p:nvPr/>
        </p:nvSpPr>
        <p:spPr>
          <a:xfrm>
            <a:off x="1360683" y="578889"/>
            <a:ext cx="9281918" cy="7673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pPr algn="just"/>
            <a:r>
              <a:rPr lang="en-US" sz="4500" dirty="0">
                <a:latin typeface="Times New Roman" panose="02020603050405020304" pitchFamily="18" charset="0"/>
                <a:cs typeface="Times New Roman" panose="02020603050405020304" pitchFamily="18" charset="0"/>
              </a:rPr>
              <a:t>CONCLUSION</a:t>
            </a:r>
          </a:p>
        </p:txBody>
      </p:sp>
      <p:sp>
        <p:nvSpPr>
          <p:cNvPr id="2" name="Slide Number Placeholder 1">
            <a:extLst>
              <a:ext uri="{FF2B5EF4-FFF2-40B4-BE49-F238E27FC236}">
                <a16:creationId xmlns:a16="http://schemas.microsoft.com/office/drawing/2014/main" id="{8BA77769-CCA5-4E2E-A85D-CF86179EACA5}"/>
              </a:ext>
            </a:extLst>
          </p:cNvPr>
          <p:cNvSpPr>
            <a:spLocks noGrp="1"/>
          </p:cNvSpPr>
          <p:nvPr>
            <p:ph type="sldNum" sz="quarter" idx="2"/>
          </p:nvPr>
        </p:nvSpPr>
        <p:spPr/>
        <p:txBody>
          <a:bodyPr/>
          <a:lstStyle/>
          <a:p>
            <a:fld id="{86CB4B4D-7CA3-9044-876B-883B54F8677D}" type="slidenum">
              <a:rPr lang="en-IN" smtClean="0"/>
              <a:t>26</a:t>
            </a:fld>
            <a:endParaRPr lang="en-IN"/>
          </a:p>
        </p:txBody>
      </p:sp>
    </p:spTree>
    <p:extLst>
      <p:ext uri="{BB962C8B-B14F-4D97-AF65-F5344CB8AC3E}">
        <p14:creationId xmlns:p14="http://schemas.microsoft.com/office/powerpoint/2010/main" val="412580089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Rectangle 12">
            <a:extLst>
              <a:ext uri="{FF2B5EF4-FFF2-40B4-BE49-F238E27FC236}">
                <a16:creationId xmlns:a16="http://schemas.microsoft.com/office/drawing/2014/main" id="{5B32A67F-3598-4A13-8552-DA884FFCCE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804673" y="3320859"/>
            <a:ext cx="4573475" cy="2076333"/>
          </a:xfrm>
          <a:prstGeom prst="rect">
            <a:avLst/>
          </a:prstGeom>
        </p:spPr>
        <p:txBody>
          <a:bodyPr vert="horz" lIns="91440" tIns="45720" rIns="91440" bIns="45720" rtlCol="0" anchor="t">
            <a:normAutofit/>
          </a:bodyPr>
          <a:lstStyle/>
          <a:p>
            <a:pPr>
              <a:lnSpc>
                <a:spcPct val="90000"/>
              </a:lnSpc>
              <a:spcBef>
                <a:spcPct val="0"/>
              </a:spcBef>
              <a:spcAft>
                <a:spcPts val="600"/>
              </a:spcAft>
              <a:defRPr/>
            </a:pPr>
            <a:r>
              <a:rPr lang="en-US" sz="4800" b="1" kern="1200">
                <a:solidFill>
                  <a:schemeClr val="bg1"/>
                </a:solidFill>
                <a:latin typeface="+mj-lt"/>
                <a:ea typeface="+mj-ea"/>
                <a:cs typeface="+mj-cs"/>
              </a:rPr>
              <a:t>THANK YOU</a:t>
            </a:r>
          </a:p>
        </p:txBody>
      </p:sp>
      <p:sp>
        <p:nvSpPr>
          <p:cNvPr id="2" name="Slide Number Placeholder 1">
            <a:extLst>
              <a:ext uri="{FF2B5EF4-FFF2-40B4-BE49-F238E27FC236}">
                <a16:creationId xmlns:a16="http://schemas.microsoft.com/office/drawing/2014/main" id="{51C2D48A-2E86-4F8B-B399-F0A23003AEE3}"/>
              </a:ext>
            </a:extLst>
          </p:cNvPr>
          <p:cNvSpPr>
            <a:spLocks noGrp="1"/>
          </p:cNvSpPr>
          <p:nvPr>
            <p:ph type="sldNum" sz="quarter" idx="12"/>
          </p:nvPr>
        </p:nvSpPr>
        <p:spPr>
          <a:xfrm>
            <a:off x="804672" y="603504"/>
            <a:ext cx="548640" cy="548640"/>
          </a:xfrm>
          <a:prstGeom prst="ellipse">
            <a:avLst/>
          </a:prstGeom>
          <a:solidFill>
            <a:srgbClr val="7F7F7F"/>
          </a:solidFill>
        </p:spPr>
        <p:txBody>
          <a:bodyPr vert="horz" lIns="91440" tIns="45720" rIns="91440" bIns="45720" rtlCol="0" anchor="ctr">
            <a:normAutofit/>
          </a:bodyPr>
          <a:lstStyle/>
          <a:p>
            <a:pPr algn="ctr">
              <a:spcAft>
                <a:spcPts val="600"/>
              </a:spcAft>
            </a:pPr>
            <a:fld id="{96E69268-9C8B-4EBF-A9EE-DC5DC2D48DC3}" type="slidenum">
              <a:rPr lang="en-US" sz="1500">
                <a:solidFill>
                  <a:srgbClr val="FFFFFF"/>
                </a:solidFill>
              </a:rPr>
              <a:pPr algn="ctr">
                <a:spcAft>
                  <a:spcPts val="600"/>
                </a:spcAft>
              </a:pPr>
              <a:t>27</a:t>
            </a:fld>
            <a:endParaRPr lang="en-US" sz="1500">
              <a:solidFill>
                <a:srgbClr val="FFFFFF"/>
              </a:solidFill>
            </a:endParaRPr>
          </a:p>
        </p:txBody>
      </p:sp>
      <p:sp>
        <p:nvSpPr>
          <p:cNvPr id="25" name="Freeform: Shape 14">
            <a:extLst>
              <a:ext uri="{FF2B5EF4-FFF2-40B4-BE49-F238E27FC236}">
                <a16:creationId xmlns:a16="http://schemas.microsoft.com/office/drawing/2014/main" id="{BCC55ACC-A2F6-403C-A3A4-D59B3734D4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57312" y="381000"/>
            <a:ext cx="6334689" cy="6477000"/>
          </a:xfrm>
          <a:custGeom>
            <a:avLst/>
            <a:gdLst>
              <a:gd name="connsiteX0" fmla="*/ 3561588 w 6334689"/>
              <a:gd name="connsiteY0" fmla="*/ 0 h 6477000"/>
              <a:gd name="connsiteX1" fmla="*/ 6309883 w 6334689"/>
              <a:gd name="connsiteY1" fmla="*/ 1296087 h 6477000"/>
              <a:gd name="connsiteX2" fmla="*/ 6334689 w 6334689"/>
              <a:gd name="connsiteY2" fmla="*/ 1329261 h 6477000"/>
              <a:gd name="connsiteX3" fmla="*/ 6334689 w 6334689"/>
              <a:gd name="connsiteY3" fmla="*/ 5793916 h 6477000"/>
              <a:gd name="connsiteX4" fmla="*/ 6309883 w 6334689"/>
              <a:gd name="connsiteY4" fmla="*/ 5827089 h 6477000"/>
              <a:gd name="connsiteX5" fmla="*/ 5760467 w 6334689"/>
              <a:gd name="connsiteY5" fmla="*/ 6363539 h 6477000"/>
              <a:gd name="connsiteX6" fmla="*/ 5607796 w 6334689"/>
              <a:gd name="connsiteY6" fmla="*/ 6477000 h 6477000"/>
              <a:gd name="connsiteX7" fmla="*/ 1519571 w 6334689"/>
              <a:gd name="connsiteY7" fmla="*/ 6477000 h 6477000"/>
              <a:gd name="connsiteX8" fmla="*/ 1296088 w 6334689"/>
              <a:gd name="connsiteY8" fmla="*/ 6309883 h 6477000"/>
              <a:gd name="connsiteX9" fmla="*/ 0 w 6334689"/>
              <a:gd name="connsiteY9" fmla="*/ 3561588 h 6477000"/>
              <a:gd name="connsiteX10" fmla="*/ 3561588 w 6334689"/>
              <a:gd name="connsiteY10" fmla="*/ 0 h 647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34689" h="6477000">
                <a:moveTo>
                  <a:pt x="3561588" y="0"/>
                </a:moveTo>
                <a:cubicBezTo>
                  <a:pt x="4668032" y="0"/>
                  <a:pt x="5656635" y="504534"/>
                  <a:pt x="6309883" y="1296087"/>
                </a:cubicBezTo>
                <a:lnTo>
                  <a:pt x="6334689" y="1329261"/>
                </a:lnTo>
                <a:lnTo>
                  <a:pt x="6334689" y="5793916"/>
                </a:lnTo>
                <a:lnTo>
                  <a:pt x="6309883" y="5827089"/>
                </a:lnTo>
                <a:cubicBezTo>
                  <a:pt x="6146571" y="6024977"/>
                  <a:pt x="5962299" y="6204927"/>
                  <a:pt x="5760467" y="6363539"/>
                </a:cubicBezTo>
                <a:lnTo>
                  <a:pt x="5607796" y="6477000"/>
                </a:lnTo>
                <a:lnTo>
                  <a:pt x="1519571" y="6477000"/>
                </a:lnTo>
                <a:lnTo>
                  <a:pt x="1296088" y="6309883"/>
                </a:lnTo>
                <a:cubicBezTo>
                  <a:pt x="504535" y="5656635"/>
                  <a:pt x="0" y="4668032"/>
                  <a:pt x="0" y="3561588"/>
                </a:cubicBezTo>
                <a:cubicBezTo>
                  <a:pt x="0" y="1594577"/>
                  <a:pt x="1594577" y="0"/>
                  <a:pt x="3561588" y="0"/>
                </a:cubicBezTo>
                <a:close/>
              </a:path>
            </a:pathLst>
          </a:cu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16">
            <a:extLst>
              <a:ext uri="{FF2B5EF4-FFF2-40B4-BE49-F238E27FC236}">
                <a16:creationId xmlns:a16="http://schemas.microsoft.com/office/drawing/2014/main" id="{598EBA13-C937-430B-9523-439FE21096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1086" y="544777"/>
            <a:ext cx="6170914" cy="6313225"/>
          </a:xfrm>
          <a:custGeom>
            <a:avLst/>
            <a:gdLst>
              <a:gd name="connsiteX0" fmla="*/ 3397813 w 6170914"/>
              <a:gd name="connsiteY0" fmla="*/ 0 h 6313225"/>
              <a:gd name="connsiteX1" fmla="*/ 6019731 w 6170914"/>
              <a:gd name="connsiteY1" fmla="*/ 1236489 h 6313225"/>
              <a:gd name="connsiteX2" fmla="*/ 6170914 w 6170914"/>
              <a:gd name="connsiteY2" fmla="*/ 1438663 h 6313225"/>
              <a:gd name="connsiteX3" fmla="*/ 6170914 w 6170914"/>
              <a:gd name="connsiteY3" fmla="*/ 5356963 h 6313225"/>
              <a:gd name="connsiteX4" fmla="*/ 6019731 w 6170914"/>
              <a:gd name="connsiteY4" fmla="*/ 5559138 h 6313225"/>
              <a:gd name="connsiteX5" fmla="*/ 5194591 w 6170914"/>
              <a:gd name="connsiteY5" fmla="*/ 6282226 h 6313225"/>
              <a:gd name="connsiteX6" fmla="*/ 5141791 w 6170914"/>
              <a:gd name="connsiteY6" fmla="*/ 6313225 h 6313225"/>
              <a:gd name="connsiteX7" fmla="*/ 1659199 w 6170914"/>
              <a:gd name="connsiteY7" fmla="*/ 6313225 h 6313225"/>
              <a:gd name="connsiteX8" fmla="*/ 1498064 w 6170914"/>
              <a:gd name="connsiteY8" fmla="*/ 6215333 h 6313225"/>
              <a:gd name="connsiteX9" fmla="*/ 0 w 6170914"/>
              <a:gd name="connsiteY9" fmla="*/ 3397813 h 6313225"/>
              <a:gd name="connsiteX10" fmla="*/ 3397813 w 6170914"/>
              <a:gd name="connsiteY10" fmla="*/ 0 h 6313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170914" h="6313225">
                <a:moveTo>
                  <a:pt x="3397813" y="0"/>
                </a:moveTo>
                <a:cubicBezTo>
                  <a:pt x="4453378" y="0"/>
                  <a:pt x="5396522" y="481334"/>
                  <a:pt x="6019731" y="1236489"/>
                </a:cubicBezTo>
                <a:lnTo>
                  <a:pt x="6170914" y="1438663"/>
                </a:lnTo>
                <a:lnTo>
                  <a:pt x="6170914" y="5356963"/>
                </a:lnTo>
                <a:lnTo>
                  <a:pt x="6019731" y="5559138"/>
                </a:lnTo>
                <a:cubicBezTo>
                  <a:pt x="5786028" y="5842321"/>
                  <a:pt x="5507333" y="6086998"/>
                  <a:pt x="5194591" y="6282226"/>
                </a:cubicBezTo>
                <a:lnTo>
                  <a:pt x="5141791" y="6313225"/>
                </a:lnTo>
                <a:lnTo>
                  <a:pt x="1659199" y="6313225"/>
                </a:lnTo>
                <a:lnTo>
                  <a:pt x="1498064" y="6215333"/>
                </a:lnTo>
                <a:cubicBezTo>
                  <a:pt x="594240" y="5604721"/>
                  <a:pt x="0" y="4570663"/>
                  <a:pt x="0" y="3397813"/>
                </a:cubicBezTo>
                <a:cubicBezTo>
                  <a:pt x="0" y="1521253"/>
                  <a:pt x="1521253" y="0"/>
                  <a:pt x="339781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7" name="Graphic 9" descr="Handshake">
            <a:extLst>
              <a:ext uri="{FF2B5EF4-FFF2-40B4-BE49-F238E27FC236}">
                <a16:creationId xmlns:a16="http://schemas.microsoft.com/office/drawing/2014/main" id="{691DFA0C-332C-4BE2-9BA4-D54C10A386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0424" y="1845770"/>
            <a:ext cx="4333875" cy="4333875"/>
          </a:xfrm>
          <a:prstGeom prst="rect">
            <a:avLst/>
          </a:prstGeom>
        </p:spPr>
      </p:pic>
    </p:spTree>
    <p:extLst>
      <p:ext uri="{BB962C8B-B14F-4D97-AF65-F5344CB8AC3E}">
        <p14:creationId xmlns:p14="http://schemas.microsoft.com/office/powerpoint/2010/main" val="855218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iterate>
                                    <p:tmPct val="10000"/>
                                  </p:iterate>
                                  <p:childTnLst>
                                    <p:set>
                                      <p:cBhvr>
                                        <p:cTn id="6" dur="1" fill="hold">
                                          <p:stCondLst>
                                            <p:cond delay="0"/>
                                          </p:stCondLst>
                                        </p:cTn>
                                        <p:tgtEl>
                                          <p:spTgt spid="27"/>
                                        </p:tgtEl>
                                        <p:attrNameLst>
                                          <p:attrName>style.visibility</p:attrName>
                                        </p:attrNameLst>
                                      </p:cBhvr>
                                      <p:to>
                                        <p:strVal val="visible"/>
                                      </p:to>
                                    </p:set>
                                    <p:animEffect transition="in" filter="fade">
                                      <p:cBhvr>
                                        <p:cTn id="7" dur="7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 information page"/>
          <p:cNvSpPr txBox="1">
            <a:spLocks noGrp="1"/>
          </p:cNvSpPr>
          <p:nvPr>
            <p:ph type="title"/>
          </p:nvPr>
        </p:nvSpPr>
        <p:spPr>
          <a:xfrm>
            <a:off x="1320800" y="464591"/>
            <a:ext cx="10390365" cy="1143001"/>
          </a:xfrm>
          <a:prstGeom prst="rect">
            <a:avLst/>
          </a:prstGeom>
        </p:spPr>
        <p:txBody>
          <a:bodyPr/>
          <a:lstStyle/>
          <a:p>
            <a:r>
              <a:rPr lang="en-US" dirty="0">
                <a:latin typeface="Times New Roman" pitchFamily="18" charset="0"/>
                <a:cs typeface="Times New Roman" pitchFamily="18" charset="0"/>
              </a:rPr>
              <a:t>INTRODUCTION</a:t>
            </a:r>
            <a:endParaRPr dirty="0">
              <a:latin typeface="Times New Roman" pitchFamily="18" charset="0"/>
              <a:cs typeface="Times New Roman" pitchFamily="18" charset="0"/>
            </a:endParaRPr>
          </a:p>
        </p:txBody>
      </p:sp>
      <p:sp>
        <p:nvSpPr>
          <p:cNvPr id="64"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2165507"/>
            <a:ext cx="9713215" cy="3929281"/>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100000"/>
              </a:lnSpc>
            </a:pPr>
            <a:r>
              <a:rPr lang="en-US" dirty="0">
                <a:latin typeface="Times New Roman" pitchFamily="18" charset="0"/>
                <a:cs typeface="Times New Roman" pitchFamily="18" charset="0"/>
              </a:rPr>
              <a:t>Customer retention means the process of maintaining or keeping customers once you have acquired them. The goal is to build a long-lasting relationship between the brand and consumers. Once a customer becomes loyal to your brand, not only he/she will buy more from you than a normal customer but he’ll spread good words about your business, increase your reputation.</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ea typeface="Calibri" pitchFamily="34" charset="0"/>
                <a:cs typeface="Times New Roman" pitchFamily="18" charset="0"/>
              </a:rPr>
              <a:t>Customer retention is most important for every business, but it's especially significant for ecommerce organizations. After all, with an online business, you lack the opportunity to connect with customers. This inability to build face-to-face relationships can cause customer churn. When we come to know about online shopping we know that now a days it’s a part of human life. </a:t>
            </a:r>
          </a:p>
          <a:p>
            <a:pPr algn="just">
              <a:lnSpc>
                <a:spcPct val="100000"/>
              </a:lnSpc>
            </a:pPr>
            <a:endParaRPr lang="en-US" dirty="0">
              <a:latin typeface="Times New Roman" pitchFamily="18" charset="0"/>
              <a:cs typeface="Times New Roman" pitchFamily="18" charset="0"/>
            </a:endParaRPr>
          </a:p>
          <a:p>
            <a:pPr algn="just">
              <a:lnSpc>
                <a:spcPct val="100000"/>
              </a:lnSpc>
            </a:pPr>
            <a:r>
              <a:rPr lang="en-US" dirty="0">
                <a:latin typeface="Times New Roman" pitchFamily="18" charset="0"/>
                <a:ea typeface="Calibri" pitchFamily="34" charset="0"/>
                <a:cs typeface="Times New Roman" pitchFamily="18" charset="0"/>
              </a:rPr>
              <a:t>Due to online shopping people can buy anything by sitting at their home. Due to rapid growth of technology, business organizations have switched over from the traditional method of selling goods to electronic method of selling goods. Business organizations use internet as a main vehicle to conduct commercial transactions</a:t>
            </a:r>
            <a:r>
              <a:rPr lang="en-US" sz="1200" dirty="0">
                <a:latin typeface="Times New Roman" pitchFamily="18" charset="0"/>
                <a:ea typeface="Calibri" pitchFamily="34" charset="0"/>
                <a:cs typeface="Times New Roman" pitchFamily="18" charset="0"/>
              </a:rPr>
              <a:t>.</a:t>
            </a:r>
            <a:endParaRPr lang="en-US" sz="1200"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1E56745A-AAB0-4D30-843D-5AC5B48F1ED5}"/>
              </a:ext>
            </a:extLst>
          </p:cNvPr>
          <p:cNvSpPr>
            <a:spLocks noGrp="1"/>
          </p:cNvSpPr>
          <p:nvPr>
            <p:ph type="sldNum" sz="quarter" idx="2"/>
          </p:nvPr>
        </p:nvSpPr>
        <p:spPr/>
        <p:txBody>
          <a:bodyPr/>
          <a:lstStyle/>
          <a:p>
            <a:fld id="{86CB4B4D-7CA3-9044-876B-883B54F8677D}" type="slidenum">
              <a:rPr lang="en-IN" smtClean="0"/>
              <a:t>3</a:t>
            </a:fld>
            <a:endParaRPr lang="en-IN"/>
          </a:p>
        </p:txBody>
      </p:sp>
    </p:spTree>
    <p:extLst>
      <p:ext uri="{BB962C8B-B14F-4D97-AF65-F5344CB8AC3E}">
        <p14:creationId xmlns:p14="http://schemas.microsoft.com/office/powerpoint/2010/main" val="366668266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information page"/>
          <p:cNvSpPr txBox="1">
            <a:spLocks/>
          </p:cNvSpPr>
          <p:nvPr/>
        </p:nvSpPr>
        <p:spPr>
          <a:xfrm>
            <a:off x="1195565" y="235991"/>
            <a:ext cx="10502901" cy="1143001"/>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itchFamily="18" charset="0"/>
                <a:cs typeface="Times New Roman" pitchFamily="18" charset="0"/>
              </a:rPr>
              <a:t>EXPERIMENTAL SET UP</a:t>
            </a:r>
          </a:p>
        </p:txBody>
      </p:sp>
      <p:sp>
        <p:nvSpPr>
          <p:cNvPr id="5"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70207"/>
            <a:ext cx="9713215" cy="3744615"/>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r>
              <a:rPr lang="en-US" sz="2400" dirty="0">
                <a:solidFill>
                  <a:schemeClr val="tx2">
                    <a:lumMod val="10000"/>
                  </a:schemeClr>
                </a:solidFill>
                <a:latin typeface="Times New Roman" pitchFamily="18" charset="0"/>
                <a:cs typeface="Times New Roman" pitchFamily="18" charset="0"/>
              </a:rPr>
              <a:t>Hardware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Processor — core i5 and above</a:t>
            </a:r>
          </a:p>
          <a:p>
            <a:pPr lvl="2" algn="just"/>
            <a:r>
              <a:rPr lang="en-US" sz="2400" dirty="0">
                <a:latin typeface="Times New Roman" pitchFamily="18" charset="0"/>
                <a:cs typeface="Times New Roman" pitchFamily="18" charset="0"/>
              </a:rPr>
              <a:t>2. RAM — 8 GB or above</a:t>
            </a:r>
          </a:p>
          <a:p>
            <a:pPr lvl="2" algn="just"/>
            <a:r>
              <a:rPr lang="en-US" sz="2400" dirty="0">
                <a:latin typeface="Times New Roman" pitchFamily="18" charset="0"/>
                <a:cs typeface="Times New Roman" pitchFamily="18" charset="0"/>
              </a:rPr>
              <a:t>3. SSD— 250 GB or above</a:t>
            </a:r>
          </a:p>
          <a:p>
            <a:pPr lvl="2" algn="just"/>
            <a:endParaRPr lang="en-US" sz="2400" dirty="0">
              <a:latin typeface="Times New Roman" pitchFamily="18" charset="0"/>
              <a:cs typeface="Times New Roman" pitchFamily="18" charset="0"/>
            </a:endParaRPr>
          </a:p>
          <a:p>
            <a:pPr lvl="2" algn="just"/>
            <a:endParaRPr lang="en-US" sz="2400" dirty="0">
              <a:latin typeface="Times New Roman" pitchFamily="18" charset="0"/>
              <a:cs typeface="Times New Roman" pitchFamily="18" charset="0"/>
            </a:endParaRPr>
          </a:p>
          <a:p>
            <a:pPr algn="just"/>
            <a:r>
              <a:rPr lang="en-US" sz="2400" dirty="0">
                <a:solidFill>
                  <a:schemeClr val="tx2">
                    <a:lumMod val="10000"/>
                  </a:schemeClr>
                </a:solidFill>
                <a:latin typeface="Times New Roman" pitchFamily="18" charset="0"/>
                <a:cs typeface="Times New Roman" pitchFamily="18" charset="0"/>
              </a:rPr>
              <a:t>Software requirements:-</a:t>
            </a:r>
          </a:p>
          <a:p>
            <a:pPr algn="just"/>
            <a:endParaRPr lang="en-US" sz="2400" dirty="0">
              <a:latin typeface="Times New Roman" pitchFamily="18" charset="0"/>
              <a:cs typeface="Times New Roman" pitchFamily="18" charset="0"/>
            </a:endParaRPr>
          </a:p>
          <a:p>
            <a:pPr lvl="2" algn="just"/>
            <a:r>
              <a:rPr lang="en-US" sz="2400" dirty="0">
                <a:latin typeface="Times New Roman" pitchFamily="18" charset="0"/>
                <a:cs typeface="Times New Roman" pitchFamily="18" charset="0"/>
              </a:rPr>
              <a:t>1. ANACONDA</a:t>
            </a:r>
          </a:p>
        </p:txBody>
      </p:sp>
      <p:sp>
        <p:nvSpPr>
          <p:cNvPr id="2" name="Slide Number Placeholder 1">
            <a:extLst>
              <a:ext uri="{FF2B5EF4-FFF2-40B4-BE49-F238E27FC236}">
                <a16:creationId xmlns:a16="http://schemas.microsoft.com/office/drawing/2014/main" id="{0439F726-988E-4D49-9634-32FC0610B905}"/>
              </a:ext>
            </a:extLst>
          </p:cNvPr>
          <p:cNvSpPr>
            <a:spLocks noGrp="1"/>
          </p:cNvSpPr>
          <p:nvPr>
            <p:ph type="sldNum" sz="quarter" idx="2"/>
          </p:nvPr>
        </p:nvSpPr>
        <p:spPr/>
        <p:txBody>
          <a:bodyPr/>
          <a:lstStyle/>
          <a:p>
            <a:fld id="{86CB4B4D-7CA3-9044-876B-883B54F8677D}" type="slidenum">
              <a:rPr lang="en-IN" smtClean="0"/>
              <a:t>4</a:t>
            </a:fld>
            <a:endParaRPr lang="en-IN"/>
          </a:p>
        </p:txBody>
      </p:sp>
    </p:spTree>
    <p:extLst>
      <p:ext uri="{BB962C8B-B14F-4D97-AF65-F5344CB8AC3E}">
        <p14:creationId xmlns:p14="http://schemas.microsoft.com/office/powerpoint/2010/main" val="229775897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ockup Slide"/>
          <p:cNvSpPr txBox="1">
            <a:spLocks/>
          </p:cNvSpPr>
          <p:nvPr/>
        </p:nvSpPr>
        <p:spPr>
          <a:xfrm>
            <a:off x="1195565" y="578891"/>
            <a:ext cx="7090124" cy="1046710"/>
          </a:xfrm>
          <a:prstGeom prst="rect">
            <a:avLst/>
          </a:prstGeom>
        </p:spPr>
        <p:txBody>
          <a:bodyPr/>
          <a:lstStyle>
            <a:lvl1pPr marL="0" marR="0" indent="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1pPr>
            <a:lvl2pPr marL="0" marR="0" indent="228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2pPr>
            <a:lvl3pPr marL="0" marR="0" indent="457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3pPr>
            <a:lvl4pPr marL="0" marR="0" indent="685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4pPr>
            <a:lvl5pPr marL="0" marR="0" indent="9144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5pPr>
            <a:lvl6pPr marL="0" marR="0" indent="11430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6pPr>
            <a:lvl7pPr marL="0" marR="0" indent="13716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7pPr>
            <a:lvl8pPr marL="0" marR="0" indent="16002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8pPr>
            <a:lvl9pPr marL="0" marR="0" indent="1828800" algn="l" defTabSz="825500" rtl="0" latinLnBrk="0">
              <a:lnSpc>
                <a:spcPct val="90000"/>
              </a:lnSpc>
              <a:spcBef>
                <a:spcPts val="0"/>
              </a:spcBef>
              <a:spcAft>
                <a:spcPts val="0"/>
              </a:spcAft>
              <a:buClrTx/>
              <a:buSzTx/>
              <a:buFontTx/>
              <a:buNone/>
              <a:tabLst/>
              <a:defRPr sz="9000" b="0" i="0" u="none" strike="noStrike" cap="none" spc="0" baseline="0">
                <a:ln>
                  <a:noFill/>
                </a:ln>
                <a:solidFill>
                  <a:srgbClr val="2F3235"/>
                </a:solidFill>
                <a:uFillTx/>
                <a:latin typeface="+mn-lt"/>
                <a:ea typeface="+mn-ea"/>
                <a:cs typeface="+mn-cs"/>
                <a:sym typeface="Roboto Regular"/>
              </a:defRPr>
            </a:lvl9pPr>
          </a:lstStyle>
          <a:p>
            <a:r>
              <a:rPr lang="en-US" sz="4500" dirty="0">
                <a:latin typeface="Times New Roman" panose="02020603050405020304" pitchFamily="18" charset="0"/>
                <a:cs typeface="Times New Roman" panose="02020603050405020304" pitchFamily="18" charset="0"/>
              </a:rPr>
              <a:t>DATA PREPRATION</a:t>
            </a:r>
          </a:p>
        </p:txBody>
      </p:sp>
      <p:sp>
        <p:nvSpPr>
          <p:cNvPr id="7"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1195565" y="1611205"/>
            <a:ext cx="9713215" cy="2488886"/>
          </a:xfrm>
          <a:prstGeom prst="rect">
            <a:avLst/>
          </a:prstGeom>
          <a:ln w="12700">
            <a:miter lim="400000"/>
          </a:ln>
          <a:extLst>
            <a:ext uri="{C572A759-6A51-4108-AA02-DFA0A04FC94B}">
              <ma14:wrappingTextBoxFlag xmlns="" xmlns:ma14="http://schemas.microsoft.com/office/mac/drawingml/2011/main" val="1"/>
            </a:ext>
          </a:extLst>
        </p:spPr>
        <p:txBody>
          <a:bodyPr lIns="25400" tIns="25400" rIns="25400" bIns="25400">
            <a:spAutoFit/>
          </a:bodyPr>
          <a:lstStyle/>
          <a:p>
            <a:pPr algn="just">
              <a:lnSpc>
                <a:spcPct val="80000"/>
              </a:lnSpc>
            </a:pPr>
            <a:r>
              <a:rPr lang="en-US" dirty="0">
                <a:latin typeface="Times New Roman" pitchFamily="18" charset="0"/>
                <a:cs typeface="Times New Roman" pitchFamily="18" charset="0"/>
              </a:rPr>
              <a:t>With the help of Pandas Library We will upload our data to </a:t>
            </a:r>
            <a:r>
              <a:rPr lang="en-US" dirty="0" err="1">
                <a:latin typeface="Times New Roman" pitchFamily="18" charset="0"/>
                <a:cs typeface="Times New Roman" pitchFamily="18" charset="0"/>
              </a:rPr>
              <a:t>Jupyter</a:t>
            </a:r>
            <a:r>
              <a:rPr lang="en-US" dirty="0">
                <a:latin typeface="Times New Roman" pitchFamily="18" charset="0"/>
                <a:cs typeface="Times New Roman" pitchFamily="18" charset="0"/>
              </a:rPr>
              <a:t> Notebook.</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Once our data is uploaded with the help of predefined method (i.e. </a:t>
            </a:r>
            <a:r>
              <a:rPr lang="en-US" dirty="0" err="1">
                <a:latin typeface="Times New Roman" pitchFamily="18" charset="0"/>
                <a:cs typeface="Times New Roman" pitchFamily="18" charset="0"/>
              </a:rPr>
              <a:t>read_excel</a:t>
            </a:r>
            <a:r>
              <a:rPr lang="en-US" dirty="0">
                <a:latin typeface="Times New Roman" pitchFamily="18" charset="0"/>
                <a:cs typeface="Times New Roman" pitchFamily="18" charset="0"/>
              </a:rPr>
              <a:t>) we can read data for further processing.   </a:t>
            </a:r>
          </a:p>
          <a:p>
            <a:pPr algn="just">
              <a:lnSpc>
                <a:spcPct val="80000"/>
              </a:lnSpc>
            </a:pPr>
            <a:endParaRPr lang="en-US" dirty="0">
              <a:latin typeface="Times New Roman" pitchFamily="18" charset="0"/>
              <a:cs typeface="Times New Roman" pitchFamily="18" charset="0"/>
            </a:endParaRPr>
          </a:p>
          <a:p>
            <a:pPr algn="just">
              <a:lnSpc>
                <a:spcPct val="80000"/>
              </a:lnSpc>
            </a:pPr>
            <a:r>
              <a:rPr lang="en-US" dirty="0">
                <a:latin typeface="Times New Roman" pitchFamily="18" charset="0"/>
                <a:cs typeface="Times New Roman" pitchFamily="18" charset="0"/>
              </a:rPr>
              <a:t>We have two type of variables in the data:-</a:t>
            </a:r>
          </a:p>
          <a:p>
            <a:pPr algn="just">
              <a:lnSpc>
                <a:spcPct val="80000"/>
              </a:lnSpc>
            </a:pPr>
            <a:endParaRPr lang="en-US" dirty="0">
              <a:latin typeface="Times New Roman" pitchFamily="18" charset="0"/>
              <a:cs typeface="Times New Roman" pitchFamily="18" charset="0"/>
            </a:endParaRP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Dependent Variable</a:t>
            </a:r>
          </a:p>
          <a:p>
            <a:pPr marL="285750" indent="-285750" algn="just">
              <a:lnSpc>
                <a:spcPct val="80000"/>
              </a:lnSpc>
              <a:buFont typeface="Arial" panose="020B0604020202020204" pitchFamily="34" charset="0"/>
              <a:buChar char="•"/>
            </a:pPr>
            <a:r>
              <a:rPr lang="en-US" dirty="0">
                <a:latin typeface="Times New Roman" pitchFamily="18" charset="0"/>
                <a:cs typeface="Times New Roman" pitchFamily="18" charset="0"/>
              </a:rPr>
              <a:t>Independent Variable</a:t>
            </a:r>
          </a:p>
          <a:p>
            <a:pPr marL="285750" indent="-285750" algn="just">
              <a:lnSpc>
                <a:spcPct val="80000"/>
              </a:lnSpc>
              <a:buFont typeface="Arial" panose="020B0604020202020204" pitchFamily="34" charset="0"/>
              <a:buChar char="•"/>
            </a:pPr>
            <a:endParaRPr lang="en-US" dirty="0">
              <a:latin typeface="Times New Roman" pitchFamily="18" charset="0"/>
              <a:cs typeface="Times New Roman" pitchFamily="18" charset="0"/>
            </a:endParaRPr>
          </a:p>
          <a:p>
            <a:pPr algn="just">
              <a:lnSpc>
                <a:spcPct val="80000"/>
              </a:lnSpc>
            </a:pPr>
            <a:endParaRPr lang="en-US"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75526925-8AD8-4909-A744-5728866BD82F}"/>
              </a:ext>
            </a:extLst>
          </p:cNvPr>
          <p:cNvSpPr>
            <a:spLocks noGrp="1"/>
          </p:cNvSpPr>
          <p:nvPr>
            <p:ph type="sldNum" sz="quarter" idx="2"/>
          </p:nvPr>
        </p:nvSpPr>
        <p:spPr/>
        <p:txBody>
          <a:bodyPr/>
          <a:lstStyle/>
          <a:p>
            <a:fld id="{86CB4B4D-7CA3-9044-876B-883B54F8677D}" type="slidenum">
              <a:rPr lang="en-IN" smtClean="0"/>
              <a:t>5</a:t>
            </a:fld>
            <a:endParaRPr lang="en-IN"/>
          </a:p>
        </p:txBody>
      </p:sp>
      <p:pic>
        <p:nvPicPr>
          <p:cNvPr id="3" name="Picture 2">
            <a:extLst>
              <a:ext uri="{FF2B5EF4-FFF2-40B4-BE49-F238E27FC236}">
                <a16:creationId xmlns:a16="http://schemas.microsoft.com/office/drawing/2014/main" id="{914650DA-2DEE-46D8-A533-0BEBE88F2340}"/>
              </a:ext>
            </a:extLst>
          </p:cNvPr>
          <p:cNvPicPr>
            <a:picLocks noChangeAspect="1"/>
          </p:cNvPicPr>
          <p:nvPr/>
        </p:nvPicPr>
        <p:blipFill>
          <a:blip r:embed="rId2"/>
          <a:stretch>
            <a:fillRect/>
          </a:stretch>
        </p:blipFill>
        <p:spPr>
          <a:xfrm>
            <a:off x="1195564" y="3585883"/>
            <a:ext cx="9713215" cy="2896691"/>
          </a:xfrm>
          <a:prstGeom prst="rect">
            <a:avLst/>
          </a:prstGeom>
        </p:spPr>
      </p:pic>
    </p:spTree>
    <p:extLst>
      <p:ext uri="{BB962C8B-B14F-4D97-AF65-F5344CB8AC3E}">
        <p14:creationId xmlns:p14="http://schemas.microsoft.com/office/powerpoint/2010/main" val="375488274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orem ipsum dolor sit amet, consectetur adipiscing elit, sed do eiusmod tempor incididunt ut labore et dolore magna aliqua. Ut enim ad minim veniam, quis nostrud exercitation ullamco laboris nisi ut aliquip ex ea commodo consequat.…"/>
          <p:cNvSpPr txBox="1"/>
          <p:nvPr/>
        </p:nvSpPr>
        <p:spPr>
          <a:xfrm>
            <a:off x="914400" y="4098703"/>
            <a:ext cx="9375815" cy="272895"/>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spAutoFit/>
          </a:bodyPr>
          <a:lstStyle/>
          <a:p>
            <a:pPr algn="just">
              <a:lnSpc>
                <a:spcPct val="80000"/>
              </a:lnSpc>
            </a:pPr>
            <a:endParaRPr lang="en-US" dirty="0">
              <a:latin typeface="Times New Roman" pitchFamily="18" charset="0"/>
              <a:cs typeface="Times New Roman" pitchFamily="18" charset="0"/>
            </a:endParaRPr>
          </a:p>
        </p:txBody>
      </p:sp>
      <p:sp>
        <p:nvSpPr>
          <p:cNvPr id="2" name="Slide Number Placeholder 1">
            <a:extLst>
              <a:ext uri="{FF2B5EF4-FFF2-40B4-BE49-F238E27FC236}">
                <a16:creationId xmlns:a16="http://schemas.microsoft.com/office/drawing/2014/main" id="{4F8A8BD1-CCF1-4CBA-9645-770D5345198B}"/>
              </a:ext>
            </a:extLst>
          </p:cNvPr>
          <p:cNvSpPr>
            <a:spLocks noGrp="1"/>
          </p:cNvSpPr>
          <p:nvPr>
            <p:ph type="sldNum" sz="quarter" idx="2"/>
          </p:nvPr>
        </p:nvSpPr>
        <p:spPr/>
        <p:txBody>
          <a:bodyPr/>
          <a:lstStyle/>
          <a:p>
            <a:fld id="{86CB4B4D-7CA3-9044-876B-883B54F8677D}" type="slidenum">
              <a:rPr lang="en-IN" smtClean="0"/>
              <a:t>6</a:t>
            </a:fld>
            <a:endParaRPr lang="en-IN"/>
          </a:p>
        </p:txBody>
      </p:sp>
      <p:pic>
        <p:nvPicPr>
          <p:cNvPr id="8" name="Content Placeholder 5">
            <a:extLst>
              <a:ext uri="{FF2B5EF4-FFF2-40B4-BE49-F238E27FC236}">
                <a16:creationId xmlns:a16="http://schemas.microsoft.com/office/drawing/2014/main" id="{F6DE0667-C68B-4521-9DDE-7F4033A283B4}"/>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729110" y="564737"/>
            <a:ext cx="10344788" cy="5417856"/>
          </a:xfrm>
          <a:prstGeom prst="rect">
            <a:avLst/>
          </a:prstGeom>
        </p:spPr>
      </p:pic>
    </p:spTree>
    <p:extLst>
      <p:ext uri="{BB962C8B-B14F-4D97-AF65-F5344CB8AC3E}">
        <p14:creationId xmlns:p14="http://schemas.microsoft.com/office/powerpoint/2010/main" val="25388476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4D7ED035-A687-49DB-B699-38733979E7CE}"/>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967651" y="214936"/>
            <a:ext cx="8256699" cy="6428129"/>
          </a:xfrm>
          <a:prstGeom prst="rect">
            <a:avLst/>
          </a:prstGeom>
        </p:spPr>
      </p:pic>
    </p:spTree>
    <p:extLst>
      <p:ext uri="{BB962C8B-B14F-4D97-AF65-F5344CB8AC3E}">
        <p14:creationId xmlns:p14="http://schemas.microsoft.com/office/powerpoint/2010/main" val="363785245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781B8B-9471-4855-9F02-1BE81CE7E8FB}"/>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8</a:t>
            </a:fld>
            <a:endParaRPr lang="en-IN"/>
          </a:p>
        </p:txBody>
      </p:sp>
      <p:pic>
        <p:nvPicPr>
          <p:cNvPr id="3" name="Content Placeholder 3">
            <a:extLst>
              <a:ext uri="{FF2B5EF4-FFF2-40B4-BE49-F238E27FC236}">
                <a16:creationId xmlns:a16="http://schemas.microsoft.com/office/drawing/2014/main" id="{5CE630F1-68C5-427D-BFA1-6E62B165CB41}"/>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955832" y="506365"/>
            <a:ext cx="9961774" cy="5527029"/>
          </a:xfrm>
          <a:prstGeom prst="rect">
            <a:avLst/>
          </a:prstGeom>
        </p:spPr>
      </p:pic>
    </p:spTree>
    <p:extLst>
      <p:ext uri="{BB962C8B-B14F-4D97-AF65-F5344CB8AC3E}">
        <p14:creationId xmlns:p14="http://schemas.microsoft.com/office/powerpoint/2010/main" val="225387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C69B5C-6F21-4817-A585-8F9E687E66B3}"/>
              </a:ext>
            </a:extLst>
          </p:cNvPr>
          <p:cNvSpPr>
            <a:spLocks noGrp="1"/>
          </p:cNvSpPr>
          <p:nvPr>
            <p:ph type="sldNum" sz="quarter" idx="2"/>
          </p:nvPr>
        </p:nvSpPr>
        <p:spPr>
          <a:xfrm>
            <a:off x="21982695" y="12066786"/>
            <a:ext cx="924645" cy="508001"/>
          </a:xfrm>
          <a:prstGeom prst="rect">
            <a:avLst/>
          </a:prstGeom>
          <a:ln w="12700">
            <a:miter lim="400000"/>
          </a:ln>
        </p:spPr>
        <p:txBody>
          <a:bodyPr lIns="50800" tIns="50800" rIns="50800" bIns="508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Roboto Bold"/>
                <a:ea typeface="Roboto Bold"/>
                <a:cs typeface="Roboto Bold"/>
                <a:sym typeface="Roboto Bold"/>
              </a:defRPr>
            </a:lvl1pPr>
            <a:lvl2pPr marL="0" marR="0" indent="228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2pPr>
            <a:lvl3pPr marL="0" marR="0" indent="457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3pPr>
            <a:lvl4pPr marL="0" marR="0" indent="685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4pPr>
            <a:lvl5pPr marL="0" marR="0" indent="9144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5pPr>
            <a:lvl6pPr marL="0" marR="0" indent="11430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6pPr>
            <a:lvl7pPr marL="0" marR="0" indent="13716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7pPr>
            <a:lvl8pPr marL="0" marR="0" indent="16002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8pPr>
            <a:lvl9pPr marL="0" marR="0" indent="1828800" algn="l" defTabSz="825500" rtl="0" fontAlgn="auto" latinLnBrk="0" hangingPunct="0">
              <a:lnSpc>
                <a:spcPct val="70000"/>
              </a:lnSpc>
              <a:spcBef>
                <a:spcPts val="0"/>
              </a:spcBef>
              <a:spcAft>
                <a:spcPts val="0"/>
              </a:spcAft>
              <a:buClrTx/>
              <a:buSzTx/>
              <a:buFontTx/>
              <a:buNone/>
              <a:tabLst/>
              <a:defRPr kumimoji="0" sz="2800" b="0" i="0" u="none" strike="noStrike" cap="none" spc="0" normalizeH="0" baseline="42857">
                <a:ln>
                  <a:noFill/>
                </a:ln>
                <a:solidFill>
                  <a:srgbClr val="91969D"/>
                </a:solidFill>
                <a:effectLst/>
                <a:uFillTx/>
                <a:latin typeface="+mn-lt"/>
                <a:ea typeface="+mn-ea"/>
                <a:cs typeface="+mn-cs"/>
                <a:sym typeface="Roboto Regular"/>
              </a:defRPr>
            </a:lvl9pPr>
          </a:lstStyle>
          <a:p>
            <a:fld id="{86CB4B4D-7CA3-9044-876B-883B54F8677D}" type="slidenum">
              <a:rPr lang="en-IN" smtClean="0"/>
              <a:pPr/>
              <a:t>9</a:t>
            </a:fld>
            <a:endParaRPr lang="en-IN"/>
          </a:p>
        </p:txBody>
      </p:sp>
      <p:pic>
        <p:nvPicPr>
          <p:cNvPr id="3" name="Content Placeholder 3">
            <a:extLst>
              <a:ext uri="{FF2B5EF4-FFF2-40B4-BE49-F238E27FC236}">
                <a16:creationId xmlns:a16="http://schemas.microsoft.com/office/drawing/2014/main" id="{B131BDF8-A32D-4E86-AB7E-8971FA4864F8}"/>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2498" y="1007217"/>
            <a:ext cx="9421690" cy="4843567"/>
          </a:xfrm>
          <a:prstGeom prst="rect">
            <a:avLst/>
          </a:prstGeom>
        </p:spPr>
      </p:pic>
    </p:spTree>
    <p:extLst>
      <p:ext uri="{BB962C8B-B14F-4D97-AF65-F5344CB8AC3E}">
        <p14:creationId xmlns:p14="http://schemas.microsoft.com/office/powerpoint/2010/main" val="1525920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1187</Words>
  <Application>Microsoft Office PowerPoint</Application>
  <PresentationFormat>Widescreen</PresentationFormat>
  <Paragraphs>138</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Open Sans</vt:lpstr>
      <vt:lpstr>Roboto Bold</vt:lpstr>
      <vt:lpstr>Times New Roman</vt:lpstr>
      <vt:lpstr>Office Theme</vt:lpstr>
      <vt:lpstr>Customer Retention</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Retention</dc:title>
  <dc:creator>Gokula Krishnan (External)</dc:creator>
  <cp:lastModifiedBy>Gokula Krishnan (External)</cp:lastModifiedBy>
  <cp:revision>2</cp:revision>
  <dcterms:created xsi:type="dcterms:W3CDTF">2021-11-03T04:24:32Z</dcterms:created>
  <dcterms:modified xsi:type="dcterms:W3CDTF">2021-11-03T04:33:48Z</dcterms:modified>
</cp:coreProperties>
</file>