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2" r:id="rId4"/>
    <p:sldId id="291" r:id="rId5"/>
    <p:sldId id="287" r:id="rId6"/>
    <p:sldId id="288" r:id="rId7"/>
    <p:sldId id="318" r:id="rId8"/>
    <p:sldId id="289" r:id="rId9"/>
    <p:sldId id="317" r:id="rId10"/>
    <p:sldId id="330" r:id="rId11"/>
    <p:sldId id="292" r:id="rId12"/>
    <p:sldId id="323" r:id="rId13"/>
    <p:sldId id="313" r:id="rId14"/>
    <p:sldId id="324" r:id="rId15"/>
    <p:sldId id="325" r:id="rId16"/>
    <p:sldId id="326" r:id="rId17"/>
    <p:sldId id="305" r:id="rId18"/>
    <p:sldId id="311" r:id="rId19"/>
    <p:sldId id="303" r:id="rId20"/>
    <p:sldId id="33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E2EB-6D36-49C6-AB55-5CD9F3C2D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DD487D-A274-4600-8AEB-4A8770482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7C2A34-BE71-4A55-B1BC-932A22E30344}"/>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5" name="Footer Placeholder 4">
            <a:extLst>
              <a:ext uri="{FF2B5EF4-FFF2-40B4-BE49-F238E27FC236}">
                <a16:creationId xmlns:a16="http://schemas.microsoft.com/office/drawing/2014/main" id="{AB625EDD-B30A-4C16-993C-92AF60010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81DCA-5743-448A-90A2-E010E8A41C85}"/>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55659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0529-8309-49E9-B032-DDC4FB9522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E954C-C786-48EB-926E-CAE91AED7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A14F88-820F-4FBC-89B3-7E4929DA3A19}"/>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5" name="Footer Placeholder 4">
            <a:extLst>
              <a:ext uri="{FF2B5EF4-FFF2-40B4-BE49-F238E27FC236}">
                <a16:creationId xmlns:a16="http://schemas.microsoft.com/office/drawing/2014/main" id="{4D5CBBF5-626D-4AF4-B82E-815897B00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CEB77-CF3D-4984-9359-23C11808E827}"/>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94957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DCBDF7-91F4-4058-8156-D69690037A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58728B-E412-4E56-A3A3-75E26AB6B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05040-8057-414A-B7EB-0F31EBCD4616}"/>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5" name="Footer Placeholder 4">
            <a:extLst>
              <a:ext uri="{FF2B5EF4-FFF2-40B4-BE49-F238E27FC236}">
                <a16:creationId xmlns:a16="http://schemas.microsoft.com/office/drawing/2014/main" id="{62E3AC77-8122-42CD-B5CE-4FFDF3111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95263-3A21-4EE2-B937-E813838AB7F3}"/>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87855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4297800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18D6-FD59-4868-BED2-A630653DA8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312B3C-89C1-43B2-87B8-1D22EBD83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0D7015-C2BE-479F-A7F5-28A725FD5C14}"/>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5" name="Footer Placeholder 4">
            <a:extLst>
              <a:ext uri="{FF2B5EF4-FFF2-40B4-BE49-F238E27FC236}">
                <a16:creationId xmlns:a16="http://schemas.microsoft.com/office/drawing/2014/main" id="{9186758C-1EC4-4EC6-9B50-F03F0BEB3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D1379-C0CF-41A9-AC7D-B14A3F8DB19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12396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2A38-2CD5-4D8D-81AA-AED11E343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DEFC4B-587A-4F33-A372-B0056F691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10D647-FB47-47E3-8242-B9760A17AC92}"/>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5" name="Footer Placeholder 4">
            <a:extLst>
              <a:ext uri="{FF2B5EF4-FFF2-40B4-BE49-F238E27FC236}">
                <a16:creationId xmlns:a16="http://schemas.microsoft.com/office/drawing/2014/main" id="{234AD534-1797-4856-9D49-439CD7388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D0604-0DD3-40DC-9FC9-724686861388}"/>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09144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DAC1-C0E3-4079-A785-9DADA5FB1E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F9B93C-F3B8-499E-BDAB-E9225BBE1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6C75C0-B121-4BB4-BF10-AAF2669B36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F5FF69-3ACA-4478-B1F6-AE1883416848}"/>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6" name="Footer Placeholder 5">
            <a:extLst>
              <a:ext uri="{FF2B5EF4-FFF2-40B4-BE49-F238E27FC236}">
                <a16:creationId xmlns:a16="http://schemas.microsoft.com/office/drawing/2014/main" id="{EC168879-F6D5-4535-B13B-7E00F90509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16F731-75CF-453A-AC54-281FA2810CDC}"/>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84933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5AF4-6699-473B-92E4-BFEB5020E8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EF74FD-E950-435C-AD90-E9E330450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C89C04-864E-4E4E-A432-A657FE5B9E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246048-8694-4BB4-B16F-6A2D326B3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18B617-D710-4AD4-93BF-A9EB072BF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49BBD2-5FB4-4E09-A33D-E606E67B1466}"/>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8" name="Footer Placeholder 7">
            <a:extLst>
              <a:ext uri="{FF2B5EF4-FFF2-40B4-BE49-F238E27FC236}">
                <a16:creationId xmlns:a16="http://schemas.microsoft.com/office/drawing/2014/main" id="{EFE3F1F6-0CF1-43F9-95CC-B1CE29C718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0B9C6F-1FD9-4BE2-B258-5C02B78B7F86}"/>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47953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891D-322A-4B55-BD86-D66F2F6C00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2046AB-4BA0-48E9-BB2A-F29B5E3B1121}"/>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4" name="Footer Placeholder 3">
            <a:extLst>
              <a:ext uri="{FF2B5EF4-FFF2-40B4-BE49-F238E27FC236}">
                <a16:creationId xmlns:a16="http://schemas.microsoft.com/office/drawing/2014/main" id="{575C7E0B-A8E0-42A9-91CA-0A019C5CB7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6F90BC-3AB7-4641-8F1D-2AB355B0559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25320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676DD-15CD-4B65-9F24-8371797309C9}"/>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3" name="Footer Placeholder 2">
            <a:extLst>
              <a:ext uri="{FF2B5EF4-FFF2-40B4-BE49-F238E27FC236}">
                <a16:creationId xmlns:a16="http://schemas.microsoft.com/office/drawing/2014/main" id="{37389E8D-2C33-42E2-8107-E82E4FB349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D04CC7-737C-46B2-B206-E1A0D4D4077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05246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DD36-3C17-4E26-AACD-D91E6CEDD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C83939-1A64-4F78-976B-D54F5FB492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ACB213-F398-4357-AACD-03D54A1CB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D0488-6A0A-48E0-80DC-E1494A1036BD}"/>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6" name="Footer Placeholder 5">
            <a:extLst>
              <a:ext uri="{FF2B5EF4-FFF2-40B4-BE49-F238E27FC236}">
                <a16:creationId xmlns:a16="http://schemas.microsoft.com/office/drawing/2014/main" id="{E5D84630-12B9-4DBD-BFBD-D6FFFAFCB3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D14FF-3A71-425A-BC23-08B13DC8AD5D}"/>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34168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1FBE-62AF-4D34-AC4C-BBAE875FD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6403B9-4D83-41C4-B433-322A81134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D9B91E-A123-4495-B0F7-205954D65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3F340-00C4-4E20-844B-F35CB81929AB}"/>
              </a:ext>
            </a:extLst>
          </p:cNvPr>
          <p:cNvSpPr>
            <a:spLocks noGrp="1"/>
          </p:cNvSpPr>
          <p:nvPr>
            <p:ph type="dt" sz="half" idx="10"/>
          </p:nvPr>
        </p:nvSpPr>
        <p:spPr/>
        <p:txBody>
          <a:bodyPr/>
          <a:lstStyle/>
          <a:p>
            <a:fld id="{40483490-F18A-4D97-87BB-88808984D9F0}" type="datetimeFigureOut">
              <a:rPr lang="en-IN" smtClean="0"/>
              <a:t>28-10-2021</a:t>
            </a:fld>
            <a:endParaRPr lang="en-IN"/>
          </a:p>
        </p:txBody>
      </p:sp>
      <p:sp>
        <p:nvSpPr>
          <p:cNvPr id="6" name="Footer Placeholder 5">
            <a:extLst>
              <a:ext uri="{FF2B5EF4-FFF2-40B4-BE49-F238E27FC236}">
                <a16:creationId xmlns:a16="http://schemas.microsoft.com/office/drawing/2014/main" id="{CA85D9CB-745A-4171-9466-599087755B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4AF51-F04D-4B8B-B669-21C78A2F70E4}"/>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33936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F5A07-3E1D-4A54-84F6-EF26E95741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486742-6D29-4945-82B4-DF1E9E6BE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842C6-79F6-4648-9310-63D7985A4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83490-F18A-4D97-87BB-88808984D9F0}" type="datetimeFigureOut">
              <a:rPr lang="en-IN" smtClean="0"/>
              <a:t>28-10-2021</a:t>
            </a:fld>
            <a:endParaRPr lang="en-IN"/>
          </a:p>
        </p:txBody>
      </p:sp>
      <p:sp>
        <p:nvSpPr>
          <p:cNvPr id="5" name="Footer Placeholder 4">
            <a:extLst>
              <a:ext uri="{FF2B5EF4-FFF2-40B4-BE49-F238E27FC236}">
                <a16:creationId xmlns:a16="http://schemas.microsoft.com/office/drawing/2014/main" id="{22773F24-9FFC-44EA-BA3B-E8B2BE844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D2DD5B-54D0-42B1-9209-A97B01D69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0613D-8EE0-4A8A-B97D-461FA90D9930}" type="slidenum">
              <a:rPr lang="en-IN" smtClean="0"/>
              <a:t>‹#›</a:t>
            </a:fld>
            <a:endParaRPr lang="en-IN"/>
          </a:p>
        </p:txBody>
      </p:sp>
    </p:spTree>
    <p:extLst>
      <p:ext uri="{BB962C8B-B14F-4D97-AF65-F5344CB8AC3E}">
        <p14:creationId xmlns:p14="http://schemas.microsoft.com/office/powerpoint/2010/main" val="348019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owerPoint and Keynote Template…">
            <a:extLst>
              <a:ext uri="{FF2B5EF4-FFF2-40B4-BE49-F238E27FC236}">
                <a16:creationId xmlns:a16="http://schemas.microsoft.com/office/drawing/2014/main" id="{C14687B8-56E5-47D7-9BD2-5364CBFB1B2B}"/>
              </a:ext>
            </a:extLst>
          </p:cNvPr>
          <p:cNvSpPr txBox="1"/>
          <p:nvPr/>
        </p:nvSpPr>
        <p:spPr>
          <a:xfrm>
            <a:off x="5319713" y="642938"/>
            <a:ext cx="6273800" cy="557053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normAutofit/>
          </a:bodyPr>
          <a:lstStyle/>
          <a:p>
            <a:pPr>
              <a:spcAft>
                <a:spcPts val="600"/>
              </a:spcAft>
            </a:pPr>
            <a:endParaRPr lang="en-US" sz="2800" dirty="0"/>
          </a:p>
        </p:txBody>
      </p:sp>
      <p:sp>
        <p:nvSpPr>
          <p:cNvPr id="3" name="Subtitle 2">
            <a:extLst>
              <a:ext uri="{FF2B5EF4-FFF2-40B4-BE49-F238E27FC236}">
                <a16:creationId xmlns:a16="http://schemas.microsoft.com/office/drawing/2014/main" id="{847F72CE-44B8-46E4-ABDA-1165F3DC564D}"/>
              </a:ext>
            </a:extLst>
          </p:cNvPr>
          <p:cNvSpPr>
            <a:spLocks noGrp="1"/>
          </p:cNvSpPr>
          <p:nvPr>
            <p:ph type="subTitle" idx="1"/>
          </p:nvPr>
        </p:nvSpPr>
        <p:spPr>
          <a:xfrm>
            <a:off x="5007556" y="5168753"/>
            <a:ext cx="3308131" cy="961573"/>
          </a:xfrm>
        </p:spPr>
        <p:txBody>
          <a:bodyPr vert="horz" lIns="91440" tIns="45720" rIns="91440" bIns="45720" rtlCol="0">
            <a:normAutofit/>
          </a:bodyPr>
          <a:lstStyle/>
          <a:p>
            <a:pPr algn="l"/>
            <a:r>
              <a:rPr lang="en-US" sz="2000" kern="1200" baseline="0" dirty="0">
                <a:latin typeface="+mn-lt"/>
                <a:ea typeface="+mn-ea"/>
                <a:cs typeface="+mn-cs"/>
              </a:rPr>
              <a:t>Guided By:</a:t>
            </a:r>
          </a:p>
          <a:p>
            <a:pPr algn="l"/>
            <a:r>
              <a:rPr lang="en-US" sz="1800" i="1" kern="1200" baseline="0" dirty="0">
                <a:latin typeface="+mn-lt"/>
                <a:ea typeface="+mn-ea"/>
                <a:cs typeface="+mn-cs"/>
              </a:rPr>
              <a:t>Shubham Yadav</a:t>
            </a:r>
            <a:endParaRPr lang="en-US" sz="1800" i="1" kern="1200" dirty="0">
              <a:latin typeface="+mn-lt"/>
              <a:ea typeface="+mn-ea"/>
              <a:cs typeface="+mn-cs"/>
            </a:endParaRPr>
          </a:p>
          <a:p>
            <a:pPr algn="l"/>
            <a:endParaRPr lang="en-US" sz="2000" kern="1200" dirty="0">
              <a:latin typeface="+mn-lt"/>
              <a:ea typeface="+mn-ea"/>
              <a:cs typeface="+mn-cs"/>
            </a:endParaRPr>
          </a:p>
        </p:txBody>
      </p:sp>
      <p:sp>
        <p:nvSpPr>
          <p:cNvPr id="2" name="Title 1">
            <a:extLst>
              <a:ext uri="{FF2B5EF4-FFF2-40B4-BE49-F238E27FC236}">
                <a16:creationId xmlns:a16="http://schemas.microsoft.com/office/drawing/2014/main" id="{1D2E2920-4520-4A99-966E-7FB8E970662E}"/>
              </a:ext>
            </a:extLst>
          </p:cNvPr>
          <p:cNvSpPr>
            <a:spLocks noGrp="1"/>
          </p:cNvSpPr>
          <p:nvPr>
            <p:ph type="ctrTitle"/>
          </p:nvPr>
        </p:nvSpPr>
        <p:spPr>
          <a:xfrm>
            <a:off x="4929330" y="2216421"/>
            <a:ext cx="7290033" cy="970063"/>
          </a:xfrm>
        </p:spPr>
        <p:txBody>
          <a:bodyPr vert="horz" lIns="91440" tIns="45720" rIns="91440" bIns="45720" rtlCol="0" anchor="b">
            <a:normAutofit/>
          </a:bodyPr>
          <a:lstStyle/>
          <a:p>
            <a:pPr algn="l"/>
            <a:r>
              <a:rPr lang="en-US" sz="5400" b="1" i="1" kern="1200" dirty="0">
                <a:latin typeface="+mj-lt"/>
                <a:ea typeface="+mj-ea"/>
                <a:cs typeface="+mj-cs"/>
              </a:rPr>
              <a:t>Housing Price Prediction</a:t>
            </a:r>
          </a:p>
        </p:txBody>
      </p:sp>
      <p:pic>
        <p:nvPicPr>
          <p:cNvPr id="17" name="Picture 16">
            <a:extLst>
              <a:ext uri="{FF2B5EF4-FFF2-40B4-BE49-F238E27FC236}">
                <a16:creationId xmlns:a16="http://schemas.microsoft.com/office/drawing/2014/main" id="{3DE027C9-CAC5-432A-9097-F1DC78267E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16677" y="-622344"/>
            <a:ext cx="2480573" cy="2796622"/>
          </a:xfrm>
          <a:prstGeom prst="rect">
            <a:avLst/>
          </a:prstGeom>
          <a:noFill/>
          <a:ln>
            <a:noFill/>
          </a:ln>
        </p:spPr>
      </p:pic>
      <p:sp>
        <p:nvSpPr>
          <p:cNvPr id="21" name="TextBox 20">
            <a:extLst>
              <a:ext uri="{FF2B5EF4-FFF2-40B4-BE49-F238E27FC236}">
                <a16:creationId xmlns:a16="http://schemas.microsoft.com/office/drawing/2014/main" id="{F96C856B-C438-4100-B10B-14222D63B74A}"/>
              </a:ext>
            </a:extLst>
          </p:cNvPr>
          <p:cNvSpPr txBox="1"/>
          <p:nvPr/>
        </p:nvSpPr>
        <p:spPr>
          <a:xfrm>
            <a:off x="9811144" y="5130226"/>
            <a:ext cx="2886955" cy="754053"/>
          </a:xfrm>
          <a:prstGeom prst="rect">
            <a:avLst/>
          </a:prstGeom>
          <a:noFill/>
        </p:spPr>
        <p:txBody>
          <a:bodyPr wrap="square">
            <a:spAutoFit/>
          </a:bodyPr>
          <a:lstStyle/>
          <a:p>
            <a:pPr>
              <a:spcAft>
                <a:spcPts val="600"/>
              </a:spcAft>
            </a:pPr>
            <a:r>
              <a:rPr lang="en-US" sz="2000" baseline="0" dirty="0"/>
              <a:t>Presented By:</a:t>
            </a:r>
          </a:p>
          <a:p>
            <a:pPr>
              <a:spcAft>
                <a:spcPts val="600"/>
              </a:spcAft>
            </a:pPr>
            <a:r>
              <a:rPr lang="en-US" i="1" dirty="0"/>
              <a:t>Gokula Krishnan R</a:t>
            </a:r>
            <a:endParaRPr lang="en-US" sz="1800" i="1" dirty="0"/>
          </a:p>
        </p:txBody>
      </p:sp>
      <p:pic>
        <p:nvPicPr>
          <p:cNvPr id="6" name="Graphic 5" descr="Home1 with solid fill">
            <a:extLst>
              <a:ext uri="{FF2B5EF4-FFF2-40B4-BE49-F238E27FC236}">
                <a16:creationId xmlns:a16="http://schemas.microsoft.com/office/drawing/2014/main" id="{5C2F74AF-F013-4CEE-B9A6-5B0985D250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2463" y="1652226"/>
            <a:ext cx="3068516" cy="3068516"/>
          </a:xfrm>
          <a:prstGeom prst="rect">
            <a:avLst/>
          </a:prstGeom>
        </p:spPr>
      </p:pic>
      <p:pic>
        <p:nvPicPr>
          <p:cNvPr id="13" name="Graphic 12" descr="Torch with solid fill">
            <a:extLst>
              <a:ext uri="{FF2B5EF4-FFF2-40B4-BE49-F238E27FC236}">
                <a16:creationId xmlns:a16="http://schemas.microsoft.com/office/drawing/2014/main" id="{3E48B7BB-347C-4EA7-AEF1-71D997D90C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2035" y="3425676"/>
            <a:ext cx="914400" cy="914400"/>
          </a:xfrm>
          <a:prstGeom prst="rect">
            <a:avLst/>
          </a:prstGeom>
        </p:spPr>
      </p:pic>
      <p:pic>
        <p:nvPicPr>
          <p:cNvPr id="30" name="Graphic 29" descr="Torch with solid fill">
            <a:extLst>
              <a:ext uri="{FF2B5EF4-FFF2-40B4-BE49-F238E27FC236}">
                <a16:creationId xmlns:a16="http://schemas.microsoft.com/office/drawing/2014/main" id="{07150E90-EC32-4493-A30D-0E254A4955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549" y="3448626"/>
            <a:ext cx="914400" cy="914400"/>
          </a:xfrm>
          <a:prstGeom prst="rect">
            <a:avLst/>
          </a:prstGeom>
        </p:spPr>
      </p:pic>
    </p:spTree>
    <p:extLst>
      <p:ext uri="{BB962C8B-B14F-4D97-AF65-F5344CB8AC3E}">
        <p14:creationId xmlns:p14="http://schemas.microsoft.com/office/powerpoint/2010/main" val="19229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1195565" y="1401934"/>
            <a:ext cx="9713215" cy="309828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lots of null values present in the dataset and there are some outliers present in the dataset which has been removed with the help of medium of the columns and Z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dropped the some column since there is no correlation between output variable and with those columns.</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1195565" y="1401934"/>
            <a:ext cx="9713215" cy="337528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R2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Adjusted R2 Score deals with additional independent variables.</a:t>
            </a:r>
          </a:p>
          <a:p>
            <a:pPr marL="285750" indent="-285750" algn="just">
              <a:buFont typeface="Arial" panose="020B0604020202020204" pitchFamily="34" charset="0"/>
              <a:buChar char="•"/>
            </a:pPr>
            <a:r>
              <a:rPr lang="en-US" dirty="0">
                <a:latin typeface="Times New Roman" pitchFamily="18" charset="0"/>
                <a:cs typeface="Times New Roman" pitchFamily="18" charset="0"/>
              </a:rPr>
              <a:t>This R squared value of the r-square if our choice of independent variable wasn’t good (i.e. independent variable had no effect on dependent variable)</a:t>
            </a:r>
          </a:p>
          <a:p>
            <a:pPr marL="285750" indent="-285750" algn="just">
              <a:buFont typeface="Arial" panose="020B0604020202020204" pitchFamily="34" charset="0"/>
              <a:buChar char="•"/>
            </a:pPr>
            <a:r>
              <a:rPr lang="en-US" dirty="0">
                <a:latin typeface="Times New Roman" pitchFamily="18" charset="0"/>
                <a:cs typeface="Times New Roman" pitchFamily="18" charset="0"/>
              </a:rPr>
              <a:t>Also the bias of R Square to not decrease is handled pretty well in this adjusted R Squared method.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11</a:t>
            </a:fld>
            <a:endParaRPr lang="en-IN"/>
          </a:p>
        </p:txBody>
      </p:sp>
    </p:spTree>
    <p:extLst>
      <p:ext uri="{BB962C8B-B14F-4D97-AF65-F5344CB8AC3E}">
        <p14:creationId xmlns:p14="http://schemas.microsoft.com/office/powerpoint/2010/main" val="26576781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Linear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12</a:t>
            </a:fld>
            <a:endParaRPr lang="en-IN"/>
          </a:p>
        </p:txBody>
      </p:sp>
      <p:pic>
        <p:nvPicPr>
          <p:cNvPr id="4" name="Picture 3">
            <a:extLst>
              <a:ext uri="{FF2B5EF4-FFF2-40B4-BE49-F238E27FC236}">
                <a16:creationId xmlns:a16="http://schemas.microsoft.com/office/drawing/2014/main" id="{B919F528-601D-48D5-B7F1-72DFA41EB28C}"/>
              </a:ext>
            </a:extLst>
          </p:cNvPr>
          <p:cNvPicPr>
            <a:picLocks noChangeAspect="1"/>
          </p:cNvPicPr>
          <p:nvPr/>
        </p:nvPicPr>
        <p:blipFill>
          <a:blip r:embed="rId2"/>
          <a:stretch>
            <a:fillRect/>
          </a:stretch>
        </p:blipFill>
        <p:spPr>
          <a:xfrm>
            <a:off x="1550894" y="2203777"/>
            <a:ext cx="9701980" cy="2359259"/>
          </a:xfrm>
          <a:prstGeom prst="rect">
            <a:avLst/>
          </a:prstGeom>
        </p:spPr>
      </p:pic>
    </p:spTree>
    <p:extLst>
      <p:ext uri="{BB962C8B-B14F-4D97-AF65-F5344CB8AC3E}">
        <p14:creationId xmlns:p14="http://schemas.microsoft.com/office/powerpoint/2010/main" val="353045913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791583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Gradient Boosting Regressor</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13</a:t>
            </a:fld>
            <a:endParaRPr lang="en-IN"/>
          </a:p>
        </p:txBody>
      </p:sp>
      <p:pic>
        <p:nvPicPr>
          <p:cNvPr id="4" name="Picture 3">
            <a:extLst>
              <a:ext uri="{FF2B5EF4-FFF2-40B4-BE49-F238E27FC236}">
                <a16:creationId xmlns:a16="http://schemas.microsoft.com/office/drawing/2014/main" id="{B8C4BB7F-949D-4340-BAF5-A55DA61B9A15}"/>
              </a:ext>
            </a:extLst>
          </p:cNvPr>
          <p:cNvPicPr>
            <a:picLocks noChangeAspect="1"/>
          </p:cNvPicPr>
          <p:nvPr/>
        </p:nvPicPr>
        <p:blipFill>
          <a:blip r:embed="rId2"/>
          <a:stretch>
            <a:fillRect/>
          </a:stretch>
        </p:blipFill>
        <p:spPr>
          <a:xfrm>
            <a:off x="1550894" y="2528887"/>
            <a:ext cx="9008132" cy="2231372"/>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Regressor</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14</a:t>
            </a:fld>
            <a:endParaRPr lang="en-IN"/>
          </a:p>
        </p:txBody>
      </p:sp>
      <p:pic>
        <p:nvPicPr>
          <p:cNvPr id="8" name="Picture 7">
            <a:extLst>
              <a:ext uri="{FF2B5EF4-FFF2-40B4-BE49-F238E27FC236}">
                <a16:creationId xmlns:a16="http://schemas.microsoft.com/office/drawing/2014/main" id="{FA56D735-CF5F-412C-B88A-DE1D84D4064A}"/>
              </a:ext>
            </a:extLst>
          </p:cNvPr>
          <p:cNvPicPr>
            <a:picLocks noChangeAspect="1"/>
          </p:cNvPicPr>
          <p:nvPr/>
        </p:nvPicPr>
        <p:blipFill>
          <a:blip r:embed="rId2"/>
          <a:stretch>
            <a:fillRect/>
          </a:stretch>
        </p:blipFill>
        <p:spPr>
          <a:xfrm>
            <a:off x="1550894" y="2371725"/>
            <a:ext cx="9599998" cy="2316816"/>
          </a:xfrm>
          <a:prstGeom prst="rect">
            <a:avLst/>
          </a:prstGeom>
        </p:spPr>
      </p:pic>
    </p:spTree>
    <p:extLst>
      <p:ext uri="{BB962C8B-B14F-4D97-AF65-F5344CB8AC3E}">
        <p14:creationId xmlns:p14="http://schemas.microsoft.com/office/powerpoint/2010/main" val="6088779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Regressor</a:t>
            </a:r>
          </a:p>
        </p:txBody>
      </p:sp>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4" name="Picture 3">
            <a:extLst>
              <a:ext uri="{FF2B5EF4-FFF2-40B4-BE49-F238E27FC236}">
                <a16:creationId xmlns:a16="http://schemas.microsoft.com/office/drawing/2014/main" id="{A19B692F-8434-4610-A5FA-319C0C31B41C}"/>
              </a:ext>
            </a:extLst>
          </p:cNvPr>
          <p:cNvPicPr>
            <a:picLocks noChangeAspect="1"/>
          </p:cNvPicPr>
          <p:nvPr/>
        </p:nvPicPr>
        <p:blipFill>
          <a:blip r:embed="rId2"/>
          <a:stretch>
            <a:fillRect/>
          </a:stretch>
        </p:blipFill>
        <p:spPr>
          <a:xfrm>
            <a:off x="1550894" y="2543175"/>
            <a:ext cx="9237850" cy="2217084"/>
          </a:xfrm>
          <a:prstGeom prst="rect">
            <a:avLst/>
          </a:prstGeom>
        </p:spPr>
      </p:pic>
    </p:spTree>
    <p:extLst>
      <p:ext uri="{BB962C8B-B14F-4D97-AF65-F5344CB8AC3E}">
        <p14:creationId xmlns:p14="http://schemas.microsoft.com/office/powerpoint/2010/main" val="1472625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Regressor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4" name="Picture 3">
            <a:extLst>
              <a:ext uri="{FF2B5EF4-FFF2-40B4-BE49-F238E27FC236}">
                <a16:creationId xmlns:a16="http://schemas.microsoft.com/office/drawing/2014/main" id="{3D2F974A-C1F2-4F29-8B3D-6E55A6CA5EC5}"/>
              </a:ext>
            </a:extLst>
          </p:cNvPr>
          <p:cNvPicPr>
            <a:picLocks noChangeAspect="1"/>
          </p:cNvPicPr>
          <p:nvPr/>
        </p:nvPicPr>
        <p:blipFill>
          <a:blip r:embed="rId2"/>
          <a:stretch>
            <a:fillRect/>
          </a:stretch>
        </p:blipFill>
        <p:spPr>
          <a:xfrm>
            <a:off x="1550894" y="2278646"/>
            <a:ext cx="9774898" cy="2300708"/>
          </a:xfrm>
          <a:prstGeom prst="rect">
            <a:avLst/>
          </a:prstGeom>
        </p:spPr>
      </p:pic>
    </p:spTree>
    <p:extLst>
      <p:ext uri="{BB962C8B-B14F-4D97-AF65-F5344CB8AC3E}">
        <p14:creationId xmlns:p14="http://schemas.microsoft.com/office/powerpoint/2010/main" val="325908602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030760" y="578889"/>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509847"/>
            <a:ext cx="1027430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Random Forest Regressor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4" name="Picture 3">
            <a:extLst>
              <a:ext uri="{FF2B5EF4-FFF2-40B4-BE49-F238E27FC236}">
                <a16:creationId xmlns:a16="http://schemas.microsoft.com/office/drawing/2014/main" id="{FE72AC50-0549-4D9F-9D96-9CFC4E1571A6}"/>
              </a:ext>
            </a:extLst>
          </p:cNvPr>
          <p:cNvPicPr>
            <a:picLocks noChangeAspect="1"/>
          </p:cNvPicPr>
          <p:nvPr/>
        </p:nvPicPr>
        <p:blipFill>
          <a:blip r:embed="rId2"/>
          <a:stretch>
            <a:fillRect/>
          </a:stretch>
        </p:blipFill>
        <p:spPr>
          <a:xfrm>
            <a:off x="2815978" y="2261412"/>
            <a:ext cx="5266345" cy="4017700"/>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732743"/>
            <a:ext cx="10274300" cy="254428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marL="342900" indent="-342900" algn="just">
              <a:buFont typeface="Wingdings" panose="05000000000000000000" pitchFamily="2" charset="2"/>
              <a:buChar char="ü"/>
            </a:pPr>
            <a:r>
              <a:rPr lang="en-US"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a:p>
            <a:pPr marL="342900" indent="-342900" algn="just">
              <a:buFont typeface="Wingdings" panose="05000000000000000000" pitchFamily="2" charset="2"/>
              <a:buChar char="ü"/>
            </a:pPr>
            <a:r>
              <a:rPr lang="en-US"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a:p>
            <a:pPr marL="342900" indent="-342900" algn="just">
              <a:buFont typeface="Wingdings" panose="05000000000000000000" pitchFamily="2" charset="2"/>
              <a:buChar char="ü"/>
            </a:pPr>
            <a:r>
              <a:rPr lang="en-US" dirty="0">
                <a:latin typeface="Times New Roman" pitchFamily="18" charset="0"/>
                <a:cs typeface="Times New Roman" pitchFamily="18" charset="0"/>
              </a:rPr>
              <a:t>Various algorithms I used in this dataset and to get out best result and save that model. The best algorithm is Random Forest Regressor.</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18</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60683" y="578889"/>
            <a:ext cx="6545387"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FUTURE WORK</a:t>
            </a:r>
            <a:endParaRPr lang="en-US" sz="4500" dirty="0"/>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1949607"/>
            <a:ext cx="9713215" cy="143629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marL="285750" indent="-285750" algn="just">
              <a:buFont typeface="Wingdings" panose="05000000000000000000" pitchFamily="2" charset="2"/>
              <a:buChar char="ü"/>
            </a:pPr>
            <a:r>
              <a:rPr lang="en-US" dirty="0">
                <a:latin typeface="Times New Roman" pitchFamily="18" charset="0"/>
                <a:cs typeface="Times New Roman" pitchFamily="18" charset="0"/>
              </a:rPr>
              <a:t>Limitations of this project is, it has lots of outliers. If we try to fix outliers by some technique the accuracy goes down. If we dope the outliers than we are everything.</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a:p>
            <a:pPr marL="285750" indent="-285750" algn="just">
              <a:buFont typeface="Wingdings" panose="05000000000000000000" pitchFamily="2" charset="2"/>
              <a:buChar char="ü"/>
            </a:pPr>
            <a:r>
              <a:rPr lang="en-US" dirty="0">
                <a:latin typeface="Times New Roman" pitchFamily="18" charset="0"/>
                <a:cs typeface="Times New Roman" pitchFamily="18" charset="0"/>
              </a:rPr>
              <a:t>In future, if someone do the proper and detail study of this dataset’s each column than we will not loss much amount of data and the accuracy will be so high.</a:t>
            </a:r>
          </a:p>
        </p:txBody>
      </p:sp>
      <p:sp>
        <p:nvSpPr>
          <p:cNvPr id="2" name="Slide Number Placeholder 1">
            <a:extLst>
              <a:ext uri="{FF2B5EF4-FFF2-40B4-BE49-F238E27FC236}">
                <a16:creationId xmlns:a16="http://schemas.microsoft.com/office/drawing/2014/main" id="{B04A22D9-E14E-4BBF-86DC-7350E8AD7490}"/>
              </a:ext>
            </a:extLst>
          </p:cNvPr>
          <p:cNvSpPr>
            <a:spLocks noGrp="1"/>
          </p:cNvSpPr>
          <p:nvPr>
            <p:ph type="sldNum" sz="quarter" idx="2"/>
          </p:nvPr>
        </p:nvSpPr>
        <p:spPr/>
        <p:txBody>
          <a:bodyPr/>
          <a:lstStyle/>
          <a:p>
            <a:fld id="{86CB4B4D-7CA3-9044-876B-883B54F8677D}" type="slidenum">
              <a:rPr lang="en-IN" smtClean="0"/>
              <a:t>19</a:t>
            </a:fld>
            <a:endParaRPr lang="en-IN"/>
          </a:p>
        </p:txBody>
      </p:sp>
    </p:spTree>
    <p:extLst>
      <p:ext uri="{BB962C8B-B14F-4D97-AF65-F5344CB8AC3E}">
        <p14:creationId xmlns:p14="http://schemas.microsoft.com/office/powerpoint/2010/main" val="244457808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06500" y="2114507"/>
            <a:ext cx="9740900" cy="2862322"/>
          </a:xfrm>
          <a:prstGeom prst="rect">
            <a:avLst/>
          </a:prstGeom>
        </p:spPr>
        <p:txBody>
          <a:bodyPr wrap="square">
            <a:spAutoFit/>
          </a:bodyPr>
          <a:lstStyle/>
          <a:p>
            <a:pPr algn="just">
              <a:lnSpc>
                <a:spcPct val="100000"/>
              </a:lnSpc>
            </a:pPr>
            <a:r>
              <a:rPr lang="en-US" dirty="0">
                <a:latin typeface="Times New Roman" pitchFamily="18" charset="0"/>
                <a:cs typeface="Times New Roman" pitchFamily="18" charset="0"/>
              </a:rPr>
              <a:t>House prices increase every year, so there is a need for a system to predict house prices in the future. House price prediction can help the developer determine the selling price of a house and can help the customer to arrange the right time to purchase a house.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Houses are one of the necessary need of each and every person around the globe and therefore housing and real estate market is one of the markets which is one of the major contributors in the world’s economy.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The goal of this statistical analysis is to help us understand the relationship between house features and how these variables are used to predict house price.</a:t>
            </a:r>
          </a:p>
        </p:txBody>
      </p:sp>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Business handshake">
            <a:extLst>
              <a:ext uri="{FF2B5EF4-FFF2-40B4-BE49-F238E27FC236}">
                <a16:creationId xmlns:a16="http://schemas.microsoft.com/office/drawing/2014/main" id="{EE805012-6821-486E-B5E5-919A1BC7D8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091" r="23298"/>
          <a:stretch/>
        </p:blipFill>
        <p:spPr>
          <a:xfrm>
            <a:off x="3523488" y="10"/>
            <a:ext cx="8668512" cy="6857990"/>
          </a:xfrm>
          <a:prstGeom prst="rect">
            <a:avLst/>
          </a:prstGeom>
        </p:spPr>
      </p:pic>
      <p:sp>
        <p:nvSpPr>
          <p:cNvPr id="18"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1E003B-13AF-4233-B336-15B6C71727D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Thank you</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65842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2165507"/>
            <a:ext cx="9713215" cy="115929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From the dataset get to know that it is a Regression problem and Sale Price of house varies on its properties and there are so many features which help to find it.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In this case, Sale Price varies on its properties, and we are going to use many Regression techniques.</a:t>
            </a: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36666826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11205"/>
            <a:ext cx="9713215" cy="248888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read_csv</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5</a:t>
            </a:fld>
            <a:endParaRPr lang="en-IN"/>
          </a:p>
        </p:txBody>
      </p:sp>
      <p:pic>
        <p:nvPicPr>
          <p:cNvPr id="5" name="Picture 4">
            <a:extLst>
              <a:ext uri="{FF2B5EF4-FFF2-40B4-BE49-F238E27FC236}">
                <a16:creationId xmlns:a16="http://schemas.microsoft.com/office/drawing/2014/main" id="{ACAACE90-B3E3-4AC7-A31A-FFB7348775E5}"/>
              </a:ext>
            </a:extLst>
          </p:cNvPr>
          <p:cNvPicPr>
            <a:picLocks noChangeAspect="1"/>
          </p:cNvPicPr>
          <p:nvPr/>
        </p:nvPicPr>
        <p:blipFill>
          <a:blip r:embed="rId2"/>
          <a:stretch>
            <a:fillRect/>
          </a:stretch>
        </p:blipFill>
        <p:spPr>
          <a:xfrm>
            <a:off x="1195564" y="3965683"/>
            <a:ext cx="9713215" cy="2086945"/>
          </a:xfrm>
          <a:prstGeom prst="rect">
            <a:avLst/>
          </a:prstGeom>
        </p:spPr>
      </p:pic>
    </p:spTree>
    <p:extLst>
      <p:ext uri="{BB962C8B-B14F-4D97-AF65-F5344CB8AC3E}">
        <p14:creationId xmlns:p14="http://schemas.microsoft.com/office/powerpoint/2010/main" val="37548827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621407"/>
            <a:ext cx="9713215" cy="27289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b="1" dirty="0">
                <a:latin typeface="Times New Roman" pitchFamily="18" charset="0"/>
                <a:cs typeface="Times New Roman" pitchFamily="18" charset="0"/>
              </a:rPr>
              <a:t>Sales price is an independent variable whereas all of the other element are dependent variable</a:t>
            </a:r>
            <a:r>
              <a:rPr lang="en-US" dirty="0">
                <a:latin typeface="Times New Roman" pitchFamily="18" charset="0"/>
                <a:cs typeface="Times New Roman" pitchFamily="18" charset="0"/>
              </a:rPr>
              <a:t>.</a:t>
            </a:r>
          </a:p>
        </p:txBody>
      </p:sp>
      <p:sp>
        <p:nvSpPr>
          <p:cNvPr id="2" name="Slide Number Placeholder 1">
            <a:extLst>
              <a:ext uri="{FF2B5EF4-FFF2-40B4-BE49-F238E27FC236}">
                <a16:creationId xmlns:a16="http://schemas.microsoft.com/office/drawing/2014/main" id="{55042028-83C1-4C86-B7CC-75B5B6F560AE}"/>
              </a:ext>
            </a:extLst>
          </p:cNvPr>
          <p:cNvSpPr>
            <a:spLocks noGrp="1"/>
          </p:cNvSpPr>
          <p:nvPr>
            <p:ph type="sldNum" sz="quarter" idx="2"/>
          </p:nvPr>
        </p:nvSpPr>
        <p:spPr/>
        <p:txBody>
          <a:bodyPr/>
          <a:lstStyle/>
          <a:p>
            <a:fld id="{86CB4B4D-7CA3-9044-876B-883B54F8677D}" type="slidenum">
              <a:rPr lang="en-IN" smtClean="0"/>
              <a:t>6</a:t>
            </a:fld>
            <a:endParaRPr lang="en-IN"/>
          </a:p>
        </p:txBody>
      </p:sp>
      <p:pic>
        <p:nvPicPr>
          <p:cNvPr id="4" name="Picture 3">
            <a:extLst>
              <a:ext uri="{FF2B5EF4-FFF2-40B4-BE49-F238E27FC236}">
                <a16:creationId xmlns:a16="http://schemas.microsoft.com/office/drawing/2014/main" id="{80FBCC82-D939-4AD5-8885-14D87F0A5014}"/>
              </a:ext>
            </a:extLst>
          </p:cNvPr>
          <p:cNvPicPr>
            <a:picLocks noChangeAspect="1"/>
          </p:cNvPicPr>
          <p:nvPr/>
        </p:nvPicPr>
        <p:blipFill>
          <a:blip r:embed="rId2"/>
          <a:stretch>
            <a:fillRect/>
          </a:stretch>
        </p:blipFill>
        <p:spPr>
          <a:xfrm>
            <a:off x="1360683" y="1036404"/>
            <a:ext cx="5658682" cy="5151821"/>
          </a:xfrm>
          <a:prstGeom prst="rect">
            <a:avLst/>
          </a:prstGeom>
        </p:spPr>
      </p:pic>
    </p:spTree>
    <p:extLst>
      <p:ext uri="{BB962C8B-B14F-4D97-AF65-F5344CB8AC3E}">
        <p14:creationId xmlns:p14="http://schemas.microsoft.com/office/powerpoint/2010/main" val="29478680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914400" y="4098703"/>
            <a:ext cx="9375815" cy="27289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7</a:t>
            </a:fld>
            <a:endParaRPr lang="en-IN"/>
          </a:p>
        </p:txBody>
      </p:sp>
      <p:pic>
        <p:nvPicPr>
          <p:cNvPr id="7" name="Picture 6">
            <a:extLst>
              <a:ext uri="{FF2B5EF4-FFF2-40B4-BE49-F238E27FC236}">
                <a16:creationId xmlns:a16="http://schemas.microsoft.com/office/drawing/2014/main" id="{9801B3A2-F66C-4AE8-B8C4-D3ECA66762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253884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853524-CFA9-4895-AE33-B0FFA53F66A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637852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4224" y="0"/>
            <a:ext cx="11920756" cy="685800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nSpc>
                <a:spcPct val="107000"/>
              </a:lnSpc>
              <a:spcAft>
                <a:spcPts val="400"/>
              </a:spcAft>
            </a:pPr>
            <a:r>
              <a:rPr lang="en-IN" sz="1400" b="1" dirty="0">
                <a:latin typeface="Calibri" panose="020F0502020204030204" pitchFamily="34" charset="0"/>
                <a:ea typeface="Calibri" panose="020F0502020204030204" pitchFamily="34" charset="0"/>
                <a:cs typeface="Calibri" panose="020F0502020204030204" pitchFamily="34" charset="0"/>
              </a:rPr>
              <a:t>Observation: </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Floating Village Residential, Residential Low Density has high sales price and commercial buildings has less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paved streets has high sales prices compared to gravel roads.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paved alleys has high sales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Regular shaped properties have less price moderately irregular properties have high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Hill side properties has high sales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The data we collected every building has all the utilities.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Cul-de-sac kind of lot configuration has high sale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moderate to severe slope has high sale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in Northridge, Northridge Heights, Stone Brook locations tops in sales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within With-in 200' of North-South Railroad has highest price followed by properties with Adjacency to positive off-site feature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Townhouse Inside Unit, Single-family Detached type of properties has high sale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Two and one-half story properties with 2nd level finished has high sale prices followed by 2 story buildings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shed type of roofs has high sale prices followed by hip and flat roofs.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which just got constructed has high sale prices and properties with 15% Contract Down payment regular terms have also high sale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Homes that are partially constructed during last assessment has high sale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stone type of Masonry veneers has high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excellent exterior material quality and excellent exterior condition has higher sale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poured concrete type of foundation has high sale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basement height of 100+ inches have high sale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good basement condition has higher sale price whereas properties with poor basement condition has low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good exposure to walkout or garden level walls has high sales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Good Living Quarters has high sales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Gas forced warm air furnace and Gas hot water or steam heat has high sale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excellent heating conditions tend to have high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central air conditioning has high sales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Standard Circuit Breakers &amp; Romex has high sales values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excellent kitchen quality has high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Typical functioning homes has high sale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excellent fireplace quality has high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built in garages has high sales price followed by attached garages. Properties which do not have any garage has less sales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If the interior of garage is completely finished, those properties have high sale price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garages in good condition with excellent quality has high sale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paved drive ways has high sales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excellent pool quality has high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400"/>
              </a:spcAft>
              <a:buFont typeface="Wingdings" panose="05000000000000000000" pitchFamily="2" charset="2"/>
              <a:buChar char="Ø"/>
            </a:pPr>
            <a:r>
              <a:rPr lang="en-IN" sz="1100" dirty="0">
                <a:latin typeface="Calibri" panose="020F0502020204030204" pitchFamily="34" charset="0"/>
                <a:ea typeface="Calibri" panose="020F0502020204030204" pitchFamily="34" charset="0"/>
                <a:cs typeface="Calibri" panose="020F0502020204030204" pitchFamily="34" charset="0"/>
              </a:rPr>
              <a:t>Properties with 2-STORY built in 1946 or NEWER has high sales prices.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27289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9</a:t>
            </a:fld>
            <a:endParaRPr lang="en-IN"/>
          </a:p>
        </p:txBody>
      </p:sp>
    </p:spTree>
    <p:extLst>
      <p:ext uri="{BB962C8B-B14F-4D97-AF65-F5344CB8AC3E}">
        <p14:creationId xmlns:p14="http://schemas.microsoft.com/office/powerpoint/2010/main" val="2063083788"/>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1192</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Housing Price Prediction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Gokula Krishnan (External)</dc:creator>
  <cp:lastModifiedBy>Gokula Krishnan (External)</cp:lastModifiedBy>
  <cp:revision>3</cp:revision>
  <dcterms:created xsi:type="dcterms:W3CDTF">2021-10-28T06:37:56Z</dcterms:created>
  <dcterms:modified xsi:type="dcterms:W3CDTF">2021-10-28T07:08:22Z</dcterms:modified>
</cp:coreProperties>
</file>