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2" r:id="rId4"/>
    <p:sldId id="291" r:id="rId5"/>
    <p:sldId id="287" r:id="rId6"/>
    <p:sldId id="288" r:id="rId7"/>
    <p:sldId id="318" r:id="rId8"/>
    <p:sldId id="289" r:id="rId9"/>
    <p:sldId id="333" r:id="rId10"/>
    <p:sldId id="334" r:id="rId11"/>
    <p:sldId id="335" r:id="rId12"/>
    <p:sldId id="336" r:id="rId13"/>
    <p:sldId id="317" r:id="rId14"/>
    <p:sldId id="330" r:id="rId15"/>
    <p:sldId id="292" r:id="rId16"/>
    <p:sldId id="323" r:id="rId17"/>
    <p:sldId id="313" r:id="rId18"/>
    <p:sldId id="324" r:id="rId19"/>
    <p:sldId id="325" r:id="rId20"/>
    <p:sldId id="326" r:id="rId21"/>
    <p:sldId id="305" r:id="rId22"/>
    <p:sldId id="311" r:id="rId23"/>
    <p:sldId id="303" r:id="rId24"/>
    <p:sldId id="33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E2EB-6D36-49C6-AB55-5CD9F3C2D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DD487D-A274-4600-8AEB-4A8770482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7C2A34-BE71-4A55-B1BC-932A22E30344}"/>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5" name="Footer Placeholder 4">
            <a:extLst>
              <a:ext uri="{FF2B5EF4-FFF2-40B4-BE49-F238E27FC236}">
                <a16:creationId xmlns:a16="http://schemas.microsoft.com/office/drawing/2014/main" id="{AB625EDD-B30A-4C16-993C-92AF60010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81DCA-5743-448A-90A2-E010E8A41C85}"/>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55659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0529-8309-49E9-B032-DDC4FB9522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E954C-C786-48EB-926E-CAE91AED7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A14F88-820F-4FBC-89B3-7E4929DA3A19}"/>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5" name="Footer Placeholder 4">
            <a:extLst>
              <a:ext uri="{FF2B5EF4-FFF2-40B4-BE49-F238E27FC236}">
                <a16:creationId xmlns:a16="http://schemas.microsoft.com/office/drawing/2014/main" id="{4D5CBBF5-626D-4AF4-B82E-815897B00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CEB77-CF3D-4984-9359-23C11808E827}"/>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94957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DCBDF7-91F4-4058-8156-D69690037A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58728B-E412-4E56-A3A3-75E26AB6B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05040-8057-414A-B7EB-0F31EBCD4616}"/>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5" name="Footer Placeholder 4">
            <a:extLst>
              <a:ext uri="{FF2B5EF4-FFF2-40B4-BE49-F238E27FC236}">
                <a16:creationId xmlns:a16="http://schemas.microsoft.com/office/drawing/2014/main" id="{62E3AC77-8122-42CD-B5CE-4FFDF3111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95263-3A21-4EE2-B937-E813838AB7F3}"/>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87855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4297800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18D6-FD59-4868-BED2-A630653DA8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312B3C-89C1-43B2-87B8-1D22EBD83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0D7015-C2BE-479F-A7F5-28A725FD5C14}"/>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5" name="Footer Placeholder 4">
            <a:extLst>
              <a:ext uri="{FF2B5EF4-FFF2-40B4-BE49-F238E27FC236}">
                <a16:creationId xmlns:a16="http://schemas.microsoft.com/office/drawing/2014/main" id="{9186758C-1EC4-4EC6-9B50-F03F0BEB3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D1379-C0CF-41A9-AC7D-B14A3F8DB19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12396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2A38-2CD5-4D8D-81AA-AED11E343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EFC4B-587A-4F33-A372-B0056F691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10D647-FB47-47E3-8242-B9760A17AC92}"/>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5" name="Footer Placeholder 4">
            <a:extLst>
              <a:ext uri="{FF2B5EF4-FFF2-40B4-BE49-F238E27FC236}">
                <a16:creationId xmlns:a16="http://schemas.microsoft.com/office/drawing/2014/main" id="{234AD534-1797-4856-9D49-439CD7388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D0604-0DD3-40DC-9FC9-724686861388}"/>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09144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DAC1-C0E3-4079-A785-9DADA5FB1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F9B93C-F3B8-499E-BDAB-E9225BBE1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6C75C0-B121-4BB4-BF10-AAF2669B36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F5FF69-3ACA-4478-B1F6-AE1883416848}"/>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6" name="Footer Placeholder 5">
            <a:extLst>
              <a:ext uri="{FF2B5EF4-FFF2-40B4-BE49-F238E27FC236}">
                <a16:creationId xmlns:a16="http://schemas.microsoft.com/office/drawing/2014/main" id="{EC168879-F6D5-4535-B13B-7E00F90509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16F731-75CF-453A-AC54-281FA2810CDC}"/>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84933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5AF4-6699-473B-92E4-BFEB5020E8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EF74FD-E950-435C-AD90-E9E330450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C89C04-864E-4E4E-A432-A657FE5B9E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246048-8694-4BB4-B16F-6A2D326B3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8B617-D710-4AD4-93BF-A9EB072BF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49BBD2-5FB4-4E09-A33D-E606E67B1466}"/>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8" name="Footer Placeholder 7">
            <a:extLst>
              <a:ext uri="{FF2B5EF4-FFF2-40B4-BE49-F238E27FC236}">
                <a16:creationId xmlns:a16="http://schemas.microsoft.com/office/drawing/2014/main" id="{EFE3F1F6-0CF1-43F9-95CC-B1CE29C718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0B9C6F-1FD9-4BE2-B258-5C02B78B7F86}"/>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47953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891D-322A-4B55-BD86-D66F2F6C00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2046AB-4BA0-48E9-BB2A-F29B5E3B1121}"/>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4" name="Footer Placeholder 3">
            <a:extLst>
              <a:ext uri="{FF2B5EF4-FFF2-40B4-BE49-F238E27FC236}">
                <a16:creationId xmlns:a16="http://schemas.microsoft.com/office/drawing/2014/main" id="{575C7E0B-A8E0-42A9-91CA-0A019C5CB7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6F90BC-3AB7-4641-8F1D-2AB355B0559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25320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676DD-15CD-4B65-9F24-8371797309C9}"/>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3" name="Footer Placeholder 2">
            <a:extLst>
              <a:ext uri="{FF2B5EF4-FFF2-40B4-BE49-F238E27FC236}">
                <a16:creationId xmlns:a16="http://schemas.microsoft.com/office/drawing/2014/main" id="{37389E8D-2C33-42E2-8107-E82E4FB349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D04CC7-737C-46B2-B206-E1A0D4D40770}"/>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05246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DD36-3C17-4E26-AACD-D91E6CEDD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C83939-1A64-4F78-976B-D54F5FB49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ACB213-F398-4357-AACD-03D54A1CB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D0488-6A0A-48E0-80DC-E1494A1036BD}"/>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6" name="Footer Placeholder 5">
            <a:extLst>
              <a:ext uri="{FF2B5EF4-FFF2-40B4-BE49-F238E27FC236}">
                <a16:creationId xmlns:a16="http://schemas.microsoft.com/office/drawing/2014/main" id="{E5D84630-12B9-4DBD-BFBD-D6FFFAFCB3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D14FF-3A71-425A-BC23-08B13DC8AD5D}"/>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34168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1FBE-62AF-4D34-AC4C-BBAE875FD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6403B9-4D83-41C4-B433-322A81134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D9B91E-A123-4495-B0F7-205954D65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3F340-00C4-4E20-844B-F35CB81929AB}"/>
              </a:ext>
            </a:extLst>
          </p:cNvPr>
          <p:cNvSpPr>
            <a:spLocks noGrp="1"/>
          </p:cNvSpPr>
          <p:nvPr>
            <p:ph type="dt" sz="half" idx="10"/>
          </p:nvPr>
        </p:nvSpPr>
        <p:spPr/>
        <p:txBody>
          <a:bodyPr/>
          <a:lstStyle/>
          <a:p>
            <a:fld id="{40483490-F18A-4D97-87BB-88808984D9F0}" type="datetimeFigureOut">
              <a:rPr lang="en-IN" smtClean="0"/>
              <a:t>13-12-2021</a:t>
            </a:fld>
            <a:endParaRPr lang="en-IN"/>
          </a:p>
        </p:txBody>
      </p:sp>
      <p:sp>
        <p:nvSpPr>
          <p:cNvPr id="6" name="Footer Placeholder 5">
            <a:extLst>
              <a:ext uri="{FF2B5EF4-FFF2-40B4-BE49-F238E27FC236}">
                <a16:creationId xmlns:a16="http://schemas.microsoft.com/office/drawing/2014/main" id="{CA85D9CB-745A-4171-9466-599087755B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4AF51-F04D-4B8B-B669-21C78A2F70E4}"/>
              </a:ext>
            </a:extLst>
          </p:cNvPr>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33936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F5A07-3E1D-4A54-84F6-EF26E95741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486742-6D29-4945-82B4-DF1E9E6BE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842C6-79F6-4648-9310-63D7985A4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3490-F18A-4D97-87BB-88808984D9F0}" type="datetimeFigureOut">
              <a:rPr lang="en-IN" smtClean="0"/>
              <a:t>13-12-2021</a:t>
            </a:fld>
            <a:endParaRPr lang="en-IN"/>
          </a:p>
        </p:txBody>
      </p:sp>
      <p:sp>
        <p:nvSpPr>
          <p:cNvPr id="5" name="Footer Placeholder 4">
            <a:extLst>
              <a:ext uri="{FF2B5EF4-FFF2-40B4-BE49-F238E27FC236}">
                <a16:creationId xmlns:a16="http://schemas.microsoft.com/office/drawing/2014/main" id="{22773F24-9FFC-44EA-BA3B-E8B2BE844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D2DD5B-54D0-42B1-9209-A97B01D69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0613D-8EE0-4A8A-B97D-461FA90D9930}" type="slidenum">
              <a:rPr lang="en-IN" smtClean="0"/>
              <a:t>‹#›</a:t>
            </a:fld>
            <a:endParaRPr lang="en-IN"/>
          </a:p>
        </p:txBody>
      </p:sp>
    </p:spTree>
    <p:extLst>
      <p:ext uri="{BB962C8B-B14F-4D97-AF65-F5344CB8AC3E}">
        <p14:creationId xmlns:p14="http://schemas.microsoft.com/office/powerpoint/2010/main" val="348019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owerPoint and Keynote Template…">
            <a:extLst>
              <a:ext uri="{FF2B5EF4-FFF2-40B4-BE49-F238E27FC236}">
                <a16:creationId xmlns:a16="http://schemas.microsoft.com/office/drawing/2014/main" id="{C14687B8-56E5-47D7-9BD2-5364CBFB1B2B}"/>
              </a:ext>
            </a:extLst>
          </p:cNvPr>
          <p:cNvSpPr txBox="1"/>
          <p:nvPr/>
        </p:nvSpPr>
        <p:spPr>
          <a:xfrm>
            <a:off x="5319713" y="642938"/>
            <a:ext cx="6273800" cy="557053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normAutofit/>
          </a:bodyPr>
          <a:lstStyle/>
          <a:p>
            <a:pPr>
              <a:spcAft>
                <a:spcPts val="600"/>
              </a:spcAft>
            </a:pPr>
            <a:endParaRPr lang="en-US" sz="2800" dirty="0"/>
          </a:p>
        </p:txBody>
      </p:sp>
      <p:sp>
        <p:nvSpPr>
          <p:cNvPr id="3" name="Subtitle 2">
            <a:extLst>
              <a:ext uri="{FF2B5EF4-FFF2-40B4-BE49-F238E27FC236}">
                <a16:creationId xmlns:a16="http://schemas.microsoft.com/office/drawing/2014/main" id="{847F72CE-44B8-46E4-ABDA-1165F3DC564D}"/>
              </a:ext>
            </a:extLst>
          </p:cNvPr>
          <p:cNvSpPr>
            <a:spLocks noGrp="1"/>
          </p:cNvSpPr>
          <p:nvPr>
            <p:ph type="subTitle" idx="1"/>
          </p:nvPr>
        </p:nvSpPr>
        <p:spPr>
          <a:xfrm>
            <a:off x="5007556" y="5168753"/>
            <a:ext cx="3308131" cy="961573"/>
          </a:xfrm>
        </p:spPr>
        <p:txBody>
          <a:bodyPr vert="horz" lIns="91440" tIns="45720" rIns="91440" bIns="45720" rtlCol="0">
            <a:normAutofit/>
          </a:bodyPr>
          <a:lstStyle/>
          <a:p>
            <a:pPr algn="l"/>
            <a:r>
              <a:rPr lang="en-US" sz="2000" kern="1200" baseline="0" dirty="0">
                <a:latin typeface="+mn-lt"/>
                <a:ea typeface="+mn-ea"/>
                <a:cs typeface="+mn-cs"/>
              </a:rPr>
              <a:t>Guided By:</a:t>
            </a:r>
          </a:p>
          <a:p>
            <a:pPr algn="l"/>
            <a:r>
              <a:rPr lang="en-US" sz="1800" i="1" kern="1200" baseline="0" dirty="0">
                <a:latin typeface="+mn-lt"/>
                <a:ea typeface="+mn-ea"/>
                <a:cs typeface="+mn-cs"/>
              </a:rPr>
              <a:t>Shubham Yadav</a:t>
            </a:r>
            <a:endParaRPr lang="en-US" sz="1800" i="1" kern="1200" dirty="0">
              <a:latin typeface="+mn-lt"/>
              <a:ea typeface="+mn-ea"/>
              <a:cs typeface="+mn-cs"/>
            </a:endParaRPr>
          </a:p>
          <a:p>
            <a:pPr algn="l"/>
            <a:endParaRPr lang="en-US" sz="2000" kern="1200" dirty="0">
              <a:latin typeface="+mn-lt"/>
              <a:ea typeface="+mn-ea"/>
              <a:cs typeface="+mn-cs"/>
            </a:endParaRPr>
          </a:p>
        </p:txBody>
      </p:sp>
      <p:sp>
        <p:nvSpPr>
          <p:cNvPr id="2" name="Title 1">
            <a:extLst>
              <a:ext uri="{FF2B5EF4-FFF2-40B4-BE49-F238E27FC236}">
                <a16:creationId xmlns:a16="http://schemas.microsoft.com/office/drawing/2014/main" id="{1D2E2920-4520-4A99-966E-7FB8E970662E}"/>
              </a:ext>
            </a:extLst>
          </p:cNvPr>
          <p:cNvSpPr>
            <a:spLocks noGrp="1"/>
          </p:cNvSpPr>
          <p:nvPr>
            <p:ph type="ctrTitle"/>
          </p:nvPr>
        </p:nvSpPr>
        <p:spPr>
          <a:xfrm>
            <a:off x="5538726" y="2305439"/>
            <a:ext cx="7290033" cy="970063"/>
          </a:xfrm>
        </p:spPr>
        <p:txBody>
          <a:bodyPr vert="horz" lIns="91440" tIns="45720" rIns="91440" bIns="45720" rtlCol="0" anchor="b">
            <a:normAutofit/>
          </a:bodyPr>
          <a:lstStyle/>
          <a:p>
            <a:pPr algn="l"/>
            <a:r>
              <a:rPr lang="en-US" sz="5400" b="1" i="1" dirty="0"/>
              <a:t>CAR </a:t>
            </a:r>
            <a:r>
              <a:rPr lang="en-US" sz="5400" b="1" i="1" kern="1200" dirty="0">
                <a:latin typeface="+mj-lt"/>
                <a:ea typeface="+mj-ea"/>
                <a:cs typeface="+mj-cs"/>
              </a:rPr>
              <a:t>Price Prediction</a:t>
            </a:r>
          </a:p>
        </p:txBody>
      </p:sp>
      <p:pic>
        <p:nvPicPr>
          <p:cNvPr id="17" name="Picture 16">
            <a:extLst>
              <a:ext uri="{FF2B5EF4-FFF2-40B4-BE49-F238E27FC236}">
                <a16:creationId xmlns:a16="http://schemas.microsoft.com/office/drawing/2014/main" id="{3DE027C9-CAC5-432A-9097-F1DC78267E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69662" y="-291762"/>
            <a:ext cx="2480573" cy="2796622"/>
          </a:xfrm>
          <a:prstGeom prst="rect">
            <a:avLst/>
          </a:prstGeom>
          <a:noFill/>
          <a:ln>
            <a:noFill/>
          </a:ln>
        </p:spPr>
      </p:pic>
      <p:sp>
        <p:nvSpPr>
          <p:cNvPr id="21" name="TextBox 20">
            <a:extLst>
              <a:ext uri="{FF2B5EF4-FFF2-40B4-BE49-F238E27FC236}">
                <a16:creationId xmlns:a16="http://schemas.microsoft.com/office/drawing/2014/main" id="{F96C856B-C438-4100-B10B-14222D63B74A}"/>
              </a:ext>
            </a:extLst>
          </p:cNvPr>
          <p:cNvSpPr txBox="1"/>
          <p:nvPr/>
        </p:nvSpPr>
        <p:spPr>
          <a:xfrm>
            <a:off x="9811144" y="5130226"/>
            <a:ext cx="2886955" cy="754053"/>
          </a:xfrm>
          <a:prstGeom prst="rect">
            <a:avLst/>
          </a:prstGeom>
          <a:noFill/>
        </p:spPr>
        <p:txBody>
          <a:bodyPr wrap="square">
            <a:spAutoFit/>
          </a:bodyPr>
          <a:lstStyle/>
          <a:p>
            <a:pPr>
              <a:spcAft>
                <a:spcPts val="600"/>
              </a:spcAft>
            </a:pPr>
            <a:r>
              <a:rPr lang="en-US" sz="2000" baseline="0" dirty="0"/>
              <a:t>Presented By:</a:t>
            </a:r>
          </a:p>
          <a:p>
            <a:pPr>
              <a:spcAft>
                <a:spcPts val="600"/>
              </a:spcAft>
            </a:pPr>
            <a:r>
              <a:rPr lang="en-US" i="1" dirty="0"/>
              <a:t>Gokula Krishnan R</a:t>
            </a:r>
            <a:endParaRPr lang="en-US" sz="1800" i="1" dirty="0"/>
          </a:p>
        </p:txBody>
      </p:sp>
      <p:pic>
        <p:nvPicPr>
          <p:cNvPr id="13" name="Graphic 12" descr="Torch with solid fill">
            <a:extLst>
              <a:ext uri="{FF2B5EF4-FFF2-40B4-BE49-F238E27FC236}">
                <a16:creationId xmlns:a16="http://schemas.microsoft.com/office/drawing/2014/main" id="{3E48B7BB-347C-4EA7-AEF1-71D997D90C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2035" y="3425676"/>
            <a:ext cx="914400" cy="914400"/>
          </a:xfrm>
          <a:prstGeom prst="rect">
            <a:avLst/>
          </a:prstGeom>
        </p:spPr>
      </p:pic>
      <p:pic>
        <p:nvPicPr>
          <p:cNvPr id="30" name="Graphic 29" descr="Torch with solid fill">
            <a:extLst>
              <a:ext uri="{FF2B5EF4-FFF2-40B4-BE49-F238E27FC236}">
                <a16:creationId xmlns:a16="http://schemas.microsoft.com/office/drawing/2014/main" id="{07150E90-EC32-4493-A30D-0E254A4955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49" y="3448626"/>
            <a:ext cx="914400" cy="914400"/>
          </a:xfrm>
          <a:prstGeom prst="rect">
            <a:avLst/>
          </a:prstGeom>
        </p:spPr>
      </p:pic>
      <p:pic>
        <p:nvPicPr>
          <p:cNvPr id="5" name="Graphic 4" descr="Car">
            <a:extLst>
              <a:ext uri="{FF2B5EF4-FFF2-40B4-BE49-F238E27FC236}">
                <a16:creationId xmlns:a16="http://schemas.microsoft.com/office/drawing/2014/main" id="{D9EF01BD-7526-4873-8101-E927D15F97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0997" y="2868310"/>
            <a:ext cx="2040128" cy="2040128"/>
          </a:xfrm>
          <a:prstGeom prst="rect">
            <a:avLst/>
          </a:prstGeom>
        </p:spPr>
      </p:pic>
    </p:spTree>
    <p:extLst>
      <p:ext uri="{BB962C8B-B14F-4D97-AF65-F5344CB8AC3E}">
        <p14:creationId xmlns:p14="http://schemas.microsoft.com/office/powerpoint/2010/main" val="19229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9462E4-0774-4283-9A4E-E1E91E85AB75}"/>
              </a:ext>
            </a:extLst>
          </p:cNvPr>
          <p:cNvPicPr>
            <a:picLocks noChangeAspect="1"/>
          </p:cNvPicPr>
          <p:nvPr/>
        </p:nvPicPr>
        <p:blipFill>
          <a:blip r:embed="rId2"/>
          <a:stretch>
            <a:fillRect/>
          </a:stretch>
        </p:blipFill>
        <p:spPr>
          <a:xfrm>
            <a:off x="-62144" y="62144"/>
            <a:ext cx="12254144" cy="6795856"/>
          </a:xfrm>
          <a:prstGeom prst="rect">
            <a:avLst/>
          </a:prstGeom>
        </p:spPr>
      </p:pic>
    </p:spTree>
    <p:extLst>
      <p:ext uri="{BB962C8B-B14F-4D97-AF65-F5344CB8AC3E}">
        <p14:creationId xmlns:p14="http://schemas.microsoft.com/office/powerpoint/2010/main" val="35005161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010A52-A91D-4858-AC9A-7B62EDF22481}"/>
              </a:ext>
            </a:extLst>
          </p:cNvPr>
          <p:cNvPicPr>
            <a:picLocks noChangeAspect="1"/>
          </p:cNvPicPr>
          <p:nvPr/>
        </p:nvPicPr>
        <p:blipFill>
          <a:blip r:embed="rId2"/>
          <a:stretch>
            <a:fillRect/>
          </a:stretch>
        </p:blipFill>
        <p:spPr>
          <a:xfrm>
            <a:off x="941033" y="830355"/>
            <a:ext cx="10440140" cy="5197290"/>
          </a:xfrm>
          <a:prstGeom prst="rect">
            <a:avLst/>
          </a:prstGeom>
        </p:spPr>
      </p:pic>
    </p:spTree>
    <p:extLst>
      <p:ext uri="{BB962C8B-B14F-4D97-AF65-F5344CB8AC3E}">
        <p14:creationId xmlns:p14="http://schemas.microsoft.com/office/powerpoint/2010/main" val="21928238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F8FA42-649F-4F2C-BB9B-C0066F85BF79}"/>
              </a:ext>
            </a:extLst>
          </p:cNvPr>
          <p:cNvPicPr>
            <a:picLocks noChangeAspect="1"/>
          </p:cNvPicPr>
          <p:nvPr/>
        </p:nvPicPr>
        <p:blipFill>
          <a:blip r:embed="rId2"/>
          <a:stretch>
            <a:fillRect/>
          </a:stretch>
        </p:blipFill>
        <p:spPr>
          <a:xfrm>
            <a:off x="1384917" y="91151"/>
            <a:ext cx="8922058" cy="3337849"/>
          </a:xfrm>
          <a:prstGeom prst="rect">
            <a:avLst/>
          </a:prstGeom>
        </p:spPr>
      </p:pic>
      <p:pic>
        <p:nvPicPr>
          <p:cNvPr id="6" name="Picture 5">
            <a:extLst>
              <a:ext uri="{FF2B5EF4-FFF2-40B4-BE49-F238E27FC236}">
                <a16:creationId xmlns:a16="http://schemas.microsoft.com/office/drawing/2014/main" id="{2594ECDC-13E3-4A6B-885F-5DFF53461597}"/>
              </a:ext>
            </a:extLst>
          </p:cNvPr>
          <p:cNvPicPr>
            <a:picLocks noChangeAspect="1"/>
          </p:cNvPicPr>
          <p:nvPr/>
        </p:nvPicPr>
        <p:blipFill>
          <a:blip r:embed="rId3"/>
          <a:stretch>
            <a:fillRect/>
          </a:stretch>
        </p:blipFill>
        <p:spPr>
          <a:xfrm>
            <a:off x="1819923" y="3606277"/>
            <a:ext cx="8273988" cy="2949882"/>
          </a:xfrm>
          <a:prstGeom prst="rect">
            <a:avLst/>
          </a:prstGeom>
        </p:spPr>
      </p:pic>
    </p:spTree>
    <p:extLst>
      <p:ext uri="{BB962C8B-B14F-4D97-AF65-F5344CB8AC3E}">
        <p14:creationId xmlns:p14="http://schemas.microsoft.com/office/powerpoint/2010/main" val="362255312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B9BD5E-6E02-4BB0-8733-299D08537393}"/>
              </a:ext>
            </a:extLst>
          </p:cNvPr>
          <p:cNvPicPr>
            <a:picLocks noChangeAspect="1"/>
          </p:cNvPicPr>
          <p:nvPr/>
        </p:nvPicPr>
        <p:blipFill rotWithShape="1">
          <a:blip r:embed="rId2"/>
          <a:srcRect b="18615"/>
          <a:stretch/>
        </p:blipFill>
        <p:spPr>
          <a:xfrm>
            <a:off x="1382720" y="1000334"/>
            <a:ext cx="7358229" cy="2563137"/>
          </a:xfrm>
          <a:prstGeom prst="rect">
            <a:avLst/>
          </a:prstGeom>
        </p:spPr>
      </p:pic>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2728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13</a:t>
            </a:fld>
            <a:endParaRPr lang="en-IN"/>
          </a:p>
        </p:txBody>
      </p:sp>
      <p:pic>
        <p:nvPicPr>
          <p:cNvPr id="8" name="Picture 7">
            <a:extLst>
              <a:ext uri="{FF2B5EF4-FFF2-40B4-BE49-F238E27FC236}">
                <a16:creationId xmlns:a16="http://schemas.microsoft.com/office/drawing/2014/main" id="{0D8F1B49-7057-4218-BD08-7BC81DA425E6}"/>
              </a:ext>
            </a:extLst>
          </p:cNvPr>
          <p:cNvPicPr>
            <a:picLocks noChangeAspect="1"/>
          </p:cNvPicPr>
          <p:nvPr/>
        </p:nvPicPr>
        <p:blipFill rotWithShape="1">
          <a:blip r:embed="rId3"/>
          <a:srcRect t="7227"/>
          <a:stretch/>
        </p:blipFill>
        <p:spPr>
          <a:xfrm>
            <a:off x="1601888" y="3610964"/>
            <a:ext cx="8774842" cy="2697892"/>
          </a:xfrm>
          <a:prstGeom prst="rect">
            <a:avLst/>
          </a:prstGeom>
        </p:spPr>
      </p:pic>
    </p:spTree>
    <p:extLst>
      <p:ext uri="{BB962C8B-B14F-4D97-AF65-F5344CB8AC3E}">
        <p14:creationId xmlns:p14="http://schemas.microsoft.com/office/powerpoint/2010/main" val="20630837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14</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309828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lots of null values present in the dataset and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some column since there is no correlation between output variable and with those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R2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Adjusted R2 Score deals with additional independent variables.</a:t>
            </a:r>
          </a:p>
          <a:p>
            <a:pPr marL="285750" indent="-285750" algn="just">
              <a:buFont typeface="Arial" panose="020B0604020202020204" pitchFamily="34" charset="0"/>
              <a:buChar char="•"/>
            </a:pPr>
            <a:r>
              <a:rPr lang="en-US" dirty="0">
                <a:latin typeface="Times New Roman" pitchFamily="18" charset="0"/>
                <a:cs typeface="Times New Roman" pitchFamily="18" charset="0"/>
              </a:rPr>
              <a:t>This R squared value of the r-square if our choice of independent variable wasn’t good (i.e. independent variable had no effect on dependent variable)</a:t>
            </a:r>
          </a:p>
          <a:p>
            <a:pPr marL="285750" indent="-285750" algn="just">
              <a:buFont typeface="Arial" panose="020B0604020202020204" pitchFamily="34" charset="0"/>
              <a:buChar char="•"/>
            </a:pPr>
            <a:r>
              <a:rPr lang="en-US" dirty="0">
                <a:latin typeface="Times New Roman" pitchFamily="18" charset="0"/>
                <a:cs typeface="Times New Roman" pitchFamily="18" charset="0"/>
              </a:rPr>
              <a:t>Also the bias of R Square to not decrease is handled pretty well in this adjusted R Squared method.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15</a:t>
            </a:fld>
            <a:endParaRPr lang="en-IN"/>
          </a:p>
        </p:txBody>
      </p:sp>
    </p:spTree>
    <p:extLst>
      <p:ext uri="{BB962C8B-B14F-4D97-AF65-F5344CB8AC3E}">
        <p14:creationId xmlns:p14="http://schemas.microsoft.com/office/powerpoint/2010/main" val="26576781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Linear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5" name="Picture 4">
            <a:extLst>
              <a:ext uri="{FF2B5EF4-FFF2-40B4-BE49-F238E27FC236}">
                <a16:creationId xmlns:a16="http://schemas.microsoft.com/office/drawing/2014/main" id="{DC23F6D8-8907-4AA0-B565-01F4BA4773AF}"/>
              </a:ext>
            </a:extLst>
          </p:cNvPr>
          <p:cNvPicPr>
            <a:picLocks noChangeAspect="1"/>
          </p:cNvPicPr>
          <p:nvPr/>
        </p:nvPicPr>
        <p:blipFill>
          <a:blip r:embed="rId2"/>
          <a:stretch>
            <a:fillRect/>
          </a:stretch>
        </p:blipFill>
        <p:spPr>
          <a:xfrm>
            <a:off x="1550894" y="1882065"/>
            <a:ext cx="7211366" cy="2982897"/>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791583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Gradient Boosting Regressor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5" name="Picture 4">
            <a:extLst>
              <a:ext uri="{FF2B5EF4-FFF2-40B4-BE49-F238E27FC236}">
                <a16:creationId xmlns:a16="http://schemas.microsoft.com/office/drawing/2014/main" id="{8F653FCD-F834-4B84-9F3E-A7523D837424}"/>
              </a:ext>
            </a:extLst>
          </p:cNvPr>
          <p:cNvPicPr>
            <a:picLocks noChangeAspect="1"/>
          </p:cNvPicPr>
          <p:nvPr/>
        </p:nvPicPr>
        <p:blipFill>
          <a:blip r:embed="rId2"/>
          <a:stretch>
            <a:fillRect/>
          </a:stretch>
        </p:blipFill>
        <p:spPr>
          <a:xfrm>
            <a:off x="1833968" y="1660125"/>
            <a:ext cx="6776631" cy="3142694"/>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Regressor</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4" name="Picture 3">
            <a:extLst>
              <a:ext uri="{FF2B5EF4-FFF2-40B4-BE49-F238E27FC236}">
                <a16:creationId xmlns:a16="http://schemas.microsoft.com/office/drawing/2014/main" id="{2A467B26-162B-4F82-AA74-039BD1FD53A2}"/>
              </a:ext>
            </a:extLst>
          </p:cNvPr>
          <p:cNvPicPr>
            <a:picLocks noChangeAspect="1"/>
          </p:cNvPicPr>
          <p:nvPr/>
        </p:nvPicPr>
        <p:blipFill>
          <a:blip r:embed="rId2"/>
          <a:stretch>
            <a:fillRect/>
          </a:stretch>
        </p:blipFill>
        <p:spPr>
          <a:xfrm>
            <a:off x="1728616" y="1589103"/>
            <a:ext cx="7246708" cy="3124940"/>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Regressor</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19</a:t>
            </a:fld>
            <a:endParaRPr lang="en-IN"/>
          </a:p>
        </p:txBody>
      </p:sp>
      <p:pic>
        <p:nvPicPr>
          <p:cNvPr id="5" name="Picture 4">
            <a:extLst>
              <a:ext uri="{FF2B5EF4-FFF2-40B4-BE49-F238E27FC236}">
                <a16:creationId xmlns:a16="http://schemas.microsoft.com/office/drawing/2014/main" id="{C22937CC-E6FC-4681-8435-18E606A8ACD0}"/>
              </a:ext>
            </a:extLst>
          </p:cNvPr>
          <p:cNvPicPr>
            <a:picLocks noChangeAspect="1"/>
          </p:cNvPicPr>
          <p:nvPr/>
        </p:nvPicPr>
        <p:blipFill>
          <a:blip r:embed="rId2"/>
          <a:stretch>
            <a:fillRect/>
          </a:stretch>
        </p:blipFill>
        <p:spPr>
          <a:xfrm>
            <a:off x="1760474" y="1802167"/>
            <a:ext cx="8289048" cy="3009530"/>
          </a:xfrm>
          <a:prstGeom prst="rect">
            <a:avLst/>
          </a:prstGeom>
        </p:spPr>
      </p:pic>
    </p:spTree>
    <p:extLst>
      <p:ext uri="{BB962C8B-B14F-4D97-AF65-F5344CB8AC3E}">
        <p14:creationId xmlns:p14="http://schemas.microsoft.com/office/powerpoint/2010/main" val="1472625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pic>
        <p:nvPicPr>
          <p:cNvPr id="5" name="Picture 4">
            <a:extLst>
              <a:ext uri="{FF2B5EF4-FFF2-40B4-BE49-F238E27FC236}">
                <a16:creationId xmlns:a16="http://schemas.microsoft.com/office/drawing/2014/main" id="{0579803F-036F-4388-BE0D-1FB8DF57D382}"/>
              </a:ext>
            </a:extLst>
          </p:cNvPr>
          <p:cNvPicPr>
            <a:picLocks noChangeAspect="1"/>
          </p:cNvPicPr>
          <p:nvPr/>
        </p:nvPicPr>
        <p:blipFill>
          <a:blip r:embed="rId2"/>
          <a:stretch>
            <a:fillRect/>
          </a:stretch>
        </p:blipFill>
        <p:spPr>
          <a:xfrm>
            <a:off x="1111392" y="1830882"/>
            <a:ext cx="7979527" cy="3196237"/>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Regressor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20</a:t>
            </a:fld>
            <a:endParaRPr lang="en-IN"/>
          </a:p>
        </p:txBody>
      </p:sp>
      <p:pic>
        <p:nvPicPr>
          <p:cNvPr id="5" name="Picture 4">
            <a:extLst>
              <a:ext uri="{FF2B5EF4-FFF2-40B4-BE49-F238E27FC236}">
                <a16:creationId xmlns:a16="http://schemas.microsoft.com/office/drawing/2014/main" id="{DDCF1AEB-B031-49DA-9D8B-6243A7DF48C4}"/>
              </a:ext>
            </a:extLst>
          </p:cNvPr>
          <p:cNvPicPr>
            <a:picLocks noChangeAspect="1"/>
          </p:cNvPicPr>
          <p:nvPr/>
        </p:nvPicPr>
        <p:blipFill>
          <a:blip r:embed="rId2"/>
          <a:stretch>
            <a:fillRect/>
          </a:stretch>
        </p:blipFill>
        <p:spPr>
          <a:xfrm>
            <a:off x="1865788" y="1722267"/>
            <a:ext cx="7588930" cy="2814221"/>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711164" y="136525"/>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838200" y="755245"/>
            <a:ext cx="1027430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Regressor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21</a:t>
            </a:fld>
            <a:endParaRPr lang="en-IN"/>
          </a:p>
        </p:txBody>
      </p:sp>
      <p:pic>
        <p:nvPicPr>
          <p:cNvPr id="7" name="Picture 6">
            <a:extLst>
              <a:ext uri="{FF2B5EF4-FFF2-40B4-BE49-F238E27FC236}">
                <a16:creationId xmlns:a16="http://schemas.microsoft.com/office/drawing/2014/main" id="{9EE0E3E7-1CE5-4058-A8AD-8FB964FAF4DE}"/>
              </a:ext>
            </a:extLst>
          </p:cNvPr>
          <p:cNvPicPr>
            <a:picLocks noChangeAspect="1"/>
          </p:cNvPicPr>
          <p:nvPr/>
        </p:nvPicPr>
        <p:blipFill>
          <a:blip r:embed="rId2"/>
          <a:stretch>
            <a:fillRect/>
          </a:stretch>
        </p:blipFill>
        <p:spPr>
          <a:xfrm>
            <a:off x="509726" y="1585483"/>
            <a:ext cx="7262489" cy="4953429"/>
          </a:xfrm>
          <a:prstGeom prst="rect">
            <a:avLst/>
          </a:prstGeom>
        </p:spPr>
      </p:pic>
      <p:pic>
        <p:nvPicPr>
          <p:cNvPr id="9" name="Picture 8">
            <a:extLst>
              <a:ext uri="{FF2B5EF4-FFF2-40B4-BE49-F238E27FC236}">
                <a16:creationId xmlns:a16="http://schemas.microsoft.com/office/drawing/2014/main" id="{6C2B1778-7873-43B8-8B6D-0E0078F48DD7}"/>
              </a:ext>
            </a:extLst>
          </p:cNvPr>
          <p:cNvPicPr>
            <a:picLocks noChangeAspect="1"/>
          </p:cNvPicPr>
          <p:nvPr/>
        </p:nvPicPr>
        <p:blipFill>
          <a:blip r:embed="rId3"/>
          <a:stretch>
            <a:fillRect/>
          </a:stretch>
        </p:blipFill>
        <p:spPr>
          <a:xfrm>
            <a:off x="7868782" y="2051153"/>
            <a:ext cx="4323217" cy="2654012"/>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22</a:t>
            </a:fld>
            <a:endParaRPr lang="en-IN"/>
          </a:p>
        </p:txBody>
      </p:sp>
      <p:sp>
        <p:nvSpPr>
          <p:cNvPr id="8" name="TextBox 7">
            <a:extLst>
              <a:ext uri="{FF2B5EF4-FFF2-40B4-BE49-F238E27FC236}">
                <a16:creationId xmlns:a16="http://schemas.microsoft.com/office/drawing/2014/main" id="{5EBA918A-3C60-46F2-9032-C39D4D564BC7}"/>
              </a:ext>
            </a:extLst>
          </p:cNvPr>
          <p:cNvSpPr txBox="1"/>
          <p:nvPr/>
        </p:nvSpPr>
        <p:spPr>
          <a:xfrm>
            <a:off x="868218" y="1446150"/>
            <a:ext cx="10485582" cy="3477875"/>
          </a:xfrm>
          <a:prstGeom prst="rect">
            <a:avLst/>
          </a:prstGeom>
          <a:noFill/>
        </p:spPr>
        <p:txBody>
          <a:bodyPr wrap="square">
            <a:spAutoFit/>
          </a:bodyPr>
          <a:lstStyle/>
          <a:p>
            <a:pPr marL="285750" indent="-285750">
              <a:buFont typeface="Wingdings" panose="05000000000000000000" pitchFamily="2" charset="2"/>
              <a:buChar char="ü"/>
            </a:pPr>
            <a:r>
              <a:rPr lang="en-US" sz="2000" dirty="0"/>
              <a:t>From this dataset I get to know that each feature plays a very import role to understand the data. Data format plays a very important role in the visualization and Appling the models and algorithm</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r>
              <a:rPr lang="en-US" sz="2000" dirty="0"/>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r>
              <a:rPr lang="en-US" sz="2000" dirty="0"/>
              <a:t>Various algorithms I used in this dataset and to get out best result and save that model. The best algorithm is Random Forest Regressor.</a:t>
            </a:r>
          </a:p>
        </p:txBody>
      </p:sp>
    </p:spTree>
    <p:extLst>
      <p:ext uri="{BB962C8B-B14F-4D97-AF65-F5344CB8AC3E}">
        <p14:creationId xmlns:p14="http://schemas.microsoft.com/office/powerpoint/2010/main" val="41258008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1949607"/>
            <a:ext cx="9713215" cy="171329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marL="285750" indent="-285750" algn="jus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Limitations of this project is we have less number of features. If we get interior column, where we will get feature like, A/C, air bag etc. More the number of features, more accuracy we’ll get.</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In future, if someone do the proper and detail study of this dataset’s each column than the accuracy will be so high.</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23</a:t>
            </a:fld>
            <a:endParaRPr lang="en-IN"/>
          </a:p>
        </p:txBody>
      </p:sp>
    </p:spTree>
    <p:extLst>
      <p:ext uri="{BB962C8B-B14F-4D97-AF65-F5344CB8AC3E}">
        <p14:creationId xmlns:p14="http://schemas.microsoft.com/office/powerpoint/2010/main" val="24445780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Business handshake">
            <a:extLst>
              <a:ext uri="{FF2B5EF4-FFF2-40B4-BE49-F238E27FC236}">
                <a16:creationId xmlns:a16="http://schemas.microsoft.com/office/drawing/2014/main" id="{EE805012-6821-486E-B5E5-919A1BC7D8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091" r="23298"/>
          <a:stretch/>
        </p:blipFill>
        <p:spPr>
          <a:xfrm>
            <a:off x="3523488" y="10"/>
            <a:ext cx="8668512" cy="6857990"/>
          </a:xfrm>
          <a:prstGeom prst="rect">
            <a:avLst/>
          </a:prstGeom>
        </p:spPr>
      </p:pic>
      <p:sp>
        <p:nvSpPr>
          <p:cNvPr id="18"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1E003B-13AF-4233-B336-15B6C71727D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Thank you</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65842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4</a:t>
            </a:fld>
            <a:endParaRPr lang="en-IN"/>
          </a:p>
        </p:txBody>
      </p:sp>
      <p:pic>
        <p:nvPicPr>
          <p:cNvPr id="4" name="Picture 3">
            <a:extLst>
              <a:ext uri="{FF2B5EF4-FFF2-40B4-BE49-F238E27FC236}">
                <a16:creationId xmlns:a16="http://schemas.microsoft.com/office/drawing/2014/main" id="{6CD450FE-B324-4EEE-BB33-27B41E8AA681}"/>
              </a:ext>
            </a:extLst>
          </p:cNvPr>
          <p:cNvPicPr>
            <a:picLocks noChangeAspect="1"/>
          </p:cNvPicPr>
          <p:nvPr/>
        </p:nvPicPr>
        <p:blipFill>
          <a:blip r:embed="rId2"/>
          <a:stretch>
            <a:fillRect/>
          </a:stretch>
        </p:blipFill>
        <p:spPr>
          <a:xfrm>
            <a:off x="1766758" y="1758070"/>
            <a:ext cx="9363934" cy="1589375"/>
          </a:xfrm>
          <a:prstGeom prst="rect">
            <a:avLst/>
          </a:prstGeom>
        </p:spPr>
      </p:pic>
      <p:pic>
        <p:nvPicPr>
          <p:cNvPr id="6" name="Picture 5">
            <a:extLst>
              <a:ext uri="{FF2B5EF4-FFF2-40B4-BE49-F238E27FC236}">
                <a16:creationId xmlns:a16="http://schemas.microsoft.com/office/drawing/2014/main" id="{DAC196B2-133F-4E84-92BD-78B55B9AE9CF}"/>
              </a:ext>
            </a:extLst>
          </p:cNvPr>
          <p:cNvPicPr>
            <a:picLocks noChangeAspect="1"/>
          </p:cNvPicPr>
          <p:nvPr/>
        </p:nvPicPr>
        <p:blipFill>
          <a:blip r:embed="rId3"/>
          <a:stretch>
            <a:fillRect/>
          </a:stretch>
        </p:blipFill>
        <p:spPr>
          <a:xfrm>
            <a:off x="1632286" y="3618829"/>
            <a:ext cx="9498405" cy="2320520"/>
          </a:xfrm>
          <a:prstGeom prst="rect">
            <a:avLst/>
          </a:prstGeom>
        </p:spPr>
      </p:pic>
    </p:spTree>
    <p:extLst>
      <p:ext uri="{BB962C8B-B14F-4D97-AF65-F5344CB8AC3E}">
        <p14:creationId xmlns:p14="http://schemas.microsoft.com/office/powerpoint/2010/main" val="3666682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3" y="1476797"/>
            <a:ext cx="9713215" cy="248888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5</a:t>
            </a:fld>
            <a:endParaRPr lang="en-IN"/>
          </a:p>
        </p:txBody>
      </p:sp>
      <p:pic>
        <p:nvPicPr>
          <p:cNvPr id="3" name="Picture 2">
            <a:extLst>
              <a:ext uri="{FF2B5EF4-FFF2-40B4-BE49-F238E27FC236}">
                <a16:creationId xmlns:a16="http://schemas.microsoft.com/office/drawing/2014/main" id="{8C9BCCD0-F351-4895-B9C6-EE97B4A1FE0A}"/>
              </a:ext>
            </a:extLst>
          </p:cNvPr>
          <p:cNvPicPr>
            <a:picLocks noChangeAspect="1"/>
          </p:cNvPicPr>
          <p:nvPr/>
        </p:nvPicPr>
        <p:blipFill>
          <a:blip r:embed="rId2"/>
          <a:stretch>
            <a:fillRect/>
          </a:stretch>
        </p:blipFill>
        <p:spPr>
          <a:xfrm>
            <a:off x="1045467" y="3965683"/>
            <a:ext cx="9160034" cy="1996613"/>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836627" y="624294"/>
            <a:ext cx="10700949" cy="2728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r>
              <a:rPr lang="en-US" b="1" dirty="0">
                <a:latin typeface="Times New Roman" pitchFamily="18" charset="0"/>
                <a:cs typeface="Times New Roman" pitchFamily="18" charset="0"/>
              </a:rPr>
              <a:t>Car price is a dependent variable whereas all of the other elements are independent variables</a:t>
            </a:r>
            <a:r>
              <a:rPr lang="en-US" dirty="0">
                <a:latin typeface="Times New Roman" pitchFamily="18" charset="0"/>
                <a:cs typeface="Times New Roman" pitchFamily="18" charset="0"/>
              </a:rPr>
              <a:t>.</a:t>
            </a:r>
          </a:p>
        </p:txBody>
      </p:sp>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6</a:t>
            </a:fld>
            <a:endParaRPr lang="en-IN"/>
          </a:p>
        </p:txBody>
      </p:sp>
      <p:pic>
        <p:nvPicPr>
          <p:cNvPr id="5" name="Picture 4">
            <a:extLst>
              <a:ext uri="{FF2B5EF4-FFF2-40B4-BE49-F238E27FC236}">
                <a16:creationId xmlns:a16="http://schemas.microsoft.com/office/drawing/2014/main" id="{70190771-632D-4526-AF7E-43FD24CC252C}"/>
              </a:ext>
            </a:extLst>
          </p:cNvPr>
          <p:cNvPicPr>
            <a:picLocks noChangeAspect="1"/>
          </p:cNvPicPr>
          <p:nvPr/>
        </p:nvPicPr>
        <p:blipFill>
          <a:blip r:embed="rId2"/>
          <a:stretch>
            <a:fillRect/>
          </a:stretch>
        </p:blipFill>
        <p:spPr>
          <a:xfrm>
            <a:off x="836627" y="1359875"/>
            <a:ext cx="10049460" cy="1308216"/>
          </a:xfrm>
          <a:prstGeom prst="rect">
            <a:avLst/>
          </a:prstGeom>
        </p:spPr>
      </p:pic>
      <p:pic>
        <p:nvPicPr>
          <p:cNvPr id="7" name="Picture 6">
            <a:extLst>
              <a:ext uri="{FF2B5EF4-FFF2-40B4-BE49-F238E27FC236}">
                <a16:creationId xmlns:a16="http://schemas.microsoft.com/office/drawing/2014/main" id="{A2A91FC6-CDEB-450B-953C-D7EFBEE78913}"/>
              </a:ext>
            </a:extLst>
          </p:cNvPr>
          <p:cNvPicPr>
            <a:picLocks noChangeAspect="1"/>
          </p:cNvPicPr>
          <p:nvPr/>
        </p:nvPicPr>
        <p:blipFill>
          <a:blip r:embed="rId3"/>
          <a:stretch>
            <a:fillRect/>
          </a:stretch>
        </p:blipFill>
        <p:spPr>
          <a:xfrm>
            <a:off x="649568" y="2668091"/>
            <a:ext cx="11282586" cy="2347661"/>
          </a:xfrm>
          <a:prstGeom prst="rect">
            <a:avLst/>
          </a:prstGeom>
        </p:spPr>
      </p:pic>
    </p:spTree>
    <p:extLst>
      <p:ext uri="{BB962C8B-B14F-4D97-AF65-F5344CB8AC3E}">
        <p14:creationId xmlns:p14="http://schemas.microsoft.com/office/powerpoint/2010/main" val="29478680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914400" y="4098703"/>
            <a:ext cx="9375815" cy="2728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7</a:t>
            </a:fld>
            <a:endParaRPr lang="en-IN"/>
          </a:p>
        </p:txBody>
      </p:sp>
      <p:pic>
        <p:nvPicPr>
          <p:cNvPr id="4" name="Picture 3">
            <a:extLst>
              <a:ext uri="{FF2B5EF4-FFF2-40B4-BE49-F238E27FC236}">
                <a16:creationId xmlns:a16="http://schemas.microsoft.com/office/drawing/2014/main" id="{215FCBA9-B024-4309-8F72-B3353FAE0E36}"/>
              </a:ext>
            </a:extLst>
          </p:cNvPr>
          <p:cNvPicPr>
            <a:picLocks noChangeAspect="1"/>
          </p:cNvPicPr>
          <p:nvPr/>
        </p:nvPicPr>
        <p:blipFill>
          <a:blip r:embed="rId2"/>
          <a:stretch>
            <a:fillRect/>
          </a:stretch>
        </p:blipFill>
        <p:spPr>
          <a:xfrm>
            <a:off x="1112247" y="326451"/>
            <a:ext cx="3601796" cy="594412"/>
          </a:xfrm>
          <a:prstGeom prst="rect">
            <a:avLst/>
          </a:prstGeom>
        </p:spPr>
      </p:pic>
      <p:pic>
        <p:nvPicPr>
          <p:cNvPr id="8" name="Picture 7">
            <a:extLst>
              <a:ext uri="{FF2B5EF4-FFF2-40B4-BE49-F238E27FC236}">
                <a16:creationId xmlns:a16="http://schemas.microsoft.com/office/drawing/2014/main" id="{C1B9B1CC-BD79-4338-8005-03DD61EF557B}"/>
              </a:ext>
            </a:extLst>
          </p:cNvPr>
          <p:cNvPicPr>
            <a:picLocks noChangeAspect="1"/>
          </p:cNvPicPr>
          <p:nvPr/>
        </p:nvPicPr>
        <p:blipFill>
          <a:blip r:embed="rId3"/>
          <a:stretch>
            <a:fillRect/>
          </a:stretch>
        </p:blipFill>
        <p:spPr>
          <a:xfrm>
            <a:off x="1112247" y="920863"/>
            <a:ext cx="10055640" cy="5387807"/>
          </a:xfrm>
          <a:prstGeom prst="rect">
            <a:avLst/>
          </a:prstGeom>
        </p:spPr>
      </p:pic>
    </p:spTree>
    <p:extLst>
      <p:ext uri="{BB962C8B-B14F-4D97-AF65-F5344CB8AC3E}">
        <p14:creationId xmlns:p14="http://schemas.microsoft.com/office/powerpoint/2010/main" val="253884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1E08D7-23CD-42F2-A6A3-27B5A44B483F}"/>
              </a:ext>
            </a:extLst>
          </p:cNvPr>
          <p:cNvPicPr>
            <a:picLocks noChangeAspect="1"/>
          </p:cNvPicPr>
          <p:nvPr/>
        </p:nvPicPr>
        <p:blipFill>
          <a:blip r:embed="rId2"/>
          <a:stretch>
            <a:fillRect/>
          </a:stretch>
        </p:blipFill>
        <p:spPr>
          <a:xfrm>
            <a:off x="1520539" y="777010"/>
            <a:ext cx="9212563" cy="5303980"/>
          </a:xfrm>
          <a:prstGeom prst="rect">
            <a:avLst/>
          </a:prstGeom>
        </p:spPr>
      </p:pic>
    </p:spTree>
    <p:extLst>
      <p:ext uri="{BB962C8B-B14F-4D97-AF65-F5344CB8AC3E}">
        <p14:creationId xmlns:p14="http://schemas.microsoft.com/office/powerpoint/2010/main" val="3637852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8E6BC6-3DD1-4479-9DC2-F2C77B8E8D34}"/>
              </a:ext>
            </a:extLst>
          </p:cNvPr>
          <p:cNvPicPr>
            <a:picLocks noChangeAspect="1"/>
          </p:cNvPicPr>
          <p:nvPr/>
        </p:nvPicPr>
        <p:blipFill>
          <a:blip r:embed="rId2"/>
          <a:stretch>
            <a:fillRect/>
          </a:stretch>
        </p:blipFill>
        <p:spPr>
          <a:xfrm>
            <a:off x="1765346" y="150921"/>
            <a:ext cx="7565086" cy="3515557"/>
          </a:xfrm>
          <a:prstGeom prst="rect">
            <a:avLst/>
          </a:prstGeom>
        </p:spPr>
      </p:pic>
      <p:pic>
        <p:nvPicPr>
          <p:cNvPr id="6" name="Picture 5">
            <a:extLst>
              <a:ext uri="{FF2B5EF4-FFF2-40B4-BE49-F238E27FC236}">
                <a16:creationId xmlns:a16="http://schemas.microsoft.com/office/drawing/2014/main" id="{2E537AE3-67B6-4279-B575-147CB95AB6B7}"/>
              </a:ext>
            </a:extLst>
          </p:cNvPr>
          <p:cNvPicPr>
            <a:picLocks noChangeAspect="1"/>
          </p:cNvPicPr>
          <p:nvPr/>
        </p:nvPicPr>
        <p:blipFill>
          <a:blip r:embed="rId3"/>
          <a:stretch>
            <a:fillRect/>
          </a:stretch>
        </p:blipFill>
        <p:spPr>
          <a:xfrm>
            <a:off x="1765347" y="3429000"/>
            <a:ext cx="7707128" cy="3515556"/>
          </a:xfrm>
          <a:prstGeom prst="rect">
            <a:avLst/>
          </a:prstGeom>
        </p:spPr>
      </p:pic>
    </p:spTree>
    <p:extLst>
      <p:ext uri="{BB962C8B-B14F-4D97-AF65-F5344CB8AC3E}">
        <p14:creationId xmlns:p14="http://schemas.microsoft.com/office/powerpoint/2010/main" val="407941483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555</Words>
  <Application>Microsoft Office PowerPoint</Application>
  <PresentationFormat>Widescreen</PresentationFormat>
  <Paragraphs>82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CAR Price Prediction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Gokula Krishnan (External)</dc:creator>
  <cp:lastModifiedBy>GOKULA KRISHNAN R</cp:lastModifiedBy>
  <cp:revision>6</cp:revision>
  <dcterms:created xsi:type="dcterms:W3CDTF">2021-10-28T06:37:56Z</dcterms:created>
  <dcterms:modified xsi:type="dcterms:W3CDTF">2021-12-13T01:51:34Z</dcterms:modified>
</cp:coreProperties>
</file>