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66" r:id="rId3"/>
    <p:sldId id="267" r:id="rId4"/>
    <p:sldId id="268" r:id="rId5"/>
    <p:sldId id="269" r:id="rId6"/>
    <p:sldId id="270" r:id="rId7"/>
    <p:sldId id="262" r:id="rId8"/>
    <p:sldId id="273" r:id="rId9"/>
    <p:sldId id="275" r:id="rId10"/>
    <p:sldId id="293" r:id="rId11"/>
    <p:sldId id="274" r:id="rId12"/>
    <p:sldId id="276" r:id="rId13"/>
    <p:sldId id="311" r:id="rId14"/>
    <p:sldId id="312" r:id="rId15"/>
    <p:sldId id="313" r:id="rId16"/>
    <p:sldId id="289" r:id="rId17"/>
    <p:sldId id="294" r:id="rId18"/>
    <p:sldId id="278" r:id="rId19"/>
    <p:sldId id="296" r:id="rId20"/>
    <p:sldId id="280" r:id="rId21"/>
    <p:sldId id="281" r:id="rId22"/>
    <p:sldId id="290" r:id="rId23"/>
    <p:sldId id="297" r:id="rId24"/>
    <p:sldId id="291" r:id="rId25"/>
    <p:sldId id="292" r:id="rId26"/>
    <p:sldId id="283" r:id="rId27"/>
    <p:sldId id="301" r:id="rId28"/>
    <p:sldId id="302" r:id="rId29"/>
    <p:sldId id="303" r:id="rId30"/>
    <p:sldId id="304" r:id="rId31"/>
    <p:sldId id="305" r:id="rId32"/>
    <p:sldId id="306" r:id="rId33"/>
    <p:sldId id="307" r:id="rId34"/>
    <p:sldId id="309" r:id="rId35"/>
    <p:sldId id="310" r:id="rId36"/>
    <p:sldId id="285" r:id="rId37"/>
    <p:sldId id="286"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1D8BD707-D9CF-40AE-B4C6-C98DA3205C09}" type="datetimeFigureOut">
              <a:rPr lang="en-US" smtClean="0"/>
              <a:pPr/>
              <a:t>7/26/2025</a:t>
            </a:fld>
            <a:endParaRPr lang="en-US"/>
          </a:p>
        </p:txBody>
      </p:sp>
      <p:sp>
        <p:nvSpPr>
          <p:cNvPr id="5" name="Footer Placeholder 4"/>
          <p:cNvSpPr>
            <a:spLocks noGrp="1"/>
          </p:cNvSpPr>
          <p:nvPr>
            <p:ph type="ftr" sz="quarter" idx="11"/>
          </p:nvPr>
        </p:nvSpPr>
        <p:spPr>
          <a:xfrm>
            <a:off x="2743973" y="5870576"/>
            <a:ext cx="3932137" cy="377825"/>
          </a:xfrm>
        </p:spPr>
        <p:txBody>
          <a:bodyPr/>
          <a:lstStyle/>
          <a:p>
            <a:endParaRPr lang="en-US"/>
          </a:p>
        </p:txBody>
      </p:sp>
      <p:sp>
        <p:nvSpPr>
          <p:cNvPr id="6" name="Slide Number Placeholder 5"/>
          <p:cNvSpPr>
            <a:spLocks noGrp="1"/>
          </p:cNvSpPr>
          <p:nvPr>
            <p:ph type="sldNum" sz="quarter" idx="12"/>
          </p:nvPr>
        </p:nvSpPr>
        <p:spPr>
          <a:xfrm>
            <a:off x="8040685" y="5870576"/>
            <a:ext cx="417516" cy="3778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91560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03790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51330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55531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75550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4714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58005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109698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11171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64282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62731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89549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30278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7/26/2025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11224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7/26/2025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48352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01020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85409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7/26/2025</a:t>
            </a:fld>
            <a:endParaRPr lang="en-US"/>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309382089"/>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 id="2147483881"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April_Fool's" TargetMode="External"/><Relationship Id="rId2" Type="http://schemas.openxmlformats.org/officeDocument/2006/relationships/hyperlink" Target="https://en.wikipedia.org/wiki/Armin_Ronacher" TargetMode="External"/><Relationship Id="rId1" Type="http://schemas.openxmlformats.org/officeDocument/2006/relationships/slideLayout" Target="../slideLayouts/slideLayout2.xml"/><Relationship Id="rId4" Type="http://schemas.openxmlformats.org/officeDocument/2006/relationships/hyperlink" Target="https://en.wikipedia.org/wiki/Bottle_(web_framework)"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6000"/>
            <a:ext cx="7543800" cy="1676400"/>
          </a:xfrm>
        </p:spPr>
        <p:txBody>
          <a:bodyPr>
            <a:normAutofit fontScale="90000"/>
          </a:bodyPr>
          <a:lstStyle/>
          <a:p>
            <a:r>
              <a:rPr lang="en-IN" sz="3200" b="1" u="sng" dirty="0"/>
              <a:t>ADVANCED MACHINE LEARNING MODELS FOR PREDICTIVE ANALYSIS OF PATIENT RISK LEVELS IN CLINICAL DECISION SUPPORT SYSTEMS</a:t>
            </a:r>
            <a:endParaRPr lang="en-IN" sz="3200" dirty="0"/>
          </a:p>
        </p:txBody>
      </p:sp>
      <p:sp>
        <p:nvSpPr>
          <p:cNvPr id="3" name="Subtitle 2"/>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318443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838199"/>
          </a:xfrm>
        </p:spPr>
        <p:txBody>
          <a:bodyPr>
            <a:normAutofit/>
          </a:bodyPr>
          <a:lstStyle/>
          <a:p>
            <a:r>
              <a:rPr lang="en-IN" b="1" dirty="0" smtClean="0"/>
              <a:t>Literature survey:</a:t>
            </a:r>
            <a:endParaRPr lang="en-IN" dirty="0"/>
          </a:p>
        </p:txBody>
      </p:sp>
      <p:sp>
        <p:nvSpPr>
          <p:cNvPr id="3" name="Content Placeholder 2"/>
          <p:cNvSpPr>
            <a:spLocks noGrp="1"/>
          </p:cNvSpPr>
          <p:nvPr>
            <p:ph idx="1"/>
          </p:nvPr>
        </p:nvSpPr>
        <p:spPr>
          <a:xfrm>
            <a:off x="914400" y="1600201"/>
            <a:ext cx="7315200" cy="4709160"/>
          </a:xfrm>
        </p:spPr>
        <p:txBody>
          <a:bodyPr/>
          <a:lstStyle/>
          <a:p>
            <a:pPr marL="0" indent="0">
              <a:buNone/>
            </a:pPr>
            <a:r>
              <a:rPr lang="en-IN" b="1" dirty="0" smtClean="0"/>
              <a:t>General</a:t>
            </a:r>
            <a:endParaRPr lang="en-IN" dirty="0"/>
          </a:p>
          <a:p>
            <a:r>
              <a:rPr lang="en-IN" dirty="0"/>
              <a:t>A literature review is a body of text that aims to review the critical points of current knowledge on and/or methodological approaches to a particular topic. </a:t>
            </a:r>
          </a:p>
          <a:p>
            <a:r>
              <a:rPr lang="en-IN" dirty="0"/>
              <a:t>It is secondary sources and discuss published information in a particular subject area and sometimes information in a particular subject area within a certain time period.</a:t>
            </a:r>
          </a:p>
          <a:p>
            <a:r>
              <a:rPr lang="en-IN" dirty="0"/>
              <a:t> Its ultimate goal is to bring the reader up to date with current literature on a topic and forms the basis for another goal, such as future research that may be needed in the area and precedes a research proposal and may be just a simple summary of sources. Usually, it has an organizational pattern and combines both summary and synthesis. </a:t>
            </a:r>
          </a:p>
          <a:p>
            <a:pPr marL="0" indent="0">
              <a:buNone/>
            </a:pPr>
            <a:endParaRPr lang="en-IN" dirty="0"/>
          </a:p>
          <a:p>
            <a:endParaRPr lang="en-IN" dirty="0"/>
          </a:p>
        </p:txBody>
      </p:sp>
    </p:spTree>
    <p:extLst>
      <p:ext uri="{BB962C8B-B14F-4D97-AF65-F5344CB8AC3E}">
        <p14:creationId xmlns:p14="http://schemas.microsoft.com/office/powerpoint/2010/main" val="1194038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85800"/>
            <a:ext cx="8001000" cy="6400800"/>
          </a:xfrm>
        </p:spPr>
        <p:txBody>
          <a:bodyPr>
            <a:noAutofit/>
          </a:bodyPr>
          <a:lstStyle/>
          <a:p>
            <a:pPr algn="just"/>
            <a:r>
              <a:rPr lang="en-IN" sz="1800" b="1" dirty="0"/>
              <a:t>Title	 : </a:t>
            </a:r>
            <a:r>
              <a:rPr lang="en-IN" sz="1800" dirty="0"/>
              <a:t>MEDIFORECAST: MULTIPLE DISEASE PREDICTION</a:t>
            </a:r>
          </a:p>
          <a:p>
            <a:pPr algn="just"/>
            <a:r>
              <a:rPr lang="en-IN" sz="1800" b="1" dirty="0"/>
              <a:t>Author:</a:t>
            </a:r>
            <a:r>
              <a:rPr lang="en-IN" sz="1800" dirty="0"/>
              <a:t> </a:t>
            </a:r>
            <a:r>
              <a:rPr lang="en-IN" sz="1800" dirty="0" err="1"/>
              <a:t>Vanita</a:t>
            </a:r>
            <a:r>
              <a:rPr lang="en-IN" sz="1800" dirty="0"/>
              <a:t> </a:t>
            </a:r>
            <a:r>
              <a:rPr lang="en-IN" sz="1800" dirty="0" err="1"/>
              <a:t>Gadekar</a:t>
            </a:r>
            <a:r>
              <a:rPr lang="en-IN" sz="1800" dirty="0"/>
              <a:t>, </a:t>
            </a:r>
            <a:r>
              <a:rPr lang="en-IN" sz="1800" dirty="0" err="1"/>
              <a:t>Tejas</a:t>
            </a:r>
            <a:r>
              <a:rPr lang="en-IN" sz="1800" dirty="0"/>
              <a:t> Vishnu </a:t>
            </a:r>
            <a:r>
              <a:rPr lang="en-IN" sz="1800" dirty="0" err="1"/>
              <a:t>Gund</a:t>
            </a:r>
            <a:r>
              <a:rPr lang="en-IN" sz="1800" dirty="0"/>
              <a:t>,,</a:t>
            </a:r>
          </a:p>
          <a:p>
            <a:pPr algn="just"/>
            <a:r>
              <a:rPr lang="en-IN" sz="1800" b="1" dirty="0"/>
              <a:t>Year	 :2024</a:t>
            </a:r>
            <a:endParaRPr lang="en-IN" sz="1800" dirty="0"/>
          </a:p>
          <a:p>
            <a:pPr algn="just"/>
            <a:r>
              <a:rPr lang="en-IN" sz="1800" dirty="0"/>
              <a:t>Early disease detection is paramount for effective healthcare management. In this research, titled "</a:t>
            </a:r>
            <a:r>
              <a:rPr lang="en-IN" sz="1800" dirty="0" err="1"/>
              <a:t>MediForecast</a:t>
            </a:r>
            <a:r>
              <a:rPr lang="en-IN" sz="1800" dirty="0"/>
              <a:t>: Multiple Disease Prediction," we address this critical challenge by harnessing the power of machine learning, specifically employing the Support Vector Machine (SVM) classifier algorithm. Focusing on heart disease, Parkinson's disease, and diabetes, we explore innovative approaches to predict these conditions accurately. Our methodology involves meticulous data collection, </a:t>
            </a:r>
            <a:r>
              <a:rPr lang="en-IN" sz="1800" dirty="0" err="1"/>
              <a:t>preprocessing</a:t>
            </a:r>
            <a:r>
              <a:rPr lang="en-IN" sz="1800" dirty="0"/>
              <a:t>, and feature selection tailored for each disease. We employ the SVM classifier to create robust prediction models. Our implementation demonstrates the practical application of these models, showcasing their effectiveness in diagnosing the aforementioned diseases. The results reveal promising outcomes, indicating high accuracy, sensitivity, and specificity in disease prediction. By empowering medical professionals with timely and precise predictive capabilities, our research contributes significantly to the advancement of healthcare practices. We highlight the transformative potential of machine learning, particularly the SVM classifier, in revolutionizing disease diagnosis, paving the way for a healthier future. </a:t>
            </a:r>
            <a:endParaRPr lang="en-IN" sz="1800" dirty="0"/>
          </a:p>
        </p:txBody>
      </p:sp>
    </p:spTree>
    <p:extLst>
      <p:ext uri="{BB962C8B-B14F-4D97-AF65-F5344CB8AC3E}">
        <p14:creationId xmlns:p14="http://schemas.microsoft.com/office/powerpoint/2010/main" val="11076098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858000"/>
          </a:xfrm>
        </p:spPr>
        <p:txBody>
          <a:bodyPr>
            <a:noAutofit/>
          </a:bodyPr>
          <a:lstStyle/>
          <a:p>
            <a:pPr algn="just"/>
            <a:r>
              <a:rPr lang="en-IN" sz="1600" b="1" dirty="0"/>
              <a:t>Title	 :</a:t>
            </a:r>
            <a:r>
              <a:rPr lang="en-IN" sz="1600" dirty="0"/>
              <a:t> MATERNAL RISK LEVEL PREDICTION USING ENSEMBLE MODEL .</a:t>
            </a:r>
          </a:p>
          <a:p>
            <a:pPr algn="just"/>
            <a:r>
              <a:rPr lang="en-IN" sz="1600" b="1" dirty="0"/>
              <a:t>Author: </a:t>
            </a:r>
            <a:r>
              <a:rPr lang="en-IN" sz="1600" dirty="0"/>
              <a:t> Nirmala,  </a:t>
            </a:r>
            <a:r>
              <a:rPr lang="en-IN" sz="1600" dirty="0" err="1"/>
              <a:t>Rekha</a:t>
            </a:r>
            <a:r>
              <a:rPr lang="en-IN" sz="1600" dirty="0"/>
              <a:t> S </a:t>
            </a:r>
            <a:r>
              <a:rPr lang="en-IN" sz="1600" dirty="0" err="1"/>
              <a:t>Kambli</a:t>
            </a:r>
            <a:endParaRPr lang="en-IN" sz="1600" dirty="0"/>
          </a:p>
          <a:p>
            <a:pPr algn="just"/>
            <a:r>
              <a:rPr lang="en-IN" sz="1600" b="1" dirty="0"/>
              <a:t>Year	 : 2023</a:t>
            </a:r>
            <a:endParaRPr lang="en-IN" sz="1600" dirty="0"/>
          </a:p>
          <a:p>
            <a:pPr algn="just"/>
            <a:r>
              <a:rPr lang="en-IN" sz="1600" dirty="0"/>
              <a:t>In the context of Bangladesh, this work has created a system for accurately monitoring and forecasting a pregnant woman's risk level. Pregnant women's health information and risk factors will be examined by this method to determine the risk intensity level. By 2030, the United Nations wants to lower mother and infant deaths and improve maternal health, but the rate is not declining as quickly as it should. This study evaluated the risk level based on risk factors in pregnancy using the relevant analytical tools and machine learning algorithms. Data on maternal health was acquired for this study from the UCI machine learning library. Risk has been examined using categorization and classification techniques based on risk level. The Random Forest Algorithm provides the highest accuracy of 96% for training data, when it comes to classification and prediction of the risk level, according to a comparison of certain groups of machine learning algorithms.</a:t>
            </a:r>
          </a:p>
        </p:txBody>
      </p:sp>
    </p:spTree>
    <p:extLst>
      <p:ext uri="{BB962C8B-B14F-4D97-AF65-F5344CB8AC3E}">
        <p14:creationId xmlns:p14="http://schemas.microsoft.com/office/powerpoint/2010/main" val="34766092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858000"/>
          </a:xfrm>
        </p:spPr>
        <p:txBody>
          <a:bodyPr>
            <a:noAutofit/>
          </a:bodyPr>
          <a:lstStyle/>
          <a:p>
            <a:pPr algn="just"/>
            <a:r>
              <a:rPr lang="en-IN" sz="1600" b="1" dirty="0"/>
              <a:t>Title	 :  </a:t>
            </a:r>
            <a:r>
              <a:rPr lang="en-IN" sz="1600" dirty="0"/>
              <a:t>Automated Pregnancy Risk Level Prediction using Advanced Machine Learning and Deep Learning Algorithm .</a:t>
            </a:r>
          </a:p>
          <a:p>
            <a:pPr algn="just"/>
            <a:r>
              <a:rPr lang="en-IN" sz="1600" b="1" dirty="0"/>
              <a:t>Author:</a:t>
            </a:r>
            <a:r>
              <a:rPr lang="en-IN" sz="1600" dirty="0"/>
              <a:t> </a:t>
            </a:r>
            <a:r>
              <a:rPr lang="en-IN" sz="1600" dirty="0" err="1"/>
              <a:t>Proloy</a:t>
            </a:r>
            <a:r>
              <a:rPr lang="en-IN" sz="1600" dirty="0"/>
              <a:t> </a:t>
            </a:r>
            <a:r>
              <a:rPr lang="en-IN" sz="1600" dirty="0" err="1"/>
              <a:t>Karmakar</a:t>
            </a:r>
            <a:r>
              <a:rPr lang="en-IN" sz="1600" dirty="0"/>
              <a:t>.</a:t>
            </a:r>
          </a:p>
          <a:p>
            <a:pPr algn="just"/>
            <a:r>
              <a:rPr lang="en-IN" sz="1600" b="1" dirty="0"/>
              <a:t>Year	 : </a:t>
            </a:r>
            <a:r>
              <a:rPr lang="en-IN" sz="1600" dirty="0"/>
              <a:t>2025</a:t>
            </a:r>
          </a:p>
          <a:p>
            <a:pPr algn="just"/>
            <a:r>
              <a:rPr lang="en-IN" sz="1600" dirty="0" err="1"/>
              <a:t>Md</a:t>
            </a:r>
            <a:r>
              <a:rPr lang="en-IN" sz="1600" dirty="0"/>
              <a:t> </a:t>
            </a:r>
            <a:r>
              <a:rPr lang="en-IN" sz="1600" dirty="0" err="1"/>
              <a:t>Sazzad</a:t>
            </a:r>
            <a:r>
              <a:rPr lang="en-IN" sz="1600" dirty="0"/>
              <a:t> Hossain Department of Computer Mechanical Engineering, </a:t>
            </a:r>
            <a:r>
              <a:rPr lang="en-IN" sz="1600" dirty="0" err="1"/>
              <a:t>Sonargaon</a:t>
            </a:r>
            <a:r>
              <a:rPr lang="en-IN" sz="1600" dirty="0"/>
              <a:t> University, Dhaka, Bangladesh In this study we </a:t>
            </a:r>
            <a:r>
              <a:rPr lang="en-IN" sz="1600" dirty="0" err="1"/>
              <a:t>analyzed</a:t>
            </a:r>
            <a:r>
              <a:rPr lang="en-IN" sz="1600" dirty="0"/>
              <a:t> different well-established machine learning (ML) and deep learning (DL) supervised models to enable the risk prediction of maternal health, thus offering a viable and systematic technique to automatically identify pregnancy risk. The Maternal Health Risk Data Set, which covers various critical attributes such as age, blood pressure, blood sugar, body temperature, heart rate, and risk level, was applied [8]. Data </a:t>
            </a:r>
            <a:r>
              <a:rPr lang="en-IN" sz="1600" dirty="0" err="1"/>
              <a:t>pretreatment</a:t>
            </a:r>
            <a:r>
              <a:rPr lang="en-IN" sz="1600" dirty="0"/>
              <a:t> methods, including deleting missing data (if any) and conducting feature scaling and selection, were incorporated to create the model. Different ML models were created and tested, including but not limited to Support Vector Machine (SVM), Random Forest (RF), and Gradient Boosting (GB), as well as deep learning architectures such as Convolutional Neural Network (CNN), Recurrent Neural Network (RNN), and Long Short-Term Memory (LSTM). Model performances were evaluated using metric measures, including accuracy and F1 scores. Of them, CNN showed the highest accuracy (98.58), exceeding alternative models by its capacity to uncover spatial correlations crucial for successful risk prediction. CNN shows great accuracy, which indicates that its real-life clinical application in predicting high-risk pregnancies would result in a considerable improvement in maternal care. Adding AI-driven models to existing healthcare settings could assist in the faster and more accurate evaluation of pregnancy risk, particularly in low resource settings, boosting focused preventative therapy and evidence-based clinical decision-making. The expanding presence of AI has the potential to revolutionize healthcare, taking us closer to scalable automated solutions for maternal health that correspond with global healthcare development goals, with implications from this study. </a:t>
            </a:r>
          </a:p>
        </p:txBody>
      </p:sp>
    </p:spTree>
    <p:extLst>
      <p:ext uri="{BB962C8B-B14F-4D97-AF65-F5344CB8AC3E}">
        <p14:creationId xmlns:p14="http://schemas.microsoft.com/office/powerpoint/2010/main" val="12820492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394" y="457200"/>
            <a:ext cx="9144000" cy="6858000"/>
          </a:xfrm>
        </p:spPr>
        <p:txBody>
          <a:bodyPr>
            <a:noAutofit/>
          </a:bodyPr>
          <a:lstStyle/>
          <a:p>
            <a:pPr algn="just"/>
            <a:r>
              <a:rPr lang="en-IN" sz="1600" b="1" dirty="0"/>
              <a:t>Title	 :</a:t>
            </a:r>
            <a:r>
              <a:rPr lang="en-IN" sz="1600" dirty="0"/>
              <a:t> MODEL FOR PREDICTING RISK LEVELS IN MATERNAL HEALTHCARE.</a:t>
            </a:r>
          </a:p>
          <a:p>
            <a:pPr algn="just"/>
            <a:r>
              <a:rPr lang="en-IN" sz="1600" b="1" dirty="0"/>
              <a:t>Author: </a:t>
            </a:r>
            <a:r>
              <a:rPr lang="en-IN" sz="1600" dirty="0"/>
              <a:t> </a:t>
            </a:r>
            <a:r>
              <a:rPr lang="en-IN" sz="1600" dirty="0" err="1"/>
              <a:t>Rekha</a:t>
            </a:r>
            <a:r>
              <a:rPr lang="en-IN" sz="1600" dirty="0"/>
              <a:t> S Kambli1, Nirmala,</a:t>
            </a:r>
          </a:p>
          <a:p>
            <a:pPr algn="just"/>
            <a:r>
              <a:rPr lang="en-IN" sz="1600" b="1" dirty="0"/>
              <a:t>Year	 : 2022</a:t>
            </a:r>
            <a:endParaRPr lang="en-IN" sz="1600" dirty="0"/>
          </a:p>
          <a:p>
            <a:pPr algn="just"/>
            <a:r>
              <a:rPr lang="en-IN" sz="1600" dirty="0"/>
              <a:t>In the context of Bangladesh, a system has been built in this study for efficiently tracking and forecasting a pregnant woman's risk level. To determine the risk intensity level, this system will </a:t>
            </a:r>
            <a:r>
              <a:rPr lang="en-IN" sz="1600" dirty="0" err="1"/>
              <a:t>analyze</a:t>
            </a:r>
            <a:r>
              <a:rPr lang="en-IN" sz="1600" dirty="0"/>
              <a:t> the health information and risk factors of pregnant women. By 2030, the United Nations wants to improve maternal health and reduce mother and infant mortality; however, the rate is not decreasing as quickly as it should be. This study aimed to determine the risk level based on risk factors in pregnancy using appropriate analytical tools and machine learning algorithms. Data on maternal health were retrieved from the UCI machine learning repository for this study. According to the level of risk, categorization and classification methods have been utilized for the examination of risk variables. The </a:t>
            </a:r>
            <a:r>
              <a:rPr lang="en-IN" sz="1600" dirty="0" err="1"/>
              <a:t>AdaBoost</a:t>
            </a:r>
            <a:r>
              <a:rPr lang="en-IN" sz="1600" dirty="0"/>
              <a:t> Algorithm provides the highest AUC of 96%, when it comes to classification and prediction of the risk level, according to a comparison of certain groups of machine learning algorithms. </a:t>
            </a:r>
          </a:p>
        </p:txBody>
      </p:sp>
    </p:spTree>
    <p:extLst>
      <p:ext uri="{BB962C8B-B14F-4D97-AF65-F5344CB8AC3E}">
        <p14:creationId xmlns:p14="http://schemas.microsoft.com/office/powerpoint/2010/main" val="15098120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0"/>
            <a:ext cx="9144000" cy="6858000"/>
          </a:xfrm>
        </p:spPr>
        <p:txBody>
          <a:bodyPr>
            <a:noAutofit/>
          </a:bodyPr>
          <a:lstStyle/>
          <a:p>
            <a:pPr algn="just"/>
            <a:r>
              <a:rPr lang="en-IN" sz="1600" b="1" dirty="0"/>
              <a:t>Title	 :  </a:t>
            </a:r>
            <a:r>
              <a:rPr lang="en-IN" sz="1600" dirty="0"/>
              <a:t>Uncertainty-Aware Pre-Trained Foundation Models for Patient Risk Prediction via Gaussian Process.</a:t>
            </a:r>
          </a:p>
          <a:p>
            <a:pPr algn="just"/>
            <a:r>
              <a:rPr lang="en-IN" sz="1600" b="1" dirty="0"/>
              <a:t>Author: </a:t>
            </a:r>
            <a:r>
              <a:rPr lang="en-IN" sz="1600" dirty="0" err="1"/>
              <a:t>Jiaying</a:t>
            </a:r>
            <a:r>
              <a:rPr lang="en-IN" sz="1600" dirty="0"/>
              <a:t> Lu.</a:t>
            </a:r>
          </a:p>
          <a:p>
            <a:pPr algn="just"/>
            <a:r>
              <a:rPr lang="en-IN" sz="1600" b="1" dirty="0"/>
              <a:t>Year	 : </a:t>
            </a:r>
            <a:r>
              <a:rPr lang="en-IN" sz="1600" dirty="0"/>
              <a:t>2022</a:t>
            </a:r>
          </a:p>
          <a:p>
            <a:pPr algn="just"/>
            <a:r>
              <a:rPr lang="en-IN" sz="1600" dirty="0"/>
              <a:t>Patient risk prediction models are crucial as they enable health care providers to proactively identify and address potential health risks. Large pre-trained foundation models offer remarkable per </a:t>
            </a:r>
            <a:r>
              <a:rPr lang="en-IN" sz="1600" dirty="0" err="1"/>
              <a:t>formance</a:t>
            </a:r>
            <a:r>
              <a:rPr lang="en-IN" sz="1600" dirty="0"/>
              <a:t> in risk prediction tasks by </a:t>
            </a:r>
            <a:r>
              <a:rPr lang="en-IN" sz="1600" dirty="0" err="1"/>
              <a:t>analyzing</a:t>
            </a:r>
            <a:r>
              <a:rPr lang="en-IN" sz="1600" dirty="0"/>
              <a:t> multimodal patient data. However, a notable limitation of pre-trained foundation mod </a:t>
            </a:r>
            <a:r>
              <a:rPr lang="en-IN" sz="1600" dirty="0" err="1"/>
              <a:t>els</a:t>
            </a:r>
            <a:r>
              <a:rPr lang="en-IN" sz="1600" dirty="0"/>
              <a:t> lies in their deterministic predictions (i.e., lacking the ability to acknowledge uncertainty). We propose Gaussian Process-based foundation models to enable the generation of accurate predictions with instance-level uncertainty quantification, thus allowing health care professionals to make more informed and cautious decisions. Our proposed approach is principled and architecture-agnostic. Experimental results show that our proposed approach achieves competitive performance on classical classification metrics. More over, we observe that the accuracy of certain predictions is much higher than that of the uncertain ones, which validates the </a:t>
            </a:r>
            <a:r>
              <a:rPr lang="en-IN" sz="1600" dirty="0" err="1"/>
              <a:t>uncer</a:t>
            </a:r>
            <a:r>
              <a:rPr lang="en-IN" sz="1600" dirty="0"/>
              <a:t> </a:t>
            </a:r>
            <a:r>
              <a:rPr lang="en-IN" sz="1600" dirty="0" err="1"/>
              <a:t>tainty</a:t>
            </a:r>
            <a:r>
              <a:rPr lang="en-IN" sz="1600" dirty="0"/>
              <a:t> awareness of our proposed method. Therefore, healthcare providers can trust low-uncertainty predictions and conduct more GP Pre-trained Foundation Model NEG POS comprehensive investigations on high-uncertainty predictions, </a:t>
            </a:r>
            <a:r>
              <a:rPr lang="en-IN" sz="1600" dirty="0" err="1"/>
              <a:t>ul</a:t>
            </a:r>
            <a:r>
              <a:rPr lang="en-IN" sz="1600" dirty="0"/>
              <a:t> </a:t>
            </a:r>
            <a:r>
              <a:rPr lang="en-IN" sz="1600" dirty="0" err="1"/>
              <a:t>timately</a:t>
            </a:r>
            <a:r>
              <a:rPr lang="en-IN" sz="1600" dirty="0"/>
              <a:t> enhancing patient outcomes with less expert intervention.</a:t>
            </a:r>
          </a:p>
        </p:txBody>
      </p:sp>
    </p:spTree>
    <p:extLst>
      <p:ext uri="{BB962C8B-B14F-4D97-AF65-F5344CB8AC3E}">
        <p14:creationId xmlns:p14="http://schemas.microsoft.com/office/powerpoint/2010/main" val="23262790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8197"/>
            <a:ext cx="7315200" cy="761999"/>
          </a:xfrm>
        </p:spPr>
        <p:txBody>
          <a:bodyPr/>
          <a:lstStyle/>
          <a:p>
            <a:r>
              <a:rPr lang="en-IN" b="1" dirty="0"/>
              <a:t>Objectives</a:t>
            </a:r>
            <a:r>
              <a:rPr lang="en-IN" b="1" dirty="0" smtClean="0"/>
              <a:t>:</a:t>
            </a:r>
            <a:endParaRPr lang="en-IN" dirty="0"/>
          </a:p>
        </p:txBody>
      </p:sp>
      <p:sp>
        <p:nvSpPr>
          <p:cNvPr id="3" name="Content Placeholder 2"/>
          <p:cNvSpPr>
            <a:spLocks noGrp="1"/>
          </p:cNvSpPr>
          <p:nvPr>
            <p:ph idx="1"/>
          </p:nvPr>
        </p:nvSpPr>
        <p:spPr>
          <a:xfrm>
            <a:off x="37531" y="609600"/>
            <a:ext cx="9067800" cy="6114198"/>
          </a:xfrm>
        </p:spPr>
        <p:txBody>
          <a:bodyPr>
            <a:noAutofit/>
          </a:bodyPr>
          <a:lstStyle/>
          <a:p>
            <a:pPr lvl="0" algn="just"/>
            <a:r>
              <a:rPr lang="en-US" dirty="0"/>
              <a:t>To collect and preprocess diverse patient health records and clinical datasets for training predictive models.</a:t>
            </a:r>
            <a:endParaRPr lang="en-IN" dirty="0"/>
          </a:p>
          <a:p>
            <a:pPr lvl="0" algn="just"/>
            <a:r>
              <a:rPr lang="en-US" dirty="0"/>
              <a:t>To implement and compare advanced machine learning algorithms (e.g., </a:t>
            </a:r>
            <a:endParaRPr lang="en-IN" dirty="0"/>
          </a:p>
          <a:p>
            <a:pPr lvl="0" algn="just"/>
            <a:r>
              <a:rPr lang="en-US" dirty="0"/>
              <a:t>To evaluate model performance using metrics such as accuracy, precision, recall, F1-score, and AUC-ROC curve.</a:t>
            </a:r>
            <a:endParaRPr lang="en-IN" dirty="0"/>
          </a:p>
          <a:p>
            <a:pPr lvl="0" algn="just"/>
            <a:r>
              <a:rPr lang="en-US" dirty="0"/>
              <a:t>To integrate the best-performing model into a Django-based web application for </a:t>
            </a:r>
            <a:r>
              <a:rPr lang="en-US" dirty="0" smtClean="0"/>
              <a:t>patient </a:t>
            </a:r>
            <a:r>
              <a:rPr lang="en-US" dirty="0"/>
              <a:t>risk assessment.</a:t>
            </a:r>
            <a:endParaRPr lang="en-IN" dirty="0"/>
          </a:p>
          <a:p>
            <a:pPr lvl="0" algn="just"/>
            <a:r>
              <a:rPr lang="en-US" dirty="0"/>
              <a:t>To design a user-friendly interface for healthcare professionals to input patient data and receive risk predictions and clinical recommendations.</a:t>
            </a:r>
            <a:endParaRPr lang="en-IN" dirty="0"/>
          </a:p>
          <a:p>
            <a:pPr lvl="0" algn="just"/>
            <a:r>
              <a:rPr lang="en-US" dirty="0"/>
              <a:t>To ensure system scalability, data security, and compliance with healthcare data privacy regulations.</a:t>
            </a:r>
            <a:endParaRPr lang="en-IN" dirty="0"/>
          </a:p>
          <a:p>
            <a:pPr lvl="0" algn="just"/>
            <a:r>
              <a:rPr lang="en-US" dirty="0"/>
              <a:t>To validate the proposed system with clinical experts and assess its effectiveness in supporting decision-making in real-world healthcare environments.</a:t>
            </a:r>
            <a:endParaRPr lang="en-IN" dirty="0"/>
          </a:p>
        </p:txBody>
      </p:sp>
    </p:spTree>
    <p:extLst>
      <p:ext uri="{BB962C8B-B14F-4D97-AF65-F5344CB8AC3E}">
        <p14:creationId xmlns:p14="http://schemas.microsoft.com/office/powerpoint/2010/main" val="41148410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914401"/>
            <a:ext cx="7315200" cy="609599"/>
          </a:xfrm>
        </p:spPr>
        <p:txBody>
          <a:bodyPr>
            <a:normAutofit/>
          </a:bodyPr>
          <a:lstStyle/>
          <a:p>
            <a:r>
              <a:rPr lang="en-IN" b="1" dirty="0"/>
              <a:t>Scope of the </a:t>
            </a:r>
            <a:r>
              <a:rPr lang="en-IN" b="1" dirty="0" smtClean="0"/>
              <a:t>Project</a:t>
            </a:r>
            <a:r>
              <a:rPr lang="en-IN" dirty="0" smtClean="0"/>
              <a:t>:</a:t>
            </a:r>
            <a:endParaRPr lang="en-IN" dirty="0"/>
          </a:p>
        </p:txBody>
      </p:sp>
      <p:sp>
        <p:nvSpPr>
          <p:cNvPr id="3" name="Content Placeholder 2"/>
          <p:cNvSpPr>
            <a:spLocks noGrp="1"/>
          </p:cNvSpPr>
          <p:nvPr>
            <p:ph idx="1"/>
          </p:nvPr>
        </p:nvSpPr>
        <p:spPr>
          <a:xfrm>
            <a:off x="914400" y="1676401"/>
            <a:ext cx="7315200" cy="4632960"/>
          </a:xfrm>
        </p:spPr>
        <p:txBody>
          <a:bodyPr>
            <a:normAutofit/>
          </a:bodyPr>
          <a:lstStyle/>
          <a:p>
            <a:pPr algn="just"/>
            <a:r>
              <a:rPr lang="en-IN" dirty="0"/>
              <a:t>The scope of this project encompasses the development and integration of advanced machine learning models for the predictive analysis of patient risk levels within Clinical Decision Support Systems (CDSS), utilizing the Django framework for seamless web-based deployment. The system aims to process and </a:t>
            </a:r>
            <a:r>
              <a:rPr lang="en-IN" dirty="0" err="1"/>
              <a:t>analyze</a:t>
            </a:r>
            <a:r>
              <a:rPr lang="en-IN" dirty="0"/>
              <a:t> historical and patient health data, including vital signs, medical history, and lab reports, to classify patients into various risk categories such as low, medium, or high. By leveraging powerful algorithms like the project supports healthcare professionals in making accurate, timely, and data-driven decisions. The Django framework facilitates secure data handling, user-friendly interfaces, and integration with electronic health record systems, ultimately enhancing the quality of patient care and reducing the likelihood of clinical errors.</a:t>
            </a:r>
          </a:p>
        </p:txBody>
      </p:sp>
    </p:spTree>
    <p:extLst>
      <p:ext uri="{BB962C8B-B14F-4D97-AF65-F5344CB8AC3E}">
        <p14:creationId xmlns:p14="http://schemas.microsoft.com/office/powerpoint/2010/main" val="2533629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IN" b="1" dirty="0"/>
              <a:t>List of </a:t>
            </a:r>
            <a:r>
              <a:rPr lang="en-IN" b="1" dirty="0" smtClean="0"/>
              <a:t>Modules:</a:t>
            </a:r>
            <a:endParaRPr lang="en-IN" dirty="0"/>
          </a:p>
        </p:txBody>
      </p:sp>
      <p:sp>
        <p:nvSpPr>
          <p:cNvPr id="3" name="Content Placeholder 2"/>
          <p:cNvSpPr>
            <a:spLocks noGrp="1"/>
          </p:cNvSpPr>
          <p:nvPr>
            <p:ph idx="1"/>
          </p:nvPr>
        </p:nvSpPr>
        <p:spPr>
          <a:xfrm>
            <a:off x="914400" y="1828801"/>
            <a:ext cx="7315200" cy="4480560"/>
          </a:xfrm>
        </p:spPr>
        <p:txBody>
          <a:bodyPr>
            <a:normAutofit/>
          </a:bodyPr>
          <a:lstStyle/>
          <a:p>
            <a:pPr lvl="0"/>
            <a:r>
              <a:rPr lang="en-US" dirty="0"/>
              <a:t>Data Pre-processing</a:t>
            </a:r>
            <a:endParaRPr lang="en-IN" dirty="0"/>
          </a:p>
          <a:p>
            <a:pPr lvl="0"/>
            <a:r>
              <a:rPr lang="en-US" dirty="0"/>
              <a:t>Data Analysis of Visualization</a:t>
            </a:r>
            <a:endParaRPr lang="en-IN" dirty="0"/>
          </a:p>
          <a:p>
            <a:pPr lvl="0"/>
            <a:r>
              <a:rPr lang="en-US" dirty="0"/>
              <a:t>SUPPORT VECTOR MACHINE</a:t>
            </a:r>
            <a:endParaRPr lang="en-IN" dirty="0"/>
          </a:p>
          <a:p>
            <a:pPr lvl="0"/>
            <a:r>
              <a:rPr lang="en-US" dirty="0"/>
              <a:t>ADABOOST CLASSIFER </a:t>
            </a:r>
            <a:endParaRPr lang="en-IN" dirty="0"/>
          </a:p>
          <a:p>
            <a:pPr lvl="0"/>
            <a:r>
              <a:rPr lang="en-US" dirty="0"/>
              <a:t>RANDOM FOREST CLASSIFER</a:t>
            </a:r>
            <a:endParaRPr lang="en-IN" dirty="0"/>
          </a:p>
          <a:p>
            <a:pPr lvl="0"/>
            <a:r>
              <a:rPr lang="en-US" dirty="0"/>
              <a:t>Deployment Using DJANGO</a:t>
            </a:r>
            <a:endParaRPr lang="en-IN" dirty="0"/>
          </a:p>
        </p:txBody>
      </p:sp>
    </p:spTree>
    <p:extLst>
      <p:ext uri="{BB962C8B-B14F-4D97-AF65-F5344CB8AC3E}">
        <p14:creationId xmlns:p14="http://schemas.microsoft.com/office/powerpoint/2010/main" val="1367984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US" b="1" dirty="0" smtClean="0"/>
              <a:t>PYTHON:</a:t>
            </a:r>
            <a:endParaRPr lang="en-IN" dirty="0"/>
          </a:p>
        </p:txBody>
      </p:sp>
      <p:sp>
        <p:nvSpPr>
          <p:cNvPr id="3" name="Content Placeholder 2"/>
          <p:cNvSpPr>
            <a:spLocks noGrp="1"/>
          </p:cNvSpPr>
          <p:nvPr>
            <p:ph idx="1"/>
          </p:nvPr>
        </p:nvSpPr>
        <p:spPr>
          <a:xfrm>
            <a:off x="914400" y="1828801"/>
            <a:ext cx="7315200" cy="4480560"/>
          </a:xfrm>
        </p:spPr>
        <p:txBody>
          <a:bodyPr>
            <a:normAutofit/>
          </a:bodyPr>
          <a:lstStyle/>
          <a:p>
            <a:pPr marL="0" indent="0" algn="just">
              <a:buNone/>
            </a:pPr>
            <a:r>
              <a:rPr lang="en-US" b="1" dirty="0" smtClean="0"/>
              <a:t>Introduction</a:t>
            </a:r>
            <a:r>
              <a:rPr lang="en-US" b="1" dirty="0"/>
              <a:t>:</a:t>
            </a:r>
            <a:endParaRPr lang="en-IN" dirty="0"/>
          </a:p>
          <a:p>
            <a:pPr marL="0" indent="0" algn="just">
              <a:buNone/>
            </a:pPr>
            <a:r>
              <a:rPr lang="en-US" dirty="0"/>
              <a:t>Python is an interpreted high-level general-purpose programming language. Its design philosophy emphasizes code readability with its use of significant indentation. Its language constructs as well as its object-oriented approach aim to help programmers write clear, logical code for small and large-scale projects.</a:t>
            </a:r>
            <a:endParaRPr lang="en-IN" dirty="0"/>
          </a:p>
        </p:txBody>
      </p:sp>
    </p:spTree>
    <p:extLst>
      <p:ext uri="{BB962C8B-B14F-4D97-AF65-F5344CB8AC3E}">
        <p14:creationId xmlns:p14="http://schemas.microsoft.com/office/powerpoint/2010/main" val="39786483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315200" cy="1066799"/>
          </a:xfrm>
        </p:spPr>
        <p:txBody>
          <a:bodyPr/>
          <a:lstStyle/>
          <a:p>
            <a:r>
              <a:rPr lang="en-IN" b="1" dirty="0"/>
              <a:t>Abstract:</a:t>
            </a:r>
            <a:endParaRPr lang="en-IN" dirty="0"/>
          </a:p>
        </p:txBody>
      </p:sp>
      <p:sp>
        <p:nvSpPr>
          <p:cNvPr id="3" name="Content Placeholder 2"/>
          <p:cNvSpPr>
            <a:spLocks noGrp="1"/>
          </p:cNvSpPr>
          <p:nvPr>
            <p:ph idx="1"/>
          </p:nvPr>
        </p:nvSpPr>
        <p:spPr>
          <a:xfrm>
            <a:off x="304800" y="1219200"/>
            <a:ext cx="8458200" cy="5486399"/>
          </a:xfrm>
        </p:spPr>
        <p:txBody>
          <a:bodyPr>
            <a:normAutofit/>
          </a:bodyPr>
          <a:lstStyle/>
          <a:p>
            <a:pPr algn="just"/>
            <a:r>
              <a:rPr lang="en-IN" dirty="0"/>
              <a:t>The integration of advanced machine learning models into clinical decision support systems (CDSS) offers a transformative approach to predicting patient risk levels with greater accuracy and efficiency. This project leverages supervised learning algorithms, to </a:t>
            </a:r>
            <a:r>
              <a:rPr lang="en-IN" dirty="0" err="1"/>
              <a:t>analyze</a:t>
            </a:r>
            <a:r>
              <a:rPr lang="en-IN" dirty="0"/>
              <a:t> patient health records and vital parameters for early risk stratification. Implemented using the Django framework, the system facilitates risk level predictions through a secure, web-based interface designed for healthcare professionals. By automating the detection of high-risk patients, the platform enhances clinical decision-making, supports timely interventions, and ultimately contributes to improved patient outcomes. The model is trained and validated on curated medical datasets, ensuring robustness and scalability for deployment in hospital management systems.</a:t>
            </a:r>
          </a:p>
          <a:p>
            <a:pPr algn="just"/>
            <a:r>
              <a:rPr lang="en-IN" b="1" dirty="0"/>
              <a:t>Keywords:</a:t>
            </a:r>
            <a:r>
              <a:rPr lang="en-IN" dirty="0"/>
              <a:t/>
            </a:r>
            <a:br>
              <a:rPr lang="en-IN" dirty="0"/>
            </a:br>
            <a:r>
              <a:rPr lang="en-IN" dirty="0"/>
              <a:t>Machine Learning, Patient Risk Prediction, Clinical Decision Support System, Django Framework, Healthcare Analytics, Risk Stratification, Supervised Learning, Medical Diagnosis.</a:t>
            </a:r>
          </a:p>
        </p:txBody>
      </p:sp>
    </p:spTree>
    <p:extLst>
      <p:ext uri="{BB962C8B-B14F-4D97-AF65-F5344CB8AC3E}">
        <p14:creationId xmlns:p14="http://schemas.microsoft.com/office/powerpoint/2010/main" val="517908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IN" b="1" dirty="0"/>
              <a:t>Use Case </a:t>
            </a:r>
            <a:r>
              <a:rPr lang="en-IN" b="1" dirty="0" smtClean="0"/>
              <a:t>Diagram:</a:t>
            </a:r>
            <a:endParaRPr lang="en-IN" dirty="0"/>
          </a:p>
        </p:txBody>
      </p:sp>
      <p:pic>
        <p:nvPicPr>
          <p:cNvPr id="4" name="Picture 3" descr="C:\Users\SPIRO-PYTHON1\Downloads\ML ALL UML-Sys Arch.drawio.png"/>
          <p:cNvPicPr/>
          <p:nvPr/>
        </p:nvPicPr>
        <p:blipFill>
          <a:blip r:embed="rId2">
            <a:extLst>
              <a:ext uri="{28A0092B-C50C-407E-A947-70E740481C1C}">
                <a14:useLocalDpi xmlns:a14="http://schemas.microsoft.com/office/drawing/2010/main" val="0"/>
              </a:ext>
            </a:extLst>
          </a:blip>
          <a:srcRect/>
          <a:stretch>
            <a:fillRect/>
          </a:stretch>
        </p:blipFill>
        <p:spPr bwMode="auto">
          <a:xfrm>
            <a:off x="1706245" y="1905000"/>
            <a:ext cx="5731510" cy="4724400"/>
          </a:xfrm>
          <a:prstGeom prst="rect">
            <a:avLst/>
          </a:prstGeom>
          <a:noFill/>
          <a:ln>
            <a:noFill/>
          </a:ln>
        </p:spPr>
      </p:pic>
    </p:spTree>
    <p:extLst>
      <p:ext uri="{BB962C8B-B14F-4D97-AF65-F5344CB8AC3E}">
        <p14:creationId xmlns:p14="http://schemas.microsoft.com/office/powerpoint/2010/main" val="36756277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IN" b="1" dirty="0"/>
              <a:t>Class Diagram </a:t>
            </a:r>
            <a:r>
              <a:rPr lang="en-IN" b="1" dirty="0" smtClean="0"/>
              <a:t>:</a:t>
            </a:r>
            <a:endParaRPr lang="en-IN" dirty="0"/>
          </a:p>
        </p:txBody>
      </p:sp>
      <p:pic>
        <p:nvPicPr>
          <p:cNvPr id="4" name="Picture 3"/>
          <p:cNvPicPr/>
          <p:nvPr/>
        </p:nvPicPr>
        <p:blipFill>
          <a:blip r:embed="rId2"/>
          <a:stretch>
            <a:fillRect/>
          </a:stretch>
        </p:blipFill>
        <p:spPr>
          <a:xfrm>
            <a:off x="1706245" y="2057400"/>
            <a:ext cx="5731510" cy="4421505"/>
          </a:xfrm>
          <a:prstGeom prst="rect">
            <a:avLst/>
          </a:prstGeom>
        </p:spPr>
      </p:pic>
    </p:spTree>
    <p:extLst>
      <p:ext uri="{BB962C8B-B14F-4D97-AF65-F5344CB8AC3E}">
        <p14:creationId xmlns:p14="http://schemas.microsoft.com/office/powerpoint/2010/main" val="19170852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IN" sz="2800" b="1" dirty="0"/>
              <a:t>Module description:</a:t>
            </a:r>
            <a:endParaRPr lang="en-IN" sz="2800" dirty="0"/>
          </a:p>
        </p:txBody>
      </p:sp>
      <p:sp>
        <p:nvSpPr>
          <p:cNvPr id="3" name="Content Placeholder 2"/>
          <p:cNvSpPr>
            <a:spLocks noGrp="1"/>
          </p:cNvSpPr>
          <p:nvPr>
            <p:ph idx="1"/>
          </p:nvPr>
        </p:nvSpPr>
        <p:spPr>
          <a:xfrm>
            <a:off x="914400" y="1676401"/>
            <a:ext cx="7315200" cy="4632960"/>
          </a:xfrm>
        </p:spPr>
        <p:txBody>
          <a:bodyPr>
            <a:normAutofit/>
          </a:bodyPr>
          <a:lstStyle/>
          <a:p>
            <a:pPr marL="0" indent="0" algn="just">
              <a:buNone/>
            </a:pPr>
            <a:r>
              <a:rPr lang="en-IN" b="1" dirty="0" smtClean="0"/>
              <a:t>Data </a:t>
            </a:r>
            <a:r>
              <a:rPr lang="en-IN" b="1" dirty="0"/>
              <a:t>Pre-processing</a:t>
            </a:r>
            <a:endParaRPr lang="en-IN" dirty="0"/>
          </a:p>
          <a:p>
            <a:pPr algn="just"/>
            <a:r>
              <a:rPr lang="en-IN" dirty="0"/>
              <a:t>Validation techniques in machine learning are used to get the error rate of the Machine Learning (ML) model, which can be considered as close to the true error rate of the dataset. </a:t>
            </a:r>
          </a:p>
          <a:p>
            <a:pPr algn="just"/>
            <a:r>
              <a:rPr lang="en-IN" dirty="0"/>
              <a:t>If the data volume is large enough to be representative of the population, you may not need the validation techniques. However, in real-world scenarios, to work with samples of data that may not be a true representative of the population of given dataset. To finding the missing value, duplicate value and description of data type whether it is float variable or integer. </a:t>
            </a:r>
          </a:p>
          <a:p>
            <a:pPr algn="just"/>
            <a:r>
              <a:rPr lang="en-IN" dirty="0"/>
              <a:t>The sample of data used to provide an unbiased evaluation of a model fit on the training dataset while tuning model hyper parameters.</a:t>
            </a:r>
          </a:p>
          <a:p>
            <a:pPr marL="0" indent="0" algn="just">
              <a:buNone/>
            </a:pPr>
            <a:endParaRPr lang="en-IN" dirty="0"/>
          </a:p>
          <a:p>
            <a:pPr algn="just"/>
            <a:endParaRPr lang="en-IN" dirty="0"/>
          </a:p>
        </p:txBody>
      </p:sp>
    </p:spTree>
    <p:extLst>
      <p:ext uri="{BB962C8B-B14F-4D97-AF65-F5344CB8AC3E}">
        <p14:creationId xmlns:p14="http://schemas.microsoft.com/office/powerpoint/2010/main" val="28895439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IN" sz="2800" b="1" dirty="0"/>
              <a:t>Data Validation/ Cleaning/Preparing </a:t>
            </a:r>
            <a:r>
              <a:rPr lang="en-IN" sz="2800" b="1" dirty="0" smtClean="0"/>
              <a:t>Process:</a:t>
            </a:r>
            <a:endParaRPr lang="en-IN" sz="2800" dirty="0"/>
          </a:p>
        </p:txBody>
      </p:sp>
      <p:sp>
        <p:nvSpPr>
          <p:cNvPr id="3" name="Content Placeholder 2"/>
          <p:cNvSpPr>
            <a:spLocks noGrp="1"/>
          </p:cNvSpPr>
          <p:nvPr>
            <p:ph idx="1"/>
          </p:nvPr>
        </p:nvSpPr>
        <p:spPr>
          <a:xfrm>
            <a:off x="914400" y="1676401"/>
            <a:ext cx="7315200" cy="4632960"/>
          </a:xfrm>
        </p:spPr>
        <p:txBody>
          <a:bodyPr>
            <a:normAutofit/>
          </a:bodyPr>
          <a:lstStyle/>
          <a:p>
            <a:pPr algn="just"/>
            <a:r>
              <a:rPr lang="en-IN" dirty="0" smtClean="0"/>
              <a:t>Importing </a:t>
            </a:r>
            <a:r>
              <a:rPr lang="en-IN" dirty="0"/>
              <a:t>the library packages with loading given dataset. To </a:t>
            </a:r>
            <a:r>
              <a:rPr lang="en-IN" dirty="0" err="1"/>
              <a:t>analyzing</a:t>
            </a:r>
            <a:r>
              <a:rPr lang="en-IN" dirty="0"/>
              <a:t> the variable identification by data shape, data type and evaluating the missing values, duplicate values. </a:t>
            </a:r>
          </a:p>
          <a:p>
            <a:pPr algn="just"/>
            <a:r>
              <a:rPr lang="en-IN" dirty="0"/>
              <a:t>A validation dataset is a sample of data held back from training your model that is used to give an estimate of model skill while tuning model's and procedures that you can use to make the best use of validation and test datasets when evaluating your models. </a:t>
            </a:r>
          </a:p>
          <a:p>
            <a:pPr algn="just"/>
            <a:r>
              <a:rPr lang="en-IN" dirty="0"/>
              <a:t>Data cleaning / preparing by rename the given dataset and drop the column </a:t>
            </a:r>
            <a:r>
              <a:rPr lang="en-IN" dirty="0" err="1"/>
              <a:t>etc</a:t>
            </a:r>
            <a:endParaRPr lang="en-IN" dirty="0"/>
          </a:p>
        </p:txBody>
      </p:sp>
    </p:spTree>
    <p:extLst>
      <p:ext uri="{BB962C8B-B14F-4D97-AF65-F5344CB8AC3E}">
        <p14:creationId xmlns:p14="http://schemas.microsoft.com/office/powerpoint/2010/main" val="1082719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IN" sz="2800" b="1" dirty="0"/>
              <a:t>Exploration data analysis of visualization</a:t>
            </a:r>
            <a:endParaRPr lang="en-IN" sz="2800" dirty="0"/>
          </a:p>
        </p:txBody>
      </p:sp>
      <p:sp>
        <p:nvSpPr>
          <p:cNvPr id="3" name="Content Placeholder 2"/>
          <p:cNvSpPr>
            <a:spLocks noGrp="1"/>
          </p:cNvSpPr>
          <p:nvPr>
            <p:ph idx="1"/>
          </p:nvPr>
        </p:nvSpPr>
        <p:spPr>
          <a:xfrm>
            <a:off x="914400" y="1676401"/>
            <a:ext cx="7315200" cy="4632960"/>
          </a:xfrm>
        </p:spPr>
        <p:txBody>
          <a:bodyPr/>
          <a:lstStyle/>
          <a:p>
            <a:pPr algn="just"/>
            <a:r>
              <a:rPr lang="en-IN" dirty="0" smtClean="0"/>
              <a:t>Data </a:t>
            </a:r>
            <a:r>
              <a:rPr lang="en-IN" dirty="0"/>
              <a:t>visualization is an important skill in applied statistics and machine learning. </a:t>
            </a:r>
          </a:p>
          <a:p>
            <a:pPr algn="just"/>
            <a:r>
              <a:rPr lang="en-IN" dirty="0"/>
              <a:t>Statistics does indeed focus on quantitative descriptions and estimations of data. </a:t>
            </a:r>
          </a:p>
          <a:p>
            <a:pPr algn="just"/>
            <a:r>
              <a:rPr lang="en-IN" dirty="0"/>
              <a:t>Data visualization provides an important suite of tools for gaining a qualitative understanding. </a:t>
            </a:r>
          </a:p>
          <a:p>
            <a:pPr algn="just"/>
            <a:r>
              <a:rPr lang="en-IN" dirty="0"/>
              <a:t>This can be helpful when exploring and getting to know a dataset and can help with identifying patterns, corrupt data, outliers, and much more. </a:t>
            </a:r>
          </a:p>
        </p:txBody>
      </p:sp>
    </p:spTree>
    <p:extLst>
      <p:ext uri="{BB962C8B-B14F-4D97-AF65-F5344CB8AC3E}">
        <p14:creationId xmlns:p14="http://schemas.microsoft.com/office/powerpoint/2010/main" val="1774180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IN" sz="2800" b="1" dirty="0" smtClean="0"/>
              <a:t>Comparing Algorithm with prediction in the form of best accuracy result:</a:t>
            </a:r>
            <a:endParaRPr lang="en-IN" sz="2800" dirty="0"/>
          </a:p>
        </p:txBody>
      </p:sp>
      <p:sp>
        <p:nvSpPr>
          <p:cNvPr id="3" name="Content Placeholder 2"/>
          <p:cNvSpPr>
            <a:spLocks noGrp="1"/>
          </p:cNvSpPr>
          <p:nvPr>
            <p:ph idx="1"/>
          </p:nvPr>
        </p:nvSpPr>
        <p:spPr>
          <a:xfrm>
            <a:off x="914400" y="1676401"/>
            <a:ext cx="7315200" cy="4632960"/>
          </a:xfrm>
        </p:spPr>
        <p:txBody>
          <a:bodyPr/>
          <a:lstStyle/>
          <a:p>
            <a:pPr algn="just"/>
            <a:r>
              <a:rPr lang="en-IN" dirty="0" smtClean="0"/>
              <a:t>It </a:t>
            </a:r>
            <a:r>
              <a:rPr lang="en-IN" dirty="0"/>
              <a:t>is important to compare the performance of multiple different machine learning algorithms consistently and it will discover to create a test harness to compare multiple different machine learning algorithms in Python with </a:t>
            </a:r>
            <a:r>
              <a:rPr lang="en-IN" dirty="0" err="1"/>
              <a:t>scikit</a:t>
            </a:r>
            <a:r>
              <a:rPr lang="en-IN" dirty="0"/>
              <a:t>-learn. </a:t>
            </a:r>
          </a:p>
          <a:p>
            <a:pPr algn="just"/>
            <a:r>
              <a:rPr lang="en-IN" dirty="0"/>
              <a:t>It can use this test harness as a template on your own machine learning problems and add more and different algorithms to compare. </a:t>
            </a:r>
          </a:p>
          <a:p>
            <a:pPr algn="just"/>
            <a:r>
              <a:rPr lang="en-IN" dirty="0"/>
              <a:t>Each model will have different performance characteristics. Using resampling methods like cross validation, you can get an estimate for how accurate each model may be on unseen data.</a:t>
            </a:r>
          </a:p>
        </p:txBody>
      </p:sp>
    </p:spTree>
    <p:extLst>
      <p:ext uri="{BB962C8B-B14F-4D97-AF65-F5344CB8AC3E}">
        <p14:creationId xmlns:p14="http://schemas.microsoft.com/office/powerpoint/2010/main" val="6159254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IN" b="1" dirty="0"/>
              <a:t>Algorithm </a:t>
            </a:r>
            <a:r>
              <a:rPr lang="en-IN" b="1" dirty="0" smtClean="0"/>
              <a:t>Explanation:</a:t>
            </a:r>
            <a:endParaRPr lang="en-IN" dirty="0"/>
          </a:p>
        </p:txBody>
      </p:sp>
      <p:sp>
        <p:nvSpPr>
          <p:cNvPr id="3" name="Content Placeholder 2"/>
          <p:cNvSpPr>
            <a:spLocks noGrp="1"/>
          </p:cNvSpPr>
          <p:nvPr>
            <p:ph idx="1"/>
          </p:nvPr>
        </p:nvSpPr>
        <p:spPr>
          <a:xfrm>
            <a:off x="914400" y="1828801"/>
            <a:ext cx="7315200" cy="4480560"/>
          </a:xfrm>
        </p:spPr>
        <p:txBody>
          <a:bodyPr>
            <a:normAutofit/>
          </a:bodyPr>
          <a:lstStyle/>
          <a:p>
            <a:pPr algn="just"/>
            <a:r>
              <a:rPr lang="en-IN" dirty="0" smtClean="0"/>
              <a:t>In </a:t>
            </a:r>
            <a:r>
              <a:rPr lang="en-IN" dirty="0"/>
              <a:t>machine learning and statistics, classification is a supervised learning approach in which the computer program learns from the data input given to it and then uses this learning to classify new observation. </a:t>
            </a:r>
          </a:p>
          <a:p>
            <a:pPr algn="just"/>
            <a:r>
              <a:rPr lang="en-IN" dirty="0"/>
              <a:t>This data set may simply be bi-class (like identifying whether the person is male or female or that the mail is spam or non-spam) or it may be multi-class too. </a:t>
            </a:r>
          </a:p>
          <a:p>
            <a:pPr algn="just"/>
            <a:r>
              <a:rPr lang="en-IN" dirty="0"/>
              <a:t>Some examples of classification problems are: speech recognition, handwriting recognition, bio metric identification, document classification </a:t>
            </a:r>
            <a:r>
              <a:rPr lang="en-IN" dirty="0" err="1"/>
              <a:t>etc</a:t>
            </a:r>
            <a:endParaRPr lang="en-IN" dirty="0"/>
          </a:p>
        </p:txBody>
      </p:sp>
    </p:spTree>
    <p:extLst>
      <p:ext uri="{BB962C8B-B14F-4D97-AF65-F5344CB8AC3E}">
        <p14:creationId xmlns:p14="http://schemas.microsoft.com/office/powerpoint/2010/main" val="20505809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Support Vector Machine or SVM:</a:t>
            </a:r>
            <a:r>
              <a:rPr lang="en-AU" dirty="0"/>
              <a:t/>
            </a:r>
            <a:br>
              <a:rPr lang="en-AU" dirty="0"/>
            </a:br>
            <a:endParaRPr lang="en-AU" dirty="0"/>
          </a:p>
        </p:txBody>
      </p:sp>
      <p:sp>
        <p:nvSpPr>
          <p:cNvPr id="3" name="Content Placeholder 2"/>
          <p:cNvSpPr>
            <a:spLocks noGrp="1"/>
          </p:cNvSpPr>
          <p:nvPr>
            <p:ph idx="1"/>
          </p:nvPr>
        </p:nvSpPr>
        <p:spPr/>
        <p:txBody>
          <a:bodyPr>
            <a:normAutofit fontScale="92500"/>
          </a:bodyPr>
          <a:lstStyle/>
          <a:p>
            <a:pPr algn="just"/>
            <a:r>
              <a:rPr lang="en-IN" dirty="0"/>
              <a:t>Support Vector Machine or SVM is one of the most popular Supervised Learning algorithms, which is used for Classification as well as Regression problems. However, primarily, it is used for Classification problems in Machine Learning.</a:t>
            </a:r>
            <a:endParaRPr lang="en-AU" dirty="0"/>
          </a:p>
          <a:p>
            <a:pPr algn="just"/>
            <a:r>
              <a:rPr lang="en-IN" dirty="0"/>
              <a:t>The goal of the SVM algorithm is to create the best line or decision boundary that can segregate n-dimensional space into classes so that we can easily put the new data point in the correct category in the future. This best decision boundary is called a hyperplane.</a:t>
            </a:r>
            <a:endParaRPr lang="en-AU" dirty="0"/>
          </a:p>
          <a:p>
            <a:pPr algn="just"/>
            <a:r>
              <a:rPr lang="en-IN" dirty="0"/>
              <a:t>SVM chooses the extreme points/vectors that help in creating the hyperplane. These extreme cases are called as support vectors, and hence algorithm is termed as Support Vector Machine. Consider the below diagram in which there are two different categories that are classified using a decision boundary or hyperplane</a:t>
            </a:r>
            <a:endParaRPr lang="en-AU" dirty="0"/>
          </a:p>
          <a:p>
            <a:pPr algn="just"/>
            <a:endParaRPr lang="en-AU" dirty="0"/>
          </a:p>
        </p:txBody>
      </p:sp>
    </p:spTree>
    <p:extLst>
      <p:ext uri="{BB962C8B-B14F-4D97-AF65-F5344CB8AC3E}">
        <p14:creationId xmlns:p14="http://schemas.microsoft.com/office/powerpoint/2010/main" val="2537732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err="1"/>
              <a:t>Adaboost</a:t>
            </a:r>
            <a:r>
              <a:rPr lang="en-IN" b="1" dirty="0"/>
              <a:t> Classifier:	</a:t>
            </a:r>
            <a:r>
              <a:rPr lang="en-AU" dirty="0"/>
              <a:t/>
            </a:r>
            <a:br>
              <a:rPr lang="en-AU" dirty="0"/>
            </a:br>
            <a:endParaRPr lang="en-AU" dirty="0"/>
          </a:p>
        </p:txBody>
      </p:sp>
      <p:sp>
        <p:nvSpPr>
          <p:cNvPr id="3" name="Content Placeholder 2"/>
          <p:cNvSpPr>
            <a:spLocks noGrp="1"/>
          </p:cNvSpPr>
          <p:nvPr>
            <p:ph idx="1"/>
          </p:nvPr>
        </p:nvSpPr>
        <p:spPr/>
        <p:txBody>
          <a:bodyPr>
            <a:normAutofit fontScale="92500" lnSpcReduction="10000"/>
          </a:bodyPr>
          <a:lstStyle/>
          <a:p>
            <a:pPr algn="just"/>
            <a:r>
              <a:rPr lang="en-IN" dirty="0"/>
              <a:t>An </a:t>
            </a:r>
            <a:r>
              <a:rPr lang="en-IN" dirty="0" err="1"/>
              <a:t>AdaBoost</a:t>
            </a:r>
            <a:r>
              <a:rPr lang="en-IN" dirty="0"/>
              <a:t> classifier is a meta-estimator that begins by fitting a classifier on the original dataset and then fits additional copies of the classifier on the same dataset but where the weights of incorrectly classified instances are adjusted such that subsequent classifiers focus more on difficult cases.</a:t>
            </a:r>
            <a:endParaRPr lang="en-AU" dirty="0"/>
          </a:p>
          <a:p>
            <a:pPr algn="just"/>
            <a:r>
              <a:rPr lang="en-IN" dirty="0" err="1"/>
              <a:t>AdaBoost</a:t>
            </a:r>
            <a:r>
              <a:rPr lang="en-IN" dirty="0"/>
              <a:t> can be used to boost the performance of any machine learning algorithm. It is best used with weak learners. These are models that achieve accuracy just above random chance on a classification problem. The most suited and therefore most common algorithm used with </a:t>
            </a:r>
            <a:r>
              <a:rPr lang="en-IN" dirty="0" err="1"/>
              <a:t>AdaBoost</a:t>
            </a:r>
            <a:r>
              <a:rPr lang="en-IN" dirty="0"/>
              <a:t> are decision trees with one level. How does the </a:t>
            </a:r>
            <a:r>
              <a:rPr lang="en-IN" dirty="0" err="1"/>
              <a:t>AdaBoost</a:t>
            </a:r>
            <a:r>
              <a:rPr lang="en-IN" dirty="0"/>
              <a:t> algorithm work explain?</a:t>
            </a:r>
            <a:endParaRPr lang="en-AU" dirty="0"/>
          </a:p>
          <a:p>
            <a:pPr algn="just"/>
            <a:r>
              <a:rPr lang="en-IN" dirty="0"/>
              <a:t>It works on the principle of learners growing sequentially. Except for the first, each subsequent learner is grown from previously grown learners. In simple words, weak learners are converted into strong ones. The </a:t>
            </a:r>
            <a:r>
              <a:rPr lang="en-IN" dirty="0" err="1"/>
              <a:t>AdaBoost</a:t>
            </a:r>
            <a:r>
              <a:rPr lang="en-IN" dirty="0"/>
              <a:t> algorithm works on the same principle as boosting with a slight difference.</a:t>
            </a:r>
            <a:endParaRPr lang="en-AU" dirty="0"/>
          </a:p>
        </p:txBody>
      </p:sp>
    </p:spTree>
    <p:extLst>
      <p:ext uri="{BB962C8B-B14F-4D97-AF65-F5344CB8AC3E}">
        <p14:creationId xmlns:p14="http://schemas.microsoft.com/office/powerpoint/2010/main" val="8892179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Random Forest Classifier:</a:t>
            </a:r>
            <a:r>
              <a:rPr lang="en-AU" dirty="0"/>
              <a:t/>
            </a:r>
            <a:br>
              <a:rPr lang="en-AU" dirty="0"/>
            </a:br>
            <a:endParaRPr lang="en-AU" dirty="0"/>
          </a:p>
        </p:txBody>
      </p:sp>
      <p:sp>
        <p:nvSpPr>
          <p:cNvPr id="3" name="Content Placeholder 2"/>
          <p:cNvSpPr>
            <a:spLocks noGrp="1"/>
          </p:cNvSpPr>
          <p:nvPr>
            <p:ph idx="1"/>
          </p:nvPr>
        </p:nvSpPr>
        <p:spPr/>
        <p:txBody>
          <a:bodyPr>
            <a:normAutofit fontScale="85000" lnSpcReduction="20000"/>
          </a:bodyPr>
          <a:lstStyle/>
          <a:p>
            <a:pPr algn="just"/>
            <a:r>
              <a:rPr lang="en-IN" dirty="0"/>
              <a:t>A Random Forest classifier is a popular ensemble learning algorithm in machine learning that is primarily used for classification tasks. It is based on the idea of creating multiple decision trees during training and then combining their predictions to make more accurate and robust predictions. Random Forests are known for their versatility and ability to handle a wide range of data types and complexities.</a:t>
            </a:r>
            <a:endParaRPr lang="en-AU" dirty="0"/>
          </a:p>
          <a:p>
            <a:pPr algn="just"/>
            <a:r>
              <a:rPr lang="en-IN" dirty="0"/>
              <a:t>Here's a detailed explanation of how the Random Forest classifier works:</a:t>
            </a:r>
            <a:endParaRPr lang="en-AU" dirty="0"/>
          </a:p>
          <a:p>
            <a:pPr algn="just"/>
            <a:r>
              <a:rPr lang="en-IN" dirty="0"/>
              <a:t>Ensemble Learning: The term "ensemble" in machine learning refers to the practice of combining the predictions of multiple models to improve the overall accuracy and reliability. Random Forest is an ensemble method because it combines the predictions of multiple decision trees.</a:t>
            </a:r>
            <a:endParaRPr lang="en-AU" dirty="0"/>
          </a:p>
          <a:p>
            <a:pPr algn="just"/>
            <a:r>
              <a:rPr lang="en-IN" dirty="0"/>
              <a:t>Decision Trees: A decision tree is a simple yet powerful machine learning model that can be used for both classification and regression tasks. It makes decisions by recursively splitting the dataset into subsets based on the values of input features until a stopping condition is met. Each split is determined by selecting the feature that best separates the data according to a certain criterion, typically Gini impurity or information gain for classification tasks.</a:t>
            </a:r>
            <a:endParaRPr lang="en-AU" dirty="0"/>
          </a:p>
          <a:p>
            <a:pPr algn="just"/>
            <a:endParaRPr lang="en-AU" dirty="0"/>
          </a:p>
        </p:txBody>
      </p:sp>
    </p:spTree>
    <p:extLst>
      <p:ext uri="{BB962C8B-B14F-4D97-AF65-F5344CB8AC3E}">
        <p14:creationId xmlns:p14="http://schemas.microsoft.com/office/powerpoint/2010/main" val="2488248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IN" b="1" dirty="0"/>
              <a:t>Existing System:</a:t>
            </a:r>
            <a:endParaRPr lang="en-IN" dirty="0"/>
          </a:p>
        </p:txBody>
      </p:sp>
      <p:sp>
        <p:nvSpPr>
          <p:cNvPr id="3" name="Content Placeholder 2"/>
          <p:cNvSpPr>
            <a:spLocks noGrp="1"/>
          </p:cNvSpPr>
          <p:nvPr>
            <p:ph idx="1"/>
          </p:nvPr>
        </p:nvSpPr>
        <p:spPr>
          <a:xfrm>
            <a:off x="914400" y="1828801"/>
            <a:ext cx="7315200" cy="4480560"/>
          </a:xfrm>
        </p:spPr>
        <p:txBody>
          <a:bodyPr>
            <a:normAutofit fontScale="92500" lnSpcReduction="20000"/>
          </a:bodyPr>
          <a:lstStyle/>
          <a:p>
            <a:pPr algn="just"/>
            <a:r>
              <a:rPr lang="en-US" dirty="0"/>
              <a:t>Physiological reports have confirmed that there are differences in speech signals between depressed and healthy individuals. Therefore, as an application in the field of affective computing, automatic depression level prediction through speech signals has received the attention of researchers, which often estimate the depression severity of individuals by the Fourier or Mel spectrograms of speech signals. However, some studies on speech emotion recognition suggest that directly modeling the raw speech signal is more helpful for extracting emotion-related information. Inspired by this fact, we develop a </a:t>
            </a:r>
            <a:r>
              <a:rPr lang="en-US" dirty="0" err="1"/>
              <a:t>WavDepressionNet</a:t>
            </a:r>
            <a:r>
              <a:rPr lang="en-US" dirty="0"/>
              <a:t> to model raw speech signals for the improvement of prediction accuracy. In our method, a representation block is proposed to find a set of basis vectors to construct the optimal transformation space and generate the transformation result (named Depression Feature Map, DFM) of speech signal for facilitating the perception of depression cues. We further propose an assessment block, which cannot only use the designed spatiotemporal self-calibration mechanism to calibrate the DFM and highlight the useful elements, but also aggregates the calibrated DFM across various temporal ranges with the dilated convolution. Experimental results on the AVEC 2013 and AVEC 2014 depression databases demonstrate the effectiveness of our approach over previous works.</a:t>
            </a:r>
            <a:endParaRPr lang="en-IN" dirty="0"/>
          </a:p>
        </p:txBody>
      </p:sp>
    </p:spTree>
    <p:extLst>
      <p:ext uri="{BB962C8B-B14F-4D97-AF65-F5344CB8AC3E}">
        <p14:creationId xmlns:p14="http://schemas.microsoft.com/office/powerpoint/2010/main" val="36989307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Django (Web </a:t>
            </a:r>
            <a:r>
              <a:rPr lang="en-IN" b="1" dirty="0" err="1"/>
              <a:t>FrameWork</a:t>
            </a:r>
            <a:r>
              <a:rPr lang="en-IN" b="1" dirty="0"/>
              <a:t>) :</a:t>
            </a:r>
            <a:endParaRPr lang="en-AU" dirty="0"/>
          </a:p>
        </p:txBody>
      </p:sp>
      <p:sp>
        <p:nvSpPr>
          <p:cNvPr id="3" name="Content Placeholder 2"/>
          <p:cNvSpPr>
            <a:spLocks noGrp="1"/>
          </p:cNvSpPr>
          <p:nvPr>
            <p:ph idx="1"/>
          </p:nvPr>
        </p:nvSpPr>
        <p:spPr/>
        <p:txBody>
          <a:bodyPr>
            <a:normAutofit fontScale="92500" lnSpcReduction="10000"/>
          </a:bodyPr>
          <a:lstStyle/>
          <a:p>
            <a:pPr algn="just"/>
            <a:r>
              <a:rPr lang="en-IN" dirty="0"/>
              <a:t>Django is a micro web framework written in </a:t>
            </a:r>
            <a:r>
              <a:rPr lang="en-IN" dirty="0" err="1"/>
              <a:t>Python.It</a:t>
            </a:r>
            <a:r>
              <a:rPr lang="en-IN" dirty="0"/>
              <a:t> is classified as a micro-framework because it does not require particular tools or </a:t>
            </a:r>
            <a:r>
              <a:rPr lang="en-IN" dirty="0" err="1"/>
              <a:t>libraries.It</a:t>
            </a:r>
            <a:r>
              <a:rPr lang="en-IN" dirty="0"/>
              <a:t> has no database abstraction layer, form validation, or any other components where pre-existing third-party libraries provide common functions.</a:t>
            </a:r>
            <a:endParaRPr lang="en-AU" dirty="0"/>
          </a:p>
          <a:p>
            <a:pPr algn="just"/>
            <a:r>
              <a:rPr lang="en-IN" dirty="0"/>
              <a:t>However, Django supports extensions that can add application features as if they were implemented in Django itself.</a:t>
            </a:r>
            <a:endParaRPr lang="en-AU" dirty="0"/>
          </a:p>
          <a:p>
            <a:pPr algn="just"/>
            <a:r>
              <a:rPr lang="en-IN" dirty="0"/>
              <a:t>Extensions exist for object-relational mappers, form validation, upload handling, various open authentication technologies and several common framework related tools.</a:t>
            </a:r>
            <a:endParaRPr lang="en-AU" dirty="0"/>
          </a:p>
          <a:p>
            <a:pPr algn="just"/>
            <a:r>
              <a:rPr lang="en-US" dirty="0"/>
              <a:t>Django was created by </a:t>
            </a:r>
            <a:r>
              <a:rPr lang="en-US" u="sng" dirty="0">
                <a:hlinkClick r:id="rId2"/>
              </a:rPr>
              <a:t>Armin </a:t>
            </a:r>
            <a:r>
              <a:rPr lang="en-US" u="sng" dirty="0" err="1">
                <a:hlinkClick r:id="rId2"/>
              </a:rPr>
              <a:t>Ronacher</a:t>
            </a:r>
            <a:r>
              <a:rPr lang="en-US" dirty="0"/>
              <a:t> of </a:t>
            </a:r>
            <a:r>
              <a:rPr lang="en-US" dirty="0" err="1"/>
              <a:t>Pocoo</a:t>
            </a:r>
            <a:r>
              <a:rPr lang="en-US" dirty="0"/>
              <a:t>, an international group of Python enthusiasts formed in 2004. According to </a:t>
            </a:r>
            <a:r>
              <a:rPr lang="en-US" dirty="0" err="1"/>
              <a:t>Ronacher</a:t>
            </a:r>
            <a:r>
              <a:rPr lang="en-US" dirty="0"/>
              <a:t>, the idea was originally an </a:t>
            </a:r>
            <a:r>
              <a:rPr lang="en-US" u="sng" dirty="0">
                <a:hlinkClick r:id="rId3"/>
              </a:rPr>
              <a:t>April Fool’s</a:t>
            </a:r>
            <a:r>
              <a:rPr lang="en-US" dirty="0"/>
              <a:t> joke that was popular enough to make into a serious application. The name is a play on the earlier </a:t>
            </a:r>
            <a:r>
              <a:rPr lang="en-US" u="sng" dirty="0">
                <a:hlinkClick r:id="rId4"/>
              </a:rPr>
              <a:t>Bottle</a:t>
            </a:r>
            <a:r>
              <a:rPr lang="en-US" dirty="0"/>
              <a:t> framework.</a:t>
            </a:r>
            <a:endParaRPr lang="en-AU" dirty="0"/>
          </a:p>
          <a:p>
            <a:pPr algn="just"/>
            <a:endParaRPr lang="en-AU" dirty="0"/>
          </a:p>
        </p:txBody>
      </p:sp>
    </p:spTree>
    <p:extLst>
      <p:ext uri="{BB962C8B-B14F-4D97-AF65-F5344CB8AC3E}">
        <p14:creationId xmlns:p14="http://schemas.microsoft.com/office/powerpoint/2010/main" val="16166452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SCREEN SHOT:</a:t>
            </a:r>
            <a:r>
              <a:rPr lang="en-AU" dirty="0"/>
              <a:t/>
            </a:r>
            <a:br>
              <a:rPr lang="en-AU" dirty="0"/>
            </a:br>
            <a:r>
              <a:rPr lang="en-IN" b="1" dirty="0" smtClean="0"/>
              <a:t>Home Page</a:t>
            </a:r>
            <a:r>
              <a:rPr lang="en-IN" b="1" dirty="0"/>
              <a:t>:</a:t>
            </a:r>
            <a:endParaRPr lang="en-AU" dirty="0"/>
          </a:p>
        </p:txBody>
      </p:sp>
      <p:pic>
        <p:nvPicPr>
          <p:cNvPr id="5" name="Picture 4"/>
          <p:cNvPicPr/>
          <p:nvPr/>
        </p:nvPicPr>
        <p:blipFill>
          <a:blip r:embed="rId2"/>
          <a:stretch>
            <a:fillRect/>
          </a:stretch>
        </p:blipFill>
        <p:spPr>
          <a:xfrm>
            <a:off x="1524000" y="3273723"/>
            <a:ext cx="5731510" cy="2531745"/>
          </a:xfrm>
          <a:prstGeom prst="rect">
            <a:avLst/>
          </a:prstGeom>
        </p:spPr>
      </p:pic>
    </p:spTree>
    <p:extLst>
      <p:ext uri="{BB962C8B-B14F-4D97-AF65-F5344CB8AC3E}">
        <p14:creationId xmlns:p14="http://schemas.microsoft.com/office/powerpoint/2010/main" val="3451791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Register Page:</a:t>
            </a:r>
            <a:r>
              <a:rPr lang="en-AU" dirty="0"/>
              <a:t/>
            </a:r>
            <a:br>
              <a:rPr lang="en-AU" dirty="0"/>
            </a:br>
            <a:endParaRPr lang="en-AU" dirty="0"/>
          </a:p>
        </p:txBody>
      </p:sp>
      <p:pic>
        <p:nvPicPr>
          <p:cNvPr id="5" name="Picture 4"/>
          <p:cNvPicPr/>
          <p:nvPr/>
        </p:nvPicPr>
        <p:blipFill>
          <a:blip r:embed="rId2"/>
          <a:stretch>
            <a:fillRect/>
          </a:stretch>
        </p:blipFill>
        <p:spPr>
          <a:xfrm>
            <a:off x="1706245" y="3048000"/>
            <a:ext cx="5731510" cy="2541905"/>
          </a:xfrm>
          <a:prstGeom prst="rect">
            <a:avLst/>
          </a:prstGeom>
        </p:spPr>
      </p:pic>
    </p:spTree>
    <p:extLst>
      <p:ext uri="{BB962C8B-B14F-4D97-AF65-F5344CB8AC3E}">
        <p14:creationId xmlns:p14="http://schemas.microsoft.com/office/powerpoint/2010/main" val="2369754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Login Page:</a:t>
            </a:r>
            <a:r>
              <a:rPr lang="en-AU" dirty="0"/>
              <a:t/>
            </a:r>
            <a:br>
              <a:rPr lang="en-AU" dirty="0"/>
            </a:br>
            <a:endParaRPr lang="en-AU" dirty="0"/>
          </a:p>
        </p:txBody>
      </p:sp>
      <p:pic>
        <p:nvPicPr>
          <p:cNvPr id="5" name="Picture 4"/>
          <p:cNvPicPr/>
          <p:nvPr/>
        </p:nvPicPr>
        <p:blipFill>
          <a:blip r:embed="rId2"/>
          <a:stretch>
            <a:fillRect/>
          </a:stretch>
        </p:blipFill>
        <p:spPr>
          <a:xfrm>
            <a:off x="1600200" y="3124200"/>
            <a:ext cx="5731510" cy="2532380"/>
          </a:xfrm>
          <a:prstGeom prst="rect">
            <a:avLst/>
          </a:prstGeom>
        </p:spPr>
      </p:pic>
    </p:spTree>
    <p:extLst>
      <p:ext uri="{BB962C8B-B14F-4D97-AF65-F5344CB8AC3E}">
        <p14:creationId xmlns:p14="http://schemas.microsoft.com/office/powerpoint/2010/main" val="19017334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 </a:t>
            </a:r>
            <a:r>
              <a:rPr lang="en-AU" dirty="0"/>
              <a:t/>
            </a:r>
            <a:br>
              <a:rPr lang="en-AU" dirty="0"/>
            </a:br>
            <a:r>
              <a:rPr lang="en-IN" b="1" dirty="0"/>
              <a:t>Model Page:</a:t>
            </a:r>
            <a:r>
              <a:rPr lang="en-AU" dirty="0"/>
              <a:t/>
            </a:r>
            <a:br>
              <a:rPr lang="en-AU" dirty="0"/>
            </a:br>
            <a:endParaRPr lang="en-AU" dirty="0"/>
          </a:p>
        </p:txBody>
      </p:sp>
      <p:pic>
        <p:nvPicPr>
          <p:cNvPr id="5" name="Picture 4"/>
          <p:cNvPicPr/>
          <p:nvPr/>
        </p:nvPicPr>
        <p:blipFill>
          <a:blip r:embed="rId2"/>
          <a:stretch>
            <a:fillRect/>
          </a:stretch>
        </p:blipFill>
        <p:spPr>
          <a:xfrm>
            <a:off x="1706245" y="2614911"/>
            <a:ext cx="5731510" cy="3849370"/>
          </a:xfrm>
          <a:prstGeom prst="rect">
            <a:avLst/>
          </a:prstGeom>
        </p:spPr>
      </p:pic>
    </p:spTree>
    <p:extLst>
      <p:ext uri="{BB962C8B-B14F-4D97-AF65-F5344CB8AC3E}">
        <p14:creationId xmlns:p14="http://schemas.microsoft.com/office/powerpoint/2010/main" val="33339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 </a:t>
            </a:r>
            <a:r>
              <a:rPr lang="en-AU" dirty="0"/>
              <a:t/>
            </a:r>
            <a:br>
              <a:rPr lang="en-AU" dirty="0"/>
            </a:br>
            <a:r>
              <a:rPr lang="en-IN" b="1" dirty="0" err="1"/>
              <a:t>OutPut</a:t>
            </a:r>
            <a:r>
              <a:rPr lang="en-IN" b="1" dirty="0"/>
              <a:t> Page:</a:t>
            </a:r>
            <a:endParaRPr lang="en-AU" dirty="0"/>
          </a:p>
        </p:txBody>
      </p:sp>
      <p:pic>
        <p:nvPicPr>
          <p:cNvPr id="5" name="Picture 4"/>
          <p:cNvPicPr/>
          <p:nvPr/>
        </p:nvPicPr>
        <p:blipFill>
          <a:blip r:embed="rId2"/>
          <a:stretch>
            <a:fillRect/>
          </a:stretch>
        </p:blipFill>
        <p:spPr>
          <a:xfrm>
            <a:off x="1706245" y="3349923"/>
            <a:ext cx="5731510" cy="2379345"/>
          </a:xfrm>
          <a:prstGeom prst="rect">
            <a:avLst/>
          </a:prstGeom>
        </p:spPr>
      </p:pic>
    </p:spTree>
    <p:extLst>
      <p:ext uri="{BB962C8B-B14F-4D97-AF65-F5344CB8AC3E}">
        <p14:creationId xmlns:p14="http://schemas.microsoft.com/office/powerpoint/2010/main" val="9705601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IN" b="1" dirty="0" smtClean="0"/>
              <a:t>Conclusion:</a:t>
            </a:r>
            <a:endParaRPr lang="en-IN" dirty="0"/>
          </a:p>
        </p:txBody>
      </p:sp>
      <p:sp>
        <p:nvSpPr>
          <p:cNvPr id="3" name="Content Placeholder 2"/>
          <p:cNvSpPr>
            <a:spLocks noGrp="1"/>
          </p:cNvSpPr>
          <p:nvPr>
            <p:ph idx="1"/>
          </p:nvPr>
        </p:nvSpPr>
        <p:spPr>
          <a:xfrm>
            <a:off x="914400" y="1828801"/>
            <a:ext cx="7315200" cy="4480560"/>
          </a:xfrm>
        </p:spPr>
        <p:txBody>
          <a:bodyPr>
            <a:normAutofit/>
          </a:bodyPr>
          <a:lstStyle/>
          <a:p>
            <a:pPr algn="just"/>
            <a:r>
              <a:rPr lang="en-IN" dirty="0"/>
              <a:t>In conclusion, the integration of advanced machine learning models into clinical decision support systems significantly enhances the predictive accuracy and efficiency of patient risk level assessment. By leveraging Django as the development framework, the system ensures robust backend support, scalable deployment, and seamless interaction with medical datasets. The predictive capabilities enable healthcare professionals to make informed decisions in  ultimately improving patient outcomes, optimizing resource allocation, and reducing the likelihood of critical health events. This approach represents a transformative step toward intelligent, data-driven healthcare solutions.</a:t>
            </a:r>
          </a:p>
        </p:txBody>
      </p:sp>
    </p:spTree>
    <p:extLst>
      <p:ext uri="{BB962C8B-B14F-4D97-AF65-F5344CB8AC3E}">
        <p14:creationId xmlns:p14="http://schemas.microsoft.com/office/powerpoint/2010/main" val="34099070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normAutofit/>
          </a:bodyPr>
          <a:lstStyle/>
          <a:p>
            <a:pPr marL="45720"/>
            <a:r>
              <a:rPr lang="en-IN" b="1" dirty="0"/>
              <a:t>Future </a:t>
            </a:r>
            <a:r>
              <a:rPr lang="en-IN" b="1" dirty="0" smtClean="0"/>
              <a:t>Work:</a:t>
            </a:r>
            <a:endParaRPr lang="en-IN" dirty="0"/>
          </a:p>
        </p:txBody>
      </p:sp>
      <p:sp>
        <p:nvSpPr>
          <p:cNvPr id="3" name="Content Placeholder 2"/>
          <p:cNvSpPr>
            <a:spLocks noGrp="1"/>
          </p:cNvSpPr>
          <p:nvPr>
            <p:ph idx="1"/>
          </p:nvPr>
        </p:nvSpPr>
        <p:spPr>
          <a:xfrm>
            <a:off x="914400" y="1828801"/>
            <a:ext cx="7315200" cy="4480560"/>
          </a:xfrm>
        </p:spPr>
        <p:txBody>
          <a:bodyPr>
            <a:normAutofit/>
          </a:bodyPr>
          <a:lstStyle/>
          <a:p>
            <a:pPr lvl="0"/>
            <a:r>
              <a:rPr lang="en-IN" dirty="0"/>
              <a:t>Milk </a:t>
            </a:r>
            <a:r>
              <a:rPr lang="en-US" dirty="0"/>
              <a:t>adulteration </a:t>
            </a:r>
            <a:r>
              <a:rPr lang="en-IN" dirty="0"/>
              <a:t>prediction to connect with cloud.</a:t>
            </a:r>
          </a:p>
          <a:p>
            <a:pPr lvl="0"/>
            <a:r>
              <a:rPr lang="en-IN" dirty="0"/>
              <a:t>To optimize the work to implement in Artificial Intelligence environment.</a:t>
            </a:r>
          </a:p>
        </p:txBody>
      </p:sp>
    </p:spTree>
    <p:extLst>
      <p:ext uri="{BB962C8B-B14F-4D97-AF65-F5344CB8AC3E}">
        <p14:creationId xmlns:p14="http://schemas.microsoft.com/office/powerpoint/2010/main" val="35084709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IN" b="1" dirty="0"/>
              <a:t>Disadvantages:</a:t>
            </a:r>
            <a:endParaRPr lang="en-IN" dirty="0"/>
          </a:p>
        </p:txBody>
      </p:sp>
      <p:sp>
        <p:nvSpPr>
          <p:cNvPr id="3" name="Content Placeholder 2"/>
          <p:cNvSpPr>
            <a:spLocks noGrp="1"/>
          </p:cNvSpPr>
          <p:nvPr>
            <p:ph idx="1"/>
          </p:nvPr>
        </p:nvSpPr>
        <p:spPr>
          <a:xfrm>
            <a:off x="914400" y="1828801"/>
            <a:ext cx="7315200" cy="4480560"/>
          </a:xfrm>
        </p:spPr>
        <p:txBody>
          <a:bodyPr>
            <a:normAutofit/>
          </a:bodyPr>
          <a:lstStyle/>
          <a:p>
            <a:pPr lvl="0"/>
            <a:r>
              <a:rPr lang="en-US" dirty="0"/>
              <a:t>there are not utilizing deployment part</a:t>
            </a:r>
            <a:endParaRPr lang="en-IN" dirty="0"/>
          </a:p>
          <a:p>
            <a:pPr lvl="0"/>
            <a:r>
              <a:rPr lang="en-US" dirty="0"/>
              <a:t>there not utilizing machine learning technologies</a:t>
            </a:r>
            <a:endParaRPr lang="en-IN" dirty="0"/>
          </a:p>
          <a:p>
            <a:pPr lvl="0"/>
            <a:r>
              <a:rPr lang="en-US" dirty="0"/>
              <a:t>Focus on Raw Speech</a:t>
            </a:r>
            <a:endParaRPr lang="en-IN" dirty="0"/>
          </a:p>
          <a:p>
            <a:pPr lvl="0"/>
            <a:r>
              <a:rPr lang="en-US" dirty="0"/>
              <a:t>Computational Cost</a:t>
            </a:r>
            <a:endParaRPr lang="en-IN" dirty="0"/>
          </a:p>
          <a:p>
            <a:pPr lvl="0"/>
            <a:r>
              <a:rPr lang="en-US" dirty="0"/>
              <a:t>Data Dependence</a:t>
            </a:r>
            <a:endParaRPr lang="en-IN" dirty="0"/>
          </a:p>
        </p:txBody>
      </p:sp>
    </p:spTree>
    <p:extLst>
      <p:ext uri="{BB962C8B-B14F-4D97-AF65-F5344CB8AC3E}">
        <p14:creationId xmlns:p14="http://schemas.microsoft.com/office/powerpoint/2010/main" val="40083428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28600"/>
            <a:ext cx="7315200" cy="1066799"/>
          </a:xfrm>
        </p:spPr>
        <p:txBody>
          <a:bodyPr/>
          <a:lstStyle/>
          <a:p>
            <a:r>
              <a:rPr lang="en-IN" b="1" dirty="0"/>
              <a:t>Proposed System:</a:t>
            </a:r>
            <a:endParaRPr lang="en-IN" dirty="0"/>
          </a:p>
        </p:txBody>
      </p:sp>
      <p:sp>
        <p:nvSpPr>
          <p:cNvPr id="3" name="Content Placeholder 2"/>
          <p:cNvSpPr>
            <a:spLocks noGrp="1"/>
          </p:cNvSpPr>
          <p:nvPr>
            <p:ph idx="1"/>
          </p:nvPr>
        </p:nvSpPr>
        <p:spPr>
          <a:xfrm>
            <a:off x="304800" y="1143000"/>
            <a:ext cx="8610600" cy="5715000"/>
          </a:xfrm>
        </p:spPr>
        <p:txBody>
          <a:bodyPr>
            <a:normAutofit/>
          </a:bodyPr>
          <a:lstStyle/>
          <a:p>
            <a:pPr algn="just"/>
            <a:r>
              <a:rPr lang="en-US" dirty="0"/>
              <a:t>The proposed system aims to revolutionize dairy farming through advanced machine learning techniques tailored for precise milk quality predictions. By integrating data from various sources such as cow health records, environmental conditions, and feed composition, the system will employ supervised learning algorithms to forecast milk quality metrics like fat content, protein levels, and somatic cell counts. Utilizing historical data, the model will continuously improve its accuracy, enabling dairy farmers to preemptively address potential issues that affect milk quality, such as diet adjustments or health interventions for cows. Real-time monitoring and predictive analytics will empower farmers to optimize their operations, enhance herd management practices, and ensure consistent high-quality milk production, thereby promoting sustainability and profitability in the dairy industry.</a:t>
            </a:r>
            <a:endParaRPr lang="en-IN" dirty="0"/>
          </a:p>
        </p:txBody>
      </p:sp>
    </p:spTree>
    <p:extLst>
      <p:ext uri="{BB962C8B-B14F-4D97-AF65-F5344CB8AC3E}">
        <p14:creationId xmlns:p14="http://schemas.microsoft.com/office/powerpoint/2010/main" val="28754669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IN" b="1" dirty="0"/>
              <a:t>Advantages:</a:t>
            </a:r>
            <a:endParaRPr lang="en-IN" dirty="0"/>
          </a:p>
        </p:txBody>
      </p:sp>
      <p:sp>
        <p:nvSpPr>
          <p:cNvPr id="3" name="Content Placeholder 2"/>
          <p:cNvSpPr>
            <a:spLocks noGrp="1"/>
          </p:cNvSpPr>
          <p:nvPr>
            <p:ph idx="1"/>
          </p:nvPr>
        </p:nvSpPr>
        <p:spPr>
          <a:xfrm>
            <a:off x="914400" y="1828801"/>
            <a:ext cx="7315200" cy="4480560"/>
          </a:xfrm>
        </p:spPr>
        <p:txBody>
          <a:bodyPr>
            <a:normAutofit/>
          </a:bodyPr>
          <a:lstStyle/>
          <a:p>
            <a:pPr lvl="0"/>
            <a:r>
              <a:rPr lang="en-IN" dirty="0"/>
              <a:t>Early Detection</a:t>
            </a:r>
          </a:p>
          <a:p>
            <a:pPr lvl="0"/>
            <a:r>
              <a:rPr lang="en-IN" dirty="0"/>
              <a:t> Improved Decision-Making</a:t>
            </a:r>
          </a:p>
          <a:p>
            <a:pPr lvl="0"/>
            <a:r>
              <a:rPr lang="en-IN" dirty="0"/>
              <a:t>Consistent Quality Assurance</a:t>
            </a:r>
          </a:p>
          <a:p>
            <a:pPr lvl="0"/>
            <a:r>
              <a:rPr lang="en-IN" dirty="0"/>
              <a:t>Sustainability and Efficiency</a:t>
            </a:r>
          </a:p>
          <a:p>
            <a:pPr lvl="0"/>
            <a:r>
              <a:rPr lang="en-US" dirty="0"/>
              <a:t>High scalability  and </a:t>
            </a:r>
            <a:r>
              <a:rPr lang="en-IN" dirty="0"/>
              <a:t>Adaptability</a:t>
            </a:r>
          </a:p>
          <a:p>
            <a:pPr lvl="0"/>
            <a:r>
              <a:rPr lang="en-US" dirty="0"/>
              <a:t> </a:t>
            </a:r>
            <a:r>
              <a:rPr lang="en-IN" dirty="0"/>
              <a:t>Empowerment of Farmers</a:t>
            </a:r>
          </a:p>
          <a:p>
            <a:pPr lvl="0"/>
            <a:r>
              <a:rPr lang="en-US" dirty="0"/>
              <a:t> </a:t>
            </a:r>
            <a:r>
              <a:rPr lang="en-IN" dirty="0"/>
              <a:t>Optimized Resource Allocation</a:t>
            </a:r>
          </a:p>
        </p:txBody>
      </p:sp>
    </p:spTree>
    <p:extLst>
      <p:ext uri="{BB962C8B-B14F-4D97-AF65-F5344CB8AC3E}">
        <p14:creationId xmlns:p14="http://schemas.microsoft.com/office/powerpoint/2010/main" val="12944018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1"/>
            <a:ext cx="7924800" cy="2209799"/>
          </a:xfrm>
        </p:spPr>
        <p:txBody>
          <a:bodyPr>
            <a:normAutofit/>
          </a:bodyPr>
          <a:lstStyle/>
          <a:p>
            <a:r>
              <a:rPr lang="en-US" sz="2400" b="1" dirty="0"/>
              <a:t>Environmental Requirements: </a:t>
            </a:r>
            <a:r>
              <a:rPr lang="en-IN" sz="2400" dirty="0"/>
              <a:t/>
            </a:r>
            <a:br>
              <a:rPr lang="en-IN" sz="2400" dirty="0"/>
            </a:br>
            <a:r>
              <a:rPr lang="en-IN" dirty="0"/>
              <a:t/>
            </a:r>
            <a:br>
              <a:rPr lang="en-IN" dirty="0"/>
            </a:br>
            <a:endParaRPr lang="en-IN" dirty="0"/>
          </a:p>
        </p:txBody>
      </p:sp>
      <p:sp>
        <p:nvSpPr>
          <p:cNvPr id="3" name="Content Placeholder 2"/>
          <p:cNvSpPr>
            <a:spLocks noGrp="1"/>
          </p:cNvSpPr>
          <p:nvPr>
            <p:ph idx="1"/>
          </p:nvPr>
        </p:nvSpPr>
        <p:spPr>
          <a:xfrm>
            <a:off x="304800" y="1447800"/>
            <a:ext cx="7924800" cy="4861560"/>
          </a:xfrm>
        </p:spPr>
        <p:txBody>
          <a:bodyPr/>
          <a:lstStyle/>
          <a:p>
            <a:pPr marL="45720" indent="0">
              <a:buNone/>
            </a:pPr>
            <a:r>
              <a:rPr lang="en-US" dirty="0"/>
              <a:t>1. Software Requirements:</a:t>
            </a:r>
            <a:endParaRPr lang="en-IN" dirty="0"/>
          </a:p>
          <a:p>
            <a:pPr marL="45720" indent="0">
              <a:buNone/>
            </a:pPr>
            <a:r>
              <a:rPr lang="en-US" dirty="0" smtClean="0"/>
              <a:t>	Operating </a:t>
            </a:r>
            <a:r>
              <a:rPr lang="en-US" dirty="0"/>
              <a:t>System 	</a:t>
            </a:r>
            <a:r>
              <a:rPr lang="en-US" dirty="0" smtClean="0"/>
              <a:t>: </a:t>
            </a:r>
            <a:r>
              <a:rPr lang="en-US" dirty="0"/>
              <a:t>Windows </a:t>
            </a:r>
            <a:endParaRPr lang="en-IN" dirty="0"/>
          </a:p>
          <a:p>
            <a:pPr marL="45720" indent="0">
              <a:buNone/>
            </a:pPr>
            <a:r>
              <a:rPr lang="en-US" dirty="0" smtClean="0"/>
              <a:t>	Tool   </a:t>
            </a:r>
            <a:r>
              <a:rPr lang="en-US" dirty="0"/>
              <a:t>			: Anaconda with </a:t>
            </a:r>
            <a:r>
              <a:rPr lang="en-US" dirty="0" err="1"/>
              <a:t>Jupyter</a:t>
            </a:r>
            <a:r>
              <a:rPr lang="en-US" dirty="0"/>
              <a:t> Notebook</a:t>
            </a:r>
            <a:endParaRPr lang="en-IN" dirty="0"/>
          </a:p>
          <a:p>
            <a:pPr marL="45720" indent="0">
              <a:buNone/>
            </a:pPr>
            <a:endParaRPr lang="en-US" dirty="0" smtClean="0"/>
          </a:p>
          <a:p>
            <a:pPr marL="45720" indent="0">
              <a:buNone/>
            </a:pPr>
            <a:r>
              <a:rPr lang="en-US" dirty="0" smtClean="0"/>
              <a:t>2</a:t>
            </a:r>
            <a:r>
              <a:rPr lang="en-US" dirty="0"/>
              <a:t>. Hardware requirements:</a:t>
            </a:r>
            <a:endParaRPr lang="en-IN" dirty="0"/>
          </a:p>
          <a:p>
            <a:pPr marL="45720" indent="0">
              <a:buNone/>
            </a:pPr>
            <a:r>
              <a:rPr lang="en-US" dirty="0" smtClean="0"/>
              <a:t>	Processor   </a:t>
            </a:r>
            <a:r>
              <a:rPr lang="en-US" dirty="0"/>
              <a:t>		: </a:t>
            </a:r>
            <a:r>
              <a:rPr lang="en-US" dirty="0" smtClean="0"/>
              <a:t>Intel core i3</a:t>
            </a:r>
            <a:endParaRPr lang="en-IN" dirty="0"/>
          </a:p>
          <a:p>
            <a:pPr marL="45720" indent="0">
              <a:buNone/>
            </a:pPr>
            <a:r>
              <a:rPr lang="en-US" dirty="0" smtClean="0"/>
              <a:t>	Hard </a:t>
            </a:r>
            <a:r>
              <a:rPr lang="en-US" dirty="0"/>
              <a:t>disk   		: minimum </a:t>
            </a:r>
            <a:r>
              <a:rPr lang="en-US" dirty="0" smtClean="0"/>
              <a:t>300 </a:t>
            </a:r>
            <a:r>
              <a:rPr lang="en-US" dirty="0"/>
              <a:t>GB</a:t>
            </a:r>
            <a:endParaRPr lang="en-IN" dirty="0"/>
          </a:p>
          <a:p>
            <a:pPr marL="45720" indent="0">
              <a:buNone/>
            </a:pPr>
            <a:r>
              <a:rPr lang="en-US" dirty="0" smtClean="0"/>
              <a:t>	RAM        </a:t>
            </a:r>
            <a:r>
              <a:rPr lang="en-US" dirty="0"/>
              <a:t>		: minimum </a:t>
            </a:r>
            <a:r>
              <a:rPr lang="en-US" dirty="0" smtClean="0"/>
              <a:t>4 </a:t>
            </a:r>
            <a:r>
              <a:rPr lang="en-US" dirty="0"/>
              <a:t>GB</a:t>
            </a:r>
            <a:endParaRPr lang="en-IN" dirty="0"/>
          </a:p>
          <a:p>
            <a:pPr marL="45720" indent="0">
              <a:buNone/>
            </a:pPr>
            <a:endParaRPr lang="en-IN" dirty="0"/>
          </a:p>
        </p:txBody>
      </p:sp>
    </p:spTree>
    <p:extLst>
      <p:ext uri="{BB962C8B-B14F-4D97-AF65-F5344CB8AC3E}">
        <p14:creationId xmlns:p14="http://schemas.microsoft.com/office/powerpoint/2010/main" val="31420118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normAutofit/>
          </a:bodyPr>
          <a:lstStyle/>
          <a:p>
            <a:r>
              <a:rPr lang="en-IN" b="1" dirty="0" smtClean="0"/>
              <a:t>INTRODUCTION</a:t>
            </a:r>
            <a:endParaRPr lang="en-IN" dirty="0"/>
          </a:p>
        </p:txBody>
      </p:sp>
      <p:sp>
        <p:nvSpPr>
          <p:cNvPr id="3" name="Content Placeholder 2"/>
          <p:cNvSpPr>
            <a:spLocks noGrp="1"/>
          </p:cNvSpPr>
          <p:nvPr>
            <p:ph idx="1"/>
          </p:nvPr>
        </p:nvSpPr>
        <p:spPr>
          <a:xfrm>
            <a:off x="914400" y="1828801"/>
            <a:ext cx="7315200" cy="4480560"/>
          </a:xfrm>
        </p:spPr>
        <p:txBody>
          <a:bodyPr>
            <a:normAutofit/>
          </a:bodyPr>
          <a:lstStyle/>
          <a:p>
            <a:pPr algn="just"/>
            <a:r>
              <a:rPr lang="en-IN" dirty="0"/>
              <a:t>The integration of advanced machine learning models into Clinical Decision Support Systems (CDSS) is revolutionizing the healthcare landscape by enabling more accurate and timely predictions of patient risk levels. This project leverages sophisticated algorithms to </a:t>
            </a:r>
            <a:r>
              <a:rPr lang="en-IN" dirty="0" err="1"/>
              <a:t>analyze</a:t>
            </a:r>
            <a:r>
              <a:rPr lang="en-IN" dirty="0"/>
              <a:t> diverse patient data and identify potential health risks. By embedding these predictive models within the Django web framework, the system ensures seamless interaction between data processing, model inference, and user interfaces for clinicians. This not only enhances decision-making but also supports early intervention strategies, ultimately improving patient outcomes and optimizing healthcare delivery.</a:t>
            </a:r>
            <a:endParaRPr lang="en-IN" dirty="0"/>
          </a:p>
        </p:txBody>
      </p:sp>
    </p:spTree>
    <p:extLst>
      <p:ext uri="{BB962C8B-B14F-4D97-AF65-F5344CB8AC3E}">
        <p14:creationId xmlns:p14="http://schemas.microsoft.com/office/powerpoint/2010/main" val="4128211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1"/>
            <a:ext cx="7315200" cy="1066799"/>
          </a:xfrm>
        </p:spPr>
        <p:txBody>
          <a:bodyPr/>
          <a:lstStyle/>
          <a:p>
            <a:r>
              <a:rPr lang="en-IN" b="1" dirty="0" smtClean="0"/>
              <a:t>MACHINE LEARNING:</a:t>
            </a:r>
            <a:endParaRPr lang="en-IN" dirty="0"/>
          </a:p>
        </p:txBody>
      </p:sp>
      <p:sp>
        <p:nvSpPr>
          <p:cNvPr id="3" name="Content Placeholder 2"/>
          <p:cNvSpPr>
            <a:spLocks noGrp="1"/>
          </p:cNvSpPr>
          <p:nvPr>
            <p:ph idx="1"/>
          </p:nvPr>
        </p:nvSpPr>
        <p:spPr>
          <a:xfrm>
            <a:off x="914400" y="1828801"/>
            <a:ext cx="7315200" cy="4480560"/>
          </a:xfrm>
        </p:spPr>
        <p:txBody>
          <a:bodyPr>
            <a:noAutofit/>
          </a:bodyPr>
          <a:lstStyle/>
          <a:p>
            <a:pPr marL="320040" lvl="1" indent="0" algn="just">
              <a:buNone/>
            </a:pPr>
            <a:r>
              <a:rPr lang="en-IN" dirty="0" smtClean="0">
                <a:latin typeface="Times New Roman" panose="02020603050405020304" pitchFamily="18" charset="0"/>
                <a:cs typeface="Times New Roman" panose="02020603050405020304" pitchFamily="18" charset="0"/>
              </a:rPr>
              <a:t>Machine learning is to predict the future from past data. Machine learning (ML) is a type of artificial intelligence (AI) that provides computers with the ability to learn without being explicitly programmed. Machine learning focuses on the development of Computer Programs that can change when exposed to new data and the basics of Machine Learning, implementation of a simple machine learning algorithm using python. Process of training and prediction involves use of specialized algorithms. It feed the training data to an algorithm, and the algorithm uses this training data to give predictions on a new test data. Machine learning can be roughly separated in to three categories. There are supervised learning, unsupervised learning and reinforcement learning. Supervised learning program is both given the input data and the corresponding </a:t>
            </a:r>
            <a:r>
              <a:rPr lang="en-IN" dirty="0" err="1" smtClean="0">
                <a:latin typeface="Times New Roman" panose="02020603050405020304" pitchFamily="18" charset="0"/>
                <a:cs typeface="Times New Roman" panose="02020603050405020304" pitchFamily="18" charset="0"/>
              </a:rPr>
              <a:t>labeling</a:t>
            </a:r>
            <a:r>
              <a:rPr lang="en-IN" dirty="0" smtClean="0">
                <a:latin typeface="Times New Roman" panose="02020603050405020304" pitchFamily="18" charset="0"/>
                <a:cs typeface="Times New Roman" panose="02020603050405020304" pitchFamily="18" charset="0"/>
              </a:rPr>
              <a:t> to learn data has to be </a:t>
            </a:r>
            <a:r>
              <a:rPr lang="en-IN" dirty="0" err="1" smtClean="0">
                <a:latin typeface="Times New Roman" panose="02020603050405020304" pitchFamily="18" charset="0"/>
                <a:cs typeface="Times New Roman" panose="02020603050405020304" pitchFamily="18" charset="0"/>
              </a:rPr>
              <a:t>labeled</a:t>
            </a:r>
            <a:r>
              <a:rPr lang="en-IN" dirty="0" smtClean="0">
                <a:latin typeface="Times New Roman" panose="02020603050405020304" pitchFamily="18" charset="0"/>
                <a:cs typeface="Times New Roman" panose="02020603050405020304" pitchFamily="18" charset="0"/>
              </a:rPr>
              <a:t> by a human being beforehand. Unsupervised learning is no labels. It provided to the learning algorithm. This algorithm has to figure out the clustering of the input data. Finally, Reinforcement learning dynamically interacts with its environment and it receives positive or negative feedback to improve its performance.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23461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992</TotalTime>
  <Words>2343</Words>
  <Application>Microsoft Office PowerPoint</Application>
  <PresentationFormat>On-screen Show (4:3)</PresentationFormat>
  <Paragraphs>133</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Times New Roman</vt:lpstr>
      <vt:lpstr>Celestial</vt:lpstr>
      <vt:lpstr>ADVANCED MACHINE LEARNING MODELS FOR PREDICTIVE ANALYSIS OF PATIENT RISK LEVELS IN CLINICAL DECISION SUPPORT SYSTEMS</vt:lpstr>
      <vt:lpstr>Abstract:</vt:lpstr>
      <vt:lpstr>Existing System:</vt:lpstr>
      <vt:lpstr>Disadvantages:</vt:lpstr>
      <vt:lpstr>Proposed System:</vt:lpstr>
      <vt:lpstr>Advantages:</vt:lpstr>
      <vt:lpstr>Environmental Requirements:   </vt:lpstr>
      <vt:lpstr>INTRODUCTION</vt:lpstr>
      <vt:lpstr>MACHINE LEARNING:</vt:lpstr>
      <vt:lpstr>Literature survey:</vt:lpstr>
      <vt:lpstr>PowerPoint Presentation</vt:lpstr>
      <vt:lpstr>PowerPoint Presentation</vt:lpstr>
      <vt:lpstr>PowerPoint Presentation</vt:lpstr>
      <vt:lpstr>PowerPoint Presentation</vt:lpstr>
      <vt:lpstr>PowerPoint Presentation</vt:lpstr>
      <vt:lpstr>Objectives:</vt:lpstr>
      <vt:lpstr>Scope of the Project:</vt:lpstr>
      <vt:lpstr>List of Modules:</vt:lpstr>
      <vt:lpstr>PYTHON:</vt:lpstr>
      <vt:lpstr>Use Case Diagram:</vt:lpstr>
      <vt:lpstr>Class Diagram :</vt:lpstr>
      <vt:lpstr>Module description:</vt:lpstr>
      <vt:lpstr>Data Validation/ Cleaning/Preparing Process:</vt:lpstr>
      <vt:lpstr>Exploration data analysis of visualization</vt:lpstr>
      <vt:lpstr>Comparing Algorithm with prediction in the form of best accuracy result:</vt:lpstr>
      <vt:lpstr>Algorithm Explanation:</vt:lpstr>
      <vt:lpstr>Support Vector Machine or SVM: </vt:lpstr>
      <vt:lpstr>Adaboost Classifier:  </vt:lpstr>
      <vt:lpstr>Random Forest Classifier: </vt:lpstr>
      <vt:lpstr>Django (Web FrameWork) :</vt:lpstr>
      <vt:lpstr>SCREEN SHOT: Home Page:</vt:lpstr>
      <vt:lpstr>Register Page: </vt:lpstr>
      <vt:lpstr>Login Page: </vt:lpstr>
      <vt:lpstr>  Model Page: </vt:lpstr>
      <vt:lpstr>  OutPut Page:</vt:lpstr>
      <vt:lpstr>Conclusion:</vt:lpstr>
      <vt:lpstr>Future 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human facial expression using CNN model</dc:title>
  <dc:creator>SPIRO71-COMMUNI</dc:creator>
  <cp:lastModifiedBy>SPIRO-JAVA NEW</cp:lastModifiedBy>
  <cp:revision>149</cp:revision>
  <dcterms:created xsi:type="dcterms:W3CDTF">2006-08-16T00:00:00Z</dcterms:created>
  <dcterms:modified xsi:type="dcterms:W3CDTF">2025-07-26T05:23:31Z</dcterms:modified>
</cp:coreProperties>
</file>