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0693400" cy="7562850"/>
  <p:notesSz cx="10693400" cy="75628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2" d="100"/>
          <a:sy n="42" d="100"/>
        </p:scale>
        <p:origin x="1416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72874"/>
            <a:ext cx="10691999" cy="601424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2543891"/>
            <a:ext cx="10691999" cy="3600753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6145604"/>
            <a:ext cx="10692000" cy="641520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0" y="6147299"/>
            <a:ext cx="10692130" cy="0"/>
          </a:xfrm>
          <a:custGeom>
            <a:avLst/>
            <a:gdLst/>
            <a:ahLst/>
            <a:cxnLst/>
            <a:rect l="l" t="t" r="r" b="b"/>
            <a:pathLst>
              <a:path w="10692130">
                <a:moveTo>
                  <a:pt x="0" y="0"/>
                </a:moveTo>
                <a:lnTo>
                  <a:pt x="10692000" y="0"/>
                </a:lnTo>
              </a:path>
            </a:pathLst>
          </a:custGeom>
          <a:ln w="11137">
            <a:solidFill>
              <a:srgbClr val="0000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2120317" y="3867294"/>
            <a:ext cx="7574915" cy="0"/>
          </a:xfrm>
          <a:custGeom>
            <a:avLst/>
            <a:gdLst/>
            <a:ahLst/>
            <a:cxnLst/>
            <a:rect l="l" t="t" r="r" b="b"/>
            <a:pathLst>
              <a:path w="7574915">
                <a:moveTo>
                  <a:pt x="0" y="0"/>
                </a:moveTo>
                <a:lnTo>
                  <a:pt x="7574441" y="0"/>
                </a:lnTo>
              </a:path>
            </a:pathLst>
          </a:custGeom>
          <a:ln w="27843">
            <a:solidFill>
              <a:srgbClr val="B71E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784738" y="2214404"/>
            <a:ext cx="7123922" cy="17011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72874"/>
            <a:ext cx="10691999" cy="601424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2543891"/>
            <a:ext cx="10691999" cy="3600753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6145604"/>
            <a:ext cx="10692000" cy="641520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0" y="6147299"/>
            <a:ext cx="10692130" cy="0"/>
          </a:xfrm>
          <a:custGeom>
            <a:avLst/>
            <a:gdLst/>
            <a:ahLst/>
            <a:cxnLst/>
            <a:rect l="l" t="t" r="r" b="b"/>
            <a:pathLst>
              <a:path w="10692130">
                <a:moveTo>
                  <a:pt x="0" y="0"/>
                </a:moveTo>
                <a:lnTo>
                  <a:pt x="10692000" y="0"/>
                </a:lnTo>
              </a:path>
            </a:pathLst>
          </a:custGeom>
          <a:ln w="11137">
            <a:solidFill>
              <a:srgbClr val="0000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275021" y="2392712"/>
            <a:ext cx="8425815" cy="0"/>
          </a:xfrm>
          <a:custGeom>
            <a:avLst/>
            <a:gdLst/>
            <a:ahLst/>
            <a:cxnLst/>
            <a:rect l="l" t="t" r="r" b="b"/>
            <a:pathLst>
              <a:path w="8425815">
                <a:moveTo>
                  <a:pt x="0" y="0"/>
                </a:moveTo>
                <a:lnTo>
                  <a:pt x="8425497" y="0"/>
                </a:lnTo>
              </a:path>
            </a:pathLst>
          </a:custGeom>
          <a:ln w="27843">
            <a:solidFill>
              <a:srgbClr val="B71E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7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772874"/>
            <a:ext cx="10691999" cy="601424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2543891"/>
            <a:ext cx="10691999" cy="3600753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0" y="6145604"/>
            <a:ext cx="10692000" cy="641520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0" y="6147299"/>
            <a:ext cx="10692130" cy="0"/>
          </a:xfrm>
          <a:custGeom>
            <a:avLst/>
            <a:gdLst/>
            <a:ahLst/>
            <a:cxnLst/>
            <a:rect l="l" t="t" r="r" b="b"/>
            <a:pathLst>
              <a:path w="10692130">
                <a:moveTo>
                  <a:pt x="0" y="0"/>
                </a:moveTo>
                <a:lnTo>
                  <a:pt x="10692000" y="0"/>
                </a:lnTo>
              </a:path>
            </a:pathLst>
          </a:custGeom>
          <a:ln w="11137">
            <a:solidFill>
              <a:srgbClr val="00000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11092" y="1435083"/>
            <a:ext cx="1671215" cy="4533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74426" y="2550740"/>
            <a:ext cx="8544547" cy="31489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rishh2002/Appsdc_CS.git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81876" y="2214404"/>
            <a:ext cx="6026785" cy="1701164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12700" marR="5080">
              <a:lnSpc>
                <a:spcPts val="6250"/>
              </a:lnSpc>
              <a:spcBef>
                <a:spcPts val="885"/>
              </a:spcBef>
            </a:pPr>
            <a:r>
              <a:rPr sz="5750" spc="-140" dirty="0">
                <a:latin typeface="Arial MT"/>
                <a:cs typeface="Arial MT"/>
              </a:rPr>
              <a:t>BOYA </a:t>
            </a:r>
            <a:r>
              <a:rPr sz="5750" spc="-135" dirty="0">
                <a:latin typeface="Arial MT"/>
                <a:cs typeface="Arial MT"/>
              </a:rPr>
              <a:t> </a:t>
            </a:r>
            <a:r>
              <a:rPr sz="5750" spc="20" dirty="0">
                <a:latin typeface="Arial MT"/>
                <a:cs typeface="Arial MT"/>
              </a:rPr>
              <a:t>MOHANKRISHN</a:t>
            </a:r>
            <a:r>
              <a:rPr sz="5750" spc="25" dirty="0">
                <a:latin typeface="Arial MT"/>
                <a:cs typeface="Arial MT"/>
              </a:rPr>
              <a:t>A</a:t>
            </a:r>
            <a:endParaRPr sz="575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96536" y="4023723"/>
            <a:ext cx="6193790" cy="6140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850" b="1" spc="5" dirty="0">
                <a:solidFill>
                  <a:srgbClr val="2D936B"/>
                </a:solidFill>
                <a:latin typeface="Trebuchet MS"/>
                <a:cs typeface="Trebuchet MS"/>
              </a:rPr>
              <a:t>KEYLOGGER</a:t>
            </a:r>
            <a:r>
              <a:rPr sz="3850" b="1" spc="-210" dirty="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sz="3850" b="1" spc="5" dirty="0">
                <a:solidFill>
                  <a:srgbClr val="2D936B"/>
                </a:solidFill>
                <a:latin typeface="Trebuchet MS"/>
                <a:cs typeface="Trebuchet MS"/>
              </a:rPr>
              <a:t>AND SECURITY</a:t>
            </a:r>
            <a:endParaRPr sz="38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03291" y="1435083"/>
            <a:ext cx="216154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5" dirty="0">
                <a:latin typeface="Arial"/>
                <a:cs typeface="Arial"/>
              </a:rPr>
              <a:t>MODELLING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40478" y="2595290"/>
            <a:ext cx="7860665" cy="27222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12725" indent="-200660">
              <a:lnSpc>
                <a:spcPct val="100000"/>
              </a:lnSpc>
              <a:spcBef>
                <a:spcPts val="105"/>
              </a:spcBef>
              <a:buClr>
                <a:srgbClr val="B71E42"/>
              </a:buClr>
              <a:buChar char="•"/>
              <a:tabLst>
                <a:tab pos="213360" algn="l"/>
              </a:tabLst>
            </a:pPr>
            <a:r>
              <a:rPr sz="2100" spc="-5" dirty="0">
                <a:latin typeface="Arial MT"/>
                <a:cs typeface="Arial MT"/>
              </a:rPr>
              <a:t>Installing</a:t>
            </a:r>
            <a:r>
              <a:rPr sz="2100" spc="-15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Required</a:t>
            </a:r>
            <a:r>
              <a:rPr sz="2100" spc="-10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Libraries</a:t>
            </a:r>
            <a:endParaRPr sz="2100">
              <a:latin typeface="Arial MT"/>
              <a:cs typeface="Arial MT"/>
            </a:endParaRPr>
          </a:p>
          <a:p>
            <a:pPr marL="212725" marR="145415" indent="-200660">
              <a:lnSpc>
                <a:spcPct val="120300"/>
              </a:lnSpc>
              <a:spcBef>
                <a:spcPts val="919"/>
              </a:spcBef>
              <a:buClr>
                <a:srgbClr val="B71E42"/>
              </a:buClr>
              <a:buFont typeface="Wingdings"/>
              <a:buChar char=""/>
              <a:tabLst>
                <a:tab pos="223520" algn="l"/>
              </a:tabLst>
            </a:pPr>
            <a:r>
              <a:rPr sz="1750" spc="-5" dirty="0">
                <a:latin typeface="Arial MT"/>
                <a:cs typeface="Arial MT"/>
              </a:rPr>
              <a:t>Before</a:t>
            </a:r>
            <a:r>
              <a:rPr sz="1750" dirty="0">
                <a:latin typeface="Arial MT"/>
                <a:cs typeface="Arial MT"/>
              </a:rPr>
              <a:t> we </a:t>
            </a:r>
            <a:r>
              <a:rPr sz="1750" spc="-5" dirty="0">
                <a:latin typeface="Arial MT"/>
                <a:cs typeface="Arial MT"/>
              </a:rPr>
              <a:t>begin,</a:t>
            </a:r>
            <a:r>
              <a:rPr sz="1750" dirty="0">
                <a:latin typeface="Arial MT"/>
                <a:cs typeface="Arial MT"/>
              </a:rPr>
              <a:t> we </a:t>
            </a:r>
            <a:r>
              <a:rPr sz="1750" spc="-5" dirty="0">
                <a:latin typeface="Arial MT"/>
                <a:cs typeface="Arial MT"/>
              </a:rPr>
              <a:t>need</a:t>
            </a:r>
            <a:r>
              <a:rPr sz="1750" dirty="0">
                <a:latin typeface="Arial MT"/>
                <a:cs typeface="Arial MT"/>
              </a:rPr>
              <a:t> </a:t>
            </a:r>
            <a:r>
              <a:rPr sz="1750" spc="-5" dirty="0">
                <a:latin typeface="Arial MT"/>
                <a:cs typeface="Arial MT"/>
              </a:rPr>
              <a:t>to</a:t>
            </a:r>
            <a:r>
              <a:rPr sz="1750" dirty="0">
                <a:latin typeface="Arial MT"/>
                <a:cs typeface="Arial MT"/>
              </a:rPr>
              <a:t> </a:t>
            </a:r>
            <a:r>
              <a:rPr sz="1750" spc="-5" dirty="0">
                <a:latin typeface="Arial MT"/>
                <a:cs typeface="Arial MT"/>
              </a:rPr>
              <a:t>install</a:t>
            </a:r>
            <a:r>
              <a:rPr sz="1750" dirty="0">
                <a:latin typeface="Arial MT"/>
                <a:cs typeface="Arial MT"/>
              </a:rPr>
              <a:t> a </a:t>
            </a:r>
            <a:r>
              <a:rPr sz="1750" spc="-5" dirty="0">
                <a:latin typeface="Arial MT"/>
                <a:cs typeface="Arial MT"/>
              </a:rPr>
              <a:t>particular</a:t>
            </a:r>
            <a:r>
              <a:rPr sz="1750" dirty="0">
                <a:latin typeface="Arial MT"/>
                <a:cs typeface="Arial MT"/>
              </a:rPr>
              <a:t> </a:t>
            </a:r>
            <a:r>
              <a:rPr sz="1750" spc="-20" dirty="0">
                <a:latin typeface="Arial MT"/>
                <a:cs typeface="Arial MT"/>
              </a:rPr>
              <a:t>library,</a:t>
            </a:r>
            <a:r>
              <a:rPr sz="1750" dirty="0">
                <a:latin typeface="Arial MT"/>
                <a:cs typeface="Arial MT"/>
              </a:rPr>
              <a:t> </a:t>
            </a:r>
            <a:r>
              <a:rPr sz="1750" spc="-5" dirty="0">
                <a:latin typeface="Arial MT"/>
                <a:cs typeface="Arial MT"/>
              </a:rPr>
              <a:t>which</a:t>
            </a:r>
            <a:r>
              <a:rPr sz="1750" dirty="0">
                <a:latin typeface="Arial MT"/>
                <a:cs typeface="Arial MT"/>
              </a:rPr>
              <a:t> we can </a:t>
            </a:r>
            <a:r>
              <a:rPr sz="1750" spc="-5" dirty="0">
                <a:latin typeface="Arial MT"/>
                <a:cs typeface="Arial MT"/>
              </a:rPr>
              <a:t>do</a:t>
            </a:r>
            <a:r>
              <a:rPr sz="1750" dirty="0">
                <a:latin typeface="Arial MT"/>
                <a:cs typeface="Arial MT"/>
              </a:rPr>
              <a:t> </a:t>
            </a:r>
            <a:r>
              <a:rPr sz="1750" spc="-5" dirty="0">
                <a:latin typeface="Arial MT"/>
                <a:cs typeface="Arial MT"/>
              </a:rPr>
              <a:t>with </a:t>
            </a:r>
            <a:r>
              <a:rPr sz="1750" spc="-475" dirty="0">
                <a:latin typeface="Arial MT"/>
                <a:cs typeface="Arial MT"/>
              </a:rPr>
              <a:t> </a:t>
            </a:r>
            <a:r>
              <a:rPr sz="1750" spc="-5" dirty="0">
                <a:latin typeface="Arial MT"/>
                <a:cs typeface="Arial MT"/>
              </a:rPr>
              <a:t>the</a:t>
            </a:r>
            <a:r>
              <a:rPr sz="1750" spc="-5" dirty="0">
                <a:solidFill>
                  <a:srgbClr val="FA2B5C"/>
                </a:solidFill>
                <a:latin typeface="Arial MT"/>
                <a:cs typeface="Arial MT"/>
              </a:rPr>
              <a:t> </a:t>
            </a:r>
            <a:r>
              <a:rPr sz="1750" u="sng" spc="-5" dirty="0">
                <a:solidFill>
                  <a:srgbClr val="FA2B5C"/>
                </a:solidFill>
                <a:uFill>
                  <a:solidFill>
                    <a:srgbClr val="FA2B5C"/>
                  </a:solidFill>
                </a:uFill>
                <a:latin typeface="Arial MT"/>
                <a:cs typeface="Arial MT"/>
              </a:rPr>
              <a:t>pip command</a:t>
            </a:r>
            <a:r>
              <a:rPr sz="1750" spc="-5" dirty="0">
                <a:latin typeface="Arial MT"/>
                <a:cs typeface="Arial MT"/>
              </a:rPr>
              <a:t>:</a:t>
            </a:r>
            <a:r>
              <a:rPr sz="1750" dirty="0">
                <a:latin typeface="Arial MT"/>
                <a:cs typeface="Arial MT"/>
              </a:rPr>
              <a:t> </a:t>
            </a:r>
            <a:r>
              <a:rPr sz="1750" spc="-5" dirty="0">
                <a:latin typeface="Arial MT"/>
                <a:cs typeface="Arial MT"/>
              </a:rPr>
              <a:t>pip install pynput</a:t>
            </a:r>
            <a:r>
              <a:rPr sz="1750" dirty="0">
                <a:latin typeface="Arial MT"/>
                <a:cs typeface="Arial MT"/>
              </a:rPr>
              <a:t> </a:t>
            </a:r>
            <a:r>
              <a:rPr sz="1750" spc="-5" dirty="0">
                <a:latin typeface="Arial MT"/>
                <a:cs typeface="Arial MT"/>
              </a:rPr>
              <a:t>and pip install</a:t>
            </a:r>
            <a:r>
              <a:rPr sz="1750" dirty="0">
                <a:latin typeface="Arial MT"/>
                <a:cs typeface="Arial MT"/>
              </a:rPr>
              <a:t> </a:t>
            </a:r>
            <a:r>
              <a:rPr sz="1750" spc="-5" dirty="0">
                <a:latin typeface="Arial MT"/>
                <a:cs typeface="Arial MT"/>
              </a:rPr>
              <a:t>jsonlib.</a:t>
            </a:r>
            <a:endParaRPr sz="1750">
              <a:latin typeface="Arial MT"/>
              <a:cs typeface="Arial MT"/>
            </a:endParaRPr>
          </a:p>
          <a:p>
            <a:pPr marL="212725" indent="-200660">
              <a:lnSpc>
                <a:spcPct val="100000"/>
              </a:lnSpc>
              <a:spcBef>
                <a:spcPts val="1300"/>
              </a:spcBef>
              <a:buClr>
                <a:srgbClr val="B71E42"/>
              </a:buClr>
              <a:buChar char="•"/>
              <a:tabLst>
                <a:tab pos="213360" algn="l"/>
              </a:tabLst>
            </a:pPr>
            <a:r>
              <a:rPr sz="1750" spc="-5" dirty="0">
                <a:latin typeface="Arial MT"/>
                <a:cs typeface="Arial MT"/>
              </a:rPr>
              <a:t>Importing</a:t>
            </a:r>
            <a:r>
              <a:rPr sz="1750" spc="-20" dirty="0">
                <a:latin typeface="Arial MT"/>
                <a:cs typeface="Arial MT"/>
              </a:rPr>
              <a:t> </a:t>
            </a:r>
            <a:r>
              <a:rPr sz="1750" spc="-5" dirty="0">
                <a:latin typeface="Arial MT"/>
                <a:cs typeface="Arial MT"/>
              </a:rPr>
              <a:t>Required</a:t>
            </a:r>
            <a:r>
              <a:rPr sz="1750" spc="-15" dirty="0">
                <a:latin typeface="Arial MT"/>
                <a:cs typeface="Arial MT"/>
              </a:rPr>
              <a:t> </a:t>
            </a:r>
            <a:r>
              <a:rPr sz="1750" spc="-5" dirty="0">
                <a:latin typeface="Arial MT"/>
                <a:cs typeface="Arial MT"/>
              </a:rPr>
              <a:t>Libraries</a:t>
            </a:r>
            <a:endParaRPr sz="1750">
              <a:latin typeface="Arial MT"/>
              <a:cs typeface="Arial MT"/>
            </a:endParaRPr>
          </a:p>
          <a:p>
            <a:pPr marL="222885" indent="-210820">
              <a:lnSpc>
                <a:spcPct val="100000"/>
              </a:lnSpc>
              <a:spcBef>
                <a:spcPts val="1305"/>
              </a:spcBef>
              <a:buClr>
                <a:srgbClr val="B71E42"/>
              </a:buClr>
              <a:buFont typeface="Wingdings"/>
              <a:buChar char=""/>
              <a:tabLst>
                <a:tab pos="223520" algn="l"/>
              </a:tabLst>
            </a:pPr>
            <a:r>
              <a:rPr sz="1750" spc="-5" dirty="0">
                <a:latin typeface="Arial MT"/>
                <a:cs typeface="Arial MT"/>
              </a:rPr>
              <a:t>pynput:</a:t>
            </a:r>
            <a:r>
              <a:rPr sz="1750" spc="-35" dirty="0">
                <a:latin typeface="Arial MT"/>
                <a:cs typeface="Arial MT"/>
              </a:rPr>
              <a:t> </a:t>
            </a:r>
            <a:r>
              <a:rPr sz="1750" spc="-5" dirty="0">
                <a:latin typeface="Arial MT"/>
                <a:cs typeface="Arial MT"/>
              </a:rPr>
              <a:t>This</a:t>
            </a:r>
            <a:r>
              <a:rPr sz="1750" spc="5" dirty="0">
                <a:latin typeface="Arial MT"/>
                <a:cs typeface="Arial MT"/>
              </a:rPr>
              <a:t> </a:t>
            </a:r>
            <a:r>
              <a:rPr sz="1750" spc="-5" dirty="0">
                <a:latin typeface="Arial MT"/>
                <a:cs typeface="Arial MT"/>
              </a:rPr>
              <a:t>will</a:t>
            </a:r>
            <a:r>
              <a:rPr sz="1750" spc="5" dirty="0">
                <a:latin typeface="Arial MT"/>
                <a:cs typeface="Arial MT"/>
              </a:rPr>
              <a:t> </a:t>
            </a:r>
            <a:r>
              <a:rPr sz="1750" spc="-5" dirty="0">
                <a:latin typeface="Arial MT"/>
                <a:cs typeface="Arial MT"/>
              </a:rPr>
              <a:t>help</a:t>
            </a:r>
            <a:r>
              <a:rPr sz="1750" dirty="0">
                <a:latin typeface="Arial MT"/>
                <a:cs typeface="Arial MT"/>
              </a:rPr>
              <a:t> </a:t>
            </a:r>
            <a:r>
              <a:rPr sz="1750" spc="-5" dirty="0">
                <a:latin typeface="Arial MT"/>
                <a:cs typeface="Arial MT"/>
              </a:rPr>
              <a:t>us</a:t>
            </a:r>
            <a:r>
              <a:rPr sz="1750" spc="10" dirty="0">
                <a:latin typeface="Arial MT"/>
                <a:cs typeface="Arial MT"/>
              </a:rPr>
              <a:t> </a:t>
            </a:r>
            <a:r>
              <a:rPr sz="1750" spc="-5" dirty="0">
                <a:latin typeface="Arial MT"/>
                <a:cs typeface="Arial MT"/>
              </a:rPr>
              <a:t>read</a:t>
            </a:r>
            <a:r>
              <a:rPr sz="1750" dirty="0">
                <a:latin typeface="Arial MT"/>
                <a:cs typeface="Arial MT"/>
              </a:rPr>
              <a:t> </a:t>
            </a:r>
            <a:r>
              <a:rPr sz="1750" spc="-5" dirty="0">
                <a:latin typeface="Arial MT"/>
                <a:cs typeface="Arial MT"/>
              </a:rPr>
              <a:t>the</a:t>
            </a:r>
            <a:r>
              <a:rPr sz="1750" spc="5" dirty="0">
                <a:latin typeface="Arial MT"/>
                <a:cs typeface="Arial MT"/>
              </a:rPr>
              <a:t> </a:t>
            </a:r>
            <a:r>
              <a:rPr sz="1750" spc="-5" dirty="0">
                <a:latin typeface="Arial MT"/>
                <a:cs typeface="Arial MT"/>
              </a:rPr>
              <a:t>keystrokes</a:t>
            </a:r>
            <a:r>
              <a:rPr sz="1750" spc="5" dirty="0">
                <a:latin typeface="Arial MT"/>
                <a:cs typeface="Arial MT"/>
              </a:rPr>
              <a:t> </a:t>
            </a:r>
            <a:r>
              <a:rPr sz="1750" spc="-5" dirty="0">
                <a:latin typeface="Arial MT"/>
                <a:cs typeface="Arial MT"/>
              </a:rPr>
              <a:t>as</a:t>
            </a:r>
            <a:r>
              <a:rPr sz="1750" spc="10" dirty="0">
                <a:latin typeface="Arial MT"/>
                <a:cs typeface="Arial MT"/>
              </a:rPr>
              <a:t> </a:t>
            </a:r>
            <a:r>
              <a:rPr sz="1750" spc="-5" dirty="0">
                <a:latin typeface="Arial MT"/>
                <a:cs typeface="Arial MT"/>
              </a:rPr>
              <a:t>the</a:t>
            </a:r>
            <a:r>
              <a:rPr sz="1750" spc="5" dirty="0">
                <a:latin typeface="Arial MT"/>
                <a:cs typeface="Arial MT"/>
              </a:rPr>
              <a:t> </a:t>
            </a:r>
            <a:r>
              <a:rPr sz="1750" spc="-5" dirty="0">
                <a:latin typeface="Arial MT"/>
                <a:cs typeface="Arial MT"/>
              </a:rPr>
              <a:t>user</a:t>
            </a:r>
            <a:r>
              <a:rPr sz="1750" dirty="0">
                <a:latin typeface="Arial MT"/>
                <a:cs typeface="Arial MT"/>
              </a:rPr>
              <a:t> </a:t>
            </a:r>
            <a:r>
              <a:rPr sz="1750" spc="-5" dirty="0">
                <a:latin typeface="Arial MT"/>
                <a:cs typeface="Arial MT"/>
              </a:rPr>
              <a:t>types</a:t>
            </a:r>
            <a:r>
              <a:rPr sz="1750" spc="10" dirty="0">
                <a:latin typeface="Arial MT"/>
                <a:cs typeface="Arial MT"/>
              </a:rPr>
              <a:t> </a:t>
            </a:r>
            <a:r>
              <a:rPr sz="1750" spc="-5" dirty="0">
                <a:latin typeface="Arial MT"/>
                <a:cs typeface="Arial MT"/>
              </a:rPr>
              <a:t>in</a:t>
            </a:r>
            <a:r>
              <a:rPr sz="1750" dirty="0">
                <a:latin typeface="Arial MT"/>
                <a:cs typeface="Arial MT"/>
              </a:rPr>
              <a:t> </a:t>
            </a:r>
            <a:r>
              <a:rPr sz="1750" spc="-10" dirty="0">
                <a:latin typeface="Arial MT"/>
                <a:cs typeface="Arial MT"/>
              </a:rPr>
              <a:t>stuff</a:t>
            </a:r>
            <a:endParaRPr sz="1750">
              <a:latin typeface="Arial MT"/>
              <a:cs typeface="Arial MT"/>
            </a:endParaRPr>
          </a:p>
          <a:p>
            <a:pPr marL="212725" marR="5080" indent="-200660">
              <a:lnSpc>
                <a:spcPct val="120300"/>
              </a:lnSpc>
              <a:spcBef>
                <a:spcPts val="875"/>
              </a:spcBef>
              <a:buClr>
                <a:srgbClr val="B71E42"/>
              </a:buClr>
              <a:buFont typeface="Wingdings"/>
              <a:buChar char=""/>
              <a:tabLst>
                <a:tab pos="223520" algn="l"/>
              </a:tabLst>
            </a:pPr>
            <a:r>
              <a:rPr sz="1750" dirty="0">
                <a:latin typeface="Arial MT"/>
                <a:cs typeface="Arial MT"/>
              </a:rPr>
              <a:t>JSON </a:t>
            </a:r>
            <a:r>
              <a:rPr sz="1750" spc="-5" dirty="0">
                <a:latin typeface="Arial MT"/>
                <a:cs typeface="Arial MT"/>
              </a:rPr>
              <a:t>is</a:t>
            </a:r>
            <a:r>
              <a:rPr sz="1750" spc="5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a</a:t>
            </a:r>
            <a:r>
              <a:rPr sz="1750" spc="5" dirty="0">
                <a:latin typeface="Arial MT"/>
                <a:cs typeface="Arial MT"/>
              </a:rPr>
              <a:t> </a:t>
            </a:r>
            <a:r>
              <a:rPr sz="1750" spc="-5" dirty="0">
                <a:latin typeface="Arial MT"/>
                <a:cs typeface="Arial MT"/>
              </a:rPr>
              <a:t>lightweight</a:t>
            </a:r>
            <a:r>
              <a:rPr sz="1750" dirty="0">
                <a:latin typeface="Arial MT"/>
                <a:cs typeface="Arial MT"/>
              </a:rPr>
              <a:t> </a:t>
            </a:r>
            <a:r>
              <a:rPr sz="1750" spc="-5" dirty="0">
                <a:latin typeface="Arial MT"/>
                <a:cs typeface="Arial MT"/>
              </a:rPr>
              <a:t>data-interchange</a:t>
            </a:r>
            <a:r>
              <a:rPr sz="1750" spc="5" dirty="0">
                <a:latin typeface="Arial MT"/>
                <a:cs typeface="Arial MT"/>
              </a:rPr>
              <a:t> </a:t>
            </a:r>
            <a:r>
              <a:rPr sz="1750" spc="-5" dirty="0">
                <a:latin typeface="Arial MT"/>
                <a:cs typeface="Arial MT"/>
              </a:rPr>
              <a:t>format.</a:t>
            </a:r>
            <a:r>
              <a:rPr sz="1750" dirty="0">
                <a:latin typeface="Arial MT"/>
                <a:cs typeface="Arial MT"/>
              </a:rPr>
              <a:t> </a:t>
            </a:r>
            <a:r>
              <a:rPr sz="1750" spc="-5" dirty="0">
                <a:latin typeface="Arial MT"/>
                <a:cs typeface="Arial MT"/>
              </a:rPr>
              <a:t>It</a:t>
            </a:r>
            <a:r>
              <a:rPr sz="1750" spc="5" dirty="0">
                <a:latin typeface="Arial MT"/>
                <a:cs typeface="Arial MT"/>
              </a:rPr>
              <a:t> </a:t>
            </a:r>
            <a:r>
              <a:rPr sz="1750" spc="-5" dirty="0">
                <a:latin typeface="Arial MT"/>
                <a:cs typeface="Arial MT"/>
              </a:rPr>
              <a:t>is</a:t>
            </a:r>
            <a:r>
              <a:rPr sz="1750" spc="5" dirty="0">
                <a:latin typeface="Arial MT"/>
                <a:cs typeface="Arial MT"/>
              </a:rPr>
              <a:t> </a:t>
            </a:r>
            <a:r>
              <a:rPr sz="1750" spc="-5" dirty="0">
                <a:latin typeface="Arial MT"/>
                <a:cs typeface="Arial MT"/>
              </a:rPr>
              <a:t>often</a:t>
            </a:r>
            <a:r>
              <a:rPr sz="1750" spc="5" dirty="0">
                <a:latin typeface="Arial MT"/>
                <a:cs typeface="Arial MT"/>
              </a:rPr>
              <a:t> </a:t>
            </a:r>
            <a:r>
              <a:rPr sz="1750" spc="-5" dirty="0">
                <a:latin typeface="Arial MT"/>
                <a:cs typeface="Arial MT"/>
              </a:rPr>
              <a:t>used</a:t>
            </a:r>
            <a:r>
              <a:rPr sz="1750" dirty="0">
                <a:latin typeface="Arial MT"/>
                <a:cs typeface="Arial MT"/>
              </a:rPr>
              <a:t> </a:t>
            </a:r>
            <a:r>
              <a:rPr sz="1750" spc="-5" dirty="0">
                <a:latin typeface="Arial MT"/>
                <a:cs typeface="Arial MT"/>
              </a:rPr>
              <a:t>for</a:t>
            </a:r>
            <a:r>
              <a:rPr sz="1750" dirty="0">
                <a:latin typeface="Arial MT"/>
                <a:cs typeface="Arial MT"/>
              </a:rPr>
              <a:t> </a:t>
            </a:r>
            <a:r>
              <a:rPr sz="1750" spc="-5" dirty="0">
                <a:latin typeface="Arial MT"/>
                <a:cs typeface="Arial MT"/>
              </a:rPr>
              <a:t>exchanging </a:t>
            </a:r>
            <a:r>
              <a:rPr sz="1750" spc="-470" dirty="0">
                <a:latin typeface="Arial MT"/>
                <a:cs typeface="Arial MT"/>
              </a:rPr>
              <a:t> </a:t>
            </a:r>
            <a:r>
              <a:rPr sz="1750" spc="-5" dirty="0">
                <a:latin typeface="Arial MT"/>
                <a:cs typeface="Arial MT"/>
              </a:rPr>
              <a:t>data between </a:t>
            </a:r>
            <a:r>
              <a:rPr sz="1750" dirty="0">
                <a:latin typeface="Arial MT"/>
                <a:cs typeface="Arial MT"/>
              </a:rPr>
              <a:t>a</a:t>
            </a:r>
            <a:r>
              <a:rPr sz="1750" spc="-5" dirty="0">
                <a:latin typeface="Arial MT"/>
                <a:cs typeface="Arial MT"/>
              </a:rPr>
              <a:t> web server and user agent</a:t>
            </a:r>
            <a:endParaRPr sz="17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86940" y="1605914"/>
            <a:ext cx="1585595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2725" indent="-200660">
              <a:lnSpc>
                <a:spcPct val="100000"/>
              </a:lnSpc>
              <a:spcBef>
                <a:spcPts val="100"/>
              </a:spcBef>
              <a:buClr>
                <a:srgbClr val="B71E42"/>
              </a:buClr>
              <a:buFont typeface="Arial MT"/>
              <a:buChar char="•"/>
              <a:tabLst>
                <a:tab pos="213360" algn="l"/>
              </a:tabLst>
            </a:pPr>
            <a:r>
              <a:rPr sz="1750" b="1" spc="-5" dirty="0">
                <a:latin typeface="Arial"/>
                <a:cs typeface="Arial"/>
              </a:rPr>
              <a:t>Initialization:</a:t>
            </a:r>
            <a:endParaRPr sz="17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87890" y="1893261"/>
            <a:ext cx="103505" cy="67183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1750" dirty="0">
                <a:solidFill>
                  <a:srgbClr val="B71E42"/>
                </a:solidFill>
                <a:latin typeface="Arial MT"/>
                <a:cs typeface="Arial MT"/>
              </a:rPr>
              <a:t>•</a:t>
            </a:r>
            <a:endParaRPr sz="17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sz="1750" dirty="0">
                <a:solidFill>
                  <a:srgbClr val="B71E42"/>
                </a:solidFill>
                <a:latin typeface="Arial MT"/>
                <a:cs typeface="Arial MT"/>
              </a:rPr>
              <a:t>•</a:t>
            </a:r>
            <a:endParaRPr sz="175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38484" y="1873213"/>
            <a:ext cx="4002404" cy="67183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1750" spc="-5" dirty="0">
                <a:latin typeface="Arial MT"/>
                <a:cs typeface="Arial MT"/>
              </a:rPr>
              <a:t>Set</a:t>
            </a:r>
            <a:r>
              <a:rPr sz="1750" spc="-15" dirty="0">
                <a:latin typeface="Arial MT"/>
                <a:cs typeface="Arial MT"/>
              </a:rPr>
              <a:t> </a:t>
            </a:r>
            <a:r>
              <a:rPr sz="1750" spc="-5" dirty="0">
                <a:latin typeface="Arial MT"/>
                <a:cs typeface="Arial MT"/>
              </a:rPr>
              <a:t>up</a:t>
            </a:r>
            <a:r>
              <a:rPr sz="1750" spc="-10" dirty="0">
                <a:latin typeface="Arial MT"/>
                <a:cs typeface="Arial MT"/>
              </a:rPr>
              <a:t> </a:t>
            </a:r>
            <a:r>
              <a:rPr sz="1750" spc="-5" dirty="0">
                <a:latin typeface="Arial MT"/>
                <a:cs typeface="Arial MT"/>
              </a:rPr>
              <a:t>the</a:t>
            </a:r>
            <a:r>
              <a:rPr sz="1750" spc="-10" dirty="0">
                <a:latin typeface="Arial MT"/>
                <a:cs typeface="Arial MT"/>
              </a:rPr>
              <a:t> </a:t>
            </a:r>
            <a:r>
              <a:rPr sz="1750" spc="-5" dirty="0">
                <a:latin typeface="Arial MT"/>
                <a:cs typeface="Arial MT"/>
              </a:rPr>
              <a:t>main</a:t>
            </a:r>
            <a:r>
              <a:rPr sz="1750" spc="-10" dirty="0">
                <a:latin typeface="Arial MT"/>
                <a:cs typeface="Arial MT"/>
              </a:rPr>
              <a:t> </a:t>
            </a:r>
            <a:r>
              <a:rPr sz="1750" spc="-5" dirty="0">
                <a:latin typeface="Arial MT"/>
                <a:cs typeface="Arial MT"/>
              </a:rPr>
              <a:t>GUI</a:t>
            </a:r>
            <a:r>
              <a:rPr sz="1750" spc="-10" dirty="0">
                <a:latin typeface="Arial MT"/>
                <a:cs typeface="Arial MT"/>
              </a:rPr>
              <a:t> </a:t>
            </a:r>
            <a:r>
              <a:rPr sz="1750" spc="-20" dirty="0">
                <a:latin typeface="Arial MT"/>
                <a:cs typeface="Arial MT"/>
              </a:rPr>
              <a:t>window.</a:t>
            </a:r>
            <a:endParaRPr sz="17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sz="1750" spc="-5" dirty="0">
                <a:latin typeface="Arial MT"/>
                <a:cs typeface="Arial MT"/>
              </a:rPr>
              <a:t>Initialize</a:t>
            </a:r>
            <a:r>
              <a:rPr sz="1750" spc="-10" dirty="0">
                <a:latin typeface="Arial MT"/>
                <a:cs typeface="Arial MT"/>
              </a:rPr>
              <a:t> </a:t>
            </a:r>
            <a:r>
              <a:rPr sz="1750" spc="-5" dirty="0">
                <a:latin typeface="Arial MT"/>
                <a:cs typeface="Arial MT"/>
              </a:rPr>
              <a:t>global variables</a:t>
            </a:r>
            <a:r>
              <a:rPr sz="1750" dirty="0">
                <a:latin typeface="Arial MT"/>
                <a:cs typeface="Arial MT"/>
              </a:rPr>
              <a:t> </a:t>
            </a:r>
            <a:r>
              <a:rPr sz="1750" spc="-5" dirty="0">
                <a:latin typeface="Arial MT"/>
                <a:cs typeface="Arial MT"/>
              </a:rPr>
              <a:t>for </a:t>
            </a:r>
            <a:r>
              <a:rPr sz="1750" dirty="0">
                <a:latin typeface="Arial MT"/>
                <a:cs typeface="Arial MT"/>
              </a:rPr>
              <a:t>key </a:t>
            </a:r>
            <a:r>
              <a:rPr sz="1750" spc="-5" dirty="0">
                <a:latin typeface="Arial MT"/>
                <a:cs typeface="Arial MT"/>
              </a:rPr>
              <a:t>logging.</a:t>
            </a:r>
            <a:endParaRPr sz="175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86940" y="2574876"/>
            <a:ext cx="1807210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2725" indent="-200660">
              <a:lnSpc>
                <a:spcPct val="100000"/>
              </a:lnSpc>
              <a:spcBef>
                <a:spcPts val="100"/>
              </a:spcBef>
              <a:buClr>
                <a:srgbClr val="B71E42"/>
              </a:buClr>
              <a:buFont typeface="Arial MT"/>
              <a:buChar char="•"/>
              <a:tabLst>
                <a:tab pos="213360" algn="l"/>
              </a:tabLst>
            </a:pPr>
            <a:r>
              <a:rPr sz="1750" b="1" spc="-5" dirty="0">
                <a:latin typeface="Arial"/>
                <a:cs typeface="Arial"/>
              </a:rPr>
              <a:t>Event</a:t>
            </a:r>
            <a:r>
              <a:rPr sz="1750" b="1" spc="-55" dirty="0">
                <a:latin typeface="Arial"/>
                <a:cs typeface="Arial"/>
              </a:rPr>
              <a:t> </a:t>
            </a:r>
            <a:r>
              <a:rPr sz="1750" b="1" spc="-5" dirty="0">
                <a:latin typeface="Arial"/>
                <a:cs typeface="Arial"/>
              </a:rPr>
              <a:t>Capture:</a:t>
            </a:r>
            <a:endParaRPr sz="17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87890" y="2862224"/>
            <a:ext cx="103505" cy="67183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1750" dirty="0">
                <a:solidFill>
                  <a:srgbClr val="B71E42"/>
                </a:solidFill>
                <a:latin typeface="Arial MT"/>
                <a:cs typeface="Arial MT"/>
              </a:rPr>
              <a:t>•</a:t>
            </a:r>
            <a:endParaRPr sz="17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sz="1750" dirty="0">
                <a:solidFill>
                  <a:srgbClr val="B71E42"/>
                </a:solidFill>
                <a:latin typeface="Arial MT"/>
                <a:cs typeface="Arial MT"/>
              </a:rPr>
              <a:t>•</a:t>
            </a:r>
            <a:endParaRPr sz="175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38484" y="2842176"/>
            <a:ext cx="6066155" cy="671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100"/>
              </a:lnSpc>
              <a:spcBef>
                <a:spcPts val="100"/>
              </a:spcBef>
            </a:pPr>
            <a:r>
              <a:rPr sz="1750" spc="-5" dirty="0">
                <a:latin typeface="Arial MT"/>
                <a:cs typeface="Arial MT"/>
              </a:rPr>
              <a:t>Start</a:t>
            </a:r>
            <a:r>
              <a:rPr sz="1750" dirty="0">
                <a:latin typeface="Arial MT"/>
                <a:cs typeface="Arial MT"/>
              </a:rPr>
              <a:t> </a:t>
            </a:r>
            <a:r>
              <a:rPr sz="1750" spc="-5" dirty="0">
                <a:latin typeface="Arial MT"/>
                <a:cs typeface="Arial MT"/>
              </a:rPr>
              <a:t>capturing</a:t>
            </a:r>
            <a:r>
              <a:rPr sz="1750" dirty="0">
                <a:latin typeface="Arial MT"/>
                <a:cs typeface="Arial MT"/>
              </a:rPr>
              <a:t> key</a:t>
            </a:r>
            <a:r>
              <a:rPr sz="1750" spc="5" dirty="0">
                <a:latin typeface="Arial MT"/>
                <a:cs typeface="Arial MT"/>
              </a:rPr>
              <a:t> </a:t>
            </a:r>
            <a:r>
              <a:rPr sz="1750" spc="-5" dirty="0">
                <a:latin typeface="Arial MT"/>
                <a:cs typeface="Arial MT"/>
              </a:rPr>
              <a:t>events</a:t>
            </a:r>
            <a:r>
              <a:rPr sz="1750" spc="5" dirty="0">
                <a:latin typeface="Arial MT"/>
                <a:cs typeface="Arial MT"/>
              </a:rPr>
              <a:t> </a:t>
            </a:r>
            <a:r>
              <a:rPr sz="1750" spc="-5" dirty="0">
                <a:latin typeface="Arial MT"/>
                <a:cs typeface="Arial MT"/>
              </a:rPr>
              <a:t>when</a:t>
            </a:r>
            <a:r>
              <a:rPr sz="1750" spc="5" dirty="0">
                <a:latin typeface="Arial MT"/>
                <a:cs typeface="Arial MT"/>
              </a:rPr>
              <a:t> </a:t>
            </a:r>
            <a:r>
              <a:rPr sz="1750" spc="-5" dirty="0">
                <a:latin typeface="Arial MT"/>
                <a:cs typeface="Arial MT"/>
              </a:rPr>
              <a:t>the</a:t>
            </a:r>
            <a:r>
              <a:rPr sz="1750" dirty="0">
                <a:latin typeface="Arial MT"/>
                <a:cs typeface="Arial MT"/>
              </a:rPr>
              <a:t> </a:t>
            </a:r>
            <a:r>
              <a:rPr sz="1750" spc="-5" dirty="0">
                <a:latin typeface="Arial MT"/>
                <a:cs typeface="Arial MT"/>
              </a:rPr>
              <a:t>"Start"</a:t>
            </a:r>
            <a:r>
              <a:rPr sz="1750" dirty="0">
                <a:latin typeface="Arial MT"/>
                <a:cs typeface="Arial MT"/>
              </a:rPr>
              <a:t> </a:t>
            </a:r>
            <a:r>
              <a:rPr sz="1750" spc="-5" dirty="0">
                <a:latin typeface="Arial MT"/>
                <a:cs typeface="Arial MT"/>
              </a:rPr>
              <a:t>button</a:t>
            </a:r>
            <a:r>
              <a:rPr sz="1750" dirty="0">
                <a:latin typeface="Arial MT"/>
                <a:cs typeface="Arial MT"/>
              </a:rPr>
              <a:t> </a:t>
            </a:r>
            <a:r>
              <a:rPr sz="1750" spc="-5" dirty="0">
                <a:latin typeface="Arial MT"/>
                <a:cs typeface="Arial MT"/>
              </a:rPr>
              <a:t>is</a:t>
            </a:r>
            <a:r>
              <a:rPr sz="1750" spc="10" dirty="0">
                <a:latin typeface="Arial MT"/>
                <a:cs typeface="Arial MT"/>
              </a:rPr>
              <a:t> </a:t>
            </a:r>
            <a:r>
              <a:rPr sz="1750" spc="-5" dirty="0">
                <a:latin typeface="Arial MT"/>
                <a:cs typeface="Arial MT"/>
              </a:rPr>
              <a:t>pressed. </a:t>
            </a:r>
            <a:r>
              <a:rPr sz="1750" spc="-475" dirty="0">
                <a:latin typeface="Arial MT"/>
                <a:cs typeface="Arial MT"/>
              </a:rPr>
              <a:t> </a:t>
            </a:r>
            <a:r>
              <a:rPr sz="1750" spc="-5" dirty="0">
                <a:latin typeface="Arial MT"/>
                <a:cs typeface="Arial MT"/>
              </a:rPr>
              <a:t>Log</a:t>
            </a:r>
            <a:r>
              <a:rPr sz="1750" spc="-10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key </a:t>
            </a:r>
            <a:r>
              <a:rPr sz="1750" spc="-5" dirty="0">
                <a:latin typeface="Arial MT"/>
                <a:cs typeface="Arial MT"/>
              </a:rPr>
              <a:t>press</a:t>
            </a:r>
            <a:r>
              <a:rPr sz="1750" dirty="0">
                <a:latin typeface="Arial MT"/>
                <a:cs typeface="Arial MT"/>
              </a:rPr>
              <a:t> </a:t>
            </a:r>
            <a:r>
              <a:rPr sz="1750" spc="-5" dirty="0">
                <a:latin typeface="Arial MT"/>
                <a:cs typeface="Arial MT"/>
              </a:rPr>
              <a:t>and release events.</a:t>
            </a:r>
            <a:endParaRPr sz="175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86940" y="3488151"/>
            <a:ext cx="7597775" cy="99441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212725" indent="-200660">
              <a:lnSpc>
                <a:spcPct val="100000"/>
              </a:lnSpc>
              <a:spcBef>
                <a:spcPts val="540"/>
              </a:spcBef>
              <a:buClr>
                <a:srgbClr val="B71E42"/>
              </a:buClr>
              <a:buFont typeface="Arial MT"/>
              <a:buChar char="•"/>
              <a:tabLst>
                <a:tab pos="213360" algn="l"/>
              </a:tabLst>
            </a:pPr>
            <a:r>
              <a:rPr sz="1750" b="1" spc="-5" dirty="0">
                <a:latin typeface="Arial"/>
                <a:cs typeface="Arial"/>
              </a:rPr>
              <a:t>Data</a:t>
            </a:r>
            <a:r>
              <a:rPr sz="1750" b="1" spc="-35" dirty="0">
                <a:latin typeface="Arial"/>
                <a:cs typeface="Arial"/>
              </a:rPr>
              <a:t> </a:t>
            </a:r>
            <a:r>
              <a:rPr sz="1750" b="1" spc="-5" dirty="0">
                <a:latin typeface="Arial"/>
                <a:cs typeface="Arial"/>
              </a:rPr>
              <a:t>Logging:</a:t>
            </a:r>
            <a:endParaRPr sz="1750">
              <a:latin typeface="Arial"/>
              <a:cs typeface="Arial"/>
            </a:endParaRPr>
          </a:p>
          <a:p>
            <a:pPr marL="664210" lvl="1" indent="-251460">
              <a:lnSpc>
                <a:spcPct val="100000"/>
              </a:lnSpc>
              <a:spcBef>
                <a:spcPts val="445"/>
              </a:spcBef>
              <a:buClr>
                <a:srgbClr val="B71E42"/>
              </a:buClr>
              <a:buChar char="•"/>
              <a:tabLst>
                <a:tab pos="663575" algn="l"/>
                <a:tab pos="664845" algn="l"/>
              </a:tabLst>
            </a:pPr>
            <a:r>
              <a:rPr sz="1750" spc="-5" dirty="0">
                <a:latin typeface="Arial MT"/>
                <a:cs typeface="Arial MT"/>
              </a:rPr>
              <a:t>Continuously</a:t>
            </a:r>
            <a:r>
              <a:rPr sz="1750" spc="5" dirty="0">
                <a:latin typeface="Arial MT"/>
                <a:cs typeface="Arial MT"/>
              </a:rPr>
              <a:t> </a:t>
            </a:r>
            <a:r>
              <a:rPr sz="1750" spc="-5" dirty="0">
                <a:latin typeface="Arial MT"/>
                <a:cs typeface="Arial MT"/>
              </a:rPr>
              <a:t>update</a:t>
            </a:r>
            <a:r>
              <a:rPr sz="1750" dirty="0">
                <a:latin typeface="Arial MT"/>
                <a:cs typeface="Arial MT"/>
              </a:rPr>
              <a:t> </a:t>
            </a:r>
            <a:r>
              <a:rPr sz="1750" spc="-5" dirty="0">
                <a:latin typeface="Arial MT"/>
                <a:cs typeface="Arial MT"/>
              </a:rPr>
              <a:t>text</a:t>
            </a:r>
            <a:r>
              <a:rPr sz="1750" dirty="0">
                <a:latin typeface="Arial MT"/>
                <a:cs typeface="Arial MT"/>
              </a:rPr>
              <a:t> </a:t>
            </a:r>
            <a:r>
              <a:rPr sz="1750" spc="-5" dirty="0">
                <a:latin typeface="Arial MT"/>
                <a:cs typeface="Arial MT"/>
              </a:rPr>
              <a:t>and</a:t>
            </a:r>
            <a:r>
              <a:rPr sz="1750" spc="5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JSON </a:t>
            </a:r>
            <a:r>
              <a:rPr sz="1750" spc="-5" dirty="0">
                <a:latin typeface="Arial MT"/>
                <a:cs typeface="Arial MT"/>
              </a:rPr>
              <a:t>log</a:t>
            </a:r>
            <a:r>
              <a:rPr sz="1750" dirty="0">
                <a:latin typeface="Arial MT"/>
                <a:cs typeface="Arial MT"/>
              </a:rPr>
              <a:t> </a:t>
            </a:r>
            <a:r>
              <a:rPr sz="1750" spc="-5" dirty="0">
                <a:latin typeface="Arial MT"/>
                <a:cs typeface="Arial MT"/>
              </a:rPr>
              <a:t>files</a:t>
            </a:r>
            <a:r>
              <a:rPr sz="1750" spc="5" dirty="0">
                <a:latin typeface="Arial MT"/>
                <a:cs typeface="Arial MT"/>
              </a:rPr>
              <a:t> </a:t>
            </a:r>
            <a:r>
              <a:rPr sz="1750" spc="-5" dirty="0">
                <a:latin typeface="Arial MT"/>
                <a:cs typeface="Arial MT"/>
              </a:rPr>
              <a:t>with</a:t>
            </a:r>
            <a:r>
              <a:rPr sz="1750" spc="5" dirty="0">
                <a:latin typeface="Arial MT"/>
                <a:cs typeface="Arial MT"/>
              </a:rPr>
              <a:t> </a:t>
            </a:r>
            <a:r>
              <a:rPr sz="1750" spc="-5" dirty="0">
                <a:latin typeface="Arial MT"/>
                <a:cs typeface="Arial MT"/>
              </a:rPr>
              <a:t>captured</a:t>
            </a:r>
            <a:r>
              <a:rPr sz="1750" dirty="0">
                <a:latin typeface="Arial MT"/>
                <a:cs typeface="Arial MT"/>
              </a:rPr>
              <a:t> key</a:t>
            </a:r>
            <a:r>
              <a:rPr sz="1750" spc="5" dirty="0">
                <a:latin typeface="Arial MT"/>
                <a:cs typeface="Arial MT"/>
              </a:rPr>
              <a:t> </a:t>
            </a:r>
            <a:r>
              <a:rPr sz="1750" spc="-5" dirty="0">
                <a:latin typeface="Arial MT"/>
                <a:cs typeface="Arial MT"/>
              </a:rPr>
              <a:t>events.</a:t>
            </a:r>
            <a:endParaRPr sz="1750">
              <a:latin typeface="Arial MT"/>
              <a:cs typeface="Arial MT"/>
            </a:endParaRPr>
          </a:p>
          <a:p>
            <a:pPr marL="212725" indent="-200660">
              <a:lnSpc>
                <a:spcPct val="100000"/>
              </a:lnSpc>
              <a:spcBef>
                <a:spcPts val="440"/>
              </a:spcBef>
              <a:buClr>
                <a:srgbClr val="B71E42"/>
              </a:buClr>
              <a:buFont typeface="Arial MT"/>
              <a:buChar char="•"/>
              <a:tabLst>
                <a:tab pos="213360" algn="l"/>
              </a:tabLst>
            </a:pPr>
            <a:r>
              <a:rPr sz="1750" b="1" spc="-5" dirty="0">
                <a:latin typeface="Arial"/>
                <a:cs typeface="Arial"/>
              </a:rPr>
              <a:t>Stop</a:t>
            </a:r>
            <a:r>
              <a:rPr sz="1750" b="1" spc="-35" dirty="0">
                <a:latin typeface="Arial"/>
                <a:cs typeface="Arial"/>
              </a:rPr>
              <a:t> </a:t>
            </a:r>
            <a:r>
              <a:rPr sz="1750" b="1" spc="-5" dirty="0">
                <a:latin typeface="Arial"/>
                <a:cs typeface="Arial"/>
              </a:rPr>
              <a:t>Logging:</a:t>
            </a:r>
            <a:endParaRPr sz="17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87890" y="4477161"/>
            <a:ext cx="103505" cy="67183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1750" dirty="0">
                <a:solidFill>
                  <a:srgbClr val="B71E42"/>
                </a:solidFill>
                <a:latin typeface="Arial MT"/>
                <a:cs typeface="Arial MT"/>
              </a:rPr>
              <a:t>•</a:t>
            </a:r>
            <a:endParaRPr sz="17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sz="1750" dirty="0">
                <a:solidFill>
                  <a:srgbClr val="B71E42"/>
                </a:solidFill>
                <a:latin typeface="Arial MT"/>
                <a:cs typeface="Arial MT"/>
              </a:rPr>
              <a:t>•</a:t>
            </a:r>
            <a:endParaRPr sz="175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38484" y="4457114"/>
            <a:ext cx="6041390" cy="671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100"/>
              </a:lnSpc>
              <a:spcBef>
                <a:spcPts val="100"/>
              </a:spcBef>
            </a:pPr>
            <a:r>
              <a:rPr sz="1750" spc="-5" dirty="0">
                <a:latin typeface="Arial MT"/>
                <a:cs typeface="Arial MT"/>
              </a:rPr>
              <a:t>Stop</a:t>
            </a:r>
            <a:r>
              <a:rPr sz="1750" dirty="0">
                <a:latin typeface="Arial MT"/>
                <a:cs typeface="Arial MT"/>
              </a:rPr>
              <a:t> </a:t>
            </a:r>
            <a:r>
              <a:rPr sz="1750" spc="-5" dirty="0">
                <a:latin typeface="Arial MT"/>
                <a:cs typeface="Arial MT"/>
              </a:rPr>
              <a:t>capturing</a:t>
            </a:r>
            <a:r>
              <a:rPr sz="1750" dirty="0">
                <a:latin typeface="Arial MT"/>
                <a:cs typeface="Arial MT"/>
              </a:rPr>
              <a:t> key</a:t>
            </a:r>
            <a:r>
              <a:rPr sz="1750" spc="5" dirty="0">
                <a:latin typeface="Arial MT"/>
                <a:cs typeface="Arial MT"/>
              </a:rPr>
              <a:t> </a:t>
            </a:r>
            <a:r>
              <a:rPr sz="1750" spc="-5" dirty="0">
                <a:latin typeface="Arial MT"/>
                <a:cs typeface="Arial MT"/>
              </a:rPr>
              <a:t>events</a:t>
            </a:r>
            <a:r>
              <a:rPr sz="1750" spc="5" dirty="0">
                <a:latin typeface="Arial MT"/>
                <a:cs typeface="Arial MT"/>
              </a:rPr>
              <a:t> </a:t>
            </a:r>
            <a:r>
              <a:rPr sz="1750" spc="-5" dirty="0">
                <a:latin typeface="Arial MT"/>
                <a:cs typeface="Arial MT"/>
              </a:rPr>
              <a:t>when</a:t>
            </a:r>
            <a:r>
              <a:rPr sz="1750" spc="5" dirty="0">
                <a:latin typeface="Arial MT"/>
                <a:cs typeface="Arial MT"/>
              </a:rPr>
              <a:t> </a:t>
            </a:r>
            <a:r>
              <a:rPr sz="1750" spc="-5" dirty="0">
                <a:latin typeface="Arial MT"/>
                <a:cs typeface="Arial MT"/>
              </a:rPr>
              <a:t>the</a:t>
            </a:r>
            <a:r>
              <a:rPr sz="1750" dirty="0">
                <a:latin typeface="Arial MT"/>
                <a:cs typeface="Arial MT"/>
              </a:rPr>
              <a:t> </a:t>
            </a:r>
            <a:r>
              <a:rPr sz="1750" spc="-5" dirty="0">
                <a:latin typeface="Arial MT"/>
                <a:cs typeface="Arial MT"/>
              </a:rPr>
              <a:t>"Stop"</a:t>
            </a:r>
            <a:r>
              <a:rPr sz="1750" dirty="0">
                <a:latin typeface="Arial MT"/>
                <a:cs typeface="Arial MT"/>
              </a:rPr>
              <a:t> </a:t>
            </a:r>
            <a:r>
              <a:rPr sz="1750" spc="-5" dirty="0">
                <a:latin typeface="Arial MT"/>
                <a:cs typeface="Arial MT"/>
              </a:rPr>
              <a:t>button</a:t>
            </a:r>
            <a:r>
              <a:rPr sz="1750" dirty="0">
                <a:latin typeface="Arial MT"/>
                <a:cs typeface="Arial MT"/>
              </a:rPr>
              <a:t> </a:t>
            </a:r>
            <a:r>
              <a:rPr sz="1750" spc="-5" dirty="0">
                <a:latin typeface="Arial MT"/>
                <a:cs typeface="Arial MT"/>
              </a:rPr>
              <a:t>is</a:t>
            </a:r>
            <a:r>
              <a:rPr sz="1750" spc="5" dirty="0">
                <a:latin typeface="Arial MT"/>
                <a:cs typeface="Arial MT"/>
              </a:rPr>
              <a:t> </a:t>
            </a:r>
            <a:r>
              <a:rPr sz="1750" spc="-5" dirty="0">
                <a:latin typeface="Arial MT"/>
                <a:cs typeface="Arial MT"/>
              </a:rPr>
              <a:t>pressed. </a:t>
            </a:r>
            <a:r>
              <a:rPr sz="1750" spc="-470" dirty="0">
                <a:latin typeface="Arial MT"/>
                <a:cs typeface="Arial MT"/>
              </a:rPr>
              <a:t> </a:t>
            </a:r>
            <a:r>
              <a:rPr sz="1750" spc="-5" dirty="0">
                <a:latin typeface="Arial MT"/>
                <a:cs typeface="Arial MT"/>
              </a:rPr>
              <a:t>Update</a:t>
            </a:r>
            <a:r>
              <a:rPr sz="1750" dirty="0">
                <a:latin typeface="Arial MT"/>
                <a:cs typeface="Arial MT"/>
              </a:rPr>
              <a:t> </a:t>
            </a:r>
            <a:r>
              <a:rPr sz="1750" spc="-5" dirty="0">
                <a:latin typeface="Arial MT"/>
                <a:cs typeface="Arial MT"/>
              </a:rPr>
              <a:t>the</a:t>
            </a:r>
            <a:r>
              <a:rPr sz="1750" dirty="0">
                <a:latin typeface="Arial MT"/>
                <a:cs typeface="Arial MT"/>
              </a:rPr>
              <a:t> </a:t>
            </a:r>
            <a:r>
              <a:rPr sz="1750" spc="-5" dirty="0">
                <a:latin typeface="Arial MT"/>
                <a:cs typeface="Arial MT"/>
              </a:rPr>
              <a:t>GUI</a:t>
            </a:r>
            <a:r>
              <a:rPr sz="1750" dirty="0">
                <a:latin typeface="Arial MT"/>
                <a:cs typeface="Arial MT"/>
              </a:rPr>
              <a:t> </a:t>
            </a:r>
            <a:r>
              <a:rPr sz="1750" spc="-5" dirty="0">
                <a:latin typeface="Arial MT"/>
                <a:cs typeface="Arial MT"/>
              </a:rPr>
              <a:t>status</a:t>
            </a:r>
            <a:r>
              <a:rPr sz="1750" spc="5" dirty="0">
                <a:latin typeface="Arial MT"/>
                <a:cs typeface="Arial MT"/>
              </a:rPr>
              <a:t> </a:t>
            </a:r>
            <a:r>
              <a:rPr sz="1750" spc="-5" dirty="0">
                <a:latin typeface="Arial MT"/>
                <a:cs typeface="Arial MT"/>
              </a:rPr>
              <a:t>to</a:t>
            </a:r>
            <a:r>
              <a:rPr sz="1750" dirty="0">
                <a:latin typeface="Arial MT"/>
                <a:cs typeface="Arial MT"/>
              </a:rPr>
              <a:t> </a:t>
            </a:r>
            <a:r>
              <a:rPr sz="1750" spc="-5" dirty="0">
                <a:latin typeface="Arial MT"/>
                <a:cs typeface="Arial MT"/>
              </a:rPr>
              <a:t>indicate</a:t>
            </a:r>
            <a:r>
              <a:rPr sz="1750" dirty="0">
                <a:latin typeface="Arial MT"/>
                <a:cs typeface="Arial MT"/>
              </a:rPr>
              <a:t> </a:t>
            </a:r>
            <a:r>
              <a:rPr sz="1750" spc="-5" dirty="0">
                <a:latin typeface="Arial MT"/>
                <a:cs typeface="Arial MT"/>
              </a:rPr>
              <a:t>the</a:t>
            </a:r>
            <a:r>
              <a:rPr sz="1750" dirty="0">
                <a:latin typeface="Arial MT"/>
                <a:cs typeface="Arial MT"/>
              </a:rPr>
              <a:t> </a:t>
            </a:r>
            <a:r>
              <a:rPr sz="1750" spc="-5" dirty="0">
                <a:latin typeface="Arial MT"/>
                <a:cs typeface="Arial MT"/>
              </a:rPr>
              <a:t>keylogger</a:t>
            </a:r>
            <a:r>
              <a:rPr sz="1750" dirty="0">
                <a:latin typeface="Arial MT"/>
                <a:cs typeface="Arial MT"/>
              </a:rPr>
              <a:t> </a:t>
            </a:r>
            <a:r>
              <a:rPr sz="1750" spc="-5" dirty="0">
                <a:latin typeface="Arial MT"/>
                <a:cs typeface="Arial MT"/>
              </a:rPr>
              <a:t>is</a:t>
            </a:r>
            <a:r>
              <a:rPr sz="1750" spc="5" dirty="0">
                <a:latin typeface="Arial MT"/>
                <a:cs typeface="Arial MT"/>
              </a:rPr>
              <a:t> </a:t>
            </a:r>
            <a:r>
              <a:rPr sz="1750" spc="-5" dirty="0">
                <a:latin typeface="Arial MT"/>
                <a:cs typeface="Arial MT"/>
              </a:rPr>
              <a:t>stopped.</a:t>
            </a:r>
            <a:endParaRPr sz="17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75021" y="2392712"/>
            <a:ext cx="8425815" cy="0"/>
          </a:xfrm>
          <a:custGeom>
            <a:avLst/>
            <a:gdLst/>
            <a:ahLst/>
            <a:cxnLst/>
            <a:rect l="l" t="t" r="r" b="b"/>
            <a:pathLst>
              <a:path w="8425815">
                <a:moveTo>
                  <a:pt x="0" y="0"/>
                </a:moveTo>
                <a:lnTo>
                  <a:pt x="8425497" y="0"/>
                </a:lnTo>
              </a:path>
            </a:pathLst>
          </a:custGeom>
          <a:ln w="27843">
            <a:solidFill>
              <a:srgbClr val="B71E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76160" y="1435083"/>
            <a:ext cx="161607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R</a:t>
            </a:r>
            <a:r>
              <a:rPr spc="-40" dirty="0"/>
              <a:t>E</a:t>
            </a:r>
            <a:r>
              <a:rPr spc="5" dirty="0"/>
              <a:t>S</a:t>
            </a:r>
            <a:r>
              <a:rPr spc="-30" dirty="0"/>
              <a:t>U</a:t>
            </a:r>
            <a:r>
              <a:rPr spc="-360" dirty="0"/>
              <a:t>L</a:t>
            </a:r>
            <a:r>
              <a:rPr spc="-5" dirty="0"/>
              <a:t>T</a:t>
            </a:r>
            <a:r>
              <a:rPr dirty="0"/>
              <a:t>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83095" y="2555219"/>
            <a:ext cx="2921864" cy="194493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66371" y="2563432"/>
            <a:ext cx="2494175" cy="195351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78965" y="4656810"/>
            <a:ext cx="6747021" cy="202363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6385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RESU</a:t>
            </a:r>
            <a:r>
              <a:rPr spc="-265" dirty="0"/>
              <a:t>L</a:t>
            </a:r>
            <a:r>
              <a:rPr dirty="0"/>
              <a:t>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40478" y="2523453"/>
            <a:ext cx="8273415" cy="77406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12725" marR="5080" indent="-200660">
              <a:lnSpc>
                <a:spcPts val="1889"/>
              </a:lnSpc>
              <a:spcBef>
                <a:spcPts val="340"/>
              </a:spcBef>
              <a:buChar char="•"/>
              <a:tabLst>
                <a:tab pos="213360" algn="l"/>
              </a:tabLst>
            </a:pPr>
            <a:r>
              <a:rPr sz="1750" spc="-5" dirty="0">
                <a:latin typeface="Arial MT"/>
                <a:cs typeface="Arial MT"/>
              </a:rPr>
              <a:t>Successfully</a:t>
            </a:r>
            <a:r>
              <a:rPr sz="1750" spc="10" dirty="0">
                <a:latin typeface="Arial MT"/>
                <a:cs typeface="Arial MT"/>
              </a:rPr>
              <a:t> </a:t>
            </a:r>
            <a:r>
              <a:rPr sz="1750" spc="-5" dirty="0">
                <a:latin typeface="Arial MT"/>
                <a:cs typeface="Arial MT"/>
              </a:rPr>
              <a:t>implemented</a:t>
            </a:r>
            <a:r>
              <a:rPr sz="1750" spc="10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a</a:t>
            </a:r>
            <a:r>
              <a:rPr sz="1750" spc="10" dirty="0">
                <a:latin typeface="Arial MT"/>
                <a:cs typeface="Arial MT"/>
              </a:rPr>
              <a:t> </a:t>
            </a:r>
            <a:r>
              <a:rPr sz="1750" spc="-5" dirty="0">
                <a:latin typeface="Arial MT"/>
                <a:cs typeface="Arial MT"/>
              </a:rPr>
              <a:t>keylogger</a:t>
            </a:r>
            <a:r>
              <a:rPr sz="1750" spc="10" dirty="0">
                <a:latin typeface="Arial MT"/>
                <a:cs typeface="Arial MT"/>
              </a:rPr>
              <a:t> </a:t>
            </a:r>
            <a:r>
              <a:rPr sz="1750" spc="-5" dirty="0">
                <a:latin typeface="Arial MT"/>
                <a:cs typeface="Arial MT"/>
              </a:rPr>
              <a:t>that</a:t>
            </a:r>
            <a:r>
              <a:rPr sz="1750" spc="10" dirty="0">
                <a:latin typeface="Arial MT"/>
                <a:cs typeface="Arial MT"/>
              </a:rPr>
              <a:t> </a:t>
            </a:r>
            <a:r>
              <a:rPr sz="1750" spc="-5" dirty="0">
                <a:latin typeface="Arial MT"/>
                <a:cs typeface="Arial MT"/>
              </a:rPr>
              <a:t>captures</a:t>
            </a:r>
            <a:r>
              <a:rPr sz="1750" spc="15" dirty="0">
                <a:latin typeface="Arial MT"/>
                <a:cs typeface="Arial MT"/>
              </a:rPr>
              <a:t> </a:t>
            </a:r>
            <a:r>
              <a:rPr sz="1750" spc="-5" dirty="0">
                <a:latin typeface="Arial MT"/>
                <a:cs typeface="Arial MT"/>
              </a:rPr>
              <a:t>keystrokes</a:t>
            </a:r>
            <a:r>
              <a:rPr sz="1750" spc="15" dirty="0">
                <a:latin typeface="Arial MT"/>
                <a:cs typeface="Arial MT"/>
              </a:rPr>
              <a:t> </a:t>
            </a:r>
            <a:r>
              <a:rPr sz="1750" spc="-5" dirty="0">
                <a:latin typeface="Arial MT"/>
                <a:cs typeface="Arial MT"/>
              </a:rPr>
              <a:t>and</a:t>
            </a:r>
            <a:r>
              <a:rPr sz="1750" spc="10" dirty="0">
                <a:latin typeface="Arial MT"/>
                <a:cs typeface="Arial MT"/>
              </a:rPr>
              <a:t> </a:t>
            </a:r>
            <a:r>
              <a:rPr sz="1750" spc="-5" dirty="0">
                <a:latin typeface="Arial MT"/>
                <a:cs typeface="Arial MT"/>
              </a:rPr>
              <a:t>records</a:t>
            </a:r>
            <a:r>
              <a:rPr sz="1750" spc="15" dirty="0">
                <a:latin typeface="Arial MT"/>
                <a:cs typeface="Arial MT"/>
              </a:rPr>
              <a:t> </a:t>
            </a:r>
            <a:r>
              <a:rPr sz="1750" spc="-5" dirty="0">
                <a:latin typeface="Arial MT"/>
                <a:cs typeface="Arial MT"/>
              </a:rPr>
              <a:t>them </a:t>
            </a:r>
            <a:r>
              <a:rPr sz="1750" spc="-470" dirty="0">
                <a:latin typeface="Arial MT"/>
                <a:cs typeface="Arial MT"/>
              </a:rPr>
              <a:t> </a:t>
            </a:r>
            <a:r>
              <a:rPr sz="1750" spc="-5" dirty="0">
                <a:latin typeface="Arial MT"/>
                <a:cs typeface="Arial MT"/>
              </a:rPr>
              <a:t>into</a:t>
            </a:r>
            <a:r>
              <a:rPr sz="1750" spc="-10" dirty="0">
                <a:latin typeface="Arial MT"/>
                <a:cs typeface="Arial MT"/>
              </a:rPr>
              <a:t> </a:t>
            </a:r>
            <a:r>
              <a:rPr sz="1750" spc="-5" dirty="0">
                <a:latin typeface="Arial MT"/>
                <a:cs typeface="Arial MT"/>
              </a:rPr>
              <a:t>both text and </a:t>
            </a:r>
            <a:r>
              <a:rPr sz="1750" dirty="0">
                <a:latin typeface="Arial MT"/>
                <a:cs typeface="Arial MT"/>
              </a:rPr>
              <a:t>JSON</a:t>
            </a:r>
            <a:r>
              <a:rPr sz="1750" spc="-5" dirty="0">
                <a:latin typeface="Arial MT"/>
                <a:cs typeface="Arial MT"/>
              </a:rPr>
              <a:t> files.</a:t>
            </a:r>
            <a:endParaRPr sz="1750">
              <a:latin typeface="Arial MT"/>
              <a:cs typeface="Arial MT"/>
            </a:endParaRPr>
          </a:p>
          <a:p>
            <a:pPr marL="152400" indent="-140335">
              <a:lnSpc>
                <a:spcPts val="1870"/>
              </a:lnSpc>
              <a:buChar char="•"/>
              <a:tabLst>
                <a:tab pos="153035" algn="l"/>
              </a:tabLst>
            </a:pPr>
            <a:r>
              <a:rPr sz="1750" spc="-5" dirty="0">
                <a:latin typeface="Arial MT"/>
                <a:cs typeface="Arial MT"/>
              </a:rPr>
              <a:t>Real-time</a:t>
            </a:r>
            <a:r>
              <a:rPr sz="1750" dirty="0">
                <a:latin typeface="Arial MT"/>
                <a:cs typeface="Arial MT"/>
              </a:rPr>
              <a:t> </a:t>
            </a:r>
            <a:r>
              <a:rPr sz="1750" spc="-5" dirty="0">
                <a:latin typeface="Arial MT"/>
                <a:cs typeface="Arial MT"/>
              </a:rPr>
              <a:t>keylogging</a:t>
            </a:r>
            <a:r>
              <a:rPr sz="1750" spc="5" dirty="0">
                <a:latin typeface="Arial MT"/>
                <a:cs typeface="Arial MT"/>
              </a:rPr>
              <a:t> </a:t>
            </a:r>
            <a:r>
              <a:rPr sz="1750" spc="-5" dirty="0">
                <a:latin typeface="Arial MT"/>
                <a:cs typeface="Arial MT"/>
              </a:rPr>
              <a:t>with</a:t>
            </a:r>
            <a:r>
              <a:rPr sz="1750" spc="5" dirty="0">
                <a:latin typeface="Arial MT"/>
                <a:cs typeface="Arial MT"/>
              </a:rPr>
              <a:t> </a:t>
            </a:r>
            <a:r>
              <a:rPr sz="1750" spc="-5" dirty="0">
                <a:latin typeface="Arial MT"/>
                <a:cs typeface="Arial MT"/>
              </a:rPr>
              <a:t>start</a:t>
            </a:r>
            <a:r>
              <a:rPr sz="1750" spc="5" dirty="0">
                <a:latin typeface="Arial MT"/>
                <a:cs typeface="Arial MT"/>
              </a:rPr>
              <a:t> </a:t>
            </a:r>
            <a:r>
              <a:rPr sz="1750" spc="-5" dirty="0">
                <a:latin typeface="Arial MT"/>
                <a:cs typeface="Arial MT"/>
              </a:rPr>
              <a:t>and</a:t>
            </a:r>
            <a:r>
              <a:rPr sz="1750" dirty="0">
                <a:latin typeface="Arial MT"/>
                <a:cs typeface="Arial MT"/>
              </a:rPr>
              <a:t> </a:t>
            </a:r>
            <a:r>
              <a:rPr sz="1750" spc="-5" dirty="0">
                <a:latin typeface="Arial MT"/>
                <a:cs typeface="Arial MT"/>
              </a:rPr>
              <a:t>stop</a:t>
            </a:r>
            <a:r>
              <a:rPr sz="1750" spc="5" dirty="0">
                <a:latin typeface="Arial MT"/>
                <a:cs typeface="Arial MT"/>
              </a:rPr>
              <a:t> </a:t>
            </a:r>
            <a:r>
              <a:rPr sz="1750" spc="-5" dirty="0">
                <a:latin typeface="Arial MT"/>
                <a:cs typeface="Arial MT"/>
              </a:rPr>
              <a:t>functionality</a:t>
            </a:r>
            <a:r>
              <a:rPr sz="1750" spc="10" dirty="0">
                <a:latin typeface="Arial MT"/>
                <a:cs typeface="Arial MT"/>
              </a:rPr>
              <a:t> </a:t>
            </a:r>
            <a:r>
              <a:rPr sz="1750" spc="-5" dirty="0">
                <a:latin typeface="Arial MT"/>
                <a:cs typeface="Arial MT"/>
              </a:rPr>
              <a:t>controlled</a:t>
            </a:r>
            <a:r>
              <a:rPr sz="1750" spc="5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via</a:t>
            </a:r>
            <a:r>
              <a:rPr sz="1750" spc="5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a </a:t>
            </a:r>
            <a:r>
              <a:rPr sz="1750" spc="-5" dirty="0">
                <a:latin typeface="Arial MT"/>
                <a:cs typeface="Arial MT"/>
              </a:rPr>
              <a:t>simple</a:t>
            </a:r>
            <a:r>
              <a:rPr sz="1750" spc="5" dirty="0">
                <a:latin typeface="Arial MT"/>
                <a:cs typeface="Arial MT"/>
              </a:rPr>
              <a:t> </a:t>
            </a:r>
            <a:r>
              <a:rPr sz="1750" spc="-5" dirty="0">
                <a:latin typeface="Arial MT"/>
                <a:cs typeface="Arial MT"/>
              </a:rPr>
              <a:t>GUI.</a:t>
            </a:r>
            <a:endParaRPr sz="175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40478" y="3421135"/>
            <a:ext cx="103505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dirty="0">
                <a:solidFill>
                  <a:srgbClr val="B71E42"/>
                </a:solidFill>
                <a:latin typeface="Arial MT"/>
                <a:cs typeface="Arial MT"/>
              </a:rPr>
              <a:t>•</a:t>
            </a:r>
            <a:endParaRPr sz="175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40478" y="4120570"/>
            <a:ext cx="103505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dirty="0">
                <a:solidFill>
                  <a:srgbClr val="B71E42"/>
                </a:solidFill>
                <a:latin typeface="Arial MT"/>
                <a:cs typeface="Arial MT"/>
              </a:rPr>
              <a:t>•</a:t>
            </a:r>
            <a:endParaRPr sz="175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40478" y="4820005"/>
            <a:ext cx="103505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dirty="0">
                <a:solidFill>
                  <a:srgbClr val="B71E42"/>
                </a:solidFill>
                <a:latin typeface="Arial MT"/>
                <a:cs typeface="Arial MT"/>
              </a:rPr>
              <a:t>•</a:t>
            </a:r>
            <a:endParaRPr sz="1750">
              <a:latin typeface="Arial MT"/>
              <a:cs typeface="Arial M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36317" rIns="0" bIns="0" rtlCol="0">
            <a:spAutoFit/>
          </a:bodyPr>
          <a:lstStyle/>
          <a:p>
            <a:pPr marL="679450" marR="5080">
              <a:lnSpc>
                <a:spcPct val="110200"/>
              </a:lnSpc>
              <a:spcBef>
                <a:spcPts val="100"/>
              </a:spcBef>
            </a:pPr>
            <a:r>
              <a:rPr spc="-5" dirty="0"/>
              <a:t>The</a:t>
            </a:r>
            <a:r>
              <a:rPr spc="5" dirty="0"/>
              <a:t> </a:t>
            </a:r>
            <a:r>
              <a:rPr spc="-5" dirty="0"/>
              <a:t>keylogger</a:t>
            </a:r>
            <a:r>
              <a:rPr spc="10" dirty="0"/>
              <a:t> </a:t>
            </a:r>
            <a:r>
              <a:rPr spc="-5" dirty="0"/>
              <a:t>project</a:t>
            </a:r>
            <a:r>
              <a:rPr spc="10" dirty="0"/>
              <a:t> </a:t>
            </a:r>
            <a:r>
              <a:rPr spc="-5" dirty="0"/>
              <a:t>demonstrated</a:t>
            </a:r>
            <a:r>
              <a:rPr spc="5" dirty="0"/>
              <a:t> </a:t>
            </a:r>
            <a:r>
              <a:rPr spc="-5" dirty="0"/>
              <a:t>the</a:t>
            </a:r>
            <a:r>
              <a:rPr spc="10" dirty="0"/>
              <a:t> </a:t>
            </a:r>
            <a:r>
              <a:rPr spc="-5" dirty="0"/>
              <a:t>capability</a:t>
            </a:r>
            <a:r>
              <a:rPr spc="15" dirty="0"/>
              <a:t> </a:t>
            </a:r>
            <a:r>
              <a:rPr spc="-5" dirty="0"/>
              <a:t>to</a:t>
            </a:r>
            <a:r>
              <a:rPr spc="10" dirty="0"/>
              <a:t> </a:t>
            </a:r>
            <a:r>
              <a:rPr spc="-10" dirty="0"/>
              <a:t>effectively</a:t>
            </a:r>
            <a:r>
              <a:rPr spc="10" dirty="0"/>
              <a:t> </a:t>
            </a:r>
            <a:r>
              <a:rPr spc="-5" dirty="0"/>
              <a:t>capture</a:t>
            </a:r>
            <a:r>
              <a:rPr spc="10" dirty="0"/>
              <a:t> </a:t>
            </a:r>
            <a:r>
              <a:rPr spc="-5" dirty="0"/>
              <a:t>and</a:t>
            </a:r>
            <a:r>
              <a:rPr spc="10" dirty="0"/>
              <a:t> </a:t>
            </a:r>
            <a:r>
              <a:rPr spc="-5" dirty="0"/>
              <a:t>log </a:t>
            </a:r>
            <a:r>
              <a:rPr spc="-470" dirty="0"/>
              <a:t> </a:t>
            </a:r>
            <a:r>
              <a:rPr spc="-5" dirty="0"/>
              <a:t>keystrokes in real-time.</a:t>
            </a:r>
          </a:p>
          <a:p>
            <a:pPr marL="679450" marR="757555">
              <a:lnSpc>
                <a:spcPct val="110200"/>
              </a:lnSpc>
              <a:spcBef>
                <a:spcPts val="875"/>
              </a:spcBef>
            </a:pPr>
            <a:r>
              <a:rPr spc="-5" dirty="0"/>
              <a:t>The</a:t>
            </a:r>
            <a:r>
              <a:rPr dirty="0"/>
              <a:t> </a:t>
            </a:r>
            <a:r>
              <a:rPr spc="-5" dirty="0"/>
              <a:t>GUI</a:t>
            </a:r>
            <a:r>
              <a:rPr spc="5" dirty="0"/>
              <a:t> </a:t>
            </a:r>
            <a:r>
              <a:rPr spc="-5" dirty="0"/>
              <a:t>provided</a:t>
            </a:r>
            <a:r>
              <a:rPr spc="5" dirty="0"/>
              <a:t> </a:t>
            </a:r>
            <a:r>
              <a:rPr dirty="0"/>
              <a:t>a </a:t>
            </a:r>
            <a:r>
              <a:rPr spc="-10" dirty="0"/>
              <a:t>user-friendly</a:t>
            </a:r>
            <a:r>
              <a:rPr spc="10" dirty="0"/>
              <a:t> </a:t>
            </a:r>
            <a:r>
              <a:rPr spc="-5" dirty="0"/>
              <a:t>way</a:t>
            </a:r>
            <a:r>
              <a:rPr spc="10" dirty="0"/>
              <a:t> </a:t>
            </a:r>
            <a:r>
              <a:rPr spc="-5" dirty="0"/>
              <a:t>to</a:t>
            </a:r>
            <a:r>
              <a:rPr spc="5" dirty="0"/>
              <a:t> </a:t>
            </a:r>
            <a:r>
              <a:rPr spc="-5" dirty="0"/>
              <a:t>control</a:t>
            </a:r>
            <a:r>
              <a:rPr dirty="0"/>
              <a:t> </a:t>
            </a:r>
            <a:r>
              <a:rPr spc="-5" dirty="0"/>
              <a:t>the</a:t>
            </a:r>
            <a:r>
              <a:rPr spc="5" dirty="0"/>
              <a:t> </a:t>
            </a:r>
            <a:r>
              <a:rPr spc="-10" dirty="0"/>
              <a:t>keylogger,</a:t>
            </a:r>
            <a:r>
              <a:rPr spc="5" dirty="0"/>
              <a:t> </a:t>
            </a:r>
            <a:r>
              <a:rPr spc="-5" dirty="0"/>
              <a:t>making</a:t>
            </a:r>
            <a:r>
              <a:rPr spc="5" dirty="0"/>
              <a:t> </a:t>
            </a:r>
            <a:r>
              <a:rPr spc="-5" dirty="0"/>
              <a:t>it </a:t>
            </a:r>
            <a:r>
              <a:rPr spc="-475" dirty="0"/>
              <a:t> </a:t>
            </a:r>
            <a:r>
              <a:rPr spc="-5" dirty="0"/>
              <a:t>accessible and easy</a:t>
            </a:r>
            <a:r>
              <a:rPr dirty="0"/>
              <a:t> </a:t>
            </a:r>
            <a:r>
              <a:rPr spc="-5" dirty="0"/>
              <a:t>to</a:t>
            </a:r>
            <a:r>
              <a:rPr spc="-10" dirty="0"/>
              <a:t> </a:t>
            </a:r>
            <a:r>
              <a:rPr spc="-5" dirty="0"/>
              <a:t>use.</a:t>
            </a:r>
          </a:p>
          <a:p>
            <a:pPr marL="679450" marR="111760">
              <a:lnSpc>
                <a:spcPct val="110200"/>
              </a:lnSpc>
              <a:spcBef>
                <a:spcPts val="880"/>
              </a:spcBef>
            </a:pPr>
            <a:r>
              <a:rPr spc="-5" dirty="0"/>
              <a:t>Emphasized</a:t>
            </a:r>
            <a:r>
              <a:rPr dirty="0"/>
              <a:t> </a:t>
            </a:r>
            <a:r>
              <a:rPr spc="-5" dirty="0"/>
              <a:t>the</a:t>
            </a:r>
            <a:r>
              <a:rPr spc="5" dirty="0"/>
              <a:t> </a:t>
            </a:r>
            <a:r>
              <a:rPr spc="-5" dirty="0"/>
              <a:t>ethical</a:t>
            </a:r>
            <a:r>
              <a:rPr spc="5" dirty="0"/>
              <a:t> </a:t>
            </a:r>
            <a:r>
              <a:rPr dirty="0"/>
              <a:t>use</a:t>
            </a:r>
            <a:r>
              <a:rPr spc="5" dirty="0"/>
              <a:t> </a:t>
            </a:r>
            <a:r>
              <a:rPr spc="-5" dirty="0"/>
              <a:t>of</a:t>
            </a:r>
            <a:r>
              <a:rPr spc="5" dirty="0"/>
              <a:t> </a:t>
            </a:r>
            <a:r>
              <a:rPr spc="-5" dirty="0"/>
              <a:t>keyloggers</a:t>
            </a:r>
            <a:r>
              <a:rPr spc="10" dirty="0"/>
              <a:t> </a:t>
            </a:r>
            <a:r>
              <a:rPr spc="-5" dirty="0"/>
              <a:t>and</a:t>
            </a:r>
            <a:r>
              <a:rPr spc="5" dirty="0"/>
              <a:t> </a:t>
            </a:r>
            <a:r>
              <a:rPr spc="-5" dirty="0"/>
              <a:t>the</a:t>
            </a:r>
            <a:r>
              <a:rPr spc="5" dirty="0"/>
              <a:t> </a:t>
            </a:r>
            <a:r>
              <a:rPr spc="-5" dirty="0"/>
              <a:t>importance</a:t>
            </a:r>
            <a:r>
              <a:rPr spc="5" dirty="0"/>
              <a:t> </a:t>
            </a:r>
            <a:r>
              <a:rPr spc="-5" dirty="0"/>
              <a:t>of</a:t>
            </a:r>
            <a:r>
              <a:rPr spc="5" dirty="0"/>
              <a:t> </a:t>
            </a:r>
            <a:r>
              <a:rPr spc="-5" dirty="0"/>
              <a:t>implementing </a:t>
            </a:r>
            <a:r>
              <a:rPr spc="-470" dirty="0"/>
              <a:t> </a:t>
            </a:r>
            <a:r>
              <a:rPr spc="-5" dirty="0"/>
              <a:t>security</a:t>
            </a:r>
            <a:r>
              <a:rPr dirty="0"/>
              <a:t> </a:t>
            </a:r>
            <a:r>
              <a:rPr spc="-5" dirty="0"/>
              <a:t>measures</a:t>
            </a:r>
            <a:r>
              <a:rPr dirty="0"/>
              <a:t> </a:t>
            </a:r>
            <a:r>
              <a:rPr spc="-5" dirty="0"/>
              <a:t>to protect against</a:t>
            </a:r>
            <a:r>
              <a:rPr dirty="0"/>
              <a:t> </a:t>
            </a:r>
            <a:r>
              <a:rPr spc="-5" dirty="0"/>
              <a:t>malicious</a:t>
            </a:r>
            <a:r>
              <a:rPr dirty="0"/>
              <a:t> </a:t>
            </a:r>
            <a:r>
              <a:rPr spc="-5" dirty="0"/>
              <a:t>use.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9848CD-A275-A369-C198-970905BDB597}"/>
              </a:ext>
            </a:extLst>
          </p:cNvPr>
          <p:cNvSpPr txBox="1"/>
          <p:nvPr/>
        </p:nvSpPr>
        <p:spPr>
          <a:xfrm>
            <a:off x="2603500" y="1038225"/>
            <a:ext cx="6477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/>
              <a:t>PROJECT GITHUB LINK</a:t>
            </a:r>
            <a:endParaRPr lang="en-IN" sz="4000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6FF47E-DDED-F7AE-96CD-339D65EF97D2}"/>
              </a:ext>
            </a:extLst>
          </p:cNvPr>
          <p:cNvSpPr txBox="1"/>
          <p:nvPr/>
        </p:nvSpPr>
        <p:spPr>
          <a:xfrm>
            <a:off x="2832100" y="3019425"/>
            <a:ext cx="708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https://github.</a:t>
            </a:r>
            <a:r>
              <a:rPr lang="en-IN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</a:t>
            </a:r>
            <a:r>
              <a:rPr lang="en-IN" dirty="0">
                <a:solidFill>
                  <a:srgbClr val="FF0000"/>
                </a:solidFill>
              </a:rPr>
              <a:t>/krishh2002/Appsdc_CS.git</a:t>
            </a:r>
          </a:p>
        </p:txBody>
      </p:sp>
    </p:spTree>
    <p:extLst>
      <p:ext uri="{BB962C8B-B14F-4D97-AF65-F5344CB8AC3E}">
        <p14:creationId xmlns:p14="http://schemas.microsoft.com/office/powerpoint/2010/main" val="1903226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120317" y="3867294"/>
            <a:ext cx="7574915" cy="0"/>
          </a:xfrm>
          <a:custGeom>
            <a:avLst/>
            <a:gdLst/>
            <a:ahLst/>
            <a:cxnLst/>
            <a:rect l="l" t="t" r="r" b="b"/>
            <a:pathLst>
              <a:path w="7574915">
                <a:moveTo>
                  <a:pt x="0" y="0"/>
                </a:moveTo>
                <a:lnTo>
                  <a:pt x="7574441" y="0"/>
                </a:lnTo>
              </a:path>
            </a:pathLst>
          </a:custGeom>
          <a:ln w="27843">
            <a:solidFill>
              <a:srgbClr val="B71E4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76338" y="2464432"/>
            <a:ext cx="8291195" cy="81406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150" b="1" spc="15" dirty="0">
                <a:solidFill>
                  <a:srgbClr val="2D936B"/>
                </a:solidFill>
                <a:latin typeface="Trebuchet MS"/>
                <a:cs typeface="Trebuchet MS"/>
              </a:rPr>
              <a:t>KEYLOGGER</a:t>
            </a:r>
            <a:r>
              <a:rPr sz="5150" b="1" spc="-295" dirty="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sz="5150" b="1" spc="15" dirty="0">
                <a:solidFill>
                  <a:srgbClr val="2D936B"/>
                </a:solidFill>
                <a:latin typeface="Trebuchet MS"/>
                <a:cs typeface="Trebuchet MS"/>
              </a:rPr>
              <a:t>AND</a:t>
            </a:r>
            <a:r>
              <a:rPr sz="5150" b="1" spc="5" dirty="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sz="5150" b="1" spc="15" dirty="0">
                <a:solidFill>
                  <a:srgbClr val="2D936B"/>
                </a:solidFill>
                <a:latin typeface="Trebuchet MS"/>
                <a:cs typeface="Trebuchet MS"/>
              </a:rPr>
              <a:t>SECURITY</a:t>
            </a:r>
            <a:endParaRPr sz="51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01702" y="1385521"/>
            <a:ext cx="2564130" cy="7473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700" spc="40" dirty="0"/>
              <a:t>A</a:t>
            </a:r>
            <a:r>
              <a:rPr sz="4700" spc="20" dirty="0"/>
              <a:t>G</a:t>
            </a:r>
            <a:r>
              <a:rPr sz="4700" spc="-15" dirty="0"/>
              <a:t>E</a:t>
            </a:r>
            <a:r>
              <a:rPr sz="4700" spc="30" dirty="0"/>
              <a:t>N</a:t>
            </a:r>
            <a:r>
              <a:rPr sz="4700" spc="20" dirty="0"/>
              <a:t>DA</a:t>
            </a:r>
            <a:endParaRPr sz="4700"/>
          </a:p>
        </p:txBody>
      </p:sp>
      <p:sp>
        <p:nvSpPr>
          <p:cNvPr id="3" name="object 3"/>
          <p:cNvSpPr txBox="1"/>
          <p:nvPr/>
        </p:nvSpPr>
        <p:spPr>
          <a:xfrm>
            <a:off x="1340478" y="2536818"/>
            <a:ext cx="3803650" cy="2912745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212725" indent="-200660">
              <a:lnSpc>
                <a:spcPct val="100000"/>
              </a:lnSpc>
              <a:spcBef>
                <a:spcPts val="525"/>
              </a:spcBef>
              <a:buClr>
                <a:srgbClr val="B71E42"/>
              </a:buClr>
              <a:buFont typeface="Arial MT"/>
              <a:buChar char="•"/>
              <a:tabLst>
                <a:tab pos="213360" algn="l"/>
              </a:tabLst>
            </a:pPr>
            <a:r>
              <a:rPr sz="1750" b="1" spc="-5" dirty="0">
                <a:latin typeface="Arial"/>
                <a:cs typeface="Arial"/>
              </a:rPr>
              <a:t>Introduction</a:t>
            </a:r>
            <a:endParaRPr sz="1750">
              <a:latin typeface="Arial"/>
              <a:cs typeface="Arial"/>
            </a:endParaRPr>
          </a:p>
          <a:p>
            <a:pPr marL="212725" indent="-200660">
              <a:lnSpc>
                <a:spcPct val="100000"/>
              </a:lnSpc>
              <a:spcBef>
                <a:spcPts val="425"/>
              </a:spcBef>
              <a:buClr>
                <a:srgbClr val="B71E42"/>
              </a:buClr>
              <a:buFont typeface="Arial MT"/>
              <a:buChar char="•"/>
              <a:tabLst>
                <a:tab pos="213360" algn="l"/>
              </a:tabLst>
            </a:pPr>
            <a:r>
              <a:rPr sz="1750" b="1" spc="-5" dirty="0">
                <a:latin typeface="Arial"/>
                <a:cs typeface="Arial"/>
              </a:rPr>
              <a:t>Problem</a:t>
            </a:r>
            <a:r>
              <a:rPr sz="1750" b="1" spc="-30" dirty="0">
                <a:latin typeface="Arial"/>
                <a:cs typeface="Arial"/>
              </a:rPr>
              <a:t> </a:t>
            </a:r>
            <a:r>
              <a:rPr sz="1750" b="1" spc="-5" dirty="0">
                <a:latin typeface="Arial"/>
                <a:cs typeface="Arial"/>
              </a:rPr>
              <a:t>Statement</a:t>
            </a:r>
            <a:endParaRPr sz="1750">
              <a:latin typeface="Arial"/>
              <a:cs typeface="Arial"/>
            </a:endParaRPr>
          </a:p>
          <a:p>
            <a:pPr marL="212725" indent="-200660">
              <a:lnSpc>
                <a:spcPct val="100000"/>
              </a:lnSpc>
              <a:spcBef>
                <a:spcPts val="425"/>
              </a:spcBef>
              <a:buClr>
                <a:srgbClr val="B71E42"/>
              </a:buClr>
              <a:buFont typeface="Arial MT"/>
              <a:buChar char="•"/>
              <a:tabLst>
                <a:tab pos="213360" algn="l"/>
              </a:tabLst>
            </a:pPr>
            <a:r>
              <a:rPr sz="1750" b="1" spc="-5" dirty="0">
                <a:latin typeface="Arial"/>
                <a:cs typeface="Arial"/>
              </a:rPr>
              <a:t>Project</a:t>
            </a:r>
            <a:r>
              <a:rPr sz="1750" b="1" spc="-35" dirty="0">
                <a:latin typeface="Arial"/>
                <a:cs typeface="Arial"/>
              </a:rPr>
              <a:t> </a:t>
            </a:r>
            <a:r>
              <a:rPr sz="1750" b="1" spc="-5" dirty="0">
                <a:latin typeface="Arial"/>
                <a:cs typeface="Arial"/>
              </a:rPr>
              <a:t>Overview</a:t>
            </a:r>
            <a:endParaRPr sz="1750">
              <a:latin typeface="Arial"/>
              <a:cs typeface="Arial"/>
            </a:endParaRPr>
          </a:p>
          <a:p>
            <a:pPr marL="212725" indent="-200660">
              <a:lnSpc>
                <a:spcPct val="100000"/>
              </a:lnSpc>
              <a:spcBef>
                <a:spcPts val="425"/>
              </a:spcBef>
              <a:buClr>
                <a:srgbClr val="B71E42"/>
              </a:buClr>
              <a:buFont typeface="Arial MT"/>
              <a:buChar char="•"/>
              <a:tabLst>
                <a:tab pos="213360" algn="l"/>
              </a:tabLst>
            </a:pPr>
            <a:r>
              <a:rPr sz="1750" b="1" spc="-5" dirty="0">
                <a:latin typeface="Arial"/>
                <a:cs typeface="Arial"/>
              </a:rPr>
              <a:t>Who</a:t>
            </a:r>
            <a:r>
              <a:rPr sz="1750" b="1" spc="-114" dirty="0">
                <a:latin typeface="Arial"/>
                <a:cs typeface="Arial"/>
              </a:rPr>
              <a:t> </a:t>
            </a:r>
            <a:r>
              <a:rPr sz="1750" b="1" spc="-5" dirty="0">
                <a:latin typeface="Arial"/>
                <a:cs typeface="Arial"/>
              </a:rPr>
              <a:t>Are</a:t>
            </a:r>
            <a:r>
              <a:rPr sz="1750" b="1" spc="-45" dirty="0">
                <a:latin typeface="Arial"/>
                <a:cs typeface="Arial"/>
              </a:rPr>
              <a:t> </a:t>
            </a:r>
            <a:r>
              <a:rPr sz="1750" b="1" spc="-5" dirty="0">
                <a:latin typeface="Arial"/>
                <a:cs typeface="Arial"/>
              </a:rPr>
              <a:t>The</a:t>
            </a:r>
            <a:r>
              <a:rPr sz="1750" b="1" spc="-10" dirty="0">
                <a:latin typeface="Arial"/>
                <a:cs typeface="Arial"/>
              </a:rPr>
              <a:t> </a:t>
            </a:r>
            <a:r>
              <a:rPr sz="1750" b="1" spc="-5" dirty="0">
                <a:latin typeface="Arial"/>
                <a:cs typeface="Arial"/>
              </a:rPr>
              <a:t>End</a:t>
            </a:r>
            <a:r>
              <a:rPr sz="1750" b="1" spc="-15" dirty="0">
                <a:latin typeface="Arial"/>
                <a:cs typeface="Arial"/>
              </a:rPr>
              <a:t> </a:t>
            </a:r>
            <a:r>
              <a:rPr sz="1750" b="1" spc="-5" dirty="0">
                <a:latin typeface="Arial"/>
                <a:cs typeface="Arial"/>
              </a:rPr>
              <a:t>Users</a:t>
            </a:r>
            <a:endParaRPr sz="1750">
              <a:latin typeface="Arial"/>
              <a:cs typeface="Arial"/>
            </a:endParaRPr>
          </a:p>
          <a:p>
            <a:pPr marL="212725" indent="-200660">
              <a:lnSpc>
                <a:spcPct val="100000"/>
              </a:lnSpc>
              <a:spcBef>
                <a:spcPts val="425"/>
              </a:spcBef>
              <a:buClr>
                <a:srgbClr val="B71E42"/>
              </a:buClr>
              <a:buFont typeface="Arial MT"/>
              <a:buChar char="•"/>
              <a:tabLst>
                <a:tab pos="213360" algn="l"/>
              </a:tabLst>
            </a:pPr>
            <a:r>
              <a:rPr sz="1750" b="1" spc="-5" dirty="0">
                <a:latin typeface="Arial"/>
                <a:cs typeface="Arial"/>
              </a:rPr>
              <a:t>Solution</a:t>
            </a:r>
            <a:r>
              <a:rPr sz="1750" b="1" spc="-15" dirty="0">
                <a:latin typeface="Arial"/>
                <a:cs typeface="Arial"/>
              </a:rPr>
              <a:t> </a:t>
            </a:r>
            <a:r>
              <a:rPr sz="1750" b="1" spc="-5" dirty="0">
                <a:latin typeface="Arial"/>
                <a:cs typeface="Arial"/>
              </a:rPr>
              <a:t>and</a:t>
            </a:r>
            <a:r>
              <a:rPr sz="1750" b="1" spc="-45" dirty="0">
                <a:latin typeface="Arial"/>
                <a:cs typeface="Arial"/>
              </a:rPr>
              <a:t> Value</a:t>
            </a:r>
            <a:r>
              <a:rPr sz="1750" b="1" spc="-10" dirty="0">
                <a:latin typeface="Arial"/>
                <a:cs typeface="Arial"/>
              </a:rPr>
              <a:t> </a:t>
            </a:r>
            <a:r>
              <a:rPr sz="1750" b="1" spc="-5" dirty="0">
                <a:latin typeface="Arial"/>
                <a:cs typeface="Arial"/>
              </a:rPr>
              <a:t>Proposition</a:t>
            </a:r>
            <a:endParaRPr sz="1750">
              <a:latin typeface="Arial"/>
              <a:cs typeface="Arial"/>
            </a:endParaRPr>
          </a:p>
          <a:p>
            <a:pPr marL="212725" indent="-200660">
              <a:lnSpc>
                <a:spcPct val="100000"/>
              </a:lnSpc>
              <a:spcBef>
                <a:spcPts val="425"/>
              </a:spcBef>
              <a:buClr>
                <a:srgbClr val="B71E42"/>
              </a:buClr>
              <a:buFont typeface="Arial MT"/>
              <a:buChar char="•"/>
              <a:tabLst>
                <a:tab pos="213360" algn="l"/>
              </a:tabLst>
            </a:pPr>
            <a:r>
              <a:rPr sz="1750" b="1" spc="-5" dirty="0">
                <a:latin typeface="Arial"/>
                <a:cs typeface="Arial"/>
              </a:rPr>
              <a:t>The</a:t>
            </a:r>
            <a:r>
              <a:rPr sz="1750" b="1" spc="-10" dirty="0">
                <a:latin typeface="Arial"/>
                <a:cs typeface="Arial"/>
              </a:rPr>
              <a:t> </a:t>
            </a:r>
            <a:r>
              <a:rPr sz="1750" b="1" spc="-35" dirty="0">
                <a:latin typeface="Arial"/>
                <a:cs typeface="Arial"/>
              </a:rPr>
              <a:t>"Wow"</a:t>
            </a:r>
            <a:r>
              <a:rPr sz="1750" b="1" spc="-5" dirty="0">
                <a:latin typeface="Arial"/>
                <a:cs typeface="Arial"/>
              </a:rPr>
              <a:t> Factor in Our</a:t>
            </a:r>
            <a:r>
              <a:rPr sz="1750" b="1" spc="-10" dirty="0">
                <a:latin typeface="Arial"/>
                <a:cs typeface="Arial"/>
              </a:rPr>
              <a:t> </a:t>
            </a:r>
            <a:r>
              <a:rPr sz="1750" b="1" spc="-5" dirty="0">
                <a:latin typeface="Arial"/>
                <a:cs typeface="Arial"/>
              </a:rPr>
              <a:t>Solution</a:t>
            </a:r>
            <a:endParaRPr sz="1750">
              <a:latin typeface="Arial"/>
              <a:cs typeface="Arial"/>
            </a:endParaRPr>
          </a:p>
          <a:p>
            <a:pPr marL="212725" indent="-200660">
              <a:lnSpc>
                <a:spcPct val="100000"/>
              </a:lnSpc>
              <a:spcBef>
                <a:spcPts val="425"/>
              </a:spcBef>
              <a:buClr>
                <a:srgbClr val="B71E42"/>
              </a:buClr>
              <a:buFont typeface="Arial MT"/>
              <a:buChar char="•"/>
              <a:tabLst>
                <a:tab pos="213360" algn="l"/>
              </a:tabLst>
            </a:pPr>
            <a:r>
              <a:rPr sz="1750" b="1" spc="-5" dirty="0">
                <a:latin typeface="Arial"/>
                <a:cs typeface="Arial"/>
              </a:rPr>
              <a:t>Modelling</a:t>
            </a:r>
            <a:endParaRPr sz="1750">
              <a:latin typeface="Arial"/>
              <a:cs typeface="Arial"/>
            </a:endParaRPr>
          </a:p>
          <a:p>
            <a:pPr marL="212725" indent="-200660">
              <a:lnSpc>
                <a:spcPct val="100000"/>
              </a:lnSpc>
              <a:spcBef>
                <a:spcPts val="430"/>
              </a:spcBef>
              <a:buClr>
                <a:srgbClr val="B71E42"/>
              </a:buClr>
              <a:buFont typeface="Arial MT"/>
              <a:buChar char="•"/>
              <a:tabLst>
                <a:tab pos="213360" algn="l"/>
              </a:tabLst>
            </a:pPr>
            <a:r>
              <a:rPr sz="1750" b="1" spc="-5" dirty="0">
                <a:latin typeface="Arial"/>
                <a:cs typeface="Arial"/>
              </a:rPr>
              <a:t>Results</a:t>
            </a:r>
            <a:endParaRPr sz="1750">
              <a:latin typeface="Arial"/>
              <a:cs typeface="Arial"/>
            </a:endParaRPr>
          </a:p>
          <a:p>
            <a:pPr marL="212725" indent="-200660">
              <a:lnSpc>
                <a:spcPct val="100000"/>
              </a:lnSpc>
              <a:spcBef>
                <a:spcPts val="425"/>
              </a:spcBef>
              <a:buClr>
                <a:srgbClr val="B71E42"/>
              </a:buClr>
              <a:buFont typeface="Arial MT"/>
              <a:buChar char="•"/>
              <a:tabLst>
                <a:tab pos="213360" algn="l"/>
              </a:tabLst>
            </a:pPr>
            <a:r>
              <a:rPr sz="1750" b="1" spc="-5" dirty="0">
                <a:latin typeface="Arial"/>
                <a:cs typeface="Arial"/>
              </a:rPr>
              <a:t>Conclusion</a:t>
            </a:r>
            <a:r>
              <a:rPr sz="1750" b="1" spc="-20" dirty="0">
                <a:latin typeface="Arial"/>
                <a:cs typeface="Arial"/>
              </a:rPr>
              <a:t> </a:t>
            </a:r>
            <a:r>
              <a:rPr sz="1750" b="1" spc="-5" dirty="0">
                <a:latin typeface="Arial"/>
                <a:cs typeface="Arial"/>
              </a:rPr>
              <a:t>and</a:t>
            </a:r>
            <a:r>
              <a:rPr sz="1750" b="1" spc="-20" dirty="0">
                <a:latin typeface="Arial"/>
                <a:cs typeface="Arial"/>
              </a:rPr>
              <a:t> </a:t>
            </a:r>
            <a:r>
              <a:rPr sz="1750" b="1" spc="-5" dirty="0">
                <a:latin typeface="Arial"/>
                <a:cs typeface="Arial"/>
              </a:rPr>
              <a:t>Q&amp;A</a:t>
            </a:r>
            <a:endParaRPr sz="17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06477" y="1435083"/>
            <a:ext cx="275463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5" dirty="0">
                <a:latin typeface="Arial"/>
                <a:cs typeface="Arial"/>
              </a:rPr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40478" y="2968952"/>
            <a:ext cx="8260715" cy="17411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2725" marR="5080" indent="-200660" algn="just">
              <a:lnSpc>
                <a:spcPct val="120300"/>
              </a:lnSpc>
              <a:spcBef>
                <a:spcPts val="95"/>
              </a:spcBef>
              <a:buClr>
                <a:srgbClr val="B71E42"/>
              </a:buClr>
              <a:buChar char="•"/>
              <a:tabLst>
                <a:tab pos="213360" algn="l"/>
              </a:tabLst>
            </a:pPr>
            <a:r>
              <a:rPr sz="1750" spc="-5" dirty="0">
                <a:latin typeface="Arial MT"/>
                <a:cs typeface="Arial MT"/>
              </a:rPr>
              <a:t>Key loggers also known as keystroke loggers, may be defined as the recording of </a:t>
            </a:r>
            <a:r>
              <a:rPr sz="1750" dirty="0">
                <a:latin typeface="Arial MT"/>
                <a:cs typeface="Arial MT"/>
              </a:rPr>
              <a:t> </a:t>
            </a:r>
            <a:r>
              <a:rPr sz="1750" spc="-5" dirty="0">
                <a:latin typeface="Arial MT"/>
                <a:cs typeface="Arial MT"/>
              </a:rPr>
              <a:t>the </a:t>
            </a:r>
            <a:r>
              <a:rPr sz="1750" dirty="0">
                <a:latin typeface="Arial MT"/>
                <a:cs typeface="Arial MT"/>
              </a:rPr>
              <a:t>key </a:t>
            </a:r>
            <a:r>
              <a:rPr sz="1750" spc="-5" dirty="0">
                <a:latin typeface="Arial MT"/>
                <a:cs typeface="Arial MT"/>
              </a:rPr>
              <a:t>pressed on </a:t>
            </a:r>
            <a:r>
              <a:rPr sz="1750" dirty="0">
                <a:latin typeface="Arial MT"/>
                <a:cs typeface="Arial MT"/>
              </a:rPr>
              <a:t>a system </a:t>
            </a:r>
            <a:r>
              <a:rPr sz="1750" spc="-5" dirty="0">
                <a:latin typeface="Arial MT"/>
                <a:cs typeface="Arial MT"/>
              </a:rPr>
              <a:t>and </a:t>
            </a:r>
            <a:r>
              <a:rPr sz="1750" dirty="0">
                <a:latin typeface="Arial MT"/>
                <a:cs typeface="Arial MT"/>
              </a:rPr>
              <a:t>saved </a:t>
            </a:r>
            <a:r>
              <a:rPr sz="1750" spc="-5" dirty="0">
                <a:latin typeface="Arial MT"/>
                <a:cs typeface="Arial MT"/>
              </a:rPr>
              <a:t>it to </a:t>
            </a:r>
            <a:r>
              <a:rPr sz="1750" dirty="0">
                <a:latin typeface="Arial MT"/>
                <a:cs typeface="Arial MT"/>
              </a:rPr>
              <a:t>a </a:t>
            </a:r>
            <a:r>
              <a:rPr sz="1750" spc="-5" dirty="0">
                <a:latin typeface="Arial MT"/>
                <a:cs typeface="Arial MT"/>
              </a:rPr>
              <a:t>file, and the that file is </a:t>
            </a:r>
            <a:r>
              <a:rPr sz="1750" dirty="0">
                <a:latin typeface="Arial MT"/>
                <a:cs typeface="Arial MT"/>
              </a:rPr>
              <a:t>accessed </a:t>
            </a:r>
            <a:r>
              <a:rPr sz="1750" spc="-5" dirty="0">
                <a:latin typeface="Arial MT"/>
                <a:cs typeface="Arial MT"/>
              </a:rPr>
              <a:t>by </a:t>
            </a:r>
            <a:r>
              <a:rPr sz="1750" spc="-475" dirty="0">
                <a:latin typeface="Arial MT"/>
                <a:cs typeface="Arial MT"/>
              </a:rPr>
              <a:t> </a:t>
            </a:r>
            <a:r>
              <a:rPr sz="1750" spc="-5" dirty="0">
                <a:latin typeface="Arial MT"/>
                <a:cs typeface="Arial MT"/>
              </a:rPr>
              <a:t>the</a:t>
            </a:r>
            <a:r>
              <a:rPr sz="1750" dirty="0">
                <a:latin typeface="Arial MT"/>
                <a:cs typeface="Arial MT"/>
              </a:rPr>
              <a:t> </a:t>
            </a:r>
            <a:r>
              <a:rPr sz="1750" spc="-5" dirty="0">
                <a:latin typeface="Arial MT"/>
                <a:cs typeface="Arial MT"/>
              </a:rPr>
              <a:t>person</a:t>
            </a:r>
            <a:r>
              <a:rPr sz="1750" dirty="0">
                <a:latin typeface="Arial MT"/>
                <a:cs typeface="Arial MT"/>
              </a:rPr>
              <a:t> </a:t>
            </a:r>
            <a:r>
              <a:rPr sz="1750" spc="-5" dirty="0">
                <a:latin typeface="Arial MT"/>
                <a:cs typeface="Arial MT"/>
              </a:rPr>
              <a:t>using</a:t>
            </a:r>
            <a:r>
              <a:rPr sz="1750" dirty="0">
                <a:latin typeface="Arial MT"/>
                <a:cs typeface="Arial MT"/>
              </a:rPr>
              <a:t> </a:t>
            </a:r>
            <a:r>
              <a:rPr sz="1750" spc="-5" dirty="0">
                <a:latin typeface="Arial MT"/>
                <a:cs typeface="Arial MT"/>
              </a:rPr>
              <a:t>this</a:t>
            </a:r>
            <a:r>
              <a:rPr sz="1750" spc="5" dirty="0">
                <a:latin typeface="Arial MT"/>
                <a:cs typeface="Arial MT"/>
              </a:rPr>
              <a:t> </a:t>
            </a:r>
            <a:r>
              <a:rPr sz="1750" spc="-5" dirty="0">
                <a:latin typeface="Arial MT"/>
                <a:cs typeface="Arial MT"/>
              </a:rPr>
              <a:t>malware.</a:t>
            </a:r>
            <a:r>
              <a:rPr sz="1750" dirty="0">
                <a:latin typeface="Arial MT"/>
                <a:cs typeface="Arial MT"/>
              </a:rPr>
              <a:t> </a:t>
            </a:r>
            <a:r>
              <a:rPr sz="1750" spc="-5" dirty="0">
                <a:latin typeface="Arial MT"/>
                <a:cs typeface="Arial MT"/>
              </a:rPr>
              <a:t>Key</a:t>
            </a:r>
            <a:r>
              <a:rPr sz="1750" spc="5" dirty="0">
                <a:latin typeface="Arial MT"/>
                <a:cs typeface="Arial MT"/>
              </a:rPr>
              <a:t> </a:t>
            </a:r>
            <a:r>
              <a:rPr sz="1750" spc="-5" dirty="0">
                <a:latin typeface="Arial MT"/>
                <a:cs typeface="Arial MT"/>
              </a:rPr>
              <a:t>logger</a:t>
            </a:r>
            <a:r>
              <a:rPr sz="1750" dirty="0">
                <a:latin typeface="Arial MT"/>
                <a:cs typeface="Arial MT"/>
              </a:rPr>
              <a:t> can </a:t>
            </a:r>
            <a:r>
              <a:rPr sz="1750" spc="-5" dirty="0">
                <a:latin typeface="Arial MT"/>
                <a:cs typeface="Arial MT"/>
              </a:rPr>
              <a:t>be</a:t>
            </a:r>
            <a:r>
              <a:rPr sz="1750" dirty="0">
                <a:latin typeface="Arial MT"/>
                <a:cs typeface="Arial MT"/>
              </a:rPr>
              <a:t> </a:t>
            </a:r>
            <a:r>
              <a:rPr sz="1750" spc="-5" dirty="0">
                <a:latin typeface="Arial MT"/>
                <a:cs typeface="Arial MT"/>
              </a:rPr>
              <a:t>software</a:t>
            </a:r>
            <a:r>
              <a:rPr sz="1750" dirty="0">
                <a:latin typeface="Arial MT"/>
                <a:cs typeface="Arial MT"/>
              </a:rPr>
              <a:t> </a:t>
            </a:r>
            <a:r>
              <a:rPr sz="1750" spc="-5" dirty="0">
                <a:latin typeface="Arial MT"/>
                <a:cs typeface="Arial MT"/>
              </a:rPr>
              <a:t>or</a:t>
            </a:r>
            <a:r>
              <a:rPr sz="1750" dirty="0">
                <a:latin typeface="Arial MT"/>
                <a:cs typeface="Arial MT"/>
              </a:rPr>
              <a:t> can </a:t>
            </a:r>
            <a:r>
              <a:rPr sz="1750" spc="-5" dirty="0">
                <a:latin typeface="Arial MT"/>
                <a:cs typeface="Arial MT"/>
              </a:rPr>
              <a:t>be</a:t>
            </a:r>
            <a:r>
              <a:rPr sz="1750" dirty="0">
                <a:latin typeface="Arial MT"/>
                <a:cs typeface="Arial MT"/>
              </a:rPr>
              <a:t> </a:t>
            </a:r>
            <a:r>
              <a:rPr sz="1750" spc="-5" dirty="0">
                <a:latin typeface="Arial MT"/>
                <a:cs typeface="Arial MT"/>
              </a:rPr>
              <a:t>hardware.</a:t>
            </a:r>
            <a:endParaRPr sz="1750">
              <a:latin typeface="Arial MT"/>
              <a:cs typeface="Arial MT"/>
            </a:endParaRPr>
          </a:p>
          <a:p>
            <a:pPr marL="212725" marR="335280" indent="-200660" algn="just">
              <a:lnSpc>
                <a:spcPct val="120300"/>
              </a:lnSpc>
              <a:spcBef>
                <a:spcPts val="880"/>
              </a:spcBef>
              <a:buClr>
                <a:srgbClr val="B71E42"/>
              </a:buClr>
              <a:buFont typeface="Arial MT"/>
              <a:buChar char="•"/>
              <a:tabLst>
                <a:tab pos="275590" algn="l"/>
              </a:tabLst>
            </a:pPr>
            <a:r>
              <a:rPr dirty="0"/>
              <a:t>	</a:t>
            </a:r>
            <a:r>
              <a:rPr sz="1750" spc="-20" dirty="0">
                <a:latin typeface="Arial MT"/>
                <a:cs typeface="Arial MT"/>
              </a:rPr>
              <a:t>Working: </a:t>
            </a:r>
            <a:r>
              <a:rPr sz="1750" spc="-5" dirty="0">
                <a:latin typeface="Arial MT"/>
                <a:cs typeface="Arial MT"/>
              </a:rPr>
              <a:t>Mainly key-loggers are used to steal password or confidential details </a:t>
            </a:r>
            <a:r>
              <a:rPr sz="1750" spc="-475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such</a:t>
            </a:r>
            <a:r>
              <a:rPr sz="1750" spc="-10" dirty="0">
                <a:latin typeface="Arial MT"/>
                <a:cs typeface="Arial MT"/>
              </a:rPr>
              <a:t> </a:t>
            </a:r>
            <a:r>
              <a:rPr sz="1750" spc="-5" dirty="0">
                <a:latin typeface="Arial MT"/>
                <a:cs typeface="Arial MT"/>
              </a:rPr>
              <a:t>as</a:t>
            </a:r>
            <a:r>
              <a:rPr sz="1750" dirty="0">
                <a:latin typeface="Arial MT"/>
                <a:cs typeface="Arial MT"/>
              </a:rPr>
              <a:t> </a:t>
            </a:r>
            <a:r>
              <a:rPr sz="1750" spc="-5" dirty="0">
                <a:latin typeface="Arial MT"/>
                <a:cs typeface="Arial MT"/>
              </a:rPr>
              <a:t>bank</a:t>
            </a:r>
            <a:r>
              <a:rPr sz="1750" dirty="0">
                <a:latin typeface="Arial MT"/>
                <a:cs typeface="Arial MT"/>
              </a:rPr>
              <a:t> </a:t>
            </a:r>
            <a:r>
              <a:rPr sz="1750" spc="-5" dirty="0">
                <a:latin typeface="Arial MT"/>
                <a:cs typeface="Arial MT"/>
              </a:rPr>
              <a:t>information etc.</a:t>
            </a:r>
            <a:endParaRPr sz="17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8878" y="1435083"/>
            <a:ext cx="401066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latin typeface="Arial"/>
                <a:cs typeface="Arial"/>
              </a:rPr>
              <a:t>PROBLEM</a:t>
            </a:r>
            <a:r>
              <a:rPr b="1" spc="-55" dirty="0">
                <a:latin typeface="Arial"/>
                <a:cs typeface="Arial"/>
              </a:rPr>
              <a:t> </a:t>
            </a:r>
            <a:r>
              <a:rPr b="1" spc="-65" dirty="0">
                <a:latin typeface="Arial"/>
                <a:cs typeface="Arial"/>
              </a:rPr>
              <a:t>STATEMENT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40478" y="2541830"/>
            <a:ext cx="8066405" cy="20618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48640">
              <a:lnSpc>
                <a:spcPct val="100000"/>
              </a:lnSpc>
              <a:spcBef>
                <a:spcPts val="105"/>
              </a:spcBef>
              <a:buSzPct val="95238"/>
              <a:buChar char="•"/>
              <a:tabLst>
                <a:tab pos="107314" algn="l"/>
              </a:tabLst>
            </a:pPr>
            <a:r>
              <a:rPr sz="2100" spc="-5" dirty="0">
                <a:latin typeface="Arial MT"/>
                <a:cs typeface="Arial MT"/>
              </a:rPr>
              <a:t>Keyloggers</a:t>
            </a:r>
            <a:r>
              <a:rPr sz="2100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are</a:t>
            </a:r>
            <a:r>
              <a:rPr sz="2100" spc="5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a</a:t>
            </a:r>
            <a:r>
              <a:rPr sz="2100" spc="5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significant</a:t>
            </a:r>
            <a:r>
              <a:rPr sz="2100" spc="5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threat</a:t>
            </a:r>
            <a:r>
              <a:rPr sz="2100" spc="5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to</a:t>
            </a:r>
            <a:r>
              <a:rPr sz="2100" spc="5" dirty="0">
                <a:latin typeface="Arial MT"/>
                <a:cs typeface="Arial MT"/>
              </a:rPr>
              <a:t> </a:t>
            </a:r>
            <a:r>
              <a:rPr sz="2100" spc="-15" dirty="0">
                <a:latin typeface="Arial MT"/>
                <a:cs typeface="Arial MT"/>
              </a:rPr>
              <a:t>cybersecurity,</a:t>
            </a:r>
            <a:r>
              <a:rPr sz="2100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leading</a:t>
            </a:r>
            <a:r>
              <a:rPr sz="2100" spc="5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to </a:t>
            </a:r>
            <a:r>
              <a:rPr sz="2100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unauthorized</a:t>
            </a:r>
            <a:r>
              <a:rPr sz="2100" dirty="0">
                <a:latin typeface="Arial MT"/>
                <a:cs typeface="Arial MT"/>
              </a:rPr>
              <a:t> access</a:t>
            </a:r>
            <a:r>
              <a:rPr sz="2100" spc="5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to</a:t>
            </a:r>
            <a:r>
              <a:rPr sz="2100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sensitive</a:t>
            </a:r>
            <a:r>
              <a:rPr sz="2100" spc="5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information</a:t>
            </a:r>
            <a:r>
              <a:rPr sz="2100" spc="5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, </a:t>
            </a:r>
            <a:r>
              <a:rPr sz="2100" spc="-5" dirty="0">
                <a:latin typeface="Arial MT"/>
                <a:cs typeface="Arial MT"/>
              </a:rPr>
              <a:t>identity</a:t>
            </a:r>
            <a:r>
              <a:rPr sz="2100" spc="5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theft,</a:t>
            </a:r>
            <a:r>
              <a:rPr sz="2100" spc="5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and </a:t>
            </a:r>
            <a:r>
              <a:rPr sz="2100" spc="-570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financial</a:t>
            </a:r>
            <a:r>
              <a:rPr sz="2100" spc="-10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fraud.</a:t>
            </a:r>
            <a:endParaRPr sz="2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 MT"/>
              <a:buChar char="•"/>
            </a:pPr>
            <a:endParaRPr sz="295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  <a:buSzPct val="95238"/>
              <a:buChar char="•"/>
              <a:tabLst>
                <a:tab pos="107314" algn="l"/>
              </a:tabLst>
            </a:pPr>
            <a:r>
              <a:rPr sz="2100" spc="-10" dirty="0">
                <a:latin typeface="Arial MT"/>
                <a:cs typeface="Arial MT"/>
              </a:rPr>
              <a:t>Affects</a:t>
            </a:r>
            <a:r>
              <a:rPr sz="2100" spc="15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individuals,</a:t>
            </a:r>
            <a:r>
              <a:rPr sz="2100" spc="15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businesses,</a:t>
            </a:r>
            <a:r>
              <a:rPr sz="2100" spc="15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and</a:t>
            </a:r>
            <a:r>
              <a:rPr sz="2100" spc="15" dirty="0">
                <a:latin typeface="Arial MT"/>
                <a:cs typeface="Arial MT"/>
              </a:rPr>
              <a:t> </a:t>
            </a:r>
            <a:r>
              <a:rPr sz="2100" spc="-10" dirty="0">
                <a:latin typeface="Arial MT"/>
                <a:cs typeface="Arial MT"/>
              </a:rPr>
              <a:t>organizations</a:t>
            </a:r>
            <a:r>
              <a:rPr sz="2100" spc="15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by</a:t>
            </a:r>
            <a:r>
              <a:rPr sz="2100" spc="15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compromising </a:t>
            </a:r>
            <a:r>
              <a:rPr sz="2100" spc="-565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data</a:t>
            </a:r>
            <a:r>
              <a:rPr sz="2100" spc="-10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privacy and </a:t>
            </a:r>
            <a:r>
              <a:rPr sz="2100" spc="-20" dirty="0">
                <a:latin typeface="Arial MT"/>
                <a:cs typeface="Arial MT"/>
              </a:rPr>
              <a:t>security.</a:t>
            </a:r>
            <a:endParaRPr sz="21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40372" y="1435083"/>
            <a:ext cx="368744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latin typeface="Arial"/>
                <a:cs typeface="Arial"/>
              </a:rPr>
              <a:t>PROJECT</a:t>
            </a:r>
            <a:r>
              <a:rPr b="1" spc="-135" dirty="0">
                <a:latin typeface="Arial"/>
                <a:cs typeface="Arial"/>
              </a:rPr>
              <a:t> </a:t>
            </a:r>
            <a:r>
              <a:rPr b="1" spc="-30" dirty="0">
                <a:latin typeface="Arial"/>
                <a:cs typeface="Arial"/>
              </a:rPr>
              <a:t>OVERVIEW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40478" y="2532920"/>
            <a:ext cx="8261984" cy="13087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  <a:buSzPct val="96428"/>
              <a:buChar char="•"/>
              <a:tabLst>
                <a:tab pos="138430" algn="l"/>
              </a:tabLst>
            </a:pPr>
            <a:r>
              <a:rPr sz="2800" spc="-5" dirty="0">
                <a:latin typeface="Arial MT"/>
                <a:cs typeface="Arial MT"/>
              </a:rPr>
              <a:t>Develop </a:t>
            </a:r>
            <a:r>
              <a:rPr sz="2800" dirty="0">
                <a:latin typeface="Arial MT"/>
                <a:cs typeface="Arial MT"/>
              </a:rPr>
              <a:t>a </a:t>
            </a:r>
            <a:r>
              <a:rPr sz="2800" spc="-5" dirty="0">
                <a:latin typeface="Arial MT"/>
                <a:cs typeface="Arial MT"/>
              </a:rPr>
              <a:t>comprehensive understanding </a:t>
            </a:r>
            <a:r>
              <a:rPr sz="2800" dirty="0">
                <a:latin typeface="Arial MT"/>
                <a:cs typeface="Arial MT"/>
              </a:rPr>
              <a:t>of 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keyloggers, their </a:t>
            </a:r>
            <a:r>
              <a:rPr sz="2800" dirty="0">
                <a:latin typeface="Arial MT"/>
                <a:cs typeface="Arial MT"/>
              </a:rPr>
              <a:t>types, how </a:t>
            </a:r>
            <a:r>
              <a:rPr sz="2800" spc="-5" dirty="0">
                <a:latin typeface="Arial MT"/>
                <a:cs typeface="Arial MT"/>
              </a:rPr>
              <a:t>they </a:t>
            </a:r>
            <a:r>
              <a:rPr sz="2800" dirty="0">
                <a:latin typeface="Arial MT"/>
                <a:cs typeface="Arial MT"/>
              </a:rPr>
              <a:t>work, and </a:t>
            </a:r>
            <a:r>
              <a:rPr sz="2800" spc="-10" dirty="0">
                <a:latin typeface="Arial MT"/>
                <a:cs typeface="Arial MT"/>
              </a:rPr>
              <a:t>effective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security measures</a:t>
            </a:r>
            <a:r>
              <a:rPr sz="2800" dirty="0">
                <a:latin typeface="Arial MT"/>
                <a:cs typeface="Arial MT"/>
              </a:rPr>
              <a:t> to</a:t>
            </a:r>
            <a:r>
              <a:rPr sz="2800" spc="-5" dirty="0">
                <a:latin typeface="Arial MT"/>
                <a:cs typeface="Arial MT"/>
              </a:rPr>
              <a:t> prevent keylogging </a:t>
            </a:r>
            <a:r>
              <a:rPr sz="2800" dirty="0">
                <a:latin typeface="Arial MT"/>
                <a:cs typeface="Arial MT"/>
              </a:rPr>
              <a:t>attacks.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22798" y="1435083"/>
            <a:ext cx="492252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latin typeface="Arial"/>
                <a:cs typeface="Arial"/>
              </a:rPr>
              <a:t>WHO</a:t>
            </a:r>
            <a:r>
              <a:rPr b="1" spc="-18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ARE</a:t>
            </a:r>
            <a:r>
              <a:rPr b="1" spc="-8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THE</a:t>
            </a:r>
            <a:r>
              <a:rPr b="1" spc="-3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END</a:t>
            </a:r>
            <a:r>
              <a:rPr b="1" spc="-3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USERS?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40478" y="2524567"/>
            <a:ext cx="7973059" cy="1821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2725" marR="5080" indent="-200660">
              <a:lnSpc>
                <a:spcPct val="120200"/>
              </a:lnSpc>
              <a:spcBef>
                <a:spcPts val="100"/>
              </a:spcBef>
              <a:buClr>
                <a:srgbClr val="B71E42"/>
              </a:buClr>
              <a:buChar char="•"/>
              <a:tabLst>
                <a:tab pos="213360" algn="l"/>
              </a:tabLst>
            </a:pPr>
            <a:r>
              <a:rPr sz="2450" spc="-5" dirty="0">
                <a:latin typeface="Arial MT"/>
                <a:cs typeface="Arial MT"/>
              </a:rPr>
              <a:t>End</a:t>
            </a:r>
            <a:r>
              <a:rPr sz="2450" dirty="0">
                <a:latin typeface="Arial MT"/>
                <a:cs typeface="Arial MT"/>
              </a:rPr>
              <a:t> </a:t>
            </a:r>
            <a:r>
              <a:rPr sz="2450" spc="-5" dirty="0">
                <a:latin typeface="Arial MT"/>
                <a:cs typeface="Arial MT"/>
              </a:rPr>
              <a:t>users</a:t>
            </a:r>
            <a:r>
              <a:rPr sz="2450" spc="5" dirty="0">
                <a:latin typeface="Arial MT"/>
                <a:cs typeface="Arial MT"/>
              </a:rPr>
              <a:t> </a:t>
            </a:r>
            <a:r>
              <a:rPr sz="2450" spc="-5" dirty="0">
                <a:latin typeface="Arial MT"/>
                <a:cs typeface="Arial MT"/>
              </a:rPr>
              <a:t>are</a:t>
            </a:r>
            <a:r>
              <a:rPr sz="2450" spc="5" dirty="0">
                <a:latin typeface="Arial MT"/>
                <a:cs typeface="Arial MT"/>
              </a:rPr>
              <a:t> </a:t>
            </a:r>
            <a:r>
              <a:rPr sz="2450" spc="-5" dirty="0">
                <a:latin typeface="Arial MT"/>
                <a:cs typeface="Arial MT"/>
              </a:rPr>
              <a:t>the</a:t>
            </a:r>
            <a:r>
              <a:rPr sz="2450" dirty="0">
                <a:latin typeface="Arial MT"/>
                <a:cs typeface="Arial MT"/>
              </a:rPr>
              <a:t> </a:t>
            </a:r>
            <a:r>
              <a:rPr sz="2450" spc="-5" dirty="0">
                <a:latin typeface="Arial MT"/>
                <a:cs typeface="Arial MT"/>
              </a:rPr>
              <a:t>individuals</a:t>
            </a:r>
            <a:r>
              <a:rPr sz="2450" spc="5" dirty="0">
                <a:latin typeface="Arial MT"/>
                <a:cs typeface="Arial MT"/>
              </a:rPr>
              <a:t> </a:t>
            </a:r>
            <a:r>
              <a:rPr sz="2450" spc="-5" dirty="0">
                <a:latin typeface="Arial MT"/>
                <a:cs typeface="Arial MT"/>
              </a:rPr>
              <a:t>within</a:t>
            </a:r>
            <a:r>
              <a:rPr sz="2450" spc="5" dirty="0">
                <a:latin typeface="Arial MT"/>
                <a:cs typeface="Arial MT"/>
              </a:rPr>
              <a:t> </a:t>
            </a:r>
            <a:r>
              <a:rPr sz="2450" dirty="0">
                <a:latin typeface="Arial MT"/>
                <a:cs typeface="Arial MT"/>
              </a:rPr>
              <a:t>an </a:t>
            </a:r>
            <a:r>
              <a:rPr sz="2450" spc="-10" dirty="0">
                <a:latin typeface="Arial MT"/>
                <a:cs typeface="Arial MT"/>
              </a:rPr>
              <a:t>organization</a:t>
            </a:r>
            <a:r>
              <a:rPr sz="2450" spc="5" dirty="0">
                <a:latin typeface="Arial MT"/>
                <a:cs typeface="Arial MT"/>
              </a:rPr>
              <a:t> </a:t>
            </a:r>
            <a:r>
              <a:rPr sz="2450" dirty="0">
                <a:latin typeface="Arial MT"/>
                <a:cs typeface="Arial MT"/>
              </a:rPr>
              <a:t>who </a:t>
            </a:r>
            <a:r>
              <a:rPr sz="2450" spc="-665" dirty="0">
                <a:latin typeface="Arial MT"/>
                <a:cs typeface="Arial MT"/>
              </a:rPr>
              <a:t> </a:t>
            </a:r>
            <a:r>
              <a:rPr sz="2450" spc="-5" dirty="0">
                <a:latin typeface="Arial MT"/>
                <a:cs typeface="Arial MT"/>
              </a:rPr>
              <a:t>interact</a:t>
            </a:r>
            <a:r>
              <a:rPr sz="2450" dirty="0">
                <a:latin typeface="Arial MT"/>
                <a:cs typeface="Arial MT"/>
              </a:rPr>
              <a:t> </a:t>
            </a:r>
            <a:r>
              <a:rPr sz="2450" spc="-5" dirty="0">
                <a:latin typeface="Arial MT"/>
                <a:cs typeface="Arial MT"/>
              </a:rPr>
              <a:t>with</a:t>
            </a:r>
            <a:r>
              <a:rPr sz="2450" spc="5" dirty="0">
                <a:latin typeface="Arial MT"/>
                <a:cs typeface="Arial MT"/>
              </a:rPr>
              <a:t> </a:t>
            </a:r>
            <a:r>
              <a:rPr sz="2450" spc="-5" dirty="0">
                <a:latin typeface="Arial MT"/>
                <a:cs typeface="Arial MT"/>
              </a:rPr>
              <a:t>various</a:t>
            </a:r>
            <a:r>
              <a:rPr sz="2450" spc="5" dirty="0">
                <a:latin typeface="Arial MT"/>
                <a:cs typeface="Arial MT"/>
              </a:rPr>
              <a:t> </a:t>
            </a:r>
            <a:r>
              <a:rPr sz="2450" spc="-5" dirty="0">
                <a:latin typeface="Arial MT"/>
                <a:cs typeface="Arial MT"/>
              </a:rPr>
              <a:t>digital</a:t>
            </a:r>
            <a:r>
              <a:rPr sz="2450" spc="5" dirty="0">
                <a:latin typeface="Arial MT"/>
                <a:cs typeface="Arial MT"/>
              </a:rPr>
              <a:t> </a:t>
            </a:r>
            <a:r>
              <a:rPr sz="2450" spc="-5" dirty="0">
                <a:latin typeface="Arial MT"/>
                <a:cs typeface="Arial MT"/>
              </a:rPr>
              <a:t>platforms,</a:t>
            </a:r>
            <a:r>
              <a:rPr sz="2450" spc="5" dirty="0">
                <a:latin typeface="Arial MT"/>
                <a:cs typeface="Arial MT"/>
              </a:rPr>
              <a:t> </a:t>
            </a:r>
            <a:r>
              <a:rPr sz="2450" spc="-5" dirty="0">
                <a:latin typeface="Arial MT"/>
                <a:cs typeface="Arial MT"/>
              </a:rPr>
              <a:t>applications,</a:t>
            </a:r>
            <a:r>
              <a:rPr sz="2450" spc="5" dirty="0">
                <a:latin typeface="Arial MT"/>
                <a:cs typeface="Arial MT"/>
              </a:rPr>
              <a:t> </a:t>
            </a:r>
            <a:r>
              <a:rPr sz="2450" spc="-5" dirty="0">
                <a:latin typeface="Arial MT"/>
                <a:cs typeface="Arial MT"/>
              </a:rPr>
              <a:t>and </a:t>
            </a:r>
            <a:r>
              <a:rPr sz="2450" dirty="0">
                <a:latin typeface="Arial MT"/>
                <a:cs typeface="Arial MT"/>
              </a:rPr>
              <a:t> </a:t>
            </a:r>
            <a:r>
              <a:rPr sz="2450" spc="-5" dirty="0">
                <a:latin typeface="Arial MT"/>
                <a:cs typeface="Arial MT"/>
              </a:rPr>
              <a:t>devices </a:t>
            </a:r>
            <a:r>
              <a:rPr sz="2450" spc="-30" dirty="0">
                <a:latin typeface="Arial MT"/>
                <a:cs typeface="Arial MT"/>
              </a:rPr>
              <a:t>daily.</a:t>
            </a:r>
            <a:r>
              <a:rPr sz="2450" spc="-50" dirty="0">
                <a:latin typeface="Arial MT"/>
                <a:cs typeface="Arial MT"/>
              </a:rPr>
              <a:t> </a:t>
            </a:r>
            <a:r>
              <a:rPr sz="2450" spc="-5" dirty="0">
                <a:latin typeface="Arial MT"/>
                <a:cs typeface="Arial MT"/>
              </a:rPr>
              <a:t>They</a:t>
            </a:r>
            <a:r>
              <a:rPr sz="2450" dirty="0">
                <a:latin typeface="Arial MT"/>
                <a:cs typeface="Arial MT"/>
              </a:rPr>
              <a:t> </a:t>
            </a:r>
            <a:r>
              <a:rPr sz="2450" spc="-5" dirty="0">
                <a:latin typeface="Arial MT"/>
                <a:cs typeface="Arial MT"/>
              </a:rPr>
              <a:t>are</a:t>
            </a:r>
            <a:r>
              <a:rPr sz="2450" dirty="0">
                <a:latin typeface="Arial MT"/>
                <a:cs typeface="Arial MT"/>
              </a:rPr>
              <a:t> </a:t>
            </a:r>
            <a:r>
              <a:rPr sz="2450" spc="-5" dirty="0">
                <a:latin typeface="Arial MT"/>
                <a:cs typeface="Arial MT"/>
              </a:rPr>
              <a:t>often</a:t>
            </a:r>
            <a:r>
              <a:rPr sz="2450" dirty="0">
                <a:latin typeface="Arial MT"/>
                <a:cs typeface="Arial MT"/>
              </a:rPr>
              <a:t> </a:t>
            </a:r>
            <a:r>
              <a:rPr sz="2450" spc="-5" dirty="0">
                <a:latin typeface="Arial MT"/>
                <a:cs typeface="Arial MT"/>
              </a:rPr>
              <a:t>the</a:t>
            </a:r>
            <a:r>
              <a:rPr sz="2450" dirty="0">
                <a:latin typeface="Arial MT"/>
                <a:cs typeface="Arial MT"/>
              </a:rPr>
              <a:t> </a:t>
            </a:r>
            <a:r>
              <a:rPr sz="2450" spc="-5" dirty="0">
                <a:latin typeface="Arial MT"/>
                <a:cs typeface="Arial MT"/>
              </a:rPr>
              <a:t>first</a:t>
            </a:r>
            <a:r>
              <a:rPr sz="2450" dirty="0">
                <a:latin typeface="Arial MT"/>
                <a:cs typeface="Arial MT"/>
              </a:rPr>
              <a:t> </a:t>
            </a:r>
            <a:r>
              <a:rPr sz="2450" spc="-5" dirty="0">
                <a:latin typeface="Arial MT"/>
                <a:cs typeface="Arial MT"/>
              </a:rPr>
              <a:t>line</a:t>
            </a:r>
            <a:r>
              <a:rPr sz="2450" dirty="0">
                <a:latin typeface="Arial MT"/>
                <a:cs typeface="Arial MT"/>
              </a:rPr>
              <a:t> </a:t>
            </a:r>
            <a:r>
              <a:rPr sz="2450" spc="-5" dirty="0">
                <a:latin typeface="Arial MT"/>
                <a:cs typeface="Arial MT"/>
              </a:rPr>
              <a:t>of</a:t>
            </a:r>
            <a:r>
              <a:rPr sz="2450" dirty="0">
                <a:latin typeface="Arial MT"/>
                <a:cs typeface="Arial MT"/>
              </a:rPr>
              <a:t> </a:t>
            </a:r>
            <a:r>
              <a:rPr sz="2450" spc="-5" dirty="0">
                <a:latin typeface="Arial MT"/>
                <a:cs typeface="Arial MT"/>
              </a:rPr>
              <a:t>defense </a:t>
            </a:r>
            <a:r>
              <a:rPr sz="2450" dirty="0">
                <a:latin typeface="Arial MT"/>
                <a:cs typeface="Arial MT"/>
              </a:rPr>
              <a:t> </a:t>
            </a:r>
            <a:r>
              <a:rPr sz="2450" spc="-5" dirty="0">
                <a:latin typeface="Arial MT"/>
                <a:cs typeface="Arial MT"/>
              </a:rPr>
              <a:t>against</a:t>
            </a:r>
            <a:r>
              <a:rPr sz="2450" spc="-10" dirty="0">
                <a:latin typeface="Arial MT"/>
                <a:cs typeface="Arial MT"/>
              </a:rPr>
              <a:t> </a:t>
            </a:r>
            <a:r>
              <a:rPr sz="2450" dirty="0">
                <a:latin typeface="Arial MT"/>
                <a:cs typeface="Arial MT"/>
              </a:rPr>
              <a:t>cyber</a:t>
            </a:r>
            <a:r>
              <a:rPr sz="2450" spc="-5" dirty="0">
                <a:latin typeface="Arial MT"/>
                <a:cs typeface="Arial MT"/>
              </a:rPr>
              <a:t> threats.</a:t>
            </a:r>
            <a:endParaRPr sz="24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5886" y="1435083"/>
            <a:ext cx="653542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5" dirty="0">
                <a:latin typeface="Arial"/>
                <a:cs typeface="Arial"/>
              </a:rPr>
              <a:t>SOLUTION</a:t>
            </a:r>
            <a:r>
              <a:rPr b="1" spc="-16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AND</a:t>
            </a:r>
            <a:r>
              <a:rPr b="1" spc="-60" dirty="0">
                <a:latin typeface="Arial"/>
                <a:cs typeface="Arial"/>
              </a:rPr>
              <a:t> </a:t>
            </a:r>
            <a:r>
              <a:rPr b="1" spc="-75" dirty="0">
                <a:latin typeface="Arial"/>
                <a:cs typeface="Arial"/>
              </a:rPr>
              <a:t>VALUE</a:t>
            </a:r>
            <a:r>
              <a:rPr b="1" spc="-1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PROPOSITION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8155" marR="5080" indent="-200660">
              <a:lnSpc>
                <a:spcPct val="100000"/>
              </a:lnSpc>
              <a:spcBef>
                <a:spcPts val="100"/>
              </a:spcBef>
              <a:buClr>
                <a:srgbClr val="B71E42"/>
              </a:buClr>
              <a:buAutoNum type="arabicPeriod"/>
              <a:tabLst>
                <a:tab pos="479425" algn="l"/>
              </a:tabLst>
            </a:pPr>
            <a:r>
              <a:rPr sz="1400" spc="-5" dirty="0"/>
              <a:t>Anti-Key-logger </a:t>
            </a:r>
            <a:r>
              <a:rPr sz="1400" dirty="0"/>
              <a:t>– </a:t>
            </a:r>
            <a:r>
              <a:rPr sz="1400" spc="-5" dirty="0"/>
              <a:t>As</a:t>
            </a:r>
            <a:r>
              <a:rPr sz="1400" dirty="0"/>
              <a:t> </a:t>
            </a:r>
            <a:r>
              <a:rPr sz="1400" spc="-5" dirty="0"/>
              <a:t>the</a:t>
            </a:r>
            <a:r>
              <a:rPr sz="1400" dirty="0"/>
              <a:t> </a:t>
            </a:r>
            <a:r>
              <a:rPr sz="1400" spc="-5" dirty="0"/>
              <a:t>name suggest</a:t>
            </a:r>
            <a:r>
              <a:rPr sz="1400" dirty="0"/>
              <a:t> </a:t>
            </a:r>
            <a:r>
              <a:rPr sz="1400" spc="-5" dirty="0"/>
              <a:t>these are</a:t>
            </a:r>
            <a:r>
              <a:rPr sz="1400" dirty="0"/>
              <a:t> </a:t>
            </a:r>
            <a:r>
              <a:rPr sz="1400" spc="-5" dirty="0"/>
              <a:t>the software</a:t>
            </a:r>
            <a:r>
              <a:rPr sz="1400" dirty="0"/>
              <a:t> </a:t>
            </a:r>
            <a:r>
              <a:rPr sz="1400" spc="-5" dirty="0"/>
              <a:t>which are</a:t>
            </a:r>
            <a:r>
              <a:rPr sz="1400" dirty="0"/>
              <a:t> </a:t>
            </a:r>
            <a:r>
              <a:rPr sz="1400" spc="-5" dirty="0"/>
              <a:t>anti</a:t>
            </a:r>
            <a:r>
              <a:rPr sz="1400" dirty="0"/>
              <a:t> / </a:t>
            </a:r>
            <a:r>
              <a:rPr sz="1400" spc="-5" dirty="0"/>
              <a:t>against </a:t>
            </a:r>
            <a:r>
              <a:rPr sz="1400" dirty="0"/>
              <a:t>key</a:t>
            </a:r>
            <a:r>
              <a:rPr sz="1400" spc="5" dirty="0"/>
              <a:t> </a:t>
            </a:r>
            <a:r>
              <a:rPr sz="1400" spc="-5" dirty="0"/>
              <a:t>loggers</a:t>
            </a:r>
            <a:r>
              <a:rPr sz="1400" spc="5" dirty="0"/>
              <a:t> </a:t>
            </a:r>
            <a:r>
              <a:rPr sz="1400" spc="-5" dirty="0"/>
              <a:t>and </a:t>
            </a:r>
            <a:r>
              <a:rPr sz="1400" spc="-375" dirty="0"/>
              <a:t> </a:t>
            </a:r>
            <a:r>
              <a:rPr sz="1400" spc="-5" dirty="0"/>
              <a:t>main</a:t>
            </a:r>
            <a:r>
              <a:rPr sz="1400" spc="-10" dirty="0"/>
              <a:t> </a:t>
            </a:r>
            <a:r>
              <a:rPr sz="1400" spc="-5" dirty="0"/>
              <a:t>task is to</a:t>
            </a:r>
            <a:r>
              <a:rPr sz="1400" spc="-10" dirty="0"/>
              <a:t> </a:t>
            </a:r>
            <a:r>
              <a:rPr sz="1400" spc="-5" dirty="0"/>
              <a:t>detect</a:t>
            </a:r>
            <a:r>
              <a:rPr sz="1400" spc="-10" dirty="0"/>
              <a:t> </a:t>
            </a:r>
            <a:r>
              <a:rPr sz="1400" spc="-5" dirty="0"/>
              <a:t>key-logger</a:t>
            </a:r>
            <a:r>
              <a:rPr sz="1400" spc="-10" dirty="0"/>
              <a:t> </a:t>
            </a:r>
            <a:r>
              <a:rPr sz="1400" spc="-5" dirty="0"/>
              <a:t>from</a:t>
            </a:r>
            <a:r>
              <a:rPr sz="1400" spc="-10" dirty="0"/>
              <a:t> </a:t>
            </a:r>
            <a:r>
              <a:rPr sz="1400" dirty="0"/>
              <a:t>a</a:t>
            </a:r>
            <a:r>
              <a:rPr sz="1400" spc="-5" dirty="0"/>
              <a:t> computer</a:t>
            </a:r>
            <a:r>
              <a:rPr sz="1400" spc="-10" dirty="0"/>
              <a:t> </a:t>
            </a:r>
            <a:r>
              <a:rPr sz="1400" spc="-5" dirty="0"/>
              <a:t>system.</a:t>
            </a:r>
            <a:endParaRPr sz="1400"/>
          </a:p>
          <a:p>
            <a:pPr marL="478155" marR="422275" indent="-200660">
              <a:lnSpc>
                <a:spcPct val="100000"/>
              </a:lnSpc>
              <a:spcBef>
                <a:spcPts val="885"/>
              </a:spcBef>
              <a:buClr>
                <a:srgbClr val="B71E42"/>
              </a:buClr>
              <a:buAutoNum type="arabicPeriod"/>
              <a:tabLst>
                <a:tab pos="479425" algn="l"/>
              </a:tabLst>
            </a:pPr>
            <a:r>
              <a:rPr sz="1400" spc="-15" dirty="0"/>
              <a:t>Anti-Virus</a:t>
            </a:r>
            <a:r>
              <a:rPr sz="1400" dirty="0"/>
              <a:t> – </a:t>
            </a:r>
            <a:r>
              <a:rPr sz="1400" spc="-5" dirty="0"/>
              <a:t>Many</a:t>
            </a:r>
            <a:r>
              <a:rPr sz="1400" dirty="0"/>
              <a:t> </a:t>
            </a:r>
            <a:r>
              <a:rPr sz="1400" spc="-5" dirty="0"/>
              <a:t>anti-virus</a:t>
            </a:r>
            <a:r>
              <a:rPr sz="1400" spc="5" dirty="0"/>
              <a:t> </a:t>
            </a:r>
            <a:r>
              <a:rPr sz="1400" spc="-5" dirty="0"/>
              <a:t>software also</a:t>
            </a:r>
            <a:r>
              <a:rPr sz="1400" dirty="0"/>
              <a:t> </a:t>
            </a:r>
            <a:r>
              <a:rPr sz="1400" spc="-5" dirty="0"/>
              <a:t>detect </a:t>
            </a:r>
            <a:r>
              <a:rPr sz="1400" dirty="0"/>
              <a:t>key</a:t>
            </a:r>
            <a:r>
              <a:rPr sz="1400" spc="5" dirty="0"/>
              <a:t> </a:t>
            </a:r>
            <a:r>
              <a:rPr sz="1400" spc="-5" dirty="0"/>
              <a:t>loggers</a:t>
            </a:r>
            <a:r>
              <a:rPr sz="1400" dirty="0"/>
              <a:t> </a:t>
            </a:r>
            <a:r>
              <a:rPr sz="1400" spc="-5" dirty="0"/>
              <a:t>and</a:t>
            </a:r>
            <a:r>
              <a:rPr sz="1400" dirty="0"/>
              <a:t> </a:t>
            </a:r>
            <a:r>
              <a:rPr sz="1400" spc="-5" dirty="0"/>
              <a:t>delete them</a:t>
            </a:r>
            <a:r>
              <a:rPr sz="1400" dirty="0"/>
              <a:t> </a:t>
            </a:r>
            <a:r>
              <a:rPr sz="1400" spc="-5" dirty="0"/>
              <a:t>from the</a:t>
            </a:r>
            <a:r>
              <a:rPr sz="1400" dirty="0"/>
              <a:t> </a:t>
            </a:r>
            <a:r>
              <a:rPr sz="1400" spc="-5" dirty="0"/>
              <a:t>computer </a:t>
            </a:r>
            <a:r>
              <a:rPr sz="1400" dirty="0"/>
              <a:t> </a:t>
            </a:r>
            <a:r>
              <a:rPr sz="1400" spc="-5" dirty="0"/>
              <a:t>system.</a:t>
            </a:r>
            <a:r>
              <a:rPr sz="1400" spc="-30" dirty="0"/>
              <a:t> </a:t>
            </a:r>
            <a:r>
              <a:rPr sz="1400" spc="-5" dirty="0"/>
              <a:t>These</a:t>
            </a:r>
            <a:r>
              <a:rPr sz="1400" dirty="0"/>
              <a:t> </a:t>
            </a:r>
            <a:r>
              <a:rPr sz="1400" spc="-5" dirty="0"/>
              <a:t>are</a:t>
            </a:r>
            <a:r>
              <a:rPr sz="1400" dirty="0"/>
              <a:t> </a:t>
            </a:r>
            <a:r>
              <a:rPr sz="1400" spc="-5" dirty="0"/>
              <a:t>software</a:t>
            </a:r>
            <a:r>
              <a:rPr sz="1400" dirty="0"/>
              <a:t> </a:t>
            </a:r>
            <a:r>
              <a:rPr sz="1400" spc="-5" dirty="0"/>
              <a:t>anti-software</a:t>
            </a:r>
            <a:r>
              <a:rPr sz="1400" dirty="0"/>
              <a:t> so </a:t>
            </a:r>
            <a:r>
              <a:rPr sz="1400" spc="-5" dirty="0"/>
              <a:t>these </a:t>
            </a:r>
            <a:r>
              <a:rPr sz="1400" dirty="0"/>
              <a:t>can </a:t>
            </a:r>
            <a:r>
              <a:rPr sz="1400" spc="-5" dirty="0"/>
              <a:t>not</a:t>
            </a:r>
            <a:r>
              <a:rPr sz="1400" dirty="0"/>
              <a:t> </a:t>
            </a:r>
            <a:r>
              <a:rPr sz="1400" spc="-5" dirty="0"/>
              <a:t>get</a:t>
            </a:r>
            <a:r>
              <a:rPr sz="1400" dirty="0"/>
              <a:t> </a:t>
            </a:r>
            <a:r>
              <a:rPr sz="1400" spc="-5" dirty="0"/>
              <a:t>rid</a:t>
            </a:r>
            <a:r>
              <a:rPr sz="1400" dirty="0"/>
              <a:t> </a:t>
            </a:r>
            <a:r>
              <a:rPr sz="1400" spc="-5" dirty="0"/>
              <a:t>from</a:t>
            </a:r>
            <a:r>
              <a:rPr sz="1400" dirty="0"/>
              <a:t> </a:t>
            </a:r>
            <a:r>
              <a:rPr sz="1400" spc="-5" dirty="0"/>
              <a:t>the</a:t>
            </a:r>
            <a:r>
              <a:rPr sz="1400" dirty="0"/>
              <a:t> </a:t>
            </a:r>
            <a:r>
              <a:rPr sz="1400" spc="-5" dirty="0"/>
              <a:t>hardware key-loggers.</a:t>
            </a:r>
            <a:endParaRPr sz="1400"/>
          </a:p>
          <a:p>
            <a:pPr marL="478155" marR="5715" indent="-200660">
              <a:lnSpc>
                <a:spcPct val="100000"/>
              </a:lnSpc>
              <a:spcBef>
                <a:spcPts val="885"/>
              </a:spcBef>
              <a:buClr>
                <a:srgbClr val="B71E42"/>
              </a:buClr>
              <a:buAutoNum type="arabicPeriod"/>
              <a:tabLst>
                <a:tab pos="479425" algn="l"/>
              </a:tabLst>
            </a:pPr>
            <a:r>
              <a:rPr sz="1400" spc="-5" dirty="0"/>
              <a:t>Automatic</a:t>
            </a:r>
            <a:r>
              <a:rPr sz="1400" dirty="0"/>
              <a:t> </a:t>
            </a:r>
            <a:r>
              <a:rPr sz="1400" spc="-5" dirty="0"/>
              <a:t>form filler</a:t>
            </a:r>
            <a:r>
              <a:rPr sz="1400" dirty="0"/>
              <a:t> –</a:t>
            </a:r>
            <a:r>
              <a:rPr sz="1400" spc="-5" dirty="0"/>
              <a:t> This</a:t>
            </a:r>
            <a:r>
              <a:rPr sz="1400" spc="5" dirty="0"/>
              <a:t> </a:t>
            </a:r>
            <a:r>
              <a:rPr sz="1400" spc="-5" dirty="0"/>
              <a:t>technique </a:t>
            </a:r>
            <a:r>
              <a:rPr sz="1400" dirty="0"/>
              <a:t>can</a:t>
            </a:r>
            <a:r>
              <a:rPr sz="1400" spc="-5" dirty="0"/>
              <a:t> be</a:t>
            </a:r>
            <a:r>
              <a:rPr sz="1400" dirty="0"/>
              <a:t> </a:t>
            </a:r>
            <a:r>
              <a:rPr sz="1400" spc="-5" dirty="0"/>
              <a:t>used by</a:t>
            </a:r>
            <a:r>
              <a:rPr sz="1400" spc="5" dirty="0"/>
              <a:t> </a:t>
            </a:r>
            <a:r>
              <a:rPr sz="1400" spc="-5" dirty="0"/>
              <a:t>the user to</a:t>
            </a:r>
            <a:r>
              <a:rPr sz="1400" dirty="0"/>
              <a:t> </a:t>
            </a:r>
            <a:r>
              <a:rPr sz="1400" spc="-5" dirty="0"/>
              <a:t>not fill</a:t>
            </a:r>
            <a:r>
              <a:rPr sz="1400" spc="5" dirty="0"/>
              <a:t> </a:t>
            </a:r>
            <a:r>
              <a:rPr sz="1400" spc="-5" dirty="0"/>
              <a:t>forms</a:t>
            </a:r>
            <a:r>
              <a:rPr sz="1400" dirty="0"/>
              <a:t> </a:t>
            </a:r>
            <a:r>
              <a:rPr sz="1400" spc="-5" dirty="0"/>
              <a:t>on regular</a:t>
            </a:r>
            <a:r>
              <a:rPr sz="1400" dirty="0"/>
              <a:t> </a:t>
            </a:r>
            <a:r>
              <a:rPr sz="1400" spc="-5" dirty="0"/>
              <a:t>bases</a:t>
            </a:r>
            <a:r>
              <a:rPr sz="1400" dirty="0"/>
              <a:t> </a:t>
            </a:r>
            <a:r>
              <a:rPr sz="1400" spc="-5" dirty="0"/>
              <a:t>instead </a:t>
            </a:r>
            <a:r>
              <a:rPr sz="1400" spc="-375" dirty="0"/>
              <a:t> </a:t>
            </a:r>
            <a:r>
              <a:rPr sz="1400" dirty="0"/>
              <a:t>use</a:t>
            </a:r>
            <a:r>
              <a:rPr sz="1400" spc="-10" dirty="0"/>
              <a:t> </a:t>
            </a:r>
            <a:r>
              <a:rPr sz="1400" spc="-5" dirty="0"/>
              <a:t>automatic</a:t>
            </a:r>
            <a:r>
              <a:rPr sz="1400" dirty="0"/>
              <a:t> </a:t>
            </a:r>
            <a:r>
              <a:rPr sz="1400" spc="-5" dirty="0"/>
              <a:t>form filler which will</a:t>
            </a:r>
            <a:r>
              <a:rPr sz="1400" dirty="0"/>
              <a:t> </a:t>
            </a:r>
            <a:r>
              <a:rPr sz="1400" spc="-5" dirty="0"/>
              <a:t>give </a:t>
            </a:r>
            <a:r>
              <a:rPr sz="1400" dirty="0"/>
              <a:t>a</a:t>
            </a:r>
            <a:r>
              <a:rPr sz="1400" spc="-10" dirty="0"/>
              <a:t> </a:t>
            </a:r>
            <a:r>
              <a:rPr sz="1400" spc="-5" dirty="0"/>
              <a:t>shield against key-loggers</a:t>
            </a:r>
            <a:r>
              <a:rPr sz="1400" dirty="0"/>
              <a:t> </a:t>
            </a:r>
            <a:r>
              <a:rPr sz="1400" spc="-5" dirty="0"/>
              <a:t>as</a:t>
            </a:r>
            <a:r>
              <a:rPr sz="1400" dirty="0"/>
              <a:t> keys </a:t>
            </a:r>
            <a:r>
              <a:rPr sz="1400" spc="-5" dirty="0"/>
              <a:t>will</a:t>
            </a:r>
            <a:r>
              <a:rPr sz="1400" dirty="0"/>
              <a:t> </a:t>
            </a:r>
            <a:r>
              <a:rPr sz="1400" spc="-5" dirty="0"/>
              <a:t>not be</a:t>
            </a:r>
            <a:r>
              <a:rPr sz="1400" spc="-10" dirty="0"/>
              <a:t> </a:t>
            </a:r>
            <a:r>
              <a:rPr sz="1400" spc="-5" dirty="0"/>
              <a:t>pressed </a:t>
            </a:r>
            <a:r>
              <a:rPr sz="1400" dirty="0"/>
              <a:t>.</a:t>
            </a:r>
            <a:endParaRPr sz="1400"/>
          </a:p>
          <a:p>
            <a:pPr marL="478155" marR="54610" indent="-200660">
              <a:lnSpc>
                <a:spcPct val="100000"/>
              </a:lnSpc>
              <a:spcBef>
                <a:spcPts val="885"/>
              </a:spcBef>
              <a:buClr>
                <a:srgbClr val="B71E42"/>
              </a:buClr>
              <a:buAutoNum type="arabicPeriod"/>
              <a:tabLst>
                <a:tab pos="479425" algn="l"/>
              </a:tabLst>
            </a:pPr>
            <a:r>
              <a:rPr sz="1400" spc="-10" dirty="0"/>
              <a:t>One-Time-Passwords</a:t>
            </a:r>
            <a:r>
              <a:rPr sz="1400" spc="5" dirty="0"/>
              <a:t> </a:t>
            </a:r>
            <a:r>
              <a:rPr sz="1400" dirty="0"/>
              <a:t>– </a:t>
            </a:r>
            <a:r>
              <a:rPr sz="1400" spc="-5" dirty="0"/>
              <a:t>Using</a:t>
            </a:r>
            <a:r>
              <a:rPr sz="1400" dirty="0"/>
              <a:t> </a:t>
            </a:r>
            <a:r>
              <a:rPr sz="1400" spc="-20" dirty="0"/>
              <a:t>OTP’s</a:t>
            </a:r>
            <a:r>
              <a:rPr sz="1400" spc="5" dirty="0"/>
              <a:t> </a:t>
            </a:r>
            <a:r>
              <a:rPr sz="1400" spc="-5" dirty="0"/>
              <a:t>as</a:t>
            </a:r>
            <a:r>
              <a:rPr sz="1400" spc="5" dirty="0"/>
              <a:t> </a:t>
            </a:r>
            <a:r>
              <a:rPr sz="1400" spc="-5" dirty="0"/>
              <a:t>password</a:t>
            </a:r>
            <a:r>
              <a:rPr sz="1400" dirty="0"/>
              <a:t> </a:t>
            </a:r>
            <a:r>
              <a:rPr sz="1400" spc="-5" dirty="0"/>
              <a:t>may</a:t>
            </a:r>
            <a:r>
              <a:rPr sz="1400" spc="5" dirty="0"/>
              <a:t> </a:t>
            </a:r>
            <a:r>
              <a:rPr sz="1400" spc="-5" dirty="0"/>
              <a:t>be</a:t>
            </a:r>
            <a:r>
              <a:rPr sz="1400" dirty="0"/>
              <a:t> </a:t>
            </a:r>
            <a:r>
              <a:rPr sz="1400" spc="-5" dirty="0"/>
              <a:t>safe</a:t>
            </a:r>
            <a:r>
              <a:rPr sz="1400" dirty="0"/>
              <a:t> </a:t>
            </a:r>
            <a:r>
              <a:rPr sz="1400" spc="-5" dirty="0"/>
              <a:t>as</a:t>
            </a:r>
            <a:r>
              <a:rPr sz="1400" spc="10" dirty="0"/>
              <a:t> </a:t>
            </a:r>
            <a:r>
              <a:rPr sz="1400" spc="-5" dirty="0"/>
              <a:t>every</a:t>
            </a:r>
            <a:r>
              <a:rPr sz="1400" spc="5" dirty="0"/>
              <a:t> </a:t>
            </a:r>
            <a:r>
              <a:rPr sz="1400" spc="-5" dirty="0"/>
              <a:t>time</a:t>
            </a:r>
            <a:r>
              <a:rPr sz="1400" dirty="0"/>
              <a:t> </a:t>
            </a:r>
            <a:r>
              <a:rPr sz="1400" spc="-5" dirty="0"/>
              <a:t>we</a:t>
            </a:r>
            <a:r>
              <a:rPr sz="1400" dirty="0"/>
              <a:t> </a:t>
            </a:r>
            <a:r>
              <a:rPr sz="1400" spc="-5" dirty="0"/>
              <a:t>login</a:t>
            </a:r>
            <a:r>
              <a:rPr sz="1400" dirty="0"/>
              <a:t> </a:t>
            </a:r>
            <a:r>
              <a:rPr sz="1400" spc="-5" dirty="0"/>
              <a:t>we</a:t>
            </a:r>
            <a:r>
              <a:rPr sz="1400" dirty="0"/>
              <a:t> </a:t>
            </a:r>
            <a:r>
              <a:rPr sz="1400" spc="-5" dirty="0"/>
              <a:t>have</a:t>
            </a:r>
            <a:r>
              <a:rPr sz="1400" dirty="0"/>
              <a:t> </a:t>
            </a:r>
            <a:r>
              <a:rPr sz="1400" spc="-5" dirty="0"/>
              <a:t>to</a:t>
            </a:r>
            <a:r>
              <a:rPr sz="1400" dirty="0"/>
              <a:t> use </a:t>
            </a:r>
            <a:r>
              <a:rPr sz="1400" spc="-375" dirty="0"/>
              <a:t> </a:t>
            </a:r>
            <a:r>
              <a:rPr sz="1400" dirty="0"/>
              <a:t>a</a:t>
            </a:r>
            <a:r>
              <a:rPr sz="1400" spc="-15" dirty="0"/>
              <a:t> </a:t>
            </a:r>
            <a:r>
              <a:rPr sz="1400" spc="-5" dirty="0"/>
              <a:t>new password.</a:t>
            </a:r>
            <a:endParaRPr sz="1400"/>
          </a:p>
          <a:p>
            <a:pPr marL="478155" marR="200660" indent="-200660">
              <a:lnSpc>
                <a:spcPct val="100000"/>
              </a:lnSpc>
              <a:spcBef>
                <a:spcPts val="885"/>
              </a:spcBef>
              <a:buClr>
                <a:srgbClr val="B71E42"/>
              </a:buClr>
              <a:buAutoNum type="arabicPeriod"/>
              <a:tabLst>
                <a:tab pos="479425" algn="l"/>
              </a:tabLst>
            </a:pPr>
            <a:r>
              <a:rPr sz="1400" spc="-5" dirty="0"/>
              <a:t>Patterns</a:t>
            </a:r>
            <a:r>
              <a:rPr sz="1400" dirty="0"/>
              <a:t> </a:t>
            </a:r>
            <a:r>
              <a:rPr sz="1400" spc="-5" dirty="0"/>
              <a:t>or</a:t>
            </a:r>
            <a:r>
              <a:rPr sz="1400" dirty="0"/>
              <a:t> </a:t>
            </a:r>
            <a:r>
              <a:rPr sz="1400" spc="-5" dirty="0"/>
              <a:t>mouse-recognition</a:t>
            </a:r>
            <a:r>
              <a:rPr sz="1400" dirty="0"/>
              <a:t> – </a:t>
            </a:r>
            <a:r>
              <a:rPr sz="1400" spc="-5" dirty="0"/>
              <a:t>On</a:t>
            </a:r>
            <a:r>
              <a:rPr sz="1400" dirty="0"/>
              <a:t> </a:t>
            </a:r>
            <a:r>
              <a:rPr sz="1400" spc="-5" dirty="0"/>
              <a:t>android</a:t>
            </a:r>
            <a:r>
              <a:rPr sz="1400" dirty="0"/>
              <a:t> </a:t>
            </a:r>
            <a:r>
              <a:rPr sz="1400" spc="-5" dirty="0"/>
              <a:t>devices</a:t>
            </a:r>
            <a:r>
              <a:rPr sz="1400" dirty="0"/>
              <a:t> </a:t>
            </a:r>
            <a:r>
              <a:rPr sz="1400" spc="-5" dirty="0"/>
              <a:t>used</a:t>
            </a:r>
            <a:r>
              <a:rPr sz="1400" dirty="0"/>
              <a:t> </a:t>
            </a:r>
            <a:r>
              <a:rPr sz="1400" spc="-5" dirty="0"/>
              <a:t>pattern</a:t>
            </a:r>
            <a:r>
              <a:rPr sz="1400" dirty="0"/>
              <a:t> </a:t>
            </a:r>
            <a:r>
              <a:rPr sz="1400" spc="-5" dirty="0"/>
              <a:t>as</a:t>
            </a:r>
            <a:r>
              <a:rPr sz="1400" spc="5" dirty="0"/>
              <a:t> </a:t>
            </a:r>
            <a:r>
              <a:rPr sz="1400" dirty="0"/>
              <a:t>a </a:t>
            </a:r>
            <a:r>
              <a:rPr sz="1400" spc="-5" dirty="0"/>
              <a:t>password</a:t>
            </a:r>
            <a:r>
              <a:rPr sz="1400" dirty="0"/>
              <a:t> </a:t>
            </a:r>
            <a:r>
              <a:rPr sz="1400" spc="-5" dirty="0"/>
              <a:t>of applications</a:t>
            </a:r>
            <a:r>
              <a:rPr sz="1400" spc="5" dirty="0"/>
              <a:t> </a:t>
            </a:r>
            <a:r>
              <a:rPr sz="1400" spc="-5" dirty="0"/>
              <a:t>and </a:t>
            </a:r>
            <a:r>
              <a:rPr sz="1400" spc="-375" dirty="0"/>
              <a:t> </a:t>
            </a:r>
            <a:r>
              <a:rPr sz="1400" spc="-5" dirty="0"/>
              <a:t>on</a:t>
            </a:r>
            <a:r>
              <a:rPr sz="1400" spc="-10" dirty="0"/>
              <a:t> </a:t>
            </a:r>
            <a:r>
              <a:rPr sz="1400" spc="-5" dirty="0"/>
              <a:t>PC</a:t>
            </a:r>
            <a:r>
              <a:rPr sz="1400" dirty="0"/>
              <a:t> use</a:t>
            </a:r>
            <a:r>
              <a:rPr sz="1400" spc="-10" dirty="0"/>
              <a:t> </a:t>
            </a:r>
            <a:r>
              <a:rPr sz="1400" spc="-5" dirty="0"/>
              <a:t>mouse recognition, mouse</a:t>
            </a:r>
            <a:r>
              <a:rPr sz="1400" spc="-10" dirty="0"/>
              <a:t> </a:t>
            </a:r>
            <a:r>
              <a:rPr sz="1400" spc="-5" dirty="0"/>
              <a:t>program uses</a:t>
            </a:r>
            <a:r>
              <a:rPr sz="1400" dirty="0"/>
              <a:t> </a:t>
            </a:r>
            <a:r>
              <a:rPr sz="1400" spc="-5" dirty="0"/>
              <a:t>mouse</a:t>
            </a:r>
            <a:r>
              <a:rPr sz="1400" spc="-10" dirty="0"/>
              <a:t> </a:t>
            </a:r>
            <a:r>
              <a:rPr sz="1400" spc="-5" dirty="0"/>
              <a:t>gestures</a:t>
            </a:r>
            <a:r>
              <a:rPr sz="1400" dirty="0"/>
              <a:t> </a:t>
            </a:r>
            <a:r>
              <a:rPr sz="1400" spc="-5" dirty="0"/>
              <a:t>instead of</a:t>
            </a:r>
            <a:r>
              <a:rPr sz="1400" spc="-10" dirty="0"/>
              <a:t> </a:t>
            </a:r>
            <a:r>
              <a:rPr sz="1400" spc="-5" dirty="0"/>
              <a:t>stylus.</a:t>
            </a:r>
            <a:endParaRPr sz="1400"/>
          </a:p>
          <a:p>
            <a:pPr marL="478155" marR="11430" indent="-200660">
              <a:lnSpc>
                <a:spcPct val="100000"/>
              </a:lnSpc>
              <a:spcBef>
                <a:spcPts val="885"/>
              </a:spcBef>
              <a:buClr>
                <a:srgbClr val="B71E42"/>
              </a:buClr>
              <a:buAutoNum type="arabicPeriod"/>
              <a:tabLst>
                <a:tab pos="479425" algn="l"/>
              </a:tabLst>
            </a:pPr>
            <a:r>
              <a:rPr sz="1400" spc="-40" dirty="0"/>
              <a:t>Voice</a:t>
            </a:r>
            <a:r>
              <a:rPr sz="1400" spc="-5" dirty="0"/>
              <a:t> to</a:t>
            </a:r>
            <a:r>
              <a:rPr sz="1400" spc="-25" dirty="0"/>
              <a:t> </a:t>
            </a:r>
            <a:r>
              <a:rPr sz="1400" spc="-30" dirty="0"/>
              <a:t>Text</a:t>
            </a:r>
            <a:r>
              <a:rPr sz="1400" dirty="0"/>
              <a:t> </a:t>
            </a:r>
            <a:r>
              <a:rPr sz="1400" spc="-5" dirty="0"/>
              <a:t>Converter </a:t>
            </a:r>
            <a:r>
              <a:rPr sz="1400" dirty="0"/>
              <a:t>–</a:t>
            </a:r>
            <a:r>
              <a:rPr sz="1400" spc="-25" dirty="0"/>
              <a:t> </a:t>
            </a:r>
            <a:r>
              <a:rPr sz="1400" spc="-5" dirty="0"/>
              <a:t>This</a:t>
            </a:r>
            <a:r>
              <a:rPr sz="1400" spc="5" dirty="0"/>
              <a:t> </a:t>
            </a:r>
            <a:r>
              <a:rPr sz="1400" spc="-5" dirty="0"/>
              <a:t>software</a:t>
            </a:r>
            <a:r>
              <a:rPr sz="1400" dirty="0"/>
              <a:t> </a:t>
            </a:r>
            <a:r>
              <a:rPr sz="1400" spc="-5" dirty="0"/>
              <a:t>helps</a:t>
            </a:r>
            <a:r>
              <a:rPr sz="1400" spc="5" dirty="0"/>
              <a:t> </a:t>
            </a:r>
            <a:r>
              <a:rPr sz="1400" spc="-5" dirty="0"/>
              <a:t>to prevent</a:t>
            </a:r>
            <a:r>
              <a:rPr sz="1400" dirty="0"/>
              <a:t> </a:t>
            </a:r>
            <a:r>
              <a:rPr sz="1400" spc="-5" dirty="0"/>
              <a:t>Keylogging</a:t>
            </a:r>
            <a:r>
              <a:rPr sz="1400" dirty="0"/>
              <a:t> </a:t>
            </a:r>
            <a:r>
              <a:rPr sz="1400" spc="-5" dirty="0"/>
              <a:t>which</a:t>
            </a:r>
            <a:r>
              <a:rPr sz="1400" dirty="0"/>
              <a:t> </a:t>
            </a:r>
            <a:r>
              <a:rPr sz="1400" spc="-10" dirty="0"/>
              <a:t>targets</a:t>
            </a:r>
            <a:r>
              <a:rPr sz="1400" dirty="0"/>
              <a:t> a </a:t>
            </a:r>
            <a:r>
              <a:rPr sz="1400" spc="-5" dirty="0"/>
              <a:t>specific</a:t>
            </a:r>
            <a:r>
              <a:rPr sz="1400" spc="5" dirty="0"/>
              <a:t> </a:t>
            </a:r>
            <a:r>
              <a:rPr sz="1400" spc="-5" dirty="0"/>
              <a:t>part</a:t>
            </a:r>
            <a:r>
              <a:rPr sz="1400" dirty="0"/>
              <a:t> </a:t>
            </a:r>
            <a:r>
              <a:rPr sz="1400" spc="-5" dirty="0"/>
              <a:t>of</a:t>
            </a:r>
            <a:r>
              <a:rPr sz="1400" dirty="0"/>
              <a:t> </a:t>
            </a:r>
            <a:r>
              <a:rPr sz="1400" spc="-5" dirty="0"/>
              <a:t>our </a:t>
            </a:r>
            <a:r>
              <a:rPr sz="1400" spc="-375" dirty="0"/>
              <a:t> </a:t>
            </a:r>
            <a:r>
              <a:rPr sz="1400" spc="-5" dirty="0"/>
              <a:t>keyboard.</a:t>
            </a:r>
            <a:endParaRPr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07615" y="1435083"/>
            <a:ext cx="695198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latin typeface="Arial"/>
                <a:cs typeface="Arial"/>
              </a:rPr>
              <a:t>THE</a:t>
            </a:r>
            <a:r>
              <a:rPr b="1" spc="-2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"WOW"</a:t>
            </a:r>
            <a:r>
              <a:rPr b="1" spc="-15" dirty="0">
                <a:latin typeface="Arial"/>
                <a:cs typeface="Arial"/>
              </a:rPr>
              <a:t> </a:t>
            </a:r>
            <a:r>
              <a:rPr b="1" spc="-45" dirty="0">
                <a:latin typeface="Arial"/>
                <a:cs typeface="Arial"/>
              </a:rPr>
              <a:t>FACTOR</a:t>
            </a:r>
            <a:r>
              <a:rPr b="1" spc="-1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IN</a:t>
            </a:r>
            <a:r>
              <a:rPr b="1" spc="-1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OUR</a:t>
            </a:r>
            <a:r>
              <a:rPr b="1" spc="-15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SOLUTION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40478" y="2545728"/>
            <a:ext cx="7898765" cy="2164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40335">
              <a:lnSpc>
                <a:spcPct val="100000"/>
              </a:lnSpc>
              <a:spcBef>
                <a:spcPts val="100"/>
              </a:spcBef>
              <a:buSzPct val="94285"/>
              <a:buFont typeface="Arial MT"/>
              <a:buChar char="•"/>
              <a:tabLst>
                <a:tab pos="91440" algn="l"/>
              </a:tabLst>
            </a:pPr>
            <a:r>
              <a:rPr sz="1750" b="1" spc="-5" dirty="0">
                <a:latin typeface="Arial"/>
                <a:cs typeface="Arial"/>
              </a:rPr>
              <a:t>Innovative Approach: </a:t>
            </a:r>
            <a:r>
              <a:rPr sz="1750" spc="-5" dirty="0">
                <a:latin typeface="Arial MT"/>
                <a:cs typeface="Arial MT"/>
              </a:rPr>
              <a:t>Combining technical measures with user education for </a:t>
            </a:r>
            <a:r>
              <a:rPr sz="1750" spc="-475" dirty="0">
                <a:latin typeface="Arial MT"/>
                <a:cs typeface="Arial MT"/>
              </a:rPr>
              <a:t> </a:t>
            </a:r>
            <a:r>
              <a:rPr sz="1750" spc="-5" dirty="0">
                <a:latin typeface="Arial MT"/>
                <a:cs typeface="Arial MT"/>
              </a:rPr>
              <a:t>comprehensive</a:t>
            </a:r>
            <a:r>
              <a:rPr sz="1750" spc="-10" dirty="0">
                <a:latin typeface="Arial MT"/>
                <a:cs typeface="Arial MT"/>
              </a:rPr>
              <a:t> </a:t>
            </a:r>
            <a:r>
              <a:rPr sz="1750" spc="-5" dirty="0">
                <a:latin typeface="Arial MT"/>
                <a:cs typeface="Arial MT"/>
              </a:rPr>
              <a:t>protection.</a:t>
            </a:r>
            <a:endParaRPr sz="17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18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  <a:buSzPct val="94285"/>
              <a:buFont typeface="Arial MT"/>
              <a:buChar char="•"/>
              <a:tabLst>
                <a:tab pos="91440" algn="l"/>
              </a:tabLst>
            </a:pPr>
            <a:r>
              <a:rPr sz="1750" b="1" spc="-5" dirty="0">
                <a:latin typeface="Arial"/>
                <a:cs typeface="Arial"/>
              </a:rPr>
              <a:t>Demonstration:</a:t>
            </a:r>
            <a:r>
              <a:rPr sz="1750" b="1" spc="5" dirty="0">
                <a:latin typeface="Arial"/>
                <a:cs typeface="Arial"/>
              </a:rPr>
              <a:t> </a:t>
            </a:r>
            <a:r>
              <a:rPr sz="1750" spc="-5" dirty="0">
                <a:latin typeface="Arial MT"/>
                <a:cs typeface="Arial MT"/>
              </a:rPr>
              <a:t>Real-time</a:t>
            </a:r>
            <a:r>
              <a:rPr sz="1750" spc="5" dirty="0">
                <a:latin typeface="Arial MT"/>
                <a:cs typeface="Arial MT"/>
              </a:rPr>
              <a:t> </a:t>
            </a:r>
            <a:r>
              <a:rPr sz="1750" spc="-5" dirty="0">
                <a:latin typeface="Arial MT"/>
                <a:cs typeface="Arial MT"/>
              </a:rPr>
              <a:t>demonstration</a:t>
            </a:r>
            <a:r>
              <a:rPr sz="1750" spc="5" dirty="0">
                <a:latin typeface="Arial MT"/>
                <a:cs typeface="Arial MT"/>
              </a:rPr>
              <a:t> </a:t>
            </a:r>
            <a:r>
              <a:rPr sz="1750" spc="-5" dirty="0">
                <a:latin typeface="Arial MT"/>
                <a:cs typeface="Arial MT"/>
              </a:rPr>
              <a:t>of</a:t>
            </a:r>
            <a:r>
              <a:rPr sz="1750" spc="5" dirty="0">
                <a:latin typeface="Arial MT"/>
                <a:cs typeface="Arial MT"/>
              </a:rPr>
              <a:t> </a:t>
            </a:r>
            <a:r>
              <a:rPr sz="1750" dirty="0">
                <a:latin typeface="Arial MT"/>
                <a:cs typeface="Arial MT"/>
              </a:rPr>
              <a:t>a</a:t>
            </a:r>
            <a:r>
              <a:rPr sz="1750" spc="5" dirty="0">
                <a:latin typeface="Arial MT"/>
                <a:cs typeface="Arial MT"/>
              </a:rPr>
              <a:t> </a:t>
            </a:r>
            <a:r>
              <a:rPr sz="1750" spc="-5" dirty="0">
                <a:latin typeface="Arial MT"/>
                <a:cs typeface="Arial MT"/>
              </a:rPr>
              <a:t>simple</a:t>
            </a:r>
            <a:r>
              <a:rPr sz="1750" spc="5" dirty="0">
                <a:latin typeface="Arial MT"/>
                <a:cs typeface="Arial MT"/>
              </a:rPr>
              <a:t> </a:t>
            </a:r>
            <a:r>
              <a:rPr sz="1750" spc="-5" dirty="0">
                <a:latin typeface="Arial MT"/>
                <a:cs typeface="Arial MT"/>
              </a:rPr>
              <a:t>keylogger</a:t>
            </a:r>
            <a:r>
              <a:rPr sz="1750" spc="5" dirty="0">
                <a:latin typeface="Arial MT"/>
                <a:cs typeface="Arial MT"/>
              </a:rPr>
              <a:t> </a:t>
            </a:r>
            <a:r>
              <a:rPr sz="1750" spc="-5" dirty="0">
                <a:latin typeface="Arial MT"/>
                <a:cs typeface="Arial MT"/>
              </a:rPr>
              <a:t>to</a:t>
            </a:r>
            <a:r>
              <a:rPr sz="1750" spc="5" dirty="0">
                <a:latin typeface="Arial MT"/>
                <a:cs typeface="Arial MT"/>
              </a:rPr>
              <a:t> </a:t>
            </a:r>
            <a:r>
              <a:rPr sz="1750" spc="-5" dirty="0">
                <a:latin typeface="Arial MT"/>
                <a:cs typeface="Arial MT"/>
              </a:rPr>
              <a:t>illustrate</a:t>
            </a:r>
            <a:r>
              <a:rPr sz="1750" spc="5" dirty="0">
                <a:latin typeface="Arial MT"/>
                <a:cs typeface="Arial MT"/>
              </a:rPr>
              <a:t> </a:t>
            </a:r>
            <a:r>
              <a:rPr sz="1750" spc="-5" dirty="0">
                <a:latin typeface="Arial MT"/>
                <a:cs typeface="Arial MT"/>
              </a:rPr>
              <a:t>the </a:t>
            </a:r>
            <a:r>
              <a:rPr sz="1750" spc="-470" dirty="0">
                <a:latin typeface="Arial MT"/>
                <a:cs typeface="Arial MT"/>
              </a:rPr>
              <a:t> </a:t>
            </a:r>
            <a:r>
              <a:rPr sz="1750" spc="-5" dirty="0">
                <a:latin typeface="Arial MT"/>
                <a:cs typeface="Arial MT"/>
              </a:rPr>
              <a:t>threat and the effectiveness</a:t>
            </a:r>
            <a:r>
              <a:rPr sz="1750" dirty="0">
                <a:latin typeface="Arial MT"/>
                <a:cs typeface="Arial MT"/>
              </a:rPr>
              <a:t> </a:t>
            </a:r>
            <a:r>
              <a:rPr sz="1750" spc="-5" dirty="0">
                <a:latin typeface="Arial MT"/>
                <a:cs typeface="Arial MT"/>
              </a:rPr>
              <a:t>of security</a:t>
            </a:r>
            <a:r>
              <a:rPr sz="1750" dirty="0">
                <a:latin typeface="Arial MT"/>
                <a:cs typeface="Arial MT"/>
              </a:rPr>
              <a:t> </a:t>
            </a:r>
            <a:r>
              <a:rPr sz="1750" spc="-5" dirty="0">
                <a:latin typeface="Arial MT"/>
                <a:cs typeface="Arial MT"/>
              </a:rPr>
              <a:t>measures.</a:t>
            </a:r>
            <a:endParaRPr sz="17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1800">
              <a:latin typeface="Arial MT"/>
              <a:cs typeface="Arial MT"/>
            </a:endParaRPr>
          </a:p>
          <a:p>
            <a:pPr marL="12700" marR="399415">
              <a:lnSpc>
                <a:spcPct val="100000"/>
              </a:lnSpc>
              <a:buSzPct val="94285"/>
              <a:buFont typeface="Arial MT"/>
              <a:buChar char="•"/>
              <a:tabLst>
                <a:tab pos="91440" algn="l"/>
              </a:tabLst>
            </a:pPr>
            <a:r>
              <a:rPr sz="1750" b="1" spc="-5" dirty="0">
                <a:latin typeface="Arial"/>
                <a:cs typeface="Arial"/>
              </a:rPr>
              <a:t>Impact:</a:t>
            </a:r>
            <a:r>
              <a:rPr sz="1750" b="1" spc="5" dirty="0">
                <a:latin typeface="Arial"/>
                <a:cs typeface="Arial"/>
              </a:rPr>
              <a:t> </a:t>
            </a:r>
            <a:r>
              <a:rPr sz="1750" spc="-5" dirty="0">
                <a:latin typeface="Arial MT"/>
                <a:cs typeface="Arial MT"/>
              </a:rPr>
              <a:t>Significant</a:t>
            </a:r>
            <a:r>
              <a:rPr sz="1750" spc="5" dirty="0">
                <a:latin typeface="Arial MT"/>
                <a:cs typeface="Arial MT"/>
              </a:rPr>
              <a:t> </a:t>
            </a:r>
            <a:r>
              <a:rPr sz="1750" spc="-5" dirty="0">
                <a:latin typeface="Arial MT"/>
                <a:cs typeface="Arial MT"/>
              </a:rPr>
              <a:t>reduction</a:t>
            </a:r>
            <a:r>
              <a:rPr sz="1750" spc="5" dirty="0">
                <a:latin typeface="Arial MT"/>
                <a:cs typeface="Arial MT"/>
              </a:rPr>
              <a:t> </a:t>
            </a:r>
            <a:r>
              <a:rPr sz="1750" spc="-5" dirty="0">
                <a:latin typeface="Arial MT"/>
                <a:cs typeface="Arial MT"/>
              </a:rPr>
              <a:t>in</a:t>
            </a:r>
            <a:r>
              <a:rPr sz="1750" spc="10" dirty="0">
                <a:latin typeface="Arial MT"/>
                <a:cs typeface="Arial MT"/>
              </a:rPr>
              <a:t> </a:t>
            </a:r>
            <a:r>
              <a:rPr sz="1750" spc="-5" dirty="0">
                <a:latin typeface="Arial MT"/>
                <a:cs typeface="Arial MT"/>
              </a:rPr>
              <a:t>the</a:t>
            </a:r>
            <a:r>
              <a:rPr sz="1750" spc="5" dirty="0">
                <a:latin typeface="Arial MT"/>
                <a:cs typeface="Arial MT"/>
              </a:rPr>
              <a:t> </a:t>
            </a:r>
            <a:r>
              <a:rPr sz="1750" spc="-5" dirty="0">
                <a:latin typeface="Arial MT"/>
                <a:cs typeface="Arial MT"/>
              </a:rPr>
              <a:t>likelihood</a:t>
            </a:r>
            <a:r>
              <a:rPr sz="1750" spc="5" dirty="0">
                <a:latin typeface="Arial MT"/>
                <a:cs typeface="Arial MT"/>
              </a:rPr>
              <a:t> </a:t>
            </a:r>
            <a:r>
              <a:rPr sz="1750" spc="-5" dirty="0">
                <a:latin typeface="Arial MT"/>
                <a:cs typeface="Arial MT"/>
              </a:rPr>
              <a:t>of</a:t>
            </a:r>
            <a:r>
              <a:rPr sz="1750" spc="5" dirty="0">
                <a:latin typeface="Arial MT"/>
                <a:cs typeface="Arial MT"/>
              </a:rPr>
              <a:t> </a:t>
            </a:r>
            <a:r>
              <a:rPr sz="1750" spc="-5" dirty="0">
                <a:latin typeface="Arial MT"/>
                <a:cs typeface="Arial MT"/>
              </a:rPr>
              <a:t>keylogging</a:t>
            </a:r>
            <a:r>
              <a:rPr sz="1750" spc="10" dirty="0">
                <a:latin typeface="Arial MT"/>
                <a:cs typeface="Arial MT"/>
              </a:rPr>
              <a:t> </a:t>
            </a:r>
            <a:r>
              <a:rPr sz="1750" spc="-5" dirty="0">
                <a:latin typeface="Arial MT"/>
                <a:cs typeface="Arial MT"/>
              </a:rPr>
              <a:t>attacks</a:t>
            </a:r>
            <a:r>
              <a:rPr sz="1750" spc="10" dirty="0">
                <a:latin typeface="Arial MT"/>
                <a:cs typeface="Arial MT"/>
              </a:rPr>
              <a:t> </a:t>
            </a:r>
            <a:r>
              <a:rPr sz="1750" spc="-5" dirty="0">
                <a:latin typeface="Arial MT"/>
                <a:cs typeface="Arial MT"/>
              </a:rPr>
              <a:t>through </a:t>
            </a:r>
            <a:r>
              <a:rPr sz="1750" spc="-470" dirty="0">
                <a:latin typeface="Arial MT"/>
                <a:cs typeface="Arial MT"/>
              </a:rPr>
              <a:t> </a:t>
            </a:r>
            <a:r>
              <a:rPr sz="1750" spc="-5" dirty="0">
                <a:latin typeface="Arial MT"/>
                <a:cs typeface="Arial MT"/>
              </a:rPr>
              <a:t>proactive</a:t>
            </a:r>
            <a:r>
              <a:rPr sz="1750" spc="-10" dirty="0">
                <a:latin typeface="Arial MT"/>
                <a:cs typeface="Arial MT"/>
              </a:rPr>
              <a:t> </a:t>
            </a:r>
            <a:r>
              <a:rPr sz="1750" spc="-5" dirty="0">
                <a:latin typeface="Arial MT"/>
                <a:cs typeface="Arial MT"/>
              </a:rPr>
              <a:t>measures.</a:t>
            </a:r>
            <a:endParaRPr sz="17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704</Words>
  <Application>Microsoft Office PowerPoint</Application>
  <PresentationFormat>Custom</PresentationFormat>
  <Paragraphs>70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Arial MT</vt:lpstr>
      <vt:lpstr>Calibri</vt:lpstr>
      <vt:lpstr>Trebuchet MS</vt:lpstr>
      <vt:lpstr>Wingdings</vt:lpstr>
      <vt:lpstr>Office Theme</vt:lpstr>
      <vt:lpstr>PowerPoint Presentation</vt:lpstr>
      <vt:lpstr>KEYLOGGER AND SECURITY</vt:lpstr>
      <vt:lpstr>AGENDA</vt:lpstr>
      <vt:lpstr>INTRODUCTION</vt:lpstr>
      <vt:lpstr>PROBLEM STATEMENT</vt:lpstr>
      <vt:lpstr>PROJECT OVERVIEW</vt:lpstr>
      <vt:lpstr>WHO ARE THE END USERS?</vt:lpstr>
      <vt:lpstr>SOLUTION AND VALUE PROPOSITION</vt:lpstr>
      <vt:lpstr>THE "WOW" FACTOR IN OUR SOLUTION</vt:lpstr>
      <vt:lpstr>MODELLING</vt:lpstr>
      <vt:lpstr>PowerPoint Presentation</vt:lpstr>
      <vt:lpstr>RESULTS</vt:lpstr>
      <vt:lpstr>RESULT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project-keylogger and secuity(Mohan Krishna)</dc:title>
  <dc:creator>Illa Jyothibhavani</dc:creator>
  <cp:lastModifiedBy>Illa Jyothibhavani</cp:lastModifiedBy>
  <cp:revision>1</cp:revision>
  <dcterms:created xsi:type="dcterms:W3CDTF">2024-06-13T07:20:55Z</dcterms:created>
  <dcterms:modified xsi:type="dcterms:W3CDTF">2024-06-14T06:16:38Z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2024-06-13T00:00:00Z</vt:filetime>
  </property>
  <property fmtid="{D5CDD505-2E9C-101B-9397-08002B2CF9AE}" pid="3" name="Creator">
    <vt:lpwstr>pdftopdf filter</vt:lpwstr>
  </property>
  <property fmtid="{D5CDD505-2E9C-101B-9397-08002B2CF9AE}" pid="4" name="LastSaved">
    <vt:filetime>2024-06-13T00:00:00Z</vt:filetime>
  </property>
</Properties>
</file>