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7" r:id="rId2"/>
    <p:sldId id="257" r:id="rId3"/>
    <p:sldId id="279"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A95CD4-7631-4D20-A9C5-245F41A052A8}"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204586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A95CD4-7631-4D20-A9C5-245F41A052A8}"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149924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A95CD4-7631-4D20-A9C5-245F41A052A8}"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830742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A95CD4-7631-4D20-A9C5-245F41A052A8}"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6A51-DD4E-4B15-86BE-4480978D886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874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A95CD4-7631-4D20-A9C5-245F41A052A8}"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138186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4A95CD4-7631-4D20-A9C5-245F41A052A8}"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2686820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4A95CD4-7631-4D20-A9C5-245F41A052A8}"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406785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A95CD4-7631-4D20-A9C5-245F41A052A8}"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2470087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A95CD4-7631-4D20-A9C5-245F41A052A8}"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47745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A95CD4-7631-4D20-A9C5-245F41A052A8}"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222226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A95CD4-7631-4D20-A9C5-245F41A052A8}"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341783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A95CD4-7631-4D20-A9C5-245F41A052A8}"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1816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A95CD4-7631-4D20-A9C5-245F41A052A8}" type="datetimeFigureOut">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122287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A95CD4-7631-4D20-A9C5-245F41A052A8}"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46665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4A95CD4-7631-4D20-A9C5-245F41A052A8}" type="datetimeFigureOut">
              <a:rPr lang="en-IN" smtClean="0"/>
              <a:t>07-03-2023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104814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A95CD4-7631-4D20-A9C5-245F41A052A8}"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359809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A95CD4-7631-4D20-A9C5-245F41A052A8}"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6A51-DD4E-4B15-86BE-4480978D8865}" type="slidenum">
              <a:rPr lang="en-IN" smtClean="0"/>
              <a:t>‹#›</a:t>
            </a:fld>
            <a:endParaRPr lang="en-IN"/>
          </a:p>
        </p:txBody>
      </p:sp>
    </p:spTree>
    <p:extLst>
      <p:ext uri="{BB962C8B-B14F-4D97-AF65-F5344CB8AC3E}">
        <p14:creationId xmlns:p14="http://schemas.microsoft.com/office/powerpoint/2010/main" val="18491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4A95CD4-7631-4D20-A9C5-245F41A052A8}" type="datetimeFigureOut">
              <a:rPr lang="en-IN" smtClean="0"/>
              <a:t>07-03-2023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1656A51-DD4E-4B15-86BE-4480978D8865}" type="slidenum">
              <a:rPr lang="en-IN" smtClean="0"/>
              <a:t>‹#›</a:t>
            </a:fld>
            <a:endParaRPr lang="en-IN"/>
          </a:p>
        </p:txBody>
      </p:sp>
    </p:spTree>
    <p:extLst>
      <p:ext uri="{BB962C8B-B14F-4D97-AF65-F5344CB8AC3E}">
        <p14:creationId xmlns:p14="http://schemas.microsoft.com/office/powerpoint/2010/main" val="36638914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757" y="2170871"/>
            <a:ext cx="10364451" cy="1596177"/>
          </a:xfrm>
        </p:spPr>
        <p:txBody>
          <a:bodyPr/>
          <a:lstStyle/>
          <a:p>
            <a:pPr algn="ctr"/>
            <a:r>
              <a:rPr lang="en-IN" dirty="0"/>
              <a:t>Unit 3</a:t>
            </a:r>
            <a:br>
              <a:rPr lang="en-IN" dirty="0"/>
            </a:br>
            <a:r>
              <a:rPr lang="en-IN" dirty="0" err="1"/>
              <a:t>IoT</a:t>
            </a:r>
            <a:r>
              <a:rPr lang="en-IN" dirty="0"/>
              <a:t> in Cloud Architecture</a:t>
            </a:r>
          </a:p>
        </p:txBody>
      </p:sp>
    </p:spTree>
    <p:extLst>
      <p:ext uri="{BB962C8B-B14F-4D97-AF65-F5344CB8AC3E}">
        <p14:creationId xmlns:p14="http://schemas.microsoft.com/office/powerpoint/2010/main" val="391604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IN" dirty="0"/>
              <a:t>Public network</a:t>
            </a:r>
          </a:p>
        </p:txBody>
      </p:sp>
      <p:sp>
        <p:nvSpPr>
          <p:cNvPr id="3" name="Content Placeholder 2"/>
          <p:cNvSpPr>
            <a:spLocks noGrp="1"/>
          </p:cNvSpPr>
          <p:nvPr>
            <p:ph sz="quarter" idx="13"/>
          </p:nvPr>
        </p:nvSpPr>
        <p:spPr>
          <a:xfrm>
            <a:off x="838200" y="1358537"/>
            <a:ext cx="10515600" cy="4818426"/>
          </a:xfrm>
        </p:spPr>
        <p:txBody>
          <a:bodyPr>
            <a:normAutofit fontScale="85000" lnSpcReduction="20000"/>
          </a:bodyPr>
          <a:lstStyle/>
          <a:p>
            <a:r>
              <a:rPr lang="en-US" b="1" dirty="0"/>
              <a:t>Public Network </a:t>
            </a:r>
            <a:r>
              <a:rPr lang="en-US" dirty="0"/>
              <a:t>- contains the wide area networks (typically the internet), peer cloud systems, the edge services.</a:t>
            </a:r>
            <a:endParaRPr lang="en-IN" dirty="0"/>
          </a:p>
          <a:p>
            <a:r>
              <a:rPr lang="en-US" b="1" dirty="0"/>
              <a:t>Peer Cloud </a:t>
            </a:r>
            <a:r>
              <a:rPr lang="en-US" dirty="0"/>
              <a:t>- a 3rd party cloud system that provides services to bring data and capabilities to the </a:t>
            </a:r>
            <a:r>
              <a:rPr lang="en-US" dirty="0" err="1"/>
              <a:t>IoT</a:t>
            </a:r>
            <a:r>
              <a:rPr lang="en-US" dirty="0"/>
              <a:t> platform. Peer clouds for </a:t>
            </a:r>
            <a:r>
              <a:rPr lang="en-US" dirty="0" err="1"/>
              <a:t>IoT</a:t>
            </a:r>
            <a:r>
              <a:rPr lang="en-US" dirty="0"/>
              <a:t> may contribute to the data in the </a:t>
            </a:r>
            <a:r>
              <a:rPr lang="en-US" dirty="0" err="1"/>
              <a:t>IoT</a:t>
            </a:r>
            <a:r>
              <a:rPr lang="en-US" dirty="0"/>
              <a:t> system and may also provide some of the capabilities defined in this </a:t>
            </a:r>
            <a:r>
              <a:rPr lang="en-US" dirty="0" err="1"/>
              <a:t>IoT</a:t>
            </a:r>
            <a:r>
              <a:rPr lang="en-US" dirty="0"/>
              <a:t> architecture. For example an </a:t>
            </a:r>
            <a:r>
              <a:rPr lang="en-US" dirty="0" err="1"/>
              <a:t>IoT</a:t>
            </a:r>
            <a:r>
              <a:rPr lang="en-US" dirty="0"/>
              <a:t> for Insurance solution may use services from partners, such as weather data.</a:t>
            </a:r>
            <a:endParaRPr lang="en-IN" dirty="0"/>
          </a:p>
          <a:p>
            <a:r>
              <a:rPr lang="en-US" b="1" dirty="0"/>
              <a:t>Edge Services </a:t>
            </a:r>
            <a:r>
              <a:rPr lang="en-US" dirty="0"/>
              <a:t>- services needed to allow data to flow safely from the internet into the provider cloud and into the enterprise. Edge services also support end user applications. Edge services include:</a:t>
            </a:r>
          </a:p>
          <a:p>
            <a:r>
              <a:rPr lang="en-US" b="1" dirty="0"/>
              <a:t>Domain Name System Server </a:t>
            </a:r>
            <a:r>
              <a:rPr lang="en-US" dirty="0"/>
              <a:t>- resolves the URL for a particular web resource to the TCP- IP address of the system or service that can deliver that resource.</a:t>
            </a:r>
            <a:endParaRPr lang="en-IN" dirty="0"/>
          </a:p>
          <a:p>
            <a:r>
              <a:rPr lang="en-US" b="1" dirty="0"/>
              <a:t>Content Delivery Networks (CDN) </a:t>
            </a:r>
            <a:r>
              <a:rPr lang="en-US" dirty="0"/>
              <a:t>- support end user applications by providing geographically distributed systems of servers deployed to minimize the response time for serving resources to geographically distributed users, ensuring that content is highly</a:t>
            </a:r>
            <a:r>
              <a:rPr lang="en-IN" dirty="0"/>
              <a:t> </a:t>
            </a:r>
            <a:r>
              <a:rPr lang="en-US" dirty="0"/>
              <a:t>available and provided to users with minimum latency. Which servers are engaged will depend on server proximity to the user, and where the content is stored or cached</a:t>
            </a:r>
            <a:endParaRPr lang="en-IN" dirty="0"/>
          </a:p>
          <a:p>
            <a:endParaRPr lang="en-IN" dirty="0"/>
          </a:p>
        </p:txBody>
      </p:sp>
    </p:spTree>
    <p:extLst>
      <p:ext uri="{BB962C8B-B14F-4D97-AF65-F5344CB8AC3E}">
        <p14:creationId xmlns:p14="http://schemas.microsoft.com/office/powerpoint/2010/main" val="184465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92500" lnSpcReduction="10000"/>
          </a:bodyPr>
          <a:lstStyle/>
          <a:p>
            <a:r>
              <a:rPr lang="en-US" b="1" dirty="0"/>
              <a:t>Firewall </a:t>
            </a:r>
            <a:r>
              <a:rPr lang="en-US" dirty="0"/>
              <a:t>- controls communication access to or from a system permitting only traffic meeting a set of policies to proceed and blocking any traffic that does not meet the policies. Firewalls can be implemented as separate dedicated hardware, or as a component in other networking hardware such as a load-balancer or router or as integral software to an operating system.</a:t>
            </a:r>
            <a:endParaRPr lang="en-IN" dirty="0"/>
          </a:p>
          <a:p>
            <a:r>
              <a:rPr lang="en-US" b="1" dirty="0"/>
              <a:t>Load Balancers </a:t>
            </a:r>
            <a:r>
              <a:rPr lang="en-US" dirty="0"/>
              <a:t>- provides distribution of network or application traffic across many resources (such as computers, processors, storage, or network links) to maximize throughput, minimize response time, increase capacity and increase reliability of applications. Load balancers can balance loads locally and globally. Load balancers should be highly available without a single point of failure.</a:t>
            </a:r>
            <a:endParaRPr lang="en-IN" dirty="0"/>
          </a:p>
          <a:p>
            <a:endParaRPr lang="en-IN" dirty="0"/>
          </a:p>
        </p:txBody>
      </p:sp>
    </p:spTree>
    <p:extLst>
      <p:ext uri="{BB962C8B-B14F-4D97-AF65-F5344CB8AC3E}">
        <p14:creationId xmlns:p14="http://schemas.microsoft.com/office/powerpoint/2010/main" val="48633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Provider Cloud</a:t>
            </a:r>
            <a:endParaRPr lang="en-IN" dirty="0"/>
          </a:p>
        </p:txBody>
      </p:sp>
      <p:sp>
        <p:nvSpPr>
          <p:cNvPr id="3" name="Content Placeholder 2"/>
          <p:cNvSpPr>
            <a:spLocks noGrp="1"/>
          </p:cNvSpPr>
          <p:nvPr>
            <p:ph sz="quarter" idx="13"/>
          </p:nvPr>
        </p:nvSpPr>
        <p:spPr/>
        <p:txBody>
          <a:bodyPr>
            <a:normAutofit fontScale="85000" lnSpcReduction="20000"/>
          </a:bodyPr>
          <a:lstStyle/>
          <a:p>
            <a:r>
              <a:rPr lang="en-US" b="1" dirty="0"/>
              <a:t>Provider Cloud </a:t>
            </a:r>
            <a:r>
              <a:rPr lang="en-US" dirty="0"/>
              <a:t>- provides core </a:t>
            </a:r>
            <a:r>
              <a:rPr lang="en-US" dirty="0" err="1"/>
              <a:t>IoT</a:t>
            </a:r>
            <a:r>
              <a:rPr lang="en-US" dirty="0"/>
              <a:t> applications and associated services including storage of device data; analytics; process management for the </a:t>
            </a:r>
            <a:r>
              <a:rPr lang="en-US" dirty="0" err="1"/>
              <a:t>IoT</a:t>
            </a:r>
            <a:r>
              <a:rPr lang="en-US" dirty="0"/>
              <a:t> system; create visualizations of data. Also hosts components for device management including a device registry. </a:t>
            </a:r>
            <a:endParaRPr lang="en-IN" dirty="0"/>
          </a:p>
          <a:p>
            <a:r>
              <a:rPr lang="en-US" dirty="0"/>
              <a:t>A cloud computing environment provides scalability and elasticity to cope with varying data volume, velocity and related processing requirements. Experimentation and iteration using different cloud service configurations is a good way to evolve the </a:t>
            </a:r>
            <a:r>
              <a:rPr lang="en-US" dirty="0" err="1"/>
              <a:t>IoT</a:t>
            </a:r>
            <a:r>
              <a:rPr lang="en-US" dirty="0"/>
              <a:t> system, without upfront capital investment.</a:t>
            </a:r>
            <a:endParaRPr lang="en-IN" dirty="0"/>
          </a:p>
          <a:p>
            <a:r>
              <a:rPr lang="en-US" b="1" dirty="0" err="1"/>
              <a:t>IoT</a:t>
            </a:r>
            <a:r>
              <a:rPr lang="en-US" b="1" dirty="0"/>
              <a:t> Transformation and Connectivity </a:t>
            </a:r>
            <a:r>
              <a:rPr lang="en-US" dirty="0"/>
              <a:t>- enables secure connectivity to and from </a:t>
            </a:r>
            <a:r>
              <a:rPr lang="en-US" dirty="0" err="1"/>
              <a:t>IoT</a:t>
            </a:r>
            <a:r>
              <a:rPr lang="en-US" dirty="0"/>
              <a:t> devices. This component must be able to handle and perhaps transform high volumes of messages and quickly route them to the right components in the </a:t>
            </a:r>
            <a:r>
              <a:rPr lang="en-US" dirty="0" err="1"/>
              <a:t>IoT</a:t>
            </a:r>
            <a:r>
              <a:rPr lang="en-US" dirty="0"/>
              <a:t> solution. The Transformation and Connectivity component includes the following capabilities:</a:t>
            </a:r>
            <a:endParaRPr lang="en-IN" dirty="0"/>
          </a:p>
          <a:p>
            <a:endParaRPr lang="en-IN" dirty="0"/>
          </a:p>
        </p:txBody>
      </p:sp>
    </p:spTree>
    <p:extLst>
      <p:ext uri="{BB962C8B-B14F-4D97-AF65-F5344CB8AC3E}">
        <p14:creationId xmlns:p14="http://schemas.microsoft.com/office/powerpoint/2010/main" val="407315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92500" lnSpcReduction="20000"/>
          </a:bodyPr>
          <a:lstStyle/>
          <a:p>
            <a:r>
              <a:rPr lang="en-US" b="1" dirty="0"/>
              <a:t>Secure Connectivity- </a:t>
            </a:r>
            <a:r>
              <a:rPr lang="en-US" dirty="0"/>
              <a:t>provides the secured connectivity which authenticates and authorizes access to the provider cloud.</a:t>
            </a:r>
            <a:endParaRPr lang="en-IN" dirty="0"/>
          </a:p>
          <a:p>
            <a:r>
              <a:rPr lang="en-US" b="1" dirty="0"/>
              <a:t>Scalable Messaging- </a:t>
            </a:r>
            <a:r>
              <a:rPr lang="en-US" dirty="0"/>
              <a:t>provides messaging from and to </a:t>
            </a:r>
            <a:r>
              <a:rPr lang="en-US" dirty="0" err="1"/>
              <a:t>IoT</a:t>
            </a:r>
            <a:r>
              <a:rPr lang="en-US" dirty="0"/>
              <a:t> devices. Scalability of the messaging component is essential to support high data volume applications and applications with highly variable data rates, like weather.</a:t>
            </a:r>
          </a:p>
          <a:p>
            <a:r>
              <a:rPr lang="en-US" b="1" dirty="0"/>
              <a:t>Scalable Transformation- </a:t>
            </a:r>
            <a:r>
              <a:rPr lang="en-US" dirty="0"/>
              <a:t>provides transformation of device </a:t>
            </a:r>
            <a:r>
              <a:rPr lang="en-US" dirty="0" err="1"/>
              <a:t>IoT</a:t>
            </a:r>
            <a:r>
              <a:rPr lang="en-US" dirty="0"/>
              <a:t> data before it gets to provider cloud layer, to provide a form more suitable for processing and analysis. </a:t>
            </a:r>
          </a:p>
          <a:p>
            <a:r>
              <a:rPr lang="en-US" dirty="0"/>
              <a:t>This may include decoding messages that are encrypted, translating a compressed formatted message, and/or normalizing messages from varying devices</a:t>
            </a:r>
            <a:endParaRPr lang="en-IN" dirty="0"/>
          </a:p>
        </p:txBody>
      </p:sp>
    </p:spTree>
    <p:extLst>
      <p:ext uri="{BB962C8B-B14F-4D97-AF65-F5344CB8AC3E}">
        <p14:creationId xmlns:p14="http://schemas.microsoft.com/office/powerpoint/2010/main" val="256507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70000" lnSpcReduction="20000"/>
          </a:bodyPr>
          <a:lstStyle/>
          <a:p>
            <a:r>
              <a:rPr lang="en-US" b="1" dirty="0"/>
              <a:t>Application Logic </a:t>
            </a:r>
            <a:r>
              <a:rPr lang="en-US" dirty="0"/>
              <a:t>- The core application components, typically coordinating the handling of </a:t>
            </a:r>
            <a:r>
              <a:rPr lang="en-US" dirty="0" err="1"/>
              <a:t>IoT</a:t>
            </a:r>
            <a:r>
              <a:rPr lang="en-US" dirty="0"/>
              <a:t> device data, the execution of other services and supporting end user applications. An Event based programming model with trigger, action and rules is often a good way to write </a:t>
            </a:r>
            <a:r>
              <a:rPr lang="en-US" dirty="0" err="1"/>
              <a:t>IoT</a:t>
            </a:r>
            <a:r>
              <a:rPr lang="en-US" dirty="0"/>
              <a:t> application logic. Application logic can include workflow. Application logic may also include control logic, which determines how to use actuators to affect physical entities, for those </a:t>
            </a:r>
            <a:r>
              <a:rPr lang="en-US" dirty="0" err="1"/>
              <a:t>IoT</a:t>
            </a:r>
            <a:r>
              <a:rPr lang="en-US" dirty="0"/>
              <a:t> systems that have actuators.</a:t>
            </a:r>
            <a:endParaRPr lang="en-IN" dirty="0"/>
          </a:p>
          <a:p>
            <a:r>
              <a:rPr lang="en-US" b="1" dirty="0"/>
              <a:t>Visualization</a:t>
            </a:r>
            <a:r>
              <a:rPr lang="en-US" dirty="0"/>
              <a:t> - enables users to explore and interact with data from the data repositories, actionable insight applications, or enterprise applications. Visualization capabilities include End user UI, Admin UI &amp; dashboard as sub components.</a:t>
            </a:r>
          </a:p>
          <a:p>
            <a:r>
              <a:rPr lang="en-US" b="1" dirty="0"/>
              <a:t>End User UI</a:t>
            </a:r>
            <a:r>
              <a:rPr lang="en-US" dirty="0"/>
              <a:t> allows users to communicate and interact with Enterprise applications, analytics results, etc. This also includes internal or customer facing mobile user interfaces.</a:t>
            </a:r>
            <a:endParaRPr lang="en-IN" dirty="0"/>
          </a:p>
          <a:p>
            <a:r>
              <a:rPr lang="en-US" b="1" dirty="0"/>
              <a:t>Admin U</a:t>
            </a:r>
            <a:r>
              <a:rPr lang="en-US" dirty="0"/>
              <a:t>I- enables administrators to access metrics, operation data, and various logs. Dashboard - allows users to view various reports. Admin UI and Dashboard are internal facing user interfaces</a:t>
            </a:r>
          </a:p>
          <a:p>
            <a:endParaRPr lang="en-IN" dirty="0"/>
          </a:p>
          <a:p>
            <a:endParaRPr lang="en-IN" dirty="0"/>
          </a:p>
        </p:txBody>
      </p:sp>
    </p:spTree>
    <p:extLst>
      <p:ext uri="{BB962C8B-B14F-4D97-AF65-F5344CB8AC3E}">
        <p14:creationId xmlns:p14="http://schemas.microsoft.com/office/powerpoint/2010/main" val="422772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62500" lnSpcReduction="20000"/>
          </a:bodyPr>
          <a:lstStyle/>
          <a:p>
            <a:r>
              <a:rPr lang="en-US" b="1" dirty="0"/>
              <a:t>Analytics </a:t>
            </a:r>
            <a:r>
              <a:rPr lang="en-US" dirty="0"/>
              <a:t>- Analytics is the discovery and communication of meaningful patterns of information found in </a:t>
            </a:r>
            <a:r>
              <a:rPr lang="en-US" dirty="0" err="1"/>
              <a:t>IoT</a:t>
            </a:r>
            <a:r>
              <a:rPr lang="en-US" dirty="0"/>
              <a:t> data, to describe, to predict, and to improve business performance.</a:t>
            </a:r>
            <a:endParaRPr lang="en-IN" dirty="0"/>
          </a:p>
          <a:p>
            <a:r>
              <a:rPr lang="en-US" b="1" dirty="0"/>
              <a:t>Process Management </a:t>
            </a:r>
            <a:r>
              <a:rPr lang="en-US" dirty="0"/>
              <a:t>- activities of planning, developing, deploying and monitoring the performance of a business process. For </a:t>
            </a:r>
            <a:r>
              <a:rPr lang="en-US" dirty="0" err="1"/>
              <a:t>IoT</a:t>
            </a:r>
            <a:r>
              <a:rPr lang="en-US" dirty="0"/>
              <a:t> systems, real-time process management may provide significant benefits.</a:t>
            </a:r>
            <a:endParaRPr lang="en-IN" dirty="0"/>
          </a:p>
          <a:p>
            <a:r>
              <a:rPr lang="en-US" b="1" dirty="0"/>
              <a:t>Device Data Store </a:t>
            </a:r>
            <a:r>
              <a:rPr lang="en-US" dirty="0"/>
              <a:t>- stores data from the </a:t>
            </a:r>
            <a:r>
              <a:rPr lang="en-US" dirty="0" err="1"/>
              <a:t>IoT</a:t>
            </a:r>
            <a:r>
              <a:rPr lang="en-US" dirty="0"/>
              <a:t> devices so that the data can be integrated with processes and applications that are part of the </a:t>
            </a:r>
            <a:r>
              <a:rPr lang="en-US" dirty="0" err="1"/>
              <a:t>IoT</a:t>
            </a:r>
            <a:r>
              <a:rPr lang="en-US" dirty="0"/>
              <a:t> System. Devices may generate a large amount of data in real time calling for the Device Data Store to be elastic and scalable.</a:t>
            </a:r>
          </a:p>
          <a:p>
            <a:r>
              <a:rPr lang="en-US" b="1" dirty="0"/>
              <a:t>API Management </a:t>
            </a:r>
            <a:r>
              <a:rPr lang="en-US" dirty="0"/>
              <a:t>- publishes catalogues and updates APIs in a wide variety of deployment environments. This enables developers and end users to rapidly assemble solutions through discovery and reuse of existing data, analytics and services.  </a:t>
            </a:r>
            <a:endParaRPr lang="en-IN" dirty="0"/>
          </a:p>
          <a:p>
            <a:r>
              <a:rPr lang="en-US" b="1" dirty="0"/>
              <a:t>Device Management </a:t>
            </a:r>
            <a:r>
              <a:rPr lang="en-US" dirty="0"/>
              <a:t>- provides an efficient way to manage and connect devices securely and reliably to the cloud platform. Device management contains device provisioning, remote administration, software updating, remote control of devices, monitoring devices. Device management may communicate with management agents on devices using management protocols as well as communicate with management systems for the </a:t>
            </a:r>
            <a:r>
              <a:rPr lang="en-US" dirty="0" err="1"/>
              <a:t>IoT</a:t>
            </a:r>
            <a:r>
              <a:rPr lang="en-US" dirty="0"/>
              <a:t> solutions.</a:t>
            </a:r>
            <a:endParaRPr lang="en-IN" dirty="0"/>
          </a:p>
          <a:p>
            <a:endParaRPr lang="en-IN" dirty="0"/>
          </a:p>
        </p:txBody>
      </p:sp>
    </p:spTree>
    <p:extLst>
      <p:ext uri="{BB962C8B-B14F-4D97-AF65-F5344CB8AC3E}">
        <p14:creationId xmlns:p14="http://schemas.microsoft.com/office/powerpoint/2010/main" val="1145996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70000" lnSpcReduction="20000"/>
          </a:bodyPr>
          <a:lstStyle/>
          <a:p>
            <a:r>
              <a:rPr lang="en-US" b="1" dirty="0"/>
              <a:t>Device Registry </a:t>
            </a:r>
            <a:r>
              <a:rPr lang="en-US" dirty="0"/>
              <a:t>- stores information about devices that the </a:t>
            </a:r>
            <a:r>
              <a:rPr lang="en-US" dirty="0" err="1"/>
              <a:t>IoT</a:t>
            </a:r>
            <a:r>
              <a:rPr lang="en-US" dirty="0"/>
              <a:t> system may read, communicate with, control, provision or manage. Devices may need to be registered before they can connect to and or be managed by the </a:t>
            </a:r>
            <a:r>
              <a:rPr lang="en-US" dirty="0" err="1"/>
              <a:t>IoT</a:t>
            </a:r>
            <a:r>
              <a:rPr lang="en-US" dirty="0"/>
              <a:t> system. </a:t>
            </a:r>
            <a:r>
              <a:rPr lang="en-US" dirty="0" err="1"/>
              <a:t>IoT</a:t>
            </a:r>
            <a:r>
              <a:rPr lang="en-US" dirty="0"/>
              <a:t> deployments may have a large number of devices therefore scalability of the registry is important. </a:t>
            </a:r>
            <a:endParaRPr lang="en-IN" dirty="0"/>
          </a:p>
          <a:p>
            <a:r>
              <a:rPr lang="en-US" b="1" dirty="0"/>
              <a:t>Device Identity Service </a:t>
            </a:r>
            <a:r>
              <a:rPr lang="en-US" dirty="0"/>
              <a:t>- ensures that devices are securely identified before being granted access to the </a:t>
            </a:r>
            <a:r>
              <a:rPr lang="en-US" dirty="0" err="1"/>
              <a:t>IoT</a:t>
            </a:r>
            <a:r>
              <a:rPr lang="en-US" dirty="0"/>
              <a:t> systems and applications. In the </a:t>
            </a:r>
            <a:r>
              <a:rPr lang="en-US" dirty="0" err="1"/>
              <a:t>IoT</a:t>
            </a:r>
            <a:r>
              <a:rPr lang="en-US" dirty="0"/>
              <a:t> systems, device identification can help address threats that arise from fake servers or fake devices.</a:t>
            </a:r>
            <a:endParaRPr lang="en-IN" dirty="0"/>
          </a:p>
          <a:p>
            <a:r>
              <a:rPr lang="en-US" b="1" dirty="0"/>
              <a:t>Transformation and Connectivity </a:t>
            </a:r>
            <a:r>
              <a:rPr lang="en-US" dirty="0"/>
              <a:t>- enables secure connections to enterprise systems and the ability to filter, aggregate, or modify data or its format as it moves between cloud and</a:t>
            </a:r>
            <a:endParaRPr lang="en-IN" dirty="0"/>
          </a:p>
          <a:p>
            <a:r>
              <a:rPr lang="en-US" dirty="0" err="1"/>
              <a:t>IoT</a:t>
            </a:r>
            <a:r>
              <a:rPr lang="en-US" dirty="0"/>
              <a:t> systems components and enterprise systems (typically systems of record). Within the </a:t>
            </a:r>
            <a:r>
              <a:rPr lang="en-US" dirty="0" err="1"/>
              <a:t>IoT</a:t>
            </a:r>
            <a:r>
              <a:rPr lang="en-US" dirty="0"/>
              <a:t> reference architecture the transformation and connectivity component sits between the cloud provider and enterprise network. However, in a hybrid cloud model these lines might become blurred. The Transformation and Connectivity component includes the following capabilities:</a:t>
            </a:r>
            <a:endParaRPr lang="en-IN" dirty="0"/>
          </a:p>
          <a:p>
            <a:endParaRPr lang="en-IN" b="1" dirty="0"/>
          </a:p>
          <a:p>
            <a:endParaRPr lang="en-IN" dirty="0"/>
          </a:p>
        </p:txBody>
      </p:sp>
    </p:spTree>
    <p:extLst>
      <p:ext uri="{BB962C8B-B14F-4D97-AF65-F5344CB8AC3E}">
        <p14:creationId xmlns:p14="http://schemas.microsoft.com/office/powerpoint/2010/main" val="105058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Enterprise Network</a:t>
            </a:r>
          </a:p>
        </p:txBody>
      </p:sp>
      <p:sp>
        <p:nvSpPr>
          <p:cNvPr id="3" name="Content Placeholder 2"/>
          <p:cNvSpPr>
            <a:spLocks noGrp="1"/>
          </p:cNvSpPr>
          <p:nvPr>
            <p:ph sz="quarter" idx="13"/>
          </p:nvPr>
        </p:nvSpPr>
        <p:spPr/>
        <p:txBody>
          <a:bodyPr>
            <a:normAutofit fontScale="55000" lnSpcReduction="20000"/>
          </a:bodyPr>
          <a:lstStyle/>
          <a:p>
            <a:r>
              <a:rPr lang="en-US" b="1" dirty="0"/>
              <a:t>Enterprise Secure Connectivity </a:t>
            </a:r>
            <a:r>
              <a:rPr lang="en-US" dirty="0"/>
              <a:t>-integrates with enterprise data security systems to authenticate and authorize access to enterprise systems.</a:t>
            </a:r>
          </a:p>
          <a:p>
            <a:r>
              <a:rPr lang="en-US" b="1" dirty="0"/>
              <a:t>Transformation</a:t>
            </a:r>
            <a:r>
              <a:rPr lang="en-US" dirty="0"/>
              <a:t> -transforms data going to and from enterprise systems.</a:t>
            </a:r>
            <a:endParaRPr lang="en-IN" dirty="0"/>
          </a:p>
          <a:p>
            <a:r>
              <a:rPr lang="en-US" b="1" dirty="0"/>
              <a:t>Enterprise Data Connectivity </a:t>
            </a:r>
            <a:r>
              <a:rPr lang="en-US" dirty="0"/>
              <a:t>-enables provider cloud components to connect securely to enterprise data. Examples include VPN and gateway tunnels.</a:t>
            </a:r>
          </a:p>
          <a:p>
            <a:r>
              <a:rPr lang="en-US" b="1" dirty="0"/>
              <a:t>Enterprise Network </a:t>
            </a:r>
            <a:r>
              <a:rPr lang="en-US" dirty="0"/>
              <a:t>- host a number of business specific enterprise applications that deliver critical business solutions along with supporting elements including enterprise data. Typically, enterprise applications have sources of data that are extracted and integrated with services provided by the cloud provider. Analysis is performed in the cloud computing environment, with output consumed by the enterprise applications.</a:t>
            </a:r>
          </a:p>
          <a:p>
            <a:r>
              <a:rPr lang="en-US" b="1" dirty="0"/>
              <a:t>Enterprise Data </a:t>
            </a:r>
            <a:r>
              <a:rPr lang="en-US" dirty="0"/>
              <a:t>- includes metadata about the data as well as systems of record for enterprise applications. Enterprise data may flow directly to data integration or the data repositories providing a feedback loop in the analytical system for </a:t>
            </a:r>
            <a:r>
              <a:rPr lang="en-US" dirty="0" err="1"/>
              <a:t>IoT</a:t>
            </a:r>
            <a:r>
              <a:rPr lang="en-US" dirty="0"/>
              <a:t>. </a:t>
            </a:r>
            <a:r>
              <a:rPr lang="en-US" dirty="0" err="1"/>
              <a:t>IoT</a:t>
            </a:r>
            <a:r>
              <a:rPr lang="en-US" dirty="0"/>
              <a:t> systems may store raw, analyzed, or processed data in appropriate Enterprise Data elements. </a:t>
            </a:r>
          </a:p>
          <a:p>
            <a:r>
              <a:rPr lang="en-US" dirty="0"/>
              <a:t>Enterprise </a:t>
            </a:r>
            <a:r>
              <a:rPr lang="en-US" b="1" dirty="0"/>
              <a:t>Data includes:</a:t>
            </a:r>
            <a:endParaRPr lang="en-IN" dirty="0"/>
          </a:p>
          <a:p>
            <a:r>
              <a:rPr lang="en-US" b="1" dirty="0"/>
              <a:t>Enterprise User Directory </a:t>
            </a:r>
            <a:r>
              <a:rPr lang="en-US" dirty="0"/>
              <a:t>- stores user information to support authentication, authorization, or profile data. The security services and edge services use this to control access to the enterprise network, enterprise services, or enterprise specific cloud provider services.</a:t>
            </a:r>
            <a:endParaRPr lang="en-IN" dirty="0"/>
          </a:p>
          <a:p>
            <a:endParaRPr lang="en-IN" dirty="0"/>
          </a:p>
          <a:p>
            <a:endParaRPr lang="en-IN" dirty="0"/>
          </a:p>
        </p:txBody>
      </p:sp>
    </p:spTree>
    <p:extLst>
      <p:ext uri="{BB962C8B-B14F-4D97-AF65-F5344CB8AC3E}">
        <p14:creationId xmlns:p14="http://schemas.microsoft.com/office/powerpoint/2010/main" val="82139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62500" lnSpcReduction="20000"/>
          </a:bodyPr>
          <a:lstStyle/>
          <a:p>
            <a:r>
              <a:rPr lang="en-US" b="1" dirty="0"/>
              <a:t>Enterprise Applications </a:t>
            </a:r>
            <a:r>
              <a:rPr lang="en-US" dirty="0"/>
              <a:t>- Enterprise applications consume cloud provider data and analytics to produce results that address business goals and objectives. Enterprise applications can be updated from enterprise data or from </a:t>
            </a:r>
            <a:r>
              <a:rPr lang="en-US" dirty="0" err="1"/>
              <a:t>IoT</a:t>
            </a:r>
            <a:r>
              <a:rPr lang="en-US" dirty="0"/>
              <a:t> applications or they can provide input and content for enterprise data </a:t>
            </a:r>
          </a:p>
          <a:p>
            <a:r>
              <a:rPr lang="en-US" b="1" dirty="0"/>
              <a:t>Security and Privacy </a:t>
            </a:r>
            <a:r>
              <a:rPr lang="en-US" dirty="0"/>
              <a:t>-Security and Privacy in </a:t>
            </a:r>
            <a:r>
              <a:rPr lang="en-US" dirty="0" err="1"/>
              <a:t>IoT</a:t>
            </a:r>
            <a:r>
              <a:rPr lang="en-US" dirty="0"/>
              <a:t> deployments must address both information technology (IT) security as well as operations technology (OT) security elements.</a:t>
            </a:r>
          </a:p>
          <a:p>
            <a:r>
              <a:rPr lang="en-US" dirty="0"/>
              <a:t>The level of attention to security and the topic areas to address varies depending upon the application environment, business pattern, and risk assessment</a:t>
            </a:r>
          </a:p>
          <a:p>
            <a:r>
              <a:rPr lang="en-US" dirty="0" err="1"/>
              <a:t>IoT</a:t>
            </a:r>
            <a:r>
              <a:rPr lang="en-US" dirty="0"/>
              <a:t> systems must be designed, deployed, and managed such that they can always bring the system to a safe operating state, even when disconnected from communications with other systems that are part of the deployment.</a:t>
            </a:r>
            <a:endParaRPr lang="en-IN" dirty="0"/>
          </a:p>
          <a:p>
            <a:r>
              <a:rPr lang="en-US" b="1" dirty="0"/>
              <a:t>Identity and Access Management-</a:t>
            </a:r>
            <a:r>
              <a:rPr lang="en-US" dirty="0"/>
              <a:t>there</a:t>
            </a:r>
            <a:r>
              <a:rPr lang="en-US" b="1" dirty="0"/>
              <a:t> </a:t>
            </a:r>
            <a:r>
              <a:rPr lang="en-US" dirty="0"/>
              <a:t>must be strong identification of all participating entities – users, systems, applications, and, in the case of </a:t>
            </a:r>
            <a:r>
              <a:rPr lang="en-US" dirty="0" err="1"/>
              <a:t>IoT</a:t>
            </a:r>
            <a:r>
              <a:rPr lang="en-US" dirty="0"/>
              <a:t>, devices and the </a:t>
            </a:r>
            <a:r>
              <a:rPr lang="en-US" dirty="0" err="1"/>
              <a:t>IoT</a:t>
            </a:r>
            <a:r>
              <a:rPr lang="en-US" dirty="0"/>
              <a:t> gateways through which those devices communicate with the rest of the system. Device identity and management necessarily involves multiple entities, starting with chip and device manufacturers, including </a:t>
            </a:r>
            <a:r>
              <a:rPr lang="en-US" dirty="0" err="1"/>
              <a:t>IoT</a:t>
            </a:r>
            <a:r>
              <a:rPr lang="en-US" dirty="0"/>
              <a:t> platform providers, and also including enterprise users and operators of the devices. </a:t>
            </a:r>
            <a:endParaRPr lang="en-IN" dirty="0"/>
          </a:p>
        </p:txBody>
      </p:sp>
    </p:spTree>
    <p:extLst>
      <p:ext uri="{BB962C8B-B14F-4D97-AF65-F5344CB8AC3E}">
        <p14:creationId xmlns:p14="http://schemas.microsoft.com/office/powerpoint/2010/main" val="181314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r>
              <a:rPr lang="en-US" b="1" dirty="0"/>
              <a:t>Data Protection -</a:t>
            </a:r>
            <a:r>
              <a:rPr lang="en-US" dirty="0"/>
              <a:t>Data in the device, in flight throughout the public network, provider cloud, and enterprise network, as well as at rest in a variety of locations and formats must be protected from inappropriate access and use.</a:t>
            </a:r>
          </a:p>
          <a:p>
            <a:r>
              <a:rPr lang="en-US" dirty="0"/>
              <a:t> Multiple methods can be utilized, and indeed, in many cases, multiple methods are applied simultaneously to provide different levels of protection of data against different types of threats or isolation from different entities supporting the system.</a:t>
            </a:r>
            <a:endParaRPr lang="en-IN" dirty="0"/>
          </a:p>
          <a:p>
            <a:endParaRPr lang="en-IN" dirty="0"/>
          </a:p>
          <a:p>
            <a:endParaRPr lang="en-IN" dirty="0"/>
          </a:p>
        </p:txBody>
      </p:sp>
    </p:spTree>
    <p:extLst>
      <p:ext uri="{BB962C8B-B14F-4D97-AF65-F5344CB8AC3E}">
        <p14:creationId xmlns:p14="http://schemas.microsoft.com/office/powerpoint/2010/main" val="291862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IoT</a:t>
            </a:r>
            <a:r>
              <a:rPr lang="en-IN" dirty="0"/>
              <a:t> in Cloud Architecture</a:t>
            </a:r>
          </a:p>
        </p:txBody>
      </p:sp>
      <p:sp>
        <p:nvSpPr>
          <p:cNvPr id="3" name="Content Placeholder 2"/>
          <p:cNvSpPr>
            <a:spLocks noGrp="1"/>
          </p:cNvSpPr>
          <p:nvPr>
            <p:ph sz="quarter" idx="13"/>
          </p:nvPr>
        </p:nvSpPr>
        <p:spPr/>
        <p:txBody>
          <a:bodyPr>
            <a:normAutofit fontScale="55000" lnSpcReduction="20000"/>
          </a:bodyPr>
          <a:lstStyle/>
          <a:p>
            <a:r>
              <a:rPr lang="en-US" dirty="0"/>
              <a:t>The cloud components of </a:t>
            </a:r>
            <a:r>
              <a:rPr lang="en-US" dirty="0" err="1"/>
              <a:t>IoT</a:t>
            </a:r>
            <a:r>
              <a:rPr lang="en-US" dirty="0"/>
              <a:t> architecture are positioned within a three-tier architecture pattern comprising edge, platform and enterprise tiers.</a:t>
            </a:r>
          </a:p>
          <a:p>
            <a:pPr lvl="0"/>
            <a:r>
              <a:rPr lang="en-US" b="1" dirty="0"/>
              <a:t>The edge-tier </a:t>
            </a:r>
            <a:r>
              <a:rPr lang="en-US" dirty="0"/>
              <a:t>includes Proximity Networks and Public Networks where data is collected from devices and transmitted to devices.</a:t>
            </a:r>
          </a:p>
          <a:p>
            <a:pPr lvl="0"/>
            <a:r>
              <a:rPr lang="en-US" dirty="0"/>
              <a:t> Data flows through the </a:t>
            </a:r>
            <a:r>
              <a:rPr lang="en-US" dirty="0" err="1"/>
              <a:t>IoT</a:t>
            </a:r>
            <a:r>
              <a:rPr lang="en-US" dirty="0"/>
              <a:t> gateway or optionally directly from/to the device then through edge services into the cloud provider via </a:t>
            </a:r>
            <a:r>
              <a:rPr lang="en-US" dirty="0" err="1"/>
              <a:t>IoT</a:t>
            </a:r>
            <a:r>
              <a:rPr lang="en-US" dirty="0"/>
              <a:t> transformation and connectivity.</a:t>
            </a:r>
            <a:endParaRPr lang="en-IN" dirty="0"/>
          </a:p>
          <a:p>
            <a:pPr lvl="0"/>
            <a:r>
              <a:rPr lang="en-US" b="1" dirty="0"/>
              <a:t>The Platform tier </a:t>
            </a:r>
            <a:r>
              <a:rPr lang="en-US" dirty="0"/>
              <a:t>is the provider cloud, which receives processes and analyzes data flows from the edge tier and provides API Management and Visualization.</a:t>
            </a:r>
          </a:p>
          <a:p>
            <a:pPr lvl="0"/>
            <a:r>
              <a:rPr lang="en-US" dirty="0"/>
              <a:t> It provides the capability to initiate control commands from the enterprise network to the public network as well.</a:t>
            </a:r>
            <a:endParaRPr lang="en-IN" dirty="0"/>
          </a:p>
          <a:p>
            <a:pPr lvl="0"/>
            <a:r>
              <a:rPr lang="en-US" b="1" dirty="0"/>
              <a:t>The Enterprise tier </a:t>
            </a:r>
            <a:r>
              <a:rPr lang="en-US" dirty="0"/>
              <a:t>is represented by the Enterprise Network comprised of Enterprise Data, Enterprise User Directory, and Enterprise Applications. </a:t>
            </a:r>
          </a:p>
          <a:p>
            <a:pPr lvl="0"/>
            <a:r>
              <a:rPr lang="en-US" dirty="0"/>
              <a:t>The data flow to and from the enterprise network takes place via a Transformation and Connectivity component. </a:t>
            </a:r>
          </a:p>
          <a:p>
            <a:pPr lvl="0"/>
            <a:r>
              <a:rPr lang="en-US" dirty="0"/>
              <a:t>The data collected from structured and non- structured data sources, including real-time data from stream computing, can be stored in the enterprise data.</a:t>
            </a:r>
            <a:endParaRPr lang="en-IN" dirty="0"/>
          </a:p>
          <a:p>
            <a:endParaRPr lang="en-IN" dirty="0"/>
          </a:p>
        </p:txBody>
      </p:sp>
    </p:spTree>
    <p:extLst>
      <p:ext uri="{BB962C8B-B14F-4D97-AF65-F5344CB8AC3E}">
        <p14:creationId xmlns:p14="http://schemas.microsoft.com/office/powerpoint/2010/main" val="1312505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pPr algn="ctr"/>
            <a:r>
              <a:rPr lang="en-IN" dirty="0"/>
              <a:t>Cloud Components for </a:t>
            </a:r>
            <a:r>
              <a:rPr lang="en-IN" dirty="0" err="1"/>
              <a:t>IoT</a:t>
            </a:r>
            <a:endParaRPr lang="en-IN" dirty="0"/>
          </a:p>
        </p:txBody>
      </p:sp>
      <p:pic>
        <p:nvPicPr>
          <p:cNvPr id="4" name="image114.jpeg"/>
          <p:cNvPicPr>
            <a:picLocks noGrp="1"/>
          </p:cNvPicPr>
          <p:nvPr>
            <p:ph sz="quarter" idx="13"/>
          </p:nvPr>
        </p:nvPicPr>
        <p:blipFill>
          <a:blip r:embed="rId2" cstate="print"/>
          <a:stretch>
            <a:fillRect/>
          </a:stretch>
        </p:blipFill>
        <p:spPr>
          <a:xfrm>
            <a:off x="-169818" y="143691"/>
            <a:ext cx="12033069" cy="5682343"/>
          </a:xfrm>
          <a:prstGeom prst="rect">
            <a:avLst/>
          </a:prstGeom>
        </p:spPr>
      </p:pic>
    </p:spTree>
    <p:extLst>
      <p:ext uri="{BB962C8B-B14F-4D97-AF65-F5344CB8AC3E}">
        <p14:creationId xmlns:p14="http://schemas.microsoft.com/office/powerpoint/2010/main" val="3071649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55000" lnSpcReduction="20000"/>
          </a:bodyPr>
          <a:lstStyle/>
          <a:p>
            <a:pPr lvl="0"/>
            <a:r>
              <a:rPr lang="en-US" dirty="0"/>
              <a:t>The user layer is independent of any specific network domain. It may be in or outside any specific domain.</a:t>
            </a:r>
            <a:endParaRPr lang="en-IN" dirty="0"/>
          </a:p>
          <a:p>
            <a:pPr lvl="0"/>
            <a:r>
              <a:rPr lang="en-US" b="1" dirty="0"/>
              <a:t>The proximity network </a:t>
            </a:r>
            <a:r>
              <a:rPr lang="en-US" dirty="0"/>
              <a:t>domain has networking capabilities that typically extend the public network domain. The devices (including sensor/actuator, firmware and management agent) and the physical entity are part of the proximity network domain. The devices communicate for both data flow and control flow either via an </a:t>
            </a:r>
            <a:r>
              <a:rPr lang="en-US" dirty="0" err="1"/>
              <a:t>IoT</a:t>
            </a:r>
            <a:r>
              <a:rPr lang="en-US" dirty="0"/>
              <a:t> Gateway and edge services or directly over the public network via edge services.</a:t>
            </a:r>
            <a:endParaRPr lang="en-IN" dirty="0"/>
          </a:p>
          <a:p>
            <a:pPr lvl="0"/>
            <a:r>
              <a:rPr lang="en-US" b="1" dirty="0"/>
              <a:t>The public network and enterprise network </a:t>
            </a:r>
            <a:r>
              <a:rPr lang="en-US" dirty="0"/>
              <a:t>domains contain data sources that feed the entire architecture. Data sources include traditional systems of record from the enterprise as well as new sources from Internet of Things (</a:t>
            </a:r>
            <a:r>
              <a:rPr lang="en-US" dirty="0" err="1"/>
              <a:t>IoT</a:t>
            </a:r>
            <a:r>
              <a:rPr lang="en-US" dirty="0"/>
              <a:t>). The public network includes communication with peer clouds.</a:t>
            </a:r>
            <a:endParaRPr lang="en-IN" dirty="0"/>
          </a:p>
          <a:p>
            <a:pPr lvl="0"/>
            <a:r>
              <a:rPr lang="en-US" dirty="0"/>
              <a:t>The provider cloud captures data from devices, peer cloud services and other data sources (for example Weather services). It can use integration technologies or stream processing to transform, filter and analyze this data in real time and it can store the data into repositories where further analytics can be performed. </a:t>
            </a:r>
          </a:p>
          <a:p>
            <a:pPr lvl="0"/>
            <a:r>
              <a:rPr lang="en-US" dirty="0"/>
              <a:t>This processing, which can be augmented with the use of Cognitive and Predictive analytics, is used to generate Actionable Insights. </a:t>
            </a:r>
          </a:p>
          <a:p>
            <a:pPr lvl="0"/>
            <a:r>
              <a:rPr lang="en-US" dirty="0"/>
              <a:t>These insights are used by users and enterprise applications and can also be used to trigger actions to be performed by </a:t>
            </a:r>
            <a:r>
              <a:rPr lang="en-US" dirty="0" err="1"/>
              <a:t>IoT</a:t>
            </a:r>
            <a:r>
              <a:rPr lang="en-US" dirty="0"/>
              <a:t> Actuators. </a:t>
            </a:r>
            <a:endParaRPr lang="en-IN" dirty="0"/>
          </a:p>
        </p:txBody>
      </p:sp>
    </p:spTree>
    <p:extLst>
      <p:ext uri="{BB962C8B-B14F-4D97-AF65-F5344CB8AC3E}">
        <p14:creationId xmlns:p14="http://schemas.microsoft.com/office/powerpoint/2010/main" val="405934423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a:bodyPr>
          <a:lstStyle/>
          <a:p>
            <a:r>
              <a:rPr lang="en-US" b="1"/>
              <a:t>User Layer</a:t>
            </a:r>
            <a:endParaRPr lang="en-IN" dirty="0"/>
          </a:p>
        </p:txBody>
      </p:sp>
      <p:sp>
        <p:nvSpPr>
          <p:cNvPr id="3" name="Content Placeholder 2"/>
          <p:cNvSpPr>
            <a:spLocks noGrp="1"/>
          </p:cNvSpPr>
          <p:nvPr>
            <p:ph sz="quarter" idx="13"/>
          </p:nvPr>
        </p:nvSpPr>
        <p:spPr/>
        <p:txBody>
          <a:bodyPr>
            <a:normAutofit/>
          </a:bodyPr>
          <a:lstStyle/>
          <a:p>
            <a:pPr lvl="0"/>
            <a:r>
              <a:rPr lang="en-US" b="1" dirty="0"/>
              <a:t>User Layer </a:t>
            </a:r>
            <a:r>
              <a:rPr lang="en-US" dirty="0"/>
              <a:t>- contains </a:t>
            </a:r>
            <a:r>
              <a:rPr lang="en-US" dirty="0" err="1"/>
              <a:t>IoT</a:t>
            </a:r>
            <a:r>
              <a:rPr lang="en-US" dirty="0"/>
              <a:t> users and their end user applications</a:t>
            </a:r>
          </a:p>
          <a:p>
            <a:pPr lvl="0"/>
            <a:r>
              <a:rPr lang="en-US" b="1" dirty="0" err="1"/>
              <a:t>IoT</a:t>
            </a:r>
            <a:r>
              <a:rPr lang="en-US" b="1" dirty="0"/>
              <a:t> User </a:t>
            </a:r>
            <a:r>
              <a:rPr lang="en-US" dirty="0"/>
              <a:t>(people/system) - a person or alternatively an automated system that makes use of one or more end user applications to achieve some goal. The </a:t>
            </a:r>
            <a:r>
              <a:rPr lang="en-US" dirty="0" err="1"/>
              <a:t>IoT</a:t>
            </a:r>
            <a:r>
              <a:rPr lang="en-US" dirty="0"/>
              <a:t> User is one of the main beneficiaries of the </a:t>
            </a:r>
            <a:r>
              <a:rPr lang="en-US" dirty="0" err="1"/>
              <a:t>IoT</a:t>
            </a:r>
            <a:r>
              <a:rPr lang="en-US" dirty="0"/>
              <a:t> solution.</a:t>
            </a:r>
            <a:endParaRPr lang="en-IN" dirty="0"/>
          </a:p>
          <a:p>
            <a:pPr lvl="0"/>
            <a:r>
              <a:rPr lang="en-US" b="1" dirty="0"/>
              <a:t>End User Application </a:t>
            </a:r>
            <a:r>
              <a:rPr lang="en-US" dirty="0"/>
              <a:t>- domain specific or device specific application. The </a:t>
            </a:r>
            <a:r>
              <a:rPr lang="en-US" dirty="0" err="1"/>
              <a:t>IoT</a:t>
            </a:r>
            <a:r>
              <a:rPr lang="en-US" dirty="0"/>
              <a:t> user may use end user applications that run on smart phones, tablets, PCs or alternatively on specialized </a:t>
            </a:r>
            <a:r>
              <a:rPr lang="en-US" dirty="0" err="1"/>
              <a:t>IoT</a:t>
            </a:r>
            <a:r>
              <a:rPr lang="en-US" dirty="0"/>
              <a:t> devices including control panels.</a:t>
            </a:r>
          </a:p>
          <a:p>
            <a:pPr lvl="0"/>
            <a:endParaRPr lang="en-IN" dirty="0"/>
          </a:p>
          <a:p>
            <a:endParaRPr lang="en-IN" dirty="0"/>
          </a:p>
        </p:txBody>
      </p:sp>
    </p:spTree>
    <p:extLst>
      <p:ext uri="{BB962C8B-B14F-4D97-AF65-F5344CB8AC3E}">
        <p14:creationId xmlns:p14="http://schemas.microsoft.com/office/powerpoint/2010/main" val="423488885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Proximity Network</a:t>
            </a:r>
            <a:endParaRPr lang="en-IN" dirty="0"/>
          </a:p>
        </p:txBody>
      </p:sp>
      <p:sp>
        <p:nvSpPr>
          <p:cNvPr id="3" name="Content Placeholder 2"/>
          <p:cNvSpPr>
            <a:spLocks noGrp="1"/>
          </p:cNvSpPr>
          <p:nvPr>
            <p:ph sz="quarter" idx="13"/>
          </p:nvPr>
        </p:nvSpPr>
        <p:spPr/>
        <p:txBody>
          <a:bodyPr>
            <a:normAutofit fontScale="85000" lnSpcReduction="10000"/>
          </a:bodyPr>
          <a:lstStyle/>
          <a:p>
            <a:r>
              <a:rPr lang="en-US" b="1" dirty="0"/>
              <a:t>Proximity Network </a:t>
            </a:r>
            <a:r>
              <a:rPr lang="en-US" dirty="0"/>
              <a:t>- contains the physical entities that are at the heart of the </a:t>
            </a:r>
            <a:r>
              <a:rPr lang="en-US" dirty="0" err="1"/>
              <a:t>IoT</a:t>
            </a:r>
            <a:r>
              <a:rPr lang="en-US" dirty="0"/>
              <a:t> system, along with the devices that interact with the physical entities and connect them to the </a:t>
            </a:r>
            <a:r>
              <a:rPr lang="en-US" dirty="0" err="1"/>
              <a:t>IoT</a:t>
            </a:r>
            <a:r>
              <a:rPr lang="en-US" dirty="0"/>
              <a:t> system.</a:t>
            </a:r>
            <a:endParaRPr lang="en-US" b="1" dirty="0"/>
          </a:p>
          <a:p>
            <a:r>
              <a:rPr lang="en-US" b="1" dirty="0"/>
              <a:t>Physical Entity </a:t>
            </a:r>
            <a:r>
              <a:rPr lang="en-US" dirty="0"/>
              <a:t>- the physical entity is the real-world. This architecture distinguishes between the physical entities and the IT devices that sense them or act on them. For example, the thing can be the ocean and the device observing is it a water temperature thermometer.</a:t>
            </a:r>
            <a:endParaRPr lang="en-IN" dirty="0"/>
          </a:p>
          <a:p>
            <a:r>
              <a:rPr lang="en-US" b="1" dirty="0"/>
              <a:t>Device - </a:t>
            </a:r>
            <a:r>
              <a:rPr lang="en-US" dirty="0"/>
              <a:t>contains  sensor(s) and/or actuator(s) plus a network connection that enables interaction with the wider </a:t>
            </a:r>
            <a:r>
              <a:rPr lang="en-US" dirty="0" err="1"/>
              <a:t>IoT</a:t>
            </a:r>
            <a:r>
              <a:rPr lang="en-US" dirty="0"/>
              <a:t> system. There are cases where the device is also the physical entity being monitored by the sensors </a:t>
            </a:r>
          </a:p>
          <a:p>
            <a:r>
              <a:rPr lang="en-US" dirty="0" err="1"/>
              <a:t>eg</a:t>
            </a:r>
            <a:r>
              <a:rPr lang="en-US" dirty="0"/>
              <a:t>. an accelerometer inside a smart phone.</a:t>
            </a:r>
            <a:endParaRPr lang="en-IN" dirty="0"/>
          </a:p>
          <a:p>
            <a:endParaRPr lang="en-IN" dirty="0"/>
          </a:p>
        </p:txBody>
      </p:sp>
    </p:spTree>
    <p:extLst>
      <p:ext uri="{BB962C8B-B14F-4D97-AF65-F5344CB8AC3E}">
        <p14:creationId xmlns:p14="http://schemas.microsoft.com/office/powerpoint/2010/main" val="233961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Proximity Network</a:t>
            </a:r>
            <a:endParaRPr lang="en-IN" dirty="0"/>
          </a:p>
        </p:txBody>
      </p:sp>
      <p:sp>
        <p:nvSpPr>
          <p:cNvPr id="3" name="Content Placeholder 2"/>
          <p:cNvSpPr>
            <a:spLocks noGrp="1"/>
          </p:cNvSpPr>
          <p:nvPr>
            <p:ph sz="quarter" idx="13"/>
          </p:nvPr>
        </p:nvSpPr>
        <p:spPr/>
        <p:txBody>
          <a:bodyPr>
            <a:normAutofit fontScale="70000" lnSpcReduction="20000"/>
          </a:bodyPr>
          <a:lstStyle/>
          <a:p>
            <a:pPr lvl="0"/>
            <a:r>
              <a:rPr lang="en-US" b="1" dirty="0"/>
              <a:t>Sensor/Actuato</a:t>
            </a:r>
            <a:r>
              <a:rPr lang="en-US" dirty="0"/>
              <a:t>r - senses and acts on physical entities. A sensor is a component that senses or measures certain characteristics of the real world and converts them into a digital representation. An actuator is a component that accepts a digital command to act on a physical entity in some way.</a:t>
            </a:r>
            <a:endParaRPr lang="en-IN" dirty="0"/>
          </a:p>
          <a:p>
            <a:pPr lvl="0"/>
            <a:r>
              <a:rPr lang="en-US" b="1" dirty="0"/>
              <a:t>Agent</a:t>
            </a:r>
            <a:r>
              <a:rPr lang="en-US" dirty="0"/>
              <a:t> - provides remote management capabilities for the device, supporting a device management protocol that can be used by the Device Management service or </a:t>
            </a:r>
            <a:r>
              <a:rPr lang="en-US" dirty="0" err="1"/>
              <a:t>IoT</a:t>
            </a:r>
            <a:r>
              <a:rPr lang="en-US" dirty="0"/>
              <a:t> management system.</a:t>
            </a:r>
            <a:endParaRPr lang="en-IN" dirty="0"/>
          </a:p>
          <a:p>
            <a:pPr lvl="0"/>
            <a:r>
              <a:rPr lang="en-US" b="1" dirty="0"/>
              <a:t>Firmware</a:t>
            </a:r>
            <a:r>
              <a:rPr lang="en-US" dirty="0"/>
              <a:t> - software that provides control, monitoring and data manipulation of engineered products and systems. The firmware contained in devices such as consumer electronics provides the low-level control program for the devices.</a:t>
            </a:r>
            <a:endParaRPr lang="en-IN" dirty="0"/>
          </a:p>
          <a:p>
            <a:pPr lvl="0"/>
            <a:r>
              <a:rPr lang="en-US" b="1" dirty="0"/>
              <a:t>Network Connection </a:t>
            </a:r>
            <a:r>
              <a:rPr lang="en-US" dirty="0"/>
              <a:t>- provides the connection from the device to the </a:t>
            </a:r>
            <a:r>
              <a:rPr lang="en-US" dirty="0" err="1"/>
              <a:t>IoT</a:t>
            </a:r>
            <a:r>
              <a:rPr lang="en-US" dirty="0"/>
              <a:t> system. This is often a local network that connects the device with an </a:t>
            </a:r>
            <a:r>
              <a:rPr lang="en-US" dirty="0" err="1"/>
              <a:t>IoT</a:t>
            </a:r>
            <a:r>
              <a:rPr lang="en-US" dirty="0"/>
              <a:t> gateway – low power and low range in many cases to reduce the power demands on the device.</a:t>
            </a:r>
            <a:endParaRPr lang="en-IN" dirty="0"/>
          </a:p>
          <a:p>
            <a:pPr lvl="0"/>
            <a:r>
              <a:rPr lang="en-US" b="1" dirty="0"/>
              <a:t>User Interface </a:t>
            </a:r>
            <a:r>
              <a:rPr lang="en-US" dirty="0"/>
              <a:t>- allows users to interact with applications, agents, sensors and actuators (optional – some devices have no user interface and all interaction takes place from remote applications over the network).</a:t>
            </a:r>
            <a:endParaRPr lang="en-IN" dirty="0"/>
          </a:p>
          <a:p>
            <a:endParaRPr lang="en-IN" dirty="0"/>
          </a:p>
        </p:txBody>
      </p:sp>
    </p:spTree>
    <p:extLst>
      <p:ext uri="{BB962C8B-B14F-4D97-AF65-F5344CB8AC3E}">
        <p14:creationId xmlns:p14="http://schemas.microsoft.com/office/powerpoint/2010/main" val="58849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b="1" dirty="0"/>
              <a:t>Proximity Network- </a:t>
            </a:r>
            <a:r>
              <a:rPr lang="en-US" b="1" dirty="0" err="1"/>
              <a:t>IoT</a:t>
            </a:r>
            <a:r>
              <a:rPr lang="en-US" b="1" dirty="0"/>
              <a:t> Gateway </a:t>
            </a:r>
            <a:endParaRPr lang="en-IN" dirty="0"/>
          </a:p>
        </p:txBody>
      </p:sp>
      <p:sp>
        <p:nvSpPr>
          <p:cNvPr id="3" name="Content Placeholder 2"/>
          <p:cNvSpPr>
            <a:spLocks noGrp="1"/>
          </p:cNvSpPr>
          <p:nvPr>
            <p:ph sz="quarter" idx="13"/>
          </p:nvPr>
        </p:nvSpPr>
        <p:spPr/>
        <p:txBody>
          <a:bodyPr/>
          <a:lstStyle/>
          <a:p>
            <a:r>
              <a:rPr lang="en-US" b="1" dirty="0" err="1"/>
              <a:t>IoT</a:t>
            </a:r>
            <a:r>
              <a:rPr lang="en-US" b="1" dirty="0"/>
              <a:t> Gateway </a:t>
            </a:r>
            <a:r>
              <a:rPr lang="en-US" dirty="0"/>
              <a:t>- acts as a means for connecting one or more devices to the public network (typically the Internet). It is commonly the case that devices have limited network connectivity – they may not be able to connect directly to the Internet. </a:t>
            </a:r>
          </a:p>
          <a:p>
            <a:r>
              <a:rPr lang="en-US" dirty="0"/>
              <a:t>This can be for a number of reasons, including the limitation of power on the device, which can restrict the device to using a low-power local network.</a:t>
            </a:r>
          </a:p>
          <a:p>
            <a:r>
              <a:rPr lang="en-US" dirty="0"/>
              <a:t>The local network enables the devices to communicate with a local </a:t>
            </a:r>
            <a:r>
              <a:rPr lang="en-US" dirty="0" err="1"/>
              <a:t>IoT</a:t>
            </a:r>
            <a:r>
              <a:rPr lang="en-US" dirty="0"/>
              <a:t> Gateway, which is then able to communicate with the public network. The </a:t>
            </a:r>
            <a:r>
              <a:rPr lang="en-US" dirty="0" err="1"/>
              <a:t>IoT</a:t>
            </a:r>
            <a:r>
              <a:rPr lang="en-US" dirty="0"/>
              <a:t> Gateway contains the following components.</a:t>
            </a:r>
            <a:endParaRPr lang="en-IN" dirty="0"/>
          </a:p>
        </p:txBody>
      </p:sp>
    </p:spTree>
    <p:extLst>
      <p:ext uri="{BB962C8B-B14F-4D97-AF65-F5344CB8AC3E}">
        <p14:creationId xmlns:p14="http://schemas.microsoft.com/office/powerpoint/2010/main" val="79956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IoT</a:t>
            </a:r>
            <a:r>
              <a:rPr lang="en-US" b="1" dirty="0"/>
              <a:t> Gateway-Components</a:t>
            </a:r>
            <a:endParaRPr lang="en-IN" dirty="0"/>
          </a:p>
        </p:txBody>
      </p:sp>
      <p:sp>
        <p:nvSpPr>
          <p:cNvPr id="3" name="Content Placeholder 2"/>
          <p:cNvSpPr>
            <a:spLocks noGrp="1"/>
          </p:cNvSpPr>
          <p:nvPr>
            <p:ph sz="quarter" idx="13"/>
          </p:nvPr>
        </p:nvSpPr>
        <p:spPr/>
        <p:txBody>
          <a:bodyPr>
            <a:normAutofit fontScale="77500" lnSpcReduction="20000"/>
          </a:bodyPr>
          <a:lstStyle/>
          <a:p>
            <a:pPr lvl="0"/>
            <a:r>
              <a:rPr lang="en-US" b="1" dirty="0"/>
              <a:t>App Logic </a:t>
            </a:r>
            <a:r>
              <a:rPr lang="en-US" dirty="0"/>
              <a:t>- provides domain specific or </a:t>
            </a:r>
            <a:r>
              <a:rPr lang="en-US" dirty="0" err="1"/>
              <a:t>IoT</a:t>
            </a:r>
            <a:r>
              <a:rPr lang="en-US" dirty="0"/>
              <a:t> solution specific logic that runs on the </a:t>
            </a:r>
            <a:r>
              <a:rPr lang="en-US" dirty="0" err="1"/>
              <a:t>IoT</a:t>
            </a:r>
            <a:r>
              <a:rPr lang="en-US" dirty="0"/>
              <a:t> Gateway. </a:t>
            </a:r>
          </a:p>
          <a:p>
            <a:pPr lvl="0"/>
            <a:r>
              <a:rPr lang="en-US" dirty="0"/>
              <a:t>For </a:t>
            </a:r>
            <a:r>
              <a:rPr lang="en-US" dirty="0" err="1"/>
              <a:t>IoT</a:t>
            </a:r>
            <a:r>
              <a:rPr lang="en-US" dirty="0"/>
              <a:t> systems that have Actuators which act on physical entities, a significant capability of the app logic is the provision of control logic which makes decisions on how the actuators should operate, given input from sensors and data of other kinds, either held locally or held centrally.</a:t>
            </a:r>
            <a:endParaRPr lang="en-IN" dirty="0"/>
          </a:p>
          <a:p>
            <a:pPr lvl="0"/>
            <a:r>
              <a:rPr lang="en-US" b="1" dirty="0"/>
              <a:t>Analytics</a:t>
            </a:r>
            <a:r>
              <a:rPr lang="en-US" dirty="0"/>
              <a:t> - provides Analytics capability locally rather than in the provider cloud.</a:t>
            </a:r>
            <a:endParaRPr lang="en-IN" dirty="0"/>
          </a:p>
          <a:p>
            <a:pPr lvl="0"/>
            <a:r>
              <a:rPr lang="en-US" b="1" dirty="0"/>
              <a:t>Agent</a:t>
            </a:r>
            <a:r>
              <a:rPr lang="en-US" dirty="0"/>
              <a:t> - allows management of the </a:t>
            </a:r>
            <a:r>
              <a:rPr lang="en-US" dirty="0" err="1"/>
              <a:t>IoT</a:t>
            </a:r>
            <a:r>
              <a:rPr lang="en-US" dirty="0"/>
              <a:t> Gateway itself and can also enable management of the attached devices by providing a connection to the provider cloud layer's Device Management service via the device management protocol.</a:t>
            </a:r>
            <a:endParaRPr lang="en-IN" dirty="0"/>
          </a:p>
          <a:p>
            <a:pPr lvl="0"/>
            <a:r>
              <a:rPr lang="en-US" b="1" dirty="0"/>
              <a:t>Device Data Store </a:t>
            </a:r>
            <a:r>
              <a:rPr lang="en-US" dirty="0"/>
              <a:t>- stores data locally. Devices may generate a large amount of data in real time it may need to be stored locally rather than being transmitted to a central location. Data in the device data store can be used by the application logic and analytics capability in the </a:t>
            </a:r>
            <a:r>
              <a:rPr lang="en-US" dirty="0" err="1"/>
              <a:t>IoT</a:t>
            </a:r>
            <a:r>
              <a:rPr lang="en-US" dirty="0"/>
              <a:t> Gateway.</a:t>
            </a:r>
            <a:endParaRPr lang="en-IN" dirty="0"/>
          </a:p>
          <a:p>
            <a:endParaRPr lang="en-IN" dirty="0"/>
          </a:p>
        </p:txBody>
      </p:sp>
    </p:spTree>
    <p:extLst>
      <p:ext uri="{BB962C8B-B14F-4D97-AF65-F5344CB8AC3E}">
        <p14:creationId xmlns:p14="http://schemas.microsoft.com/office/powerpoint/2010/main" val="150558670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142</TotalTime>
  <Words>2540</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Unit 3 IoT in Cloud Architecture</vt:lpstr>
      <vt:lpstr>IoT in Cloud Architecture</vt:lpstr>
      <vt:lpstr>Cloud Components for IoT</vt:lpstr>
      <vt:lpstr>PowerPoint Presentation</vt:lpstr>
      <vt:lpstr>User Layer</vt:lpstr>
      <vt:lpstr>Proximity Network</vt:lpstr>
      <vt:lpstr>Proximity Network</vt:lpstr>
      <vt:lpstr>Proximity Network- IoT Gateway </vt:lpstr>
      <vt:lpstr>IoT Gateway-Components</vt:lpstr>
      <vt:lpstr>Public network</vt:lpstr>
      <vt:lpstr>PowerPoint Presentation</vt:lpstr>
      <vt:lpstr>Provider Cloud</vt:lpstr>
      <vt:lpstr>PowerPoint Presentation</vt:lpstr>
      <vt:lpstr>PowerPoint Presentation</vt:lpstr>
      <vt:lpstr>PowerPoint Presentation</vt:lpstr>
      <vt:lpstr>PowerPoint Presentation</vt:lpstr>
      <vt:lpstr>Enterprise Network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 Cloud Architecture</dc:title>
  <dc:creator>Windows User</dc:creator>
  <cp:lastModifiedBy>online</cp:lastModifiedBy>
  <cp:revision>13</cp:revision>
  <dcterms:created xsi:type="dcterms:W3CDTF">2023-03-06T04:04:07Z</dcterms:created>
  <dcterms:modified xsi:type="dcterms:W3CDTF">2023-03-07T07:35:50Z</dcterms:modified>
</cp:coreProperties>
</file>