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7" r:id="rId12"/>
    <p:sldId id="270"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4A"/>
    <a:srgbClr val="FFD278"/>
    <a:srgbClr val="0E3554"/>
    <a:srgbClr val="7E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13-Mar-21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Fabulous Things to Do in Chennai at 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52"/>
            <a:ext cx="12192000" cy="5464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5474721"/>
            <a:ext cx="9111341" cy="1700451"/>
          </a:xfrm>
        </p:spPr>
        <p:txBody>
          <a:bodyPr>
            <a:noAutofit/>
          </a:bodyPr>
          <a:lstStyle/>
          <a:p>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3200" b="1" dirty="0" smtClean="0">
                <a:solidFill>
                  <a:srgbClr val="FFD278"/>
                </a:solidFill>
              </a:rPr>
              <a:t>Chennai</a:t>
            </a:r>
            <a:r>
              <a:rPr lang="en-US" sz="2800" b="1" dirty="0" smtClean="0"/>
              <a:t/>
            </a:r>
            <a:br>
              <a:rPr lang="en-US" sz="2800" b="1" dirty="0" smtClean="0"/>
            </a:br>
            <a:r>
              <a:rPr lang="en-US" sz="2800" b="1" dirty="0" smtClean="0"/>
              <a:t>The </a:t>
            </a:r>
            <a:r>
              <a:rPr lang="en-US" sz="2800" b="1" dirty="0"/>
              <a:t>Battle of </a:t>
            </a:r>
            <a:r>
              <a:rPr lang="en-US" sz="2800" b="1" dirty="0" smtClean="0"/>
              <a:t>Neighborhoods</a:t>
            </a:r>
            <a:br>
              <a:rPr lang="en-US" sz="2800" b="1" dirty="0" smtClean="0"/>
            </a:br>
            <a:endParaRPr lang="en-US" sz="2800" dirty="0"/>
          </a:p>
        </p:txBody>
      </p:sp>
      <p:sp>
        <p:nvSpPr>
          <p:cNvPr id="6" name="TextBox 5"/>
          <p:cNvSpPr txBox="1"/>
          <p:nvPr/>
        </p:nvSpPr>
        <p:spPr>
          <a:xfrm>
            <a:off x="9024256" y="6488668"/>
            <a:ext cx="3254829" cy="369332"/>
          </a:xfrm>
          <a:prstGeom prst="rect">
            <a:avLst/>
          </a:prstGeom>
          <a:noFill/>
        </p:spPr>
        <p:txBody>
          <a:bodyPr wrap="square" rtlCol="0">
            <a:spAutoFit/>
          </a:bodyPr>
          <a:lstStyle/>
          <a:p>
            <a:r>
              <a:rPr lang="en-US" dirty="0" smtClean="0"/>
              <a:t>report by</a:t>
            </a:r>
            <a:r>
              <a:rPr lang="en-US" dirty="0"/>
              <a:t>: Balkrishna </a:t>
            </a:r>
            <a:r>
              <a:rPr lang="en-US" dirty="0" smtClean="0"/>
              <a:t>Mishra </a:t>
            </a:r>
            <a:endParaRPr lang="en-US" dirty="0"/>
          </a:p>
        </p:txBody>
      </p:sp>
    </p:spTree>
    <p:extLst>
      <p:ext uri="{BB962C8B-B14F-4D97-AF65-F5344CB8AC3E}">
        <p14:creationId xmlns:p14="http://schemas.microsoft.com/office/powerpoint/2010/main" val="42789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(1/3)</a:t>
            </a:r>
            <a:endParaRPr lang="en-US" cap="none" dirty="0"/>
          </a:p>
        </p:txBody>
      </p:sp>
      <p:sp>
        <p:nvSpPr>
          <p:cNvPr id="37" name="TextBox 36"/>
          <p:cNvSpPr txBox="1"/>
          <p:nvPr/>
        </p:nvSpPr>
        <p:spPr>
          <a:xfrm>
            <a:off x="838201" y="1202104"/>
            <a:ext cx="10918371" cy="369332"/>
          </a:xfrm>
          <a:prstGeom prst="rect">
            <a:avLst/>
          </a:prstGeom>
          <a:noFill/>
        </p:spPr>
        <p:txBody>
          <a:bodyPr wrap="square" rtlCol="0">
            <a:spAutoFit/>
          </a:bodyPr>
          <a:lstStyle/>
          <a:p>
            <a:pPr lvl="0"/>
            <a:r>
              <a:rPr lang="en-US" b="1" dirty="0" smtClean="0">
                <a:solidFill>
                  <a:prstClr val="white"/>
                </a:solidFill>
              </a:rPr>
              <a:t>Chennai Map</a:t>
            </a:r>
            <a:endParaRPr lang="en-US" b="1" dirty="0">
              <a:solidFill>
                <a:prstClr val="white"/>
              </a:solidFill>
            </a:endParaRPr>
          </a:p>
        </p:txBody>
      </p:sp>
      <p:pic>
        <p:nvPicPr>
          <p:cNvPr id="2" name="Picture 1"/>
          <p:cNvPicPr>
            <a:picLocks noChangeAspect="1"/>
          </p:cNvPicPr>
          <p:nvPr/>
        </p:nvPicPr>
        <p:blipFill>
          <a:blip r:embed="rId2"/>
          <a:stretch>
            <a:fillRect/>
          </a:stretch>
        </p:blipFill>
        <p:spPr>
          <a:xfrm>
            <a:off x="838201" y="1527995"/>
            <a:ext cx="10458016" cy="2449244"/>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838201" y="4069746"/>
            <a:ext cx="10918371" cy="369332"/>
          </a:xfrm>
          <a:prstGeom prst="rect">
            <a:avLst/>
          </a:prstGeom>
          <a:noFill/>
        </p:spPr>
        <p:txBody>
          <a:bodyPr wrap="square" rtlCol="0">
            <a:spAutoFit/>
          </a:bodyPr>
          <a:lstStyle/>
          <a:p>
            <a:pPr lvl="0"/>
            <a:r>
              <a:rPr lang="en-US" b="1" dirty="0" smtClean="0">
                <a:solidFill>
                  <a:prstClr val="white"/>
                </a:solidFill>
              </a:rPr>
              <a:t>Count # of venues per Neighborhood</a:t>
            </a:r>
            <a:endParaRPr lang="en-US" b="1"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864053" y="4395195"/>
            <a:ext cx="10432164" cy="217977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601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369332"/>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838200" y="3957414"/>
            <a:ext cx="10918371" cy="369332"/>
          </a:xfrm>
          <a:prstGeom prst="rect">
            <a:avLst/>
          </a:prstGeom>
          <a:noFill/>
        </p:spPr>
        <p:txBody>
          <a:bodyPr wrap="square" rtlCol="0">
            <a:spAutoFit/>
          </a:bodyPr>
          <a:lstStyle/>
          <a:p>
            <a:pPr lvl="0"/>
            <a:r>
              <a:rPr lang="en-US" b="1" dirty="0" smtClean="0">
                <a:solidFill>
                  <a:prstClr val="white"/>
                </a:solidFill>
              </a:rPr>
              <a:t>Clustering Neighborhoods</a:t>
            </a:r>
            <a:r>
              <a:rPr lang="en-US" dirty="0" smtClean="0">
                <a:solidFill>
                  <a:prstClr val="white"/>
                </a:solidFill>
              </a:rPr>
              <a:t> </a:t>
            </a:r>
            <a:endParaRPr lang="en-US" dirty="0">
              <a:solidFill>
                <a:prstClr val="white"/>
              </a:solidFill>
            </a:endParaRPr>
          </a:p>
        </p:txBody>
      </p:sp>
      <p:pic>
        <p:nvPicPr>
          <p:cNvPr id="19" name="Picture 18"/>
          <p:cNvPicPr>
            <a:picLocks noChangeAspect="1"/>
          </p:cNvPicPr>
          <p:nvPr/>
        </p:nvPicPr>
        <p:blipFill>
          <a:blip r:embed="rId2"/>
          <a:stretch>
            <a:fillRect/>
          </a:stretch>
        </p:blipFill>
        <p:spPr>
          <a:xfrm>
            <a:off x="838200" y="1159002"/>
            <a:ext cx="10657114" cy="2520369"/>
          </a:xfrm>
          <a:prstGeom prst="rect">
            <a:avLst/>
          </a:prstGeom>
          <a:effectLst>
            <a:outerShdw blurRad="50800" dist="38100" dir="5400000" algn="t" rotWithShape="0">
              <a:prstClr val="black">
                <a:alpha val="40000"/>
              </a:prstClr>
            </a:outerShdw>
          </a:effectLst>
        </p:spPr>
      </p:pic>
      <p:pic>
        <p:nvPicPr>
          <p:cNvPr id="20" name="Picture 19"/>
          <p:cNvPicPr>
            <a:picLocks noChangeAspect="1"/>
          </p:cNvPicPr>
          <p:nvPr/>
        </p:nvPicPr>
        <p:blipFill>
          <a:blip r:embed="rId3"/>
          <a:stretch>
            <a:fillRect/>
          </a:stretch>
        </p:blipFill>
        <p:spPr>
          <a:xfrm>
            <a:off x="838200" y="4441370"/>
            <a:ext cx="10657114" cy="218802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9671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2308324"/>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a:t>
            </a:r>
          </a:p>
          <a:p>
            <a:pPr lvl="0"/>
            <a:endParaRPr lang="en-US" dirty="0">
              <a:solidFill>
                <a:prstClr val="white"/>
              </a:solidFill>
            </a:endParaRPr>
          </a:p>
          <a:p>
            <a:pPr lvl="0"/>
            <a:endParaRPr lang="en-US" dirty="0" smtClean="0">
              <a:solidFill>
                <a:prstClr val="white"/>
              </a:solidFill>
            </a:endParaRPr>
          </a:p>
          <a:p>
            <a:r>
              <a:rPr lang="en-US" dirty="0"/>
              <a:t>Looking into the dataset we found that there were many neighborhoods with less than 10 venues which can be remove before performing the analysis to obtain better results. The following plot shows only the neighborhoods from which 10 or more than 10 venues were obtained. The resultant dataset consists of </a:t>
            </a:r>
            <a:r>
              <a:rPr lang="en-US" b="1" dirty="0"/>
              <a:t>37 neighborhoods</a:t>
            </a:r>
            <a:r>
              <a:rPr lang="en-US" dirty="0"/>
              <a:t>.</a:t>
            </a:r>
            <a:endParaRPr lang="en-US" dirty="0">
              <a:solidFill>
                <a:prstClr val="white"/>
              </a:solidFill>
            </a:endParaRPr>
          </a:p>
          <a:p>
            <a:pPr lvl="0"/>
            <a:r>
              <a:rPr lang="en-US" dirty="0" smtClean="0">
                <a:solidFill>
                  <a:prstClr val="white"/>
                </a:solidFill>
              </a:rPr>
              <a: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2"/>
          <a:stretch>
            <a:fillRect/>
          </a:stretch>
        </p:blipFill>
        <p:spPr>
          <a:xfrm>
            <a:off x="838200" y="3548874"/>
            <a:ext cx="10657114" cy="25203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3073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(3/3)</a:t>
            </a:r>
            <a:endParaRPr lang="en-US" cap="none" dirty="0"/>
          </a:p>
        </p:txBody>
      </p:sp>
      <p:sp>
        <p:nvSpPr>
          <p:cNvPr id="7" name="TextBox 6"/>
          <p:cNvSpPr txBox="1"/>
          <p:nvPr/>
        </p:nvSpPr>
        <p:spPr>
          <a:xfrm>
            <a:off x="838200" y="746126"/>
            <a:ext cx="10918371" cy="923330"/>
          </a:xfrm>
          <a:prstGeom prst="rect">
            <a:avLst/>
          </a:prstGeom>
          <a:noFill/>
        </p:spPr>
        <p:txBody>
          <a:bodyPr wrap="square" rtlCol="0">
            <a:spAutoFit/>
          </a:bodyPr>
          <a:lstStyle/>
          <a:p>
            <a:pPr lvl="0"/>
            <a:r>
              <a:rPr lang="en-US" dirty="0">
                <a:solidFill>
                  <a:prstClr val="white"/>
                </a:solidFill>
              </a:rPr>
              <a:t>This </a:t>
            </a:r>
            <a:r>
              <a:rPr lang="en-US" dirty="0" smtClean="0">
                <a:solidFill>
                  <a:prstClr val="white"/>
                </a:solidFill>
              </a:rPr>
              <a:t>chart </a:t>
            </a:r>
            <a:r>
              <a:rPr lang="en-US" dirty="0">
                <a:solidFill>
                  <a:prstClr val="white"/>
                </a:solidFill>
              </a:rPr>
              <a:t>can be used to suggest valuable information to Business persons. </a:t>
            </a:r>
            <a:endParaRPr lang="en-US" dirty="0" smtClean="0">
              <a:solidFill>
                <a:prstClr val="white"/>
              </a:solidFill>
            </a:endParaRPr>
          </a:p>
          <a:p>
            <a:pPr lvl="0"/>
            <a:r>
              <a:rPr lang="en-US" dirty="0" smtClean="0">
                <a:solidFill>
                  <a:prstClr val="white"/>
                </a:solidFill>
              </a:rPr>
              <a:t> We will now discuss few examples from below outcome as to see a suitable location to start up a business venture basis the diversity and density of existing business environment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296886" y="1866767"/>
            <a:ext cx="7511143" cy="4960613"/>
          </a:xfrm>
          <a:prstGeom prst="rect">
            <a:avLst/>
          </a:prstGeom>
        </p:spPr>
      </p:pic>
    </p:spTree>
    <p:extLst>
      <p:ext uri="{BB962C8B-B14F-4D97-AF65-F5344CB8AC3E}">
        <p14:creationId xmlns:p14="http://schemas.microsoft.com/office/powerpoint/2010/main" val="52571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DISCUSSIONS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05</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227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746126"/>
            <a:ext cx="10918371" cy="369332"/>
          </a:xfrm>
          <a:prstGeom prst="rect">
            <a:avLst/>
          </a:prstGeom>
          <a:noFill/>
        </p:spPr>
        <p:txBody>
          <a:bodyPr wrap="square" rtlCol="0">
            <a:spAutoFit/>
          </a:bodyPr>
          <a:lstStyle/>
          <a:p>
            <a:pPr lvl="0"/>
            <a:r>
              <a:rPr lang="en-US" dirty="0"/>
              <a:t>Let us discuss about appropriate business </a:t>
            </a:r>
            <a:r>
              <a:rPr lang="en-US" dirty="0" smtClean="0"/>
              <a:t>opportunity </a:t>
            </a:r>
            <a:r>
              <a:rPr lang="en-US" dirty="0"/>
              <a:t>by Venue Category</a:t>
            </a:r>
            <a:endParaRPr lang="en-US" dirty="0">
              <a:solidFill>
                <a:prstClr val="white"/>
              </a:solidFill>
            </a:endParaRPr>
          </a:p>
        </p:txBody>
      </p:sp>
      <p:pic>
        <p:nvPicPr>
          <p:cNvPr id="4" name="Picture 3"/>
          <p:cNvPicPr>
            <a:picLocks noChangeAspect="1"/>
          </p:cNvPicPr>
          <p:nvPr/>
        </p:nvPicPr>
        <p:blipFill>
          <a:blip r:embed="rId2"/>
          <a:stretch>
            <a:fillRect/>
          </a:stretch>
        </p:blipFill>
        <p:spPr>
          <a:xfrm>
            <a:off x="968829" y="1796141"/>
            <a:ext cx="10559142" cy="3096305"/>
          </a:xfrm>
          <a:prstGeom prst="rect">
            <a:avLst/>
          </a:prstGeom>
        </p:spPr>
      </p:pic>
      <p:sp>
        <p:nvSpPr>
          <p:cNvPr id="7"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err="1" smtClean="0"/>
              <a:t>Dioscussion</a:t>
            </a:r>
            <a:endParaRPr lang="en-US" cap="none" dirty="0"/>
          </a:p>
        </p:txBody>
      </p:sp>
    </p:spTree>
    <p:extLst>
      <p:ext uri="{BB962C8B-B14F-4D97-AF65-F5344CB8AC3E}">
        <p14:creationId xmlns:p14="http://schemas.microsoft.com/office/powerpoint/2010/main" val="111648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conclusion</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06</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656150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smtClean="0"/>
              <a:t>Conclusion</a:t>
            </a:r>
            <a:endParaRPr lang="en-US" cap="none" dirty="0"/>
          </a:p>
        </p:txBody>
      </p:sp>
      <p:sp>
        <p:nvSpPr>
          <p:cNvPr id="8" name="TextBox 7"/>
          <p:cNvSpPr txBox="1"/>
          <p:nvPr/>
        </p:nvSpPr>
        <p:spPr>
          <a:xfrm>
            <a:off x="990600" y="943336"/>
            <a:ext cx="10918371" cy="3323987"/>
          </a:xfrm>
          <a:prstGeom prst="rect">
            <a:avLst/>
          </a:prstGeom>
          <a:noFill/>
        </p:spPr>
        <p:txBody>
          <a:bodyPr wrap="square" rtlCol="0">
            <a:spAutoFit/>
          </a:bodyPr>
          <a:lstStyle/>
          <a:p>
            <a:r>
              <a:rPr lang="en-US" sz="1400" dirty="0"/>
              <a:t>Objective of this project was to analyze the neighborhoods of Chennai and create a clustering model to suggest potential places to start a new business </a:t>
            </a:r>
            <a:r>
              <a:rPr lang="en-US" sz="1400" dirty="0" smtClean="0"/>
              <a:t>venture based </a:t>
            </a:r>
            <a:r>
              <a:rPr lang="en-US" sz="1400" dirty="0"/>
              <a:t>on the </a:t>
            </a:r>
            <a:r>
              <a:rPr lang="en-US" sz="1400" dirty="0" smtClean="0"/>
              <a:t>available venue category</a:t>
            </a:r>
            <a:r>
              <a:rPr lang="en-US" sz="1400" dirty="0"/>
              <a:t>. The neighborhoods </a:t>
            </a:r>
            <a:r>
              <a:rPr lang="en-US" sz="1400" dirty="0" smtClean="0"/>
              <a:t>data along with latitude and longitude  </a:t>
            </a:r>
            <a:r>
              <a:rPr lang="en-US" sz="1400" dirty="0"/>
              <a:t>was obtained from an online source and the Foursquare API was used to find the major venues in each neighborhood. </a:t>
            </a:r>
            <a:endParaRPr lang="en-US" sz="1400" dirty="0" smtClean="0"/>
          </a:p>
          <a:p>
            <a:r>
              <a:rPr lang="en-US" sz="1400" dirty="0" smtClean="0"/>
              <a:t>But </a:t>
            </a:r>
            <a:r>
              <a:rPr lang="en-US" sz="1400" dirty="0"/>
              <a:t>we found that many neighborhoods </a:t>
            </a:r>
            <a:r>
              <a:rPr lang="en-US" sz="1400" dirty="0" smtClean="0"/>
              <a:t>was having </a:t>
            </a:r>
            <a:r>
              <a:rPr lang="en-US" sz="1400" dirty="0"/>
              <a:t>less than 10 venues returned. In order to build an appealing recommendation model, we filtered out these locations. The remaining locations were used to create a clustering model. The best number of clusters i.e. </a:t>
            </a:r>
            <a:r>
              <a:rPr lang="en-US" sz="1400" b="1" dirty="0"/>
              <a:t>8</a:t>
            </a:r>
            <a:r>
              <a:rPr lang="en-US" sz="1400" dirty="0" smtClean="0"/>
              <a:t> </a:t>
            </a:r>
            <a:r>
              <a:rPr lang="en-US" sz="1400" dirty="0"/>
              <a:t>was obtained using the silhouette score. Each cluster was examined to find the most venue categories present, that defines the characteristics for that particular cluster.</a:t>
            </a:r>
          </a:p>
          <a:p>
            <a:r>
              <a:rPr lang="en-US" sz="1400" dirty="0"/>
              <a:t>A few examples for the applications that the clusters can be used for have also been discussed. A map showing the clusters have been provided. Both these can be used by stakeholders to decide the location for the particular type of business. A major drawback of this project was that the Foursquare API returned only few venues in each </a:t>
            </a:r>
            <a:r>
              <a:rPr lang="en-US" sz="1400" dirty="0" smtClean="0"/>
              <a:t>neighborhood owing to </a:t>
            </a:r>
            <a:r>
              <a:rPr lang="en-US" sz="1400" dirty="0"/>
              <a:t>listing efficacy. As a future improvement, better data sources can be </a:t>
            </a:r>
            <a:r>
              <a:rPr lang="en-US" sz="1400" dirty="0" smtClean="0"/>
              <a:t>used (in place of Foursquare) </a:t>
            </a:r>
            <a:r>
              <a:rPr lang="en-US" sz="1400" dirty="0"/>
              <a:t>to obtain more venues in each neighborhood. </a:t>
            </a:r>
            <a:endParaRPr lang="en-US" sz="1400" dirty="0" smtClean="0"/>
          </a:p>
          <a:p>
            <a:endParaRPr lang="en-US" sz="1400" dirty="0"/>
          </a:p>
          <a:p>
            <a:r>
              <a:rPr lang="en-US" sz="1400" dirty="0" smtClean="0"/>
              <a:t>However, based on the available data and analytics presented thereupon a decision can be easily draw by the users to decide their entrepreneurial venture</a:t>
            </a:r>
            <a:r>
              <a:rPr lang="en-US" sz="1400" dirty="0" smtClean="0"/>
              <a:t>.</a:t>
            </a:r>
          </a:p>
          <a:p>
            <a:r>
              <a:rPr lang="en-US" sz="1400" dirty="0" smtClean="0"/>
              <a:t>Superimposed exact location tag for a business set-up under this project </a:t>
            </a:r>
            <a:r>
              <a:rPr lang="en-US" sz="1400" dirty="0"/>
              <a:t>at </a:t>
            </a:r>
            <a:r>
              <a:rPr lang="en-US" sz="1400" dirty="0" smtClean="0"/>
              <a:t>Lat. &amp; Long</a:t>
            </a:r>
            <a:r>
              <a:rPr lang="en-US" sz="1400" b="1" dirty="0" smtClean="0"/>
              <a:t>.  </a:t>
            </a:r>
            <a:r>
              <a:rPr lang="en-US" sz="1400" b="1" dirty="0"/>
              <a:t>“</a:t>
            </a:r>
            <a:r>
              <a:rPr lang="en-US" sz="1400" b="1" dirty="0" smtClean="0"/>
              <a:t>13.04277 &amp; 80.24602”</a:t>
            </a:r>
            <a:endParaRPr lang="en-US" sz="1400" b="1" dirty="0"/>
          </a:p>
        </p:txBody>
      </p:sp>
      <p:pic>
        <p:nvPicPr>
          <p:cNvPr id="2" name="Picture 1"/>
          <p:cNvPicPr>
            <a:picLocks noChangeAspect="1"/>
          </p:cNvPicPr>
          <p:nvPr/>
        </p:nvPicPr>
        <p:blipFill>
          <a:blip r:embed="rId2"/>
          <a:stretch>
            <a:fillRect/>
          </a:stretch>
        </p:blipFill>
        <p:spPr>
          <a:xfrm>
            <a:off x="1056444" y="4462632"/>
            <a:ext cx="10340416" cy="2158692"/>
          </a:xfrm>
          <a:prstGeom prst="rect">
            <a:avLst/>
          </a:prstGeom>
        </p:spPr>
      </p:pic>
    </p:spTree>
    <p:extLst>
      <p:ext uri="{BB962C8B-B14F-4D97-AF65-F5344CB8AC3E}">
        <p14:creationId xmlns:p14="http://schemas.microsoft.com/office/powerpoint/2010/main" val="105626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92785" y="0"/>
            <a:ext cx="2295318" cy="1119693"/>
          </a:xfrm>
        </p:spPr>
        <p:txBody>
          <a:bodyPr/>
          <a:lstStyle/>
          <a:p>
            <a:r>
              <a:rPr lang="en-US" dirty="0" smtClean="0"/>
              <a:t>index</a:t>
            </a:r>
            <a:endParaRPr lang="en-US" dirty="0"/>
          </a:p>
        </p:txBody>
      </p:sp>
      <p:sp>
        <p:nvSpPr>
          <p:cNvPr id="14" name="Shape 139"/>
          <p:cNvSpPr/>
          <p:nvPr/>
        </p:nvSpPr>
        <p:spPr>
          <a:xfrm>
            <a:off x="4228164" y="2959056"/>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5" name="Shape 147"/>
          <p:cNvSpPr/>
          <p:nvPr/>
        </p:nvSpPr>
        <p:spPr>
          <a:xfrm>
            <a:off x="2356519" y="2952588"/>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7" name="Text Placeholder 5"/>
          <p:cNvSpPr txBox="1">
            <a:spLocks/>
          </p:cNvSpPr>
          <p:nvPr/>
        </p:nvSpPr>
        <p:spPr>
          <a:xfrm>
            <a:off x="2356518" y="3141587"/>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Background: Business Problem </a:t>
            </a:r>
            <a:endParaRPr lang="en-US" sz="1800" dirty="0">
              <a:solidFill>
                <a:schemeClr val="tx1">
                  <a:lumMod val="50000"/>
                  <a:lumOff val="50000"/>
                </a:schemeClr>
              </a:solidFill>
            </a:endParaRPr>
          </a:p>
        </p:txBody>
      </p:sp>
      <p:sp>
        <p:nvSpPr>
          <p:cNvPr id="19" name="Text Placeholder 5"/>
          <p:cNvSpPr txBox="1">
            <a:spLocks/>
          </p:cNvSpPr>
          <p:nvPr/>
        </p:nvSpPr>
        <p:spPr>
          <a:xfrm>
            <a:off x="4228164" y="4743658"/>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Discussion</a:t>
            </a:r>
            <a:endParaRPr lang="en-US" sz="1800" dirty="0">
              <a:solidFill>
                <a:schemeClr val="tx1">
                  <a:lumMod val="50000"/>
                  <a:lumOff val="50000"/>
                </a:schemeClr>
              </a:solidFill>
            </a:endParaRPr>
          </a:p>
        </p:txBody>
      </p:sp>
      <p:sp>
        <p:nvSpPr>
          <p:cNvPr id="20" name="Text Placeholder 17"/>
          <p:cNvSpPr txBox="1">
            <a:spLocks/>
          </p:cNvSpPr>
          <p:nvPr/>
        </p:nvSpPr>
        <p:spPr>
          <a:xfrm>
            <a:off x="4228164" y="2473280"/>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02</a:t>
            </a:r>
            <a:endParaRPr lang="en-US" sz="3600" dirty="0">
              <a:solidFill>
                <a:srgbClr val="04214A"/>
              </a:solidFill>
            </a:endParaRPr>
          </a:p>
        </p:txBody>
      </p:sp>
      <p:sp>
        <p:nvSpPr>
          <p:cNvPr id="21" name="Text Placeholder 17"/>
          <p:cNvSpPr txBox="1">
            <a:spLocks/>
          </p:cNvSpPr>
          <p:nvPr/>
        </p:nvSpPr>
        <p:spPr>
          <a:xfrm>
            <a:off x="2356518" y="2476455"/>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01</a:t>
            </a:r>
            <a:endParaRPr lang="en-US" sz="3600" dirty="0">
              <a:solidFill>
                <a:srgbClr val="04214A"/>
              </a:solidFill>
            </a:endParaRPr>
          </a:p>
        </p:txBody>
      </p:sp>
      <p:sp>
        <p:nvSpPr>
          <p:cNvPr id="23" name="Shape 143"/>
          <p:cNvSpPr/>
          <p:nvPr/>
        </p:nvSpPr>
        <p:spPr>
          <a:xfrm>
            <a:off x="4228164" y="4560275"/>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4" name="Text Placeholder 17"/>
          <p:cNvSpPr txBox="1">
            <a:spLocks/>
          </p:cNvSpPr>
          <p:nvPr/>
        </p:nvSpPr>
        <p:spPr>
          <a:xfrm>
            <a:off x="4228164"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05</a:t>
            </a:r>
            <a:endParaRPr lang="en-US" sz="3600" dirty="0">
              <a:solidFill>
                <a:srgbClr val="04214A"/>
              </a:solidFill>
            </a:endParaRPr>
          </a:p>
        </p:txBody>
      </p:sp>
      <p:sp>
        <p:nvSpPr>
          <p:cNvPr id="25" name="Shape 151"/>
          <p:cNvSpPr/>
          <p:nvPr/>
        </p:nvSpPr>
        <p:spPr>
          <a:xfrm>
            <a:off x="2379768" y="4562590"/>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6" name="Text Placeholder 5"/>
          <p:cNvSpPr txBox="1">
            <a:spLocks/>
          </p:cNvSpPr>
          <p:nvPr/>
        </p:nvSpPr>
        <p:spPr>
          <a:xfrm>
            <a:off x="2322541" y="4739501"/>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50000"/>
                    <a:lumOff val="50000"/>
                  </a:schemeClr>
                </a:solidFill>
              </a:rPr>
              <a:t>Analytics &amp; Results</a:t>
            </a:r>
          </a:p>
        </p:txBody>
      </p:sp>
      <p:sp>
        <p:nvSpPr>
          <p:cNvPr id="27" name="Text Placeholder 17"/>
          <p:cNvSpPr txBox="1">
            <a:spLocks/>
          </p:cNvSpPr>
          <p:nvPr/>
        </p:nvSpPr>
        <p:spPr>
          <a:xfrm>
            <a:off x="2379767"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04</a:t>
            </a:r>
            <a:endParaRPr lang="en-US" sz="3600" dirty="0">
              <a:solidFill>
                <a:srgbClr val="04214A"/>
              </a:solidFill>
            </a:endParaRPr>
          </a:p>
        </p:txBody>
      </p:sp>
      <p:sp>
        <p:nvSpPr>
          <p:cNvPr id="28" name="Text Placeholder 5"/>
          <p:cNvSpPr txBox="1">
            <a:spLocks/>
          </p:cNvSpPr>
          <p:nvPr/>
        </p:nvSpPr>
        <p:spPr>
          <a:xfrm>
            <a:off x="6294480" y="4747815"/>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Conclusion</a:t>
            </a:r>
            <a:endParaRPr lang="en-US" sz="1800" dirty="0">
              <a:solidFill>
                <a:schemeClr val="tx1">
                  <a:lumMod val="50000"/>
                  <a:lumOff val="50000"/>
                </a:schemeClr>
              </a:solidFill>
            </a:endParaRPr>
          </a:p>
        </p:txBody>
      </p:sp>
      <p:sp>
        <p:nvSpPr>
          <p:cNvPr id="29" name="Shape 143"/>
          <p:cNvSpPr/>
          <p:nvPr/>
        </p:nvSpPr>
        <p:spPr>
          <a:xfrm>
            <a:off x="6294480" y="4564432"/>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0" name="Text Placeholder 17"/>
          <p:cNvSpPr txBox="1">
            <a:spLocks/>
          </p:cNvSpPr>
          <p:nvPr/>
        </p:nvSpPr>
        <p:spPr>
          <a:xfrm>
            <a:off x="6294480" y="4084144"/>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smtClean="0">
                <a:solidFill>
                  <a:srgbClr val="04214A"/>
                </a:solidFill>
              </a:rPr>
              <a:t>06</a:t>
            </a:r>
            <a:endParaRPr lang="en-US" sz="3600" dirty="0">
              <a:solidFill>
                <a:srgbClr val="04214A"/>
              </a:solidFill>
            </a:endParaRPr>
          </a:p>
        </p:txBody>
      </p:sp>
      <p:sp>
        <p:nvSpPr>
          <p:cNvPr id="31" name="Shape 139"/>
          <p:cNvSpPr/>
          <p:nvPr/>
        </p:nvSpPr>
        <p:spPr>
          <a:xfrm>
            <a:off x="6294480" y="2959057"/>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2" name="Text Placeholder 5"/>
          <p:cNvSpPr txBox="1">
            <a:spLocks/>
          </p:cNvSpPr>
          <p:nvPr/>
        </p:nvSpPr>
        <p:spPr>
          <a:xfrm>
            <a:off x="6294480" y="3143900"/>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Problem Solving Methodology</a:t>
            </a:r>
            <a:endParaRPr lang="en-US" sz="1800" dirty="0">
              <a:solidFill>
                <a:schemeClr val="tx1">
                  <a:lumMod val="50000"/>
                  <a:lumOff val="50000"/>
                </a:schemeClr>
              </a:solidFill>
            </a:endParaRPr>
          </a:p>
        </p:txBody>
      </p:sp>
      <p:sp>
        <p:nvSpPr>
          <p:cNvPr id="33" name="Text Placeholder 17"/>
          <p:cNvSpPr txBox="1">
            <a:spLocks/>
          </p:cNvSpPr>
          <p:nvPr/>
        </p:nvSpPr>
        <p:spPr>
          <a:xfrm>
            <a:off x="6294480" y="2466961"/>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03</a:t>
            </a:r>
            <a:endParaRPr lang="en-US" sz="3600" dirty="0">
              <a:solidFill>
                <a:srgbClr val="04214A"/>
              </a:solidFill>
            </a:endParaRPr>
          </a:p>
        </p:txBody>
      </p:sp>
      <p:sp>
        <p:nvSpPr>
          <p:cNvPr id="34" name="Text Placeholder 5"/>
          <p:cNvSpPr txBox="1">
            <a:spLocks/>
          </p:cNvSpPr>
          <p:nvPr/>
        </p:nvSpPr>
        <p:spPr>
          <a:xfrm>
            <a:off x="4228164" y="3132794"/>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Data Gathering</a:t>
            </a:r>
          </a:p>
        </p:txBody>
      </p:sp>
    </p:spTree>
    <p:extLst>
      <p:ext uri="{BB962C8B-B14F-4D97-AF65-F5344CB8AC3E}">
        <p14:creationId xmlns:p14="http://schemas.microsoft.com/office/powerpoint/2010/main" val="13759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Background: Business Problem</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01</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35388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a:t>Introduction: Business Problem</a:t>
            </a:r>
          </a:p>
        </p:txBody>
      </p:sp>
      <p:sp>
        <p:nvSpPr>
          <p:cNvPr id="37" name="TextBox 36"/>
          <p:cNvSpPr txBox="1"/>
          <p:nvPr/>
        </p:nvSpPr>
        <p:spPr>
          <a:xfrm>
            <a:off x="827315" y="1981201"/>
            <a:ext cx="10918371" cy="3416320"/>
          </a:xfrm>
          <a:prstGeom prst="rect">
            <a:avLst/>
          </a:prstGeom>
          <a:noFill/>
        </p:spPr>
        <p:txBody>
          <a:bodyPr wrap="square" rtlCol="0">
            <a:spAutoFit/>
          </a:bodyPr>
          <a:lstStyle/>
          <a:p>
            <a:r>
              <a:rPr lang="en-US" dirty="0"/>
              <a:t>This project deals with discussing the neighborhoods of </a:t>
            </a:r>
            <a:r>
              <a:rPr lang="en-US" b="1" dirty="0" smtClean="0"/>
              <a:t>Chennai, </a:t>
            </a:r>
            <a:r>
              <a:rPr lang="en-US" dirty="0"/>
              <a:t>Tamilnadu in </a:t>
            </a:r>
            <a:r>
              <a:rPr lang="en-US" dirty="0" smtClean="0"/>
              <a:t>India. This </a:t>
            </a:r>
            <a:r>
              <a:rPr lang="en-US" dirty="0"/>
              <a:t>project would specifically help Business </a:t>
            </a:r>
            <a:r>
              <a:rPr lang="en-US" dirty="0" smtClean="0"/>
              <a:t>community </a:t>
            </a:r>
            <a:r>
              <a:rPr lang="en-US" dirty="0"/>
              <a:t>planning to start </a:t>
            </a:r>
            <a:r>
              <a:rPr lang="en-US" b="1" dirty="0"/>
              <a:t>Restaurants, Hotels, </a:t>
            </a:r>
            <a:r>
              <a:rPr lang="en-US" b="1" dirty="0" smtClean="0"/>
              <a:t>Café etc</a:t>
            </a:r>
            <a:r>
              <a:rPr lang="en-US" b="1" dirty="0"/>
              <a:t>.</a:t>
            </a:r>
            <a:r>
              <a:rPr lang="en-US" dirty="0"/>
              <a:t> in </a:t>
            </a:r>
            <a:r>
              <a:rPr lang="en-US" dirty="0" smtClean="0"/>
              <a:t>Chennai</a:t>
            </a:r>
            <a:endParaRPr lang="en-US" dirty="0"/>
          </a:p>
          <a:p>
            <a:endParaRPr lang="en-US" dirty="0"/>
          </a:p>
          <a:p>
            <a:r>
              <a:rPr lang="en-US" dirty="0"/>
              <a:t>The </a:t>
            </a:r>
            <a:r>
              <a:rPr lang="en-US" b="1" dirty="0"/>
              <a:t>Foursquare API</a:t>
            </a:r>
            <a:r>
              <a:rPr lang="en-US" dirty="0"/>
              <a:t> is used to access the venues in the neighborhoods. Since, it returns less venues in the neighborhoods, we would be </a:t>
            </a:r>
            <a:r>
              <a:rPr lang="en-US" dirty="0" smtClean="0"/>
              <a:t>analyzing </a:t>
            </a:r>
            <a:r>
              <a:rPr lang="en-US" dirty="0"/>
              <a:t>areas for which countable number of venues are obtained. Then they are clustered based on their venues using Data Science Techniques. Here the </a:t>
            </a:r>
            <a:r>
              <a:rPr lang="en-US" b="1" dirty="0"/>
              <a:t>k-means clustering algorithm</a:t>
            </a:r>
            <a:r>
              <a:rPr lang="en-US" dirty="0"/>
              <a:t> is used to achieve the task. The optimal number of clusters can be obtained using </a:t>
            </a:r>
            <a:r>
              <a:rPr lang="en-US" b="1" dirty="0"/>
              <a:t>silhouette score</a:t>
            </a:r>
            <a:r>
              <a:rPr lang="en-US" dirty="0"/>
              <a:t>. </a:t>
            </a:r>
            <a:r>
              <a:rPr lang="en-US" b="1" dirty="0"/>
              <a:t>Folium visualization library</a:t>
            </a:r>
            <a:r>
              <a:rPr lang="en-US" dirty="0"/>
              <a:t> can be used to visualize the clusters superimposed on the map of Chennai city. </a:t>
            </a:r>
            <a:endParaRPr lang="en-US" dirty="0" smtClean="0"/>
          </a:p>
          <a:p>
            <a:r>
              <a:rPr lang="en-US" dirty="0" smtClean="0"/>
              <a:t>These </a:t>
            </a:r>
            <a:r>
              <a:rPr lang="en-US" dirty="0"/>
              <a:t>clusters </a:t>
            </a:r>
            <a:r>
              <a:rPr lang="en-US" dirty="0" smtClean="0"/>
              <a:t>will </a:t>
            </a:r>
            <a:r>
              <a:rPr lang="en-US" dirty="0"/>
              <a:t>be </a:t>
            </a:r>
            <a:r>
              <a:rPr lang="en-US" dirty="0" smtClean="0"/>
              <a:t>further analyzed </a:t>
            </a:r>
            <a:r>
              <a:rPr lang="en-US" dirty="0"/>
              <a:t>to help </a:t>
            </a:r>
            <a:r>
              <a:rPr lang="en-US" dirty="0" smtClean="0"/>
              <a:t>business </a:t>
            </a:r>
            <a:r>
              <a:rPr lang="en-US" dirty="0"/>
              <a:t>owners </a:t>
            </a:r>
            <a:r>
              <a:rPr lang="en-US" dirty="0" smtClean="0"/>
              <a:t>selecting </a:t>
            </a:r>
            <a:r>
              <a:rPr lang="en-US" dirty="0"/>
              <a:t>a </a:t>
            </a:r>
            <a:r>
              <a:rPr lang="en-US" dirty="0" smtClean="0"/>
              <a:t>potential </a:t>
            </a:r>
            <a:r>
              <a:rPr lang="en-US" dirty="0"/>
              <a:t>location </a:t>
            </a:r>
            <a:r>
              <a:rPr lang="en-US" dirty="0" smtClean="0"/>
              <a:t>to open-up </a:t>
            </a:r>
            <a:r>
              <a:rPr lang="en-US" dirty="0"/>
              <a:t>Hotels, Shopping Malls, Restaurants </a:t>
            </a:r>
            <a:r>
              <a:rPr lang="en-US" dirty="0" smtClean="0"/>
              <a:t>or </a:t>
            </a:r>
            <a:r>
              <a:rPr lang="en-US" dirty="0"/>
              <a:t>Coffee shops.</a:t>
            </a:r>
          </a:p>
          <a:p>
            <a:endParaRPr lang="en-US" dirty="0"/>
          </a:p>
        </p:txBody>
      </p:sp>
    </p:spTree>
    <p:extLst>
      <p:ext uri="{BB962C8B-B14F-4D97-AF65-F5344CB8AC3E}">
        <p14:creationId xmlns:p14="http://schemas.microsoft.com/office/powerpoint/2010/main" val="37034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DATA Gathering</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02</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275428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pPr algn="r"/>
            <a:r>
              <a:rPr lang="en-US" cap="none" dirty="0" smtClean="0"/>
              <a:t>Data Gathering</a:t>
            </a:r>
            <a:endParaRPr lang="en-US" cap="none" dirty="0"/>
          </a:p>
        </p:txBody>
      </p:sp>
      <p:sp>
        <p:nvSpPr>
          <p:cNvPr id="37" name="TextBox 36"/>
          <p:cNvSpPr txBox="1"/>
          <p:nvPr/>
        </p:nvSpPr>
        <p:spPr>
          <a:xfrm>
            <a:off x="827315" y="2057401"/>
            <a:ext cx="10918371" cy="4524315"/>
          </a:xfrm>
          <a:prstGeom prst="rect">
            <a:avLst/>
          </a:prstGeom>
          <a:noFill/>
        </p:spPr>
        <p:txBody>
          <a:bodyPr wrap="square" rtlCol="0">
            <a:spAutoFit/>
          </a:bodyPr>
          <a:lstStyle/>
          <a:p>
            <a:r>
              <a:rPr lang="en-US" dirty="0" smtClean="0"/>
              <a:t>Chennai </a:t>
            </a:r>
            <a:r>
              <a:rPr lang="en-US" dirty="0"/>
              <a:t>has multiple </a:t>
            </a:r>
            <a:r>
              <a:rPr lang="en-US" dirty="0" smtClean="0"/>
              <a:t>potential neighborhoods</a:t>
            </a:r>
            <a:r>
              <a:rPr lang="en-US" dirty="0"/>
              <a:t>. </a:t>
            </a:r>
            <a:r>
              <a:rPr lang="en-US" dirty="0" smtClean="0"/>
              <a:t>Let’s </a:t>
            </a:r>
            <a:r>
              <a:rPr lang="en-US" dirty="0"/>
              <a:t>use the following dataset </a:t>
            </a:r>
            <a:r>
              <a:rPr lang="en-US" dirty="0" smtClean="0"/>
              <a:t>with data wrangling and beautification techniques to produce meaningful information.</a:t>
            </a:r>
            <a:endParaRPr lang="en-US" dirty="0"/>
          </a:p>
          <a:p>
            <a:endParaRPr lang="en-US" dirty="0" smtClean="0"/>
          </a:p>
          <a:p>
            <a:pPr marL="285750" indent="-285750">
              <a:buFont typeface="Wingdings" panose="05000000000000000000" pitchFamily="2" charset="2"/>
              <a:buChar char="Ø"/>
            </a:pPr>
            <a:r>
              <a:rPr lang="en-US" u="sng" dirty="0" smtClean="0"/>
              <a:t>Loading Data from various sources</a:t>
            </a:r>
          </a:p>
          <a:p>
            <a:r>
              <a:rPr lang="en-US" dirty="0" smtClean="0"/>
              <a:t>Chennai Neighborhood data with their </a:t>
            </a:r>
            <a:r>
              <a:rPr lang="en-US" dirty="0"/>
              <a:t>Latitude and Longitude </a:t>
            </a:r>
            <a:r>
              <a:rPr lang="en-US" dirty="0" smtClean="0"/>
              <a:t>from below path and then converting html data into a data frame (table). </a:t>
            </a:r>
            <a:r>
              <a:rPr lang="en-US" dirty="0"/>
              <a:t/>
            </a:r>
            <a:br>
              <a:rPr lang="en-US" dirty="0"/>
            </a:br>
            <a:r>
              <a:rPr lang="en-US" dirty="0">
                <a:solidFill>
                  <a:srgbClr val="002060"/>
                </a:solidFill>
                <a:hlinkClick r:id="rId2"/>
              </a:rPr>
              <a:t>https://</a:t>
            </a:r>
            <a:r>
              <a:rPr lang="en-US" dirty="0" smtClean="0">
                <a:solidFill>
                  <a:srgbClr val="002060"/>
                </a:solidFill>
                <a:hlinkClick r:id="rId2"/>
              </a:rPr>
              <a:t>chennaiiq.com/chennai/latitude_longitude_areas.asp</a:t>
            </a:r>
            <a:endParaRPr lang="en-US" dirty="0" smtClean="0">
              <a:solidFill>
                <a:srgbClr val="002060"/>
              </a:solidFill>
            </a:endParaRPr>
          </a:p>
          <a:p>
            <a:endParaRPr lang="en-US" dirty="0">
              <a:solidFill>
                <a:srgbClr val="002060"/>
              </a:solidFill>
            </a:endParaRPr>
          </a:p>
          <a:p>
            <a:pPr marL="285750" indent="-285750">
              <a:buFont typeface="Wingdings" panose="05000000000000000000" pitchFamily="2" charset="2"/>
              <a:buChar char="Ø"/>
            </a:pPr>
            <a:r>
              <a:rPr lang="en-US" u="sng" dirty="0"/>
              <a:t>Exploring </a:t>
            </a:r>
            <a:r>
              <a:rPr lang="en-US" u="sng" dirty="0" smtClean="0"/>
              <a:t>Neighborhood with Chennai City Map</a:t>
            </a:r>
          </a:p>
          <a:p>
            <a:r>
              <a:rPr lang="en-US" dirty="0" smtClean="0"/>
              <a:t>Neighborhood venues will be explored within a radius of 500 meters from respective Lat</a:t>
            </a:r>
            <a:r>
              <a:rPr lang="en-US" dirty="0"/>
              <a:t>. And Long. from earlier dataset </a:t>
            </a:r>
            <a:r>
              <a:rPr lang="en-US" dirty="0" smtClean="0"/>
              <a:t>created with the help of Foursquare API.</a:t>
            </a:r>
            <a:endParaRPr lang="en-US" dirty="0"/>
          </a:p>
          <a:p>
            <a:r>
              <a:rPr lang="en-CA" dirty="0">
                <a:solidFill>
                  <a:srgbClr val="002060"/>
                </a:solidFill>
                <a:hlinkClick r:id="rId3"/>
              </a:rPr>
              <a:t>https://api.foursquare.com</a:t>
            </a:r>
            <a:endParaRPr lang="en-CA" dirty="0">
              <a:solidFill>
                <a:srgbClr val="002060"/>
              </a:solidFill>
            </a:endParaRPr>
          </a:p>
          <a:p>
            <a:endParaRPr lang="en-US" dirty="0" smtClean="0"/>
          </a:p>
          <a:p>
            <a:endParaRPr lang="en-US" dirty="0"/>
          </a:p>
          <a:p>
            <a:endParaRPr lang="en-US" dirty="0"/>
          </a:p>
          <a:p>
            <a:endParaRPr lang="en-US" dirty="0">
              <a:solidFill>
                <a:srgbClr val="002060"/>
              </a:solidFill>
            </a:endParaRPr>
          </a:p>
        </p:txBody>
      </p:sp>
    </p:spTree>
    <p:extLst>
      <p:ext uri="{BB962C8B-B14F-4D97-AF65-F5344CB8AC3E}">
        <p14:creationId xmlns:p14="http://schemas.microsoft.com/office/powerpoint/2010/main" val="204598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Problem solving methodology</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03</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6903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smtClean="0"/>
              <a:t>Problem Solving Methodology</a:t>
            </a:r>
            <a:endParaRPr lang="en-US" cap="none" dirty="0"/>
          </a:p>
        </p:txBody>
      </p:sp>
      <p:sp>
        <p:nvSpPr>
          <p:cNvPr id="37" name="TextBox 36"/>
          <p:cNvSpPr txBox="1"/>
          <p:nvPr/>
        </p:nvSpPr>
        <p:spPr>
          <a:xfrm>
            <a:off x="838201" y="1273630"/>
            <a:ext cx="10918371" cy="4339650"/>
          </a:xfrm>
          <a:prstGeom prst="rect">
            <a:avLst/>
          </a:prstGeom>
          <a:noFill/>
        </p:spPr>
        <p:txBody>
          <a:bodyPr wrap="square" rtlCol="0">
            <a:spAutoFit/>
          </a:bodyPr>
          <a:lstStyle/>
          <a:p>
            <a:pPr lvl="0"/>
            <a:r>
              <a:rPr lang="en-US" dirty="0" smtClean="0">
                <a:solidFill>
                  <a:prstClr val="white"/>
                </a:solidFill>
              </a:rPr>
              <a:t>Choosing </a:t>
            </a:r>
            <a:r>
              <a:rPr lang="en-US" dirty="0">
                <a:solidFill>
                  <a:prstClr val="white"/>
                </a:solidFill>
              </a:rPr>
              <a:t>the correct number of clusters. </a:t>
            </a:r>
            <a:br>
              <a:rPr lang="en-US" dirty="0">
                <a:solidFill>
                  <a:prstClr val="white"/>
                </a:solidFill>
              </a:rPr>
            </a:br>
            <a:endParaRPr lang="en-US" dirty="0">
              <a:solidFill>
                <a:prstClr val="white"/>
              </a:solidFill>
            </a:endParaRPr>
          </a:p>
          <a:p>
            <a:pPr lvl="0"/>
            <a:r>
              <a:rPr lang="en-US" dirty="0">
                <a:solidFill>
                  <a:prstClr val="white"/>
                </a:solidFill>
                <a:hlinkClick r:id="rId2"/>
              </a:rPr>
              <a:t>https://</a:t>
            </a:r>
            <a:r>
              <a:rPr lang="en-US" dirty="0" smtClean="0">
                <a:solidFill>
                  <a:prstClr val="white"/>
                </a:solidFill>
                <a:hlinkClick r:id="rId2"/>
              </a:rPr>
              <a:t>www.jeremyjordan.me/grouping-data-points-with-k-means-clustering</a:t>
            </a:r>
            <a:endParaRPr lang="en-US" dirty="0">
              <a:solidFill>
                <a:prstClr val="white"/>
              </a:solidFill>
            </a:endParaRPr>
          </a:p>
          <a:p>
            <a:pPr lvl="0"/>
            <a:r>
              <a:rPr lang="en-US" dirty="0" smtClean="0">
                <a:solidFill>
                  <a:prstClr val="white"/>
                </a:solidFill>
              </a:rPr>
              <a:t>K </a:t>
            </a:r>
            <a:r>
              <a:rPr lang="en-US" dirty="0">
                <a:solidFill>
                  <a:prstClr val="white"/>
                </a:solidFill>
              </a:rPr>
              <a:t>- Nearest Neighbor clustering technique have been used and </a:t>
            </a:r>
            <a:r>
              <a:rPr lang="en-US" dirty="0" smtClean="0">
                <a:solidFill>
                  <a:prstClr val="white"/>
                </a:solidFill>
              </a:rPr>
              <a:t>to </a:t>
            </a:r>
            <a:r>
              <a:rPr lang="en-US" dirty="0">
                <a:solidFill>
                  <a:prstClr val="white"/>
                </a:solidFill>
              </a:rPr>
              <a:t>find the optimal number of clusters silhouette score metric technique is used</a:t>
            </a:r>
            <a:br>
              <a:rPr lang="en-US" dirty="0">
                <a:solidFill>
                  <a:prstClr val="white"/>
                </a:solidFill>
              </a:rPr>
            </a:br>
            <a:r>
              <a:rPr lang="en-US" dirty="0" smtClean="0">
                <a:solidFill>
                  <a:prstClr val="white"/>
                </a:solidFill>
              </a:rPr>
              <a:t>A </a:t>
            </a:r>
            <a:r>
              <a:rPr lang="en-US" dirty="0">
                <a:solidFill>
                  <a:prstClr val="white"/>
                </a:solidFill>
              </a:rPr>
              <a:t>Silhouette coefficient is calculated for observation, which is then averaged to determine the Silhouette score. </a:t>
            </a:r>
            <a:r>
              <a:rPr lang="en-US" dirty="0" smtClean="0">
                <a:solidFill>
                  <a:prstClr val="white"/>
                </a:solidFill>
              </a:rPr>
              <a:t>The </a:t>
            </a:r>
            <a:r>
              <a:rPr lang="en-US" dirty="0">
                <a:solidFill>
                  <a:prstClr val="white"/>
                </a:solidFill>
              </a:rPr>
              <a:t>coefficient combines the average within-cluster distance with average nearest-cluster distance to assign a value between -1 and 1. A value below zero </a:t>
            </a:r>
            <a:r>
              <a:rPr lang="en-US" dirty="0" smtClean="0">
                <a:solidFill>
                  <a:prstClr val="white"/>
                </a:solidFill>
              </a:rPr>
              <a:t>denotes </a:t>
            </a:r>
            <a:r>
              <a:rPr lang="en-US" dirty="0">
                <a:solidFill>
                  <a:prstClr val="white"/>
                </a:solidFill>
              </a:rPr>
              <a:t>that the observation is probably in the wrong cluster and a value closer to 1 denotes that the observation is a great fit for the cluster and </a:t>
            </a:r>
            <a:r>
              <a:rPr lang="en-US" dirty="0" smtClean="0">
                <a:solidFill>
                  <a:prstClr val="white"/>
                </a:solidFill>
              </a:rPr>
              <a:t>clearly </a:t>
            </a:r>
            <a:r>
              <a:rPr lang="en-US" dirty="0">
                <a:solidFill>
                  <a:prstClr val="white"/>
                </a:solidFill>
              </a:rPr>
              <a:t>separated from other clusters. This coefficient essentially measures how close an observation is to neighboring clusters, where it is desirable </a:t>
            </a:r>
            <a:br>
              <a:rPr lang="en-US" dirty="0">
                <a:solidFill>
                  <a:prstClr val="white"/>
                </a:solidFill>
              </a:rPr>
            </a:br>
            <a:r>
              <a:rPr lang="en-US" dirty="0">
                <a:solidFill>
                  <a:prstClr val="white"/>
                </a:solidFill>
              </a:rPr>
              <a:t>to be the maximum distance possible from neighboring clusters. </a:t>
            </a:r>
            <a:br>
              <a:rPr lang="en-US" dirty="0">
                <a:solidFill>
                  <a:prstClr val="white"/>
                </a:solidFill>
              </a:rPr>
            </a:br>
            <a:r>
              <a:rPr lang="en-US" dirty="0">
                <a:solidFill>
                  <a:prstClr val="white"/>
                </a:solidFill>
              </a:rPr>
              <a:t>We can automatically determine the best number of clusters, k, by selecting the model which yields the highest Silhouette score</a:t>
            </a:r>
            <a:r>
              <a:rPr lang="en-US" dirty="0" smtClean="0">
                <a:solidFill>
                  <a:prstClr val="white"/>
                </a:solidFill>
              </a:rPr>
              <a:t>.</a:t>
            </a:r>
            <a:endParaRPr lang="en-US" dirty="0">
              <a:solidFill>
                <a:prstClr val="white"/>
              </a:solidFill>
            </a:endParaRPr>
          </a:p>
          <a:p>
            <a:pPr lvl="0"/>
            <a:r>
              <a:rPr lang="en-US" b="1" dirty="0" smtClean="0">
                <a:solidFill>
                  <a:prstClr val="white"/>
                </a:solidFill>
              </a:rPr>
              <a:t>My </a:t>
            </a:r>
            <a:r>
              <a:rPr lang="en-US" b="1" dirty="0">
                <a:solidFill>
                  <a:prstClr val="white"/>
                </a:solidFill>
              </a:rPr>
              <a:t>highest score was </a:t>
            </a:r>
            <a:r>
              <a:rPr lang="en-US" sz="2400" b="1" dirty="0">
                <a:solidFill>
                  <a:prstClr val="white"/>
                </a:solidFill>
              </a:rPr>
              <a:t>9</a:t>
            </a:r>
            <a:r>
              <a:rPr lang="en-US" b="1" dirty="0" smtClean="0">
                <a:solidFill>
                  <a:prstClr val="white"/>
                </a:solidFill>
              </a:rPr>
              <a:t>.</a:t>
            </a:r>
            <a:endParaRPr lang="en-US" b="1" dirty="0">
              <a:solidFill>
                <a:prstClr val="white"/>
              </a:solidFill>
            </a:endParaRPr>
          </a:p>
        </p:txBody>
      </p:sp>
    </p:spTree>
    <p:extLst>
      <p:ext uri="{BB962C8B-B14F-4D97-AF65-F5344CB8AC3E}">
        <p14:creationId xmlns:p14="http://schemas.microsoft.com/office/powerpoint/2010/main" val="177248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Analytics &amp; RESULTS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04</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90137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5230</TotalTime>
  <Words>940</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Helvetica</vt:lpstr>
      <vt:lpstr>Tahoma</vt:lpstr>
      <vt:lpstr>Trebuchet MS</vt:lpstr>
      <vt:lpstr>Tw Cen MT</vt:lpstr>
      <vt:lpstr>Wingdings</vt:lpstr>
      <vt:lpstr>Circuit</vt:lpstr>
      <vt:lpstr>     Chennai The Battle of Neighborhoods </vt:lpstr>
      <vt:lpstr>index</vt:lpstr>
      <vt:lpstr>PowerPoint Presentation</vt:lpstr>
      <vt:lpstr>Introduction: Business Problem</vt:lpstr>
      <vt:lpstr>PowerPoint Presentation</vt:lpstr>
      <vt:lpstr>Data Gathering</vt:lpstr>
      <vt:lpstr>PowerPoint Presentation</vt:lpstr>
      <vt:lpstr>Problem Solving Methodology</vt:lpstr>
      <vt:lpstr>PowerPoint Presentation</vt:lpstr>
      <vt:lpstr>Analytics (1/3)</vt:lpstr>
      <vt:lpstr>Analytics (2/3)</vt:lpstr>
      <vt:lpstr>Analytics (2/3)</vt:lpstr>
      <vt:lpstr>Analytics (3/3)</vt:lpstr>
      <vt:lpstr>PowerPoint Presentation</vt:lpstr>
      <vt:lpstr>PowerPoint Presentation</vt:lpstr>
      <vt:lpstr>PowerPoint Presentation</vt:lpstr>
      <vt:lpstr>PowerPoint Presentation</vt:lpstr>
    </vt:vector>
  </TitlesOfParts>
  <Company>MDCBMS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The Battle of Neighborhoods</dc:title>
  <dc:creator>Balkrishna Mishra (MDCBMS)</dc:creator>
  <cp:lastModifiedBy>Balkrishna Mishra (MDCBMS)</cp:lastModifiedBy>
  <cp:revision>28</cp:revision>
  <dcterms:created xsi:type="dcterms:W3CDTF">2021-03-09T18:05:04Z</dcterms:created>
  <dcterms:modified xsi:type="dcterms:W3CDTF">2021-03-13T09:30:51Z</dcterms:modified>
</cp:coreProperties>
</file>