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 id="267" r:id="rId12"/>
    <p:sldId id="270" r:id="rId13"/>
    <p:sldId id="268" r:id="rId14"/>
    <p:sldId id="269"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214A"/>
    <a:srgbClr val="FFD278"/>
    <a:srgbClr val="0E3554"/>
    <a:srgbClr val="7EF8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514" y="3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09-Mar-21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09-Mar-21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09-Mar-21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09-Mar-21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09-Mar-21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09-Mar-21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09-Mar-21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09-Mar-21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09-Mar-21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chennaiiq.com/chennai/latitude_longitude_areas.asp"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Fabulous Things to Do in Chennai at Nigh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752"/>
            <a:ext cx="12192000" cy="54649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0" y="5474721"/>
            <a:ext cx="9111341" cy="1700451"/>
          </a:xfrm>
        </p:spPr>
        <p:txBody>
          <a:bodyPr>
            <a:noAutofit/>
          </a:bodyPr>
          <a:lstStyle/>
          <a:p>
            <a:r>
              <a:rPr lang="en-US" sz="2800" b="1" dirty="0" smtClean="0"/>
              <a:t/>
            </a:r>
            <a:br>
              <a:rPr lang="en-US" sz="2800" b="1" dirty="0" smtClean="0"/>
            </a:br>
            <a:r>
              <a:rPr lang="en-US" sz="2800" b="1" dirty="0"/>
              <a:t/>
            </a:r>
            <a:br>
              <a:rPr lang="en-US" sz="2800" b="1" dirty="0"/>
            </a:br>
            <a:r>
              <a:rPr lang="en-US" sz="2800" b="1" dirty="0" smtClean="0"/>
              <a:t/>
            </a:r>
            <a:br>
              <a:rPr lang="en-US" sz="2800" b="1" dirty="0" smtClean="0"/>
            </a:br>
            <a:r>
              <a:rPr lang="en-US" sz="2800" b="1" dirty="0" smtClean="0"/>
              <a:t/>
            </a:r>
            <a:br>
              <a:rPr lang="en-US" sz="2800" b="1" dirty="0" smtClean="0"/>
            </a:br>
            <a:r>
              <a:rPr lang="en-US" sz="2800" b="1" dirty="0" smtClean="0"/>
              <a:t/>
            </a:r>
            <a:br>
              <a:rPr lang="en-US" sz="2800" b="1" dirty="0" smtClean="0"/>
            </a:br>
            <a:r>
              <a:rPr lang="en-US" sz="3200" b="1" dirty="0" smtClean="0">
                <a:solidFill>
                  <a:srgbClr val="FFD278"/>
                </a:solidFill>
              </a:rPr>
              <a:t>Chennai</a:t>
            </a:r>
            <a:r>
              <a:rPr lang="en-US" sz="2800" b="1" dirty="0" smtClean="0"/>
              <a:t/>
            </a:r>
            <a:br>
              <a:rPr lang="en-US" sz="2800" b="1" dirty="0" smtClean="0"/>
            </a:br>
            <a:r>
              <a:rPr lang="en-US" sz="2800" b="1" dirty="0" smtClean="0"/>
              <a:t>The </a:t>
            </a:r>
            <a:r>
              <a:rPr lang="en-US" sz="2800" b="1" dirty="0"/>
              <a:t>Battle of </a:t>
            </a:r>
            <a:r>
              <a:rPr lang="en-US" sz="2800" b="1" dirty="0" smtClean="0"/>
              <a:t>Neighborhoods</a:t>
            </a:r>
            <a:br>
              <a:rPr lang="en-US" sz="2800" b="1" dirty="0" smtClean="0"/>
            </a:br>
            <a:endParaRPr lang="en-US" sz="2800" dirty="0"/>
          </a:p>
        </p:txBody>
      </p:sp>
      <p:sp>
        <p:nvSpPr>
          <p:cNvPr id="6" name="TextBox 5"/>
          <p:cNvSpPr txBox="1"/>
          <p:nvPr/>
        </p:nvSpPr>
        <p:spPr>
          <a:xfrm>
            <a:off x="9024256" y="6488668"/>
            <a:ext cx="3254829" cy="369332"/>
          </a:xfrm>
          <a:prstGeom prst="rect">
            <a:avLst/>
          </a:prstGeom>
          <a:noFill/>
        </p:spPr>
        <p:txBody>
          <a:bodyPr wrap="square" rtlCol="0">
            <a:spAutoFit/>
          </a:bodyPr>
          <a:lstStyle/>
          <a:p>
            <a:r>
              <a:rPr lang="en-US" dirty="0" smtClean="0"/>
              <a:t>report by</a:t>
            </a:r>
            <a:r>
              <a:rPr lang="en-US" dirty="0"/>
              <a:t>: Balkrishna </a:t>
            </a:r>
            <a:r>
              <a:rPr lang="en-US" dirty="0" smtClean="0"/>
              <a:t>Mishra </a:t>
            </a:r>
            <a:endParaRPr lang="en-US" dirty="0"/>
          </a:p>
        </p:txBody>
      </p:sp>
    </p:spTree>
    <p:extLst>
      <p:ext uri="{BB962C8B-B14F-4D97-AF65-F5344CB8AC3E}">
        <p14:creationId xmlns:p14="http://schemas.microsoft.com/office/powerpoint/2010/main" val="4278991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5"/>
          <p:cNvSpPr>
            <a:spLocks noGrp="1"/>
          </p:cNvSpPr>
          <p:nvPr>
            <p:ph type="title"/>
          </p:nvPr>
        </p:nvSpPr>
        <p:spPr>
          <a:xfrm>
            <a:off x="4593771" y="0"/>
            <a:ext cx="6702446" cy="1119693"/>
          </a:xfrm>
        </p:spPr>
        <p:txBody>
          <a:bodyPr>
            <a:normAutofit/>
          </a:bodyPr>
          <a:lstStyle/>
          <a:p>
            <a:pPr algn="r"/>
            <a:r>
              <a:rPr lang="en-US" cap="none" dirty="0" smtClean="0"/>
              <a:t>Analytics (1/3)</a:t>
            </a:r>
            <a:endParaRPr lang="en-US" cap="none" dirty="0"/>
          </a:p>
        </p:txBody>
      </p:sp>
      <p:sp>
        <p:nvSpPr>
          <p:cNvPr id="37" name="TextBox 36"/>
          <p:cNvSpPr txBox="1"/>
          <p:nvPr/>
        </p:nvSpPr>
        <p:spPr>
          <a:xfrm>
            <a:off x="838201" y="1202104"/>
            <a:ext cx="10918371" cy="369332"/>
          </a:xfrm>
          <a:prstGeom prst="rect">
            <a:avLst/>
          </a:prstGeom>
          <a:noFill/>
        </p:spPr>
        <p:txBody>
          <a:bodyPr wrap="square" rtlCol="0">
            <a:spAutoFit/>
          </a:bodyPr>
          <a:lstStyle/>
          <a:p>
            <a:pPr lvl="0"/>
            <a:r>
              <a:rPr lang="en-US" b="1" dirty="0" smtClean="0">
                <a:solidFill>
                  <a:prstClr val="white"/>
                </a:solidFill>
              </a:rPr>
              <a:t>Chennai Map</a:t>
            </a:r>
            <a:endParaRPr lang="en-US" b="1" dirty="0">
              <a:solidFill>
                <a:prstClr val="white"/>
              </a:solidFill>
            </a:endParaRPr>
          </a:p>
        </p:txBody>
      </p:sp>
      <p:pic>
        <p:nvPicPr>
          <p:cNvPr id="2" name="Picture 1"/>
          <p:cNvPicPr>
            <a:picLocks noChangeAspect="1"/>
          </p:cNvPicPr>
          <p:nvPr/>
        </p:nvPicPr>
        <p:blipFill>
          <a:blip r:embed="rId2"/>
          <a:stretch>
            <a:fillRect/>
          </a:stretch>
        </p:blipFill>
        <p:spPr>
          <a:xfrm>
            <a:off x="838201" y="1527995"/>
            <a:ext cx="10458016" cy="2449244"/>
          </a:xfrm>
          <a:prstGeom prst="rect">
            <a:avLst/>
          </a:prstGeom>
          <a:effectLst>
            <a:outerShdw blurRad="50800" dist="38100" dir="5400000" algn="t" rotWithShape="0">
              <a:prstClr val="black">
                <a:alpha val="40000"/>
              </a:prstClr>
            </a:outerShdw>
          </a:effectLst>
        </p:spPr>
      </p:pic>
      <p:sp>
        <p:nvSpPr>
          <p:cNvPr id="7" name="TextBox 6"/>
          <p:cNvSpPr txBox="1"/>
          <p:nvPr/>
        </p:nvSpPr>
        <p:spPr>
          <a:xfrm>
            <a:off x="838201" y="4069746"/>
            <a:ext cx="10918371" cy="369332"/>
          </a:xfrm>
          <a:prstGeom prst="rect">
            <a:avLst/>
          </a:prstGeom>
          <a:noFill/>
        </p:spPr>
        <p:txBody>
          <a:bodyPr wrap="square" rtlCol="0">
            <a:spAutoFit/>
          </a:bodyPr>
          <a:lstStyle/>
          <a:p>
            <a:pPr lvl="0"/>
            <a:r>
              <a:rPr lang="en-US" b="1" dirty="0" smtClean="0">
                <a:solidFill>
                  <a:prstClr val="white"/>
                </a:solidFill>
              </a:rPr>
              <a:t>Count # of venues per Neighborhood</a:t>
            </a:r>
            <a:endParaRPr lang="en-US" b="1" dirty="0">
              <a:solidFill>
                <a:prstClr val="white"/>
              </a:solidFill>
            </a:endParaRPr>
          </a:p>
        </p:txBody>
      </p:sp>
      <p:sp>
        <p:nvSpPr>
          <p:cNvPr id="5" name="AutoShape 2" descr="data:image/png;base64,iVBORw0KGgoAAAANSUhEUgAABBEAAAI7CAYAAAC6HAMBAAAABHNCSVQICAgIfAhkiAAAAAlwSFlzAAALEgAACxIB0t1+/AAAADl0RVh0U29mdHdhcmUAbWF0cGxvdGxpYiB2ZXJzaW9uIDIuMi4yLCBodHRwOi8vbWF0cGxvdGxpYi5vcmcvhp/UCwAAIABJREFUeJzs3XmcHFW5//HvQ8KubBIWCSGALEEDiBHwAmKCKAICKouoGBGNKAIKVw16lehVCf7gqhdBLqtRBAFBECIKJmFTEBMIhJgoiygoiyibImLg+f3xnM5UV1d3nZ7MpIfk83695jXTNaerTndVnTr11FnM3QUAAAAAAFBnhV5nAAAAAAAAvDQQRAAAAAAAAFkIIgAAAAAAgCwEEQAAAAAAQBaCCAAAAAAAIAtBBAAAAAAAkIUgAgAAAAAAyEIQAQAAAAAAZCGIAAAAAAAAsgxfmhtbd911ffTo0UtzkwAAAAAAoMacOXMed/cRdemWahBh9OjRmj179tLcJAAAAAAAqGFmf8hJR3cGAAAAAACQhSACAAAAAADIQhABAAAAAABkIYgAAAAAAACyEEQAAAAAAABZCCIAAAAAAIAsBBEAAAAAAEAWgggAAAAAACALQQQAAAAAAJCFIAIAAAAAAMgyPCeRmT0g6RlJL0ha5O7jzGwdSRdLGi3pAUkHu/sTg5NNAAAAAADQa920RBjv7tu7+7j0erKkGe6+haQZ6TUAAAAAAFhGLUl3hv0lTUt/T5N0wJJnBwAAAAAADFW5QQSXdK2ZzTGzSWnZ+u7+sCSl3+sNRgYBAAAAAMDQkDUmgqRd3P3PZraepOvMbGHuBlLQYZIkjRo1qh9ZBAAAAIBWpx85s2XZUWdO6EFOgOVHVksEd/9z+v2YpB9J2lHSo2a2oSSl34+1ee9Z7j7O3ceNGDFiYHINAAAAAACWutoggpmtbmYvb/wt6S2S7pb0Y0kTU7KJkq4crEwCAAAAAIDey+nOsL6kH5lZI/2F7v5TM/u1pEvM7AhJf5R00OBlEwAAAAAA9FptEMHd75e0XcXyv0raYzAyBQAAAAAAhp4lmeIRAAAAAAAsRwgiAAAAAACALAQRAAAAAABAFoIIAAAAAAAgC0EEAAAAAACQhSACAAAAAADIQhABAAAAAABkIYgAAAAAAACyEEQAAAAAAABZCCIAAAAAAIAsBBEAAAAAAEAWgggAAAAAACALQQQAAAAAAJCFIAIAAAAAAMhCEAEAAAAAAGQhiAAAAAAAALIQRAAAAAAAAFkIIgAAAAAAgCwEEQAAAAAAQBaCCAAAAAAAIAtBBAAAAAAAkIUgAgAAAAAAyEIQAQAAAAAAZCGIAAAAAAAAshBEAAAAAAAAWQgiAAAAAACALAQRAAAAAABAFoIIAAAAAAAgC0EEAAAAAACQhSACAAAAAADIQhABAAAAAABkIYgAAAAAAACyEEQAAAAAAABZCCIAAAAAAIAsBBEAAAAAAEAWgggAAAAAACALQQQAAAAAAJCFIAIAAAAAAMhCEAEAAAAAAGQhiAAAAAAAALIQRAAAAAAAAFkIIgAAAAAAgCwEEQAAAAAAQBaCCAAAAAAAIAtBBAAAAAAAkIUgAgAAAAAAyEIQAQAAAAAAZCGIAAAAAAAAshBEAAAAAAAAWQgiAAAAAACALAQRAAAAAABAFoIIAAAAAAAgC0EEAAAAAACQJTuIYGbDzOwOM7s6vd7UzH5lZveY2cVmttLgZRMAAAAAAPRaNy0RjpW0oPD6ZElfd/ctJD0h6YiBzBgAAAAAABhasoIIZjZS0j6SzkmvTdIEST9MSaZJOmAwMggAAAAAAIaG3JYI35D0aUkvptevkPSkuy9Krx+StNEA5w0AAAAAAAwhtUEEM9tX0mPuPqe4uCKpt3n/JDObbWaz//KXv/QzmwAAAAAAoNdyWiLsImk/M3tA0g8U3Ri+IWktMxue0oyU9OeqN7v7We4+zt3HjRgxYgCyDAAAAAAAeqE2iODuJ7j7SHcfLendkma6+3slzZJ0YEo2UdKVg5ZLAAAAAADQc93MzlD2GUnHmdm9ijESzh2YLAEAAAAAgKFoeH2SPu5+vaTr09/3S9px4LMEAAAAAACGoiVpiQAAAAAAAJYjBBEAAAAAAEAWgggAAAAAACALQQQAAAAAAJCFIAIAAAAAAMhCEAEAAAAAAGQhiAAAAAAAALIM73UGAABLx4Ktx7QsG7NwQQ9yAgAAgJcqWiIAAAAAAIAsBBEAAAAAAEAWgggAAAAAACALQQQAAAAAAJCFIAIAAAAAAMhCEAEAAAAAAGQhiAAAAAAAALIQRAAAAAAAAFkIIgAAAAAAgCwEEQAAAAAAQBaCCAAAAAAAIAtBBAAAAAAAkGV4rzMAoN7oydNblj0wdZ8e5AQAULZg6zEty8YsXNCDnAAAMPhoiQAAAAAAALIQRAAAAAAAAFkIIgAAAAAAgCwEEQAAAAAAQBaCCAAAAAAAIAtBBAAAAAAAkIUgAgAAAAAAyEIQAQAAAAAAZCGIAAAAAAAAshBEAAAAAAAAWQgiAAAAAACALAQRAAAAAABAFoIIAAAAAAAgC0EEAAAAAACQhSACAAAAAADIQhABAAAAAABkIYgAAAAAAACyDO91BgAMnNGTp7cse2DqPj3ICQBgecW1CACWbbREAAAAAAAAWQgiAAAAAACALAQRAAAAAABAFoIIAAAAAAAgC0EEAAAAAACQZWjPzjBlzYplTy39fAAAAAAAAFoiAAAAAACAPAQRAAAAAABAFoIIAAAAAAAgC0EEAAAAAACQhSACAAAAAADIQhABAAAAAABkGdpTPALAUjBj5uYty/aYcF8PcgIAAIDlxejJ01uWPTB1nx7kpDu0RAAAAAAAAFlqgwhmtoqZ3WZmd5rZfDP7Ylq+qZn9yszuMbOLzWylwc8uAAAAAADolZyWCP+SNMHdt5O0vaS9zGxnSSdL+rq7byHpCUlHDF42AQAAAABAr9UGETz8Pb1cMf24pAmSfpiWT5N0wKDkEAAAAAAADAlZYyKY2TAzmyvpMUnXSbpP0pPuvigleUjSRoOTRQAAAAAAMBRkzc7g7i9I2t7M1pL0I0ljqpJVvdfMJkmaJEmjRo3qZzYBAADQSxvMmtuy7JHx2/cgJwCAXupqdgZ3f1LS9ZJ2lrSWmTWCECMl/bnNe85y93HuPm7EiBFLklcAAAAAANBDObMzjEgtEGRmq0p6s6QFkmZJOjAlmyjpysHKJAAAAAAA6L2c7gwbSppmZsMUQYdL3P1qM/uNpB+Y2Zcl3SHp3EHMJwAAAAAA6LHaIIK73yXptRXL75e042BkCgAAAAAADD1djYkAAAAAAACWXwQRAAAAAABAFoIIAAAAAAAgC0EEAAAAAACQhSACAAAAAADIQhABAAAAAABkIYgAAAAAAACyDO91BgAAAAAsP8ZOG9uybN7EeT3ICYD+oCUCAAAAAADIQhABAAAAAABkIYgAAAAAAACyEEQAAAAAAABZCCIAAAAAAIAsBBEAAAAAAEAWgggAAAAAACALQQQAAAAAAJCFIAIAAAAAAMhCEAEAAAAAAGQhiAAAAAAAALIQRAAAAAAAAFmG9zoDAAAAAAD0yoyZm7cs22PCfT3IyUsDLREAAAAAAEAWgggAAAAAACALQQQAAAAAAJCFIAIAAAAAAMhCEAEAAAAAAGQhiAAAAAAAALIQRAAAAAAAAFkIIgAAAAAAgCwEEQAAAAAAQBaCCAAAAAAAIAtBBAAAAAAAkGV4rzMAAINlypQpWcsAAAAk6aHJN7UsGzl1t36ta8bMzVuW7THhvn6tCxhKaIkAAAAAAACyEEQAAAAAAABZCCIAAAAAAIAsBBEAAAAAAEAWgggAAAAAACALQQQAAAAAAJCFIAIAAAAAAMhCEAEAAAAAAGQhiAAAAAAAALIQRAAAAAAAAFkIIgAAAAAAgCzDe50BAOjWQ5Nvalk2cupuPcgJAAAAsHyhJQIAAAAAAMhCEAEAAAAAAGQhiAAAAAAAALIQRAAAAAAAAFkIIgAAAAAAgCwEEQAAAAAAQBameOynUw/Zt2XZ8Rdf3YOcAMDAOv3ImS3LjjpzQg9yAgAAgKGGlggAAAAAACALQQQAAAAAAJClNohgZhub2SwzW2Bm883s2LR8HTO7zszuSb/XHvzsAgAAAACAXslpibBI0vHuPkbSzpKOMrNtJE2WNMPdt5A0I70GAAAAAADLqNoggrs/7O63p7+fkbRA0kaS9pc0LSWbJumAwcokAAAAAADova5mZzCz0ZJeK+lXktZ394elCDSY2Xpt3jNJ0iRJGjVq1JLkFQAAAACAIW305Oktyx6Yuk8PcjI4sgdWNLOXSbpM0ifc/enc97n7We4+zt3HjRgxoj95BAAAAAAAQ0BWEMHMVlQEEL7v7penxY+a2Ybp/xtKemxwsggAAAAAAIaCnNkZTNK5kha4+/8U/vVjSRPT3xMlXTnw2QMAAAAAAENFzpgIu0g6TNI8M5ubln1W0lRJl5jZEZL+KOmgwckiAAAAAAAYCmqDCO5+syRr8+89BjY7AAAAAABgqOpqdgYAALB0LNh6TNPrMQsX9CgnAIDl1dhpY1uWzZs4rwc5wUAp1y+k7usY2bMzAAAAAACA5RtBBAAAAAAAkIUgAgAAAAAAyEIQAQAAAAAAZCGIAAAAAAAAshBEAAAAAAAAWQgiAAAAAACALAQRAAAAAABAFoIIAAAAAAAgC0EEAAAAAACQhSACAAAAAADIQhABAAAAAABkGd7rDABVFmw9pmXZmIULepATAACGnocm39SybOTU3XqQEwDA8oaWCAAAAAAAIAtBBAAAAAAAkIUgAgAAAAAAyEIQAQAAAAAAZCGIAAAAAAAAsvRkdobRk6e3LHtg6j49yAkAAAAAAMhFSwQAAAAAAJCFIAIAAAAAAMhCEAEAAAAAAGQhiAAAAAAAALIQRAAAAAAAAFkIIgAAAAAAgCwEEQAAAAAAQBaCCAAAAAAAIAtBBAAAAAAAkIUgAgAAAAAAyEIQAQAAAAAAZBne6wwMNacfObNl2VFnTuhBTgAAAIDBM3ry9JZlD0zdpwc5AfBSQksEAAAAAACQhSACAAAAAADIQhABAAAAAABkIYgAAAAAAACyEEQAAAAAAABZmJ0BSB6afFPLspFTd+tBTgAAALC82GDW3JZlj4zfvgc5AfLQEgEAAAAAAGQhiAAAAAAAALIQRAAAAAAAAFkIIgAAAAAAgCwEEQAAAAAAQBaCCAAAAAAAIAtTPAI9xJQ+AAAAQJ9TD9m3ZdnxF1/dg5ygHVoiAAAAAACALAQRAAAAAABAFoIIAAAAAAAgC0EEAAAAAACQhSACAAAAAADIskzMzjB22tiWZfMmzutBTvpvypQpHV8DADBUcM166ajaN+wvAMCSoCUCAAAAAADIQhABAAAAAABkqQ0imNl5ZvaYmd1dWLaOmV1nZvek32sPbjYBAAAAAECv5bRE+I6kvUrLJkua4e5bSJqRXgMAAAAAgGVYbRDB3W+U9LfS4v0lTUt/T5N0wADnCwAAAAAADDH9nZ1hfXd/WJLc/WEzW69dQjObJGmSJI0aNaqfmwMAdFKepealNkMNAABYiqasWbHsqaWfD7wkDfrAiu5+lruPc/dxI0aMGOzNAQAAAACAQdLfIMKjZrahJKXfjw1clgAAAAAAwFDU3yDCjyVNTH9PlHTlwGQHAAAAAAAMVTlTPF4k6RZJW5nZQ2Z2hKSpkvY0s3sk7ZleAwAAAACAZVjtwIrufmibf+0xwHkBAAAAAABDWH9nZwAAAD12+pEzW5YddeaEHuSk/zaYNbdl2SPjt+9BTpZvM2Zu3vR6jwn39SgnGCjlc4vzavkwevL0lmUPTN2nBznBsmzQZ2cAAAAAAADLBoIIAAAAAAAgC0EEAAAAAACQhSACAAAAAADIQhABAAAAAABkYXYGAAAw5DHiOIChYsqUKVnLgGUVLREAAAAAAEAWgggAAAAAACALQQQAAAAAAJCFIAIAAAAAAMhCEAEAAAAAAGQhiAAAAAAAALIwxeMge2jyTS3LRk7drQc56b/ytFrL+5Ray8u0PmOnjW1ZNm/ivJZlC7Ye07JszMIFLctOP3Jmy7KjzpzQsuzUQ/Zten38xVd3zCeWDcvLebU8mTFz85Zle0y4b9C3yzULQJVy/UKijgH0Fy0RAAAAAABAFoIIAAAAAAAgC0EEAAAAAACQhSACAAAAAADIQhABAAAAAABkYXYGvKSVR/zPGe1fYjReDJ7yyPASo8MPpF6M+D/Q+zR35pNeWBZmFAJeqpilplnu7E/A0rTBrLktyx4Zv30PctJbtEQAAAAAAABZCCIAAAAAAIAsBBEAAAAAAEAWgggAAAAAACALQQQAAAAAAJCF2RkAYCibsmbFsqeWfj5eYhg9GUMRMwr1U7kcXAplYHlfSdX7a3nBzEN4KWPmk4FHSwQAAAAAAJCFIAIAAAAAAMhCEAEAAAAAAGQhiAAAAAAAALIQRAAAAAAAAFmYneElZMbMzVuW7THhvn6vj5F2B1d5fy3JvsKyZ3k6/x6afFPT65FTd+tRTlqV98Oyug8Y8b8kc9aTsdPGtiybN3HeYORouTSQ5eDytK8Guj4IvFSV6xfS0KpjLMtoiQAAAAAAALIQRAAAAAAAAFkIIgAAAAAAgCwEEQAAAAAAQBaCCAAAAAAAIAtBBAAAAAAAkIUpHoHlUXl6s4qpzdBqg1lzm14/Mn77HuUEANAfC7Ye07JszMIFPcjJMipz+lQsezi3li+0RAAAAAAAAFkIIgAAAAAAgCwEEQAAAAAAQBaCCAAAAAAAIAtBBAAAAAAAkIXZGTAwGI0XWO6cesi+LcuOv/jqHuRkiKAcBFDhock3tSwbOXW3HuQEAAYGLREAAAAAAEAWgggAAAAAACALQQQAAAAAAJCFIAIAAAAAAMhCEAEAAAAAAGRZrmZnWLD1mKbXYxYu6FFOBtcGs+a2LHtk/PY9yEmrsdPGtiybN3FeD3ICAACwZMqz1CzXM9Rg0I2ePL1l2QNT9+lBTvrn9CNntiw76swJPcjJS0zm7E9L8z6LlggAAAAAACALQQQAAAAAAJBliYIIZraXmf3WzO41s8kDlSkAAAAAADD09DuIYGbDJJ0u6W2StpF0qJltM1AZAwAAAAAAQ8uStETYUdK97n6/uz8v6QeS9h+YbAEAAAAAgKHG3L1/bzQ7UNJe7v6h9PowSTu5+8dL6SZJmpRebiXpt6VVrSvp8ZrN5aTpVTry1r905K1/6chb/9KRt8FNR976l4689S8deetfOvLWv3TkrX/pyFv/0pG3/qUjb/1LV5VmE3cfUbt2d+/Xj6SDJJ1TeH2YpNP6sZ7ZA5GmV+nIG3kjb+RtWc3bsvAZyBt5I2/kjbyRt15vk7yRt6GYLnddVT9L0p3hIUkbF16PlPTnJVgfAAAAAAAYwpYkiPBrSVuY2aZmtpKkd0v68cBkCwAAAAAADDXD+/tGd19kZh+X9DNJwySd5+7z+7GqswYoTa/Skbf+pSNv/UtH3vqXjrwNbjry1r905K1/6chb/9KRt/6lI2/9S0fe+peOvPUvHXnrX7rcdbXo98CKAAAAAABg+bIk3RkAAAAAAMByhCACAAAAAADIQhABS4WZbZqzbIC3OczMpg7mNjD0mNkKZnZwr/OBPOk8/WSv87GkzGzlnGWDtO3Vl8Z2lkUWKr+/Xly3ciwr5wwGT4/qXD0rAztJ58tRvc7HS1GbfbpO6fUKZvYfSy9XGCqW+pgIZjbD3feoWmZmx3V6r7v/T+E9Jmmkuz9Ys72sdAPNzN4p6Tp3f8bMJkvaQdJX3X1uKd2Wkr4taX13f42ZbStpP3f/cind+pK+KumV7v42M9tG0hvc/dx+5G1FSR+V9Ma06AZJZ7r7v0vpXiXpdEkbuPt2KW/7uPtJ3ebNzG539x1K75vj7q9Lf18lqe3B6O77Fd63oaRDJO0m6ZWS/inpbknTJV3rhYPazGa6+4Sa72OYpH0kjVZhsNHi8VZIu6m7/75uWc32TlPnz3pM7roK63ydu88pLXu7u1+V/h7u7ou6Xe/SlvbF+mreD3+sSLeJpC3c/edmtqqk4e7+TOH/N7r7G8vvK/y/q31gZqtJOl7SKHf/sJltIWkrd7+6Yt0bSdqk9BluLPz/MknnSbrG3V/skMevSfqy4vj+qaTtJH3C3S8opBkm6Wfu/uZ26+lWqmgerdbzYb9SundL2tzdv2JmG0tar+IYXFXSJyRt4u5HpjJlC3e/ppTuend/00B9hoFkZidJOknSs4oyZntJn3T3C0vpqsq4qmX/odbv9rulNFnlfVrXOZJe5u6jzGw7SR9x948tyWdeGsxsh07/d/fbB3Hb35X0cUmLJM2WtK6kqeUyv+66lV7PlnS+pAvd/YmKbWVf21L6FSTt7O6/rPkMteeMmY2T9Dn1lUcWm/RtS+lGSPqwWo/LD5bSfcndv1B4PUzSd939vZ3yUVrHOzv9390vL6XPqod0sf3NJT3k7v8yszdJ2lbxGZ7sz/pqttXVvs9c55KUR03Hbj+23bHM76IMPEjST1P9+L8U9eMvl895M3u9pPnu/mx6z2slne7ufzKzH6nzd9t0nJnZDe6+e4fP1rHe5e7/2+n/bdbZsd5Qvhmv2ObfCutaQdJd7v6ajO3WHiMpOPAutZ7zXyqta7qkAxr3B6n+fXX5ODKzW9z9DRl5u9bd35KxLKd+8SpJx1V8hrek/2ddY7q9FpnZWpLeX7HdY/pRt8w6n3OZ2cru/q9Oy3LL+xz9np2hW2a2iqTVJK1rZmsrLmaStIbiRlCSXp67Pnd3M7tCUscCMTddyuMukqao9YK7WSHNzpJOkzRG0kqKmSn+4e5rlFY3xd0vT5W8t0v6H0lnStq5lO5sSZ+S9H8pv3eZ2YWKm4ei7ygqKp9Lr38n6WJJ56Z8be3uC9udDKWT4NuSVpR0Rnp9WFr2odLbzpH0WcUFXJLmSbpIccBn5c3Mtpb0aklrlioPa0hapfD6lKp8l5nZ2ZI2U5xs35T0WFrPlpIOkHSimX3a3W9Ob7ndzC6XdKmkfzTW4+7F6UivkvRc+nxtb+qSyxQXvKIfqnB8dQqUpZez6z5nmZm9RtI2KnxnpRuPs81sorvPS+kPVdy8XZX+f1tFvjttr+Nx3kXh3E1w6GhJJ0p6VH37wRWVvGLePixpkqR1JG0uaaTi3Cp+59eZ2X8qjsPifm9clBv7YBfF93pxen2QpKYLVXJ+Wt64SD6kOKaagghmdrIiwPUbSS8UPsONhWTflnS4pP81s0slfcfdF1Zs8y3u/mkze0fa3kGSZklaHERw9xfM7FkzW9Pdn6pYRyNf3ZQPVyjKlavU5nwws28pypA3SvqK4js+U9LrS0nPU5xXu6bXf1Z8b9eU0v0irbO8v8oX79oyOqXLCgxmnKuS9DZ3P8HMDlCUN6+WNEPShSn9BpI2krSqmb1Wzde21Urr/p7imJ2r5uOjKYigmvK+4OuS3qo0vbK732lmlcGzuuBQ7neb0ratRJXSddoPp1bls5FE0gQzm6fq8qPyZri07RUlvUbSn9z9sdK/x7r702b2HknXSvq0okz4n/Te3OuWFNNbHy7p14WAQjGYnXVta3D3F83sVPWVNe3knDPfV9Qv6q5tV0q6SdLP1XdcVhllZie4+0npJuRSSYu3Z2bPqG9/Nc4DV9/+WkNRH5Kk9ST9h6SZ6fV4SddLagoiKKMe0mVg4jJJ49INyLmKc+dCSXsX31N3vhTSdbpR7Grfp/XVnVt15VE3x243ZWrbMr+bMjD5vLtfama7KsqvUxTXxZ1K6c6RtL2ZjU15/K7i+jde0rcq1tvJjem8+oGaz5ffpD9H5KzEzC5x94MryqaqMqmu3jBHfedHmSvquo18vmhmd5rZKK94sFLS8RhJrpT0VMrDv1pXsdgVki41s3dJ2lhxvvxnRbprU5rLC2XfYma2kuL4W9/MXq7mY2RUKW1u/eKHinP4AlWXW7XXmC7TNfxE0q2qLle7rd/Xnc83u/uupbJVai5Ti25Ra12/vCy3vK+11IIIkj6iuKl5pQoXHUlPK10c3P2LXa7zVjN7vbv/eoDSnSvpk4qTqt0X+y1FpeFSSeMUhf2rKtI13r+vpDPc/bIUcS1bzd1vM2sqQ6qeGK/r7peY2QnS4ik2i3k8XhFZqjoZyifB6919u8LrmWZ2Z8X7Vnf3XzbylgIy/65I1ylvWym+g7XUV3mQpGdSfhvrvqFivVW+5e5VeZ0r6ZIUrCoWSOsrCqBiBcGVKt3JyE6VUSnvwpwZKJO7T+u0rYptnyjpTYqb3Z9Iepukm9V843GgpB+a2XsVN2zvl1SM7FZdpDqpO85zC91uKlHHKipff61Jd5SkHSX9SpLc/R4zW6+U5oOFtMV8bZbeM02SzOwDksYXouxnKm4qyjZ390NScEbu/k8rnbTJAekztL0ou/vPJf3czNaUdKgi4PGgIqB4gfe1CFox/d5b0kXu/rfqTUYAzMyuU3PlqHhDd5wi8JJTPjyX8dTlP9x9BzO7I23rb6mSULaFux9q8RRJHk+Uqj5Eoylk8SlI1cU7p4yWagKDuedq0rhONvbD42ZWvJi/VdIHFMGsYpDiacXNT9E4SdtUVbJK6sr7xdz9wdJX2u57qQsO5X63UudKVFHb/eDu42u2IcW1I0s6d09z9/np3LpF8TnWMbP/dPeLCslXMrPhkvaX9G13f97MivnLum6lz3GvpM+Z2efTe86T9KKZnSfpm11c24o6VsiTnHPmL6WAeTuruftnMtIdLun76bgcr2hN9fXFG3evfRDk7odLkpldrTgXHk6vN1RfoKAopx7y9ta39W1SzYGJF9P59A5J33D30xrlWEltMDVpe6PYz31fd27VlUfZx26Se953KvPblYHPqLUMVGE7+yjOvyvNbEpVurS/91fsq7PN7JC0/Rkd8lql0Vqv2OzeG6/d/fOZ6zk2/c4pmzrWG9y92+4lG0qab2a3qflaX27RUneMSFHv3atug+k7X0lxPoxWtHSraiV1nKTVJS0ys+fUepN7VEqznuIhS8PTigBBUW794kV3P63IhrIcAAAgAElEQVRD3nOuMdnpClZx98qW893W71Wzr9x91/S7Y9naZSAvt7zPzvygc/dvSvqmmR3daadLiyt4Ryhu2opPXstNLcZL+oiZ/UFxQrV7OpGb7ikvNbNt81nuNbNh7v6CpPPNrOqEetjMTpe0lyLqvZKqx6B43KJ5nafPfqCkhyvS/cPMXlFIt7MiitjI04fT75yT4QUz29zd70vr2kzVF4+/pmh8Y5sHSHqkm7yli8PVkj7j7l+ty1iK4p+k1qfujYjsMYpjo5K7P6d4atd4fVjdNiVdY2Zvcfeqm8eGnAtzbaCsyKJJ0WfU+lnLN04HKpqy3+Huh1s0dT6nmMDd77do/nWFpAcVT7H/WUgywjp0F/KKrhudjvMuCucbUoG2uaJZ4oIOyR9U4Zju4F+p0i9JSjcDTRfILi7Or1S0gGq0UHiZWm8iJel5i6b5jWN8c1VH7+9X3Px3iuwrnS/vU7QCukPxxHBXSRMVASNJusrMFiq6M3wsHS/PVaxuevppy90npd85++2bKXB1bfFzePMTzn9bNK9sfB+vUHWF9/lUnjfSbSrp+Yr85V7Es8po1QcGuzlXrzGzuxVl5FFmtq6av5dpkqaZ2bvc/bKafN0taQNVl/FFHcv7ggctWrt5usYcI6ndOVYXHMr9bqUOlaiS2gCt1L6llbv/ITM/krSbux+Z/j5c0u/c/YBUubpG8fS64RxJf1TsjxvMbJSkvxe2faWkK83sDe5+S0b+t03b3FvxpLtxPs9UNE/NubYV1VXIc8+ZE83sHMWTreIxW37af7WZ7e3uP2nz+YpPsb6paDn5C8V3t4NXdD2xeMq8hbufn86Zl3tzt7/RjQBC8qiiRWFZbT2kEZjI9O90UzdRfdfyFSvS5QRTpYwAc5f7vu7cqiuPuqpzKf+8b1vmd1kGStKfzOz/FDf2J1u0aqmqHz9rMfbHYZLGp+037at0Lf6KWr/bpmPJM5rap/WtrAiIlO8/GtfQh9PvnLIpt96gFMzeorTNG0vJch+0djxGkl+a2VhPrVcr8lM8Bk3RCmGupJ3NbOdynbHuJjcFG79uZp9w92/U5D+3fnGlmU2S9CM1nwNPV3yeuta83aT7nkWL2KtL2y12P8mt33fcV5bf5aWbhxkdy/tu9GJMhJUkHam+/vjXS/o/L/THt2jiu1DSexRR9vdKWuDux5bWtUnVNsond126wgXyYEWz7cvVpvJsZjcqCr5zFBeyhyV9wJuf7MvMXqaoUNzl0Yz4lZK2KxfW6Qb+LEU09AlJv5f0Pnd/oJRuB0Xz8tcoKj4jJB3o7nel/2c35zOzPRTR8/sVhcMmkg5391mlbb4q5W1nSX9Jn/VQbx0ToGPeUppZOZUeM7tZ0aT964oL/OGK4/TE9P+W/nU166vtT2nxROICxUXs32rfTEg5lcqcQFlKd62iKep/Ks6JiYonR58ppbvN3Xc0szmKgNgzku5291dba5O69RQ3G/9SfIht0zoeVjQXrHyU7aVWQLnHecVn2lPSp919z/T6C4qb5TmKpoonufvZbd57riJYM13N51+5CfrXJD2paB1xtKSPSfqNu3+ukGY1RUV8lLtPsjZjGJjZ4Ypmko1jf3dFV6RppXR7SvovxQXhWkU3iA+4+/WldJcpAj7lSvsxhTSXS9pa0vcUXRkeLvxvtruPK7xeW9LTHt0WVpO0hrtXBfKyWU2ffIs+eodJuk+FbiXFi5+ZvV/SOxRP1s9TlJ1fdPcflLa1l6TJiu/tGsX3e4RXPEUys33UWnEr98+cqpoyOqU7WdKMmsBgN+fqepL+5vEE82WS1nT3P5XSbKCozHYaG2aW4qbytlL+y02ka8vUlG5dxU3dmxXn9rWSjvWK1jwWTfe3UCk4VFB7/Sus65OKm+62laiUrnY/WJuWVu5+YCFNbTdCM7vD3V+b/p4u6VJ3/075f23yYJJWdPfnS8tzxiWZoyiPzpV0mTf3Pb3cU9/sumtbf9SdM2Z2gaKsma/mc7k81sEziqDF84prYCNdo/taU92gpKlsSOlPVJQNW7n7lqn+c6m771JI8y3F8XiR4hr2bkn3uvvRpXVl1UO6+E62UVxvb3H3i1KA4hB3n1paT+X5UlHW/FLRle4XHk9PN1c8UdyxkCZ73+ecW5nlUW6dK7dMrS3zLb+f/WqKB2zzPFoSbqjoYnRtKd1IxXX+No/xjzaRtKe7n1NIc5PiHD1F0RLwcMUT6i+U1rWu4iZ8I4/g4hhJ49z9e6V0FyvqxocoyvP3KB6AlLtqvVPSyYo6l6mi3mhmb1F0SSvWG6rq2h9StHAYqXSjrjg+O47n1UndMWJmv1G0Lv29Yr83PVxN53BbFXXGym50XgqEpH1/jGKcpI9axThJXdQvqsa6c3cvd4+ovcZ0me4oxbHxpPrq3+7NXd+z6vcpbdt9ZWa/T9swRSvrJ9Lfa0n6o5cemFlGIK9Q3v9LNfc8dXoRRDhHEUlsVNIPUzRZ+lAhzR3u/lozu8vdt7Xo2/izigtV04HS4KX+QnXpurlApkLsUUVF5pOS1lR0V7i3tM2qp5ly9z9XLbcYHXoFLwwOV5FmuOImyyT91psDL+enPyv7GXrrIDMrF9a10Ds0v7ZoGmreYeChTnlL//+K4ruq6/M8x91fZ2bz3H1sWnaTu++W/l6o6Bve7ma4XMm+Xqk/ZTqmTOkGvJDmfsXFZ57XnBDpe25JU6yUpX35SdXfwDY+612Fgrtl8B8zOyN9hncruq38XdJcj1YJlQGyQr4agbJugy8dj3Mzm6BogvZKReuHryq6V5ikr3gKWpnZfEX3mWctosk/dfdyv7bGNisvWhUXqxUUrVHekrb3M0nnFPddqgjMkfR+jwFLV1VclLev2O4G6uuL+Stvc5Oe8r9z2uat7v54RZqJbT7DtEKaCe4+sypdxfpqo+LWxVMua9Mn35uDHAslbVu+oapY16vVd/P6c3e/u026EYoyyST90lv7p8uiKfpqivLqHEXrm9vc/YhSuqqyuuomJiswmHOuppuJqo2WBzK7RmkcA4+A5XBF66GxhTSVA3t5RbPnujK1W9YmOKQ2ZWlf1lorsjmVqJSudj9YBEIbLa22s9TSyt3fXkgzWxXdq7w5cDhL0V3nT4qg4Nbu/kj6Hu92960LaauaWMtLT27NbK67b58+xwGKY2WWF4KpZraZu99ftb7Sujpe20ppayvkOedMcVtLKpW7B7n7xRlp5yoGwbvd+wI7i69zhXTvVAyQLEk3uvuPOqwzpx6S8510HIS4sKw2mJrS1QaYu9z3Hc+tLsqj3DpXVpma0nYs883sp+rrZ7+4dau7n5r+v4bHWCSVT1e9FITMkfvdWrTOuETS8amcWVHSnIpjMvf+415Jb/fOrStz6w3zFP39b03lzdaKm+ZDSumK/eJXUtxLtYzJlnOMtKs7euEhrMWYNlPd/VOdPmNKWzx/VlF0OZ1T8b1dpOiq855UN1tNEYB7bSldVv0iR841pst090naqWpfFtLk1u9zz+czJf3YU+sBM3ubpDe7+/GldLUPMwbS0hwToSGnP36jsvRkqkQ/oohslk1XXyVoFUmbSvqtIgqdnc676A9TOMGeU+emRTNK29xYcTHaqpjI4klt8XVjO+XI7VGSvu/u89Prtc3sUHc/I6Wv7WfYuHmx1lYLm5vZ4tYK1maU2kLe/re0vLy+Lc3sKcVNeeOGIbfP83OpsnKPmX1cUSEs9nffKH2edgPRlCtfOf0p71FUMnMiasVAwCqKaGk5MHSe4iLa+MyVg/Cp7zh/2OLpyZ8Vkegm3jfS+pnpIr2Gp2CJu//B8kbt7WpMhIzj/FRFH/tbFNHaWxWDJX2zlO45d382rfOvKa/ttvlFSbIYdMfd/e9t0r2oGD+gskVDkjuGgRTR2IeVBug0sy29NXq+iyJwM93M3ifps2b2TS+1enL3aRatrRpNKVtu/tI5mDNCf85YGFLcuDaeco1XesrV5rPm9Mm/UxHlrrrZL1ZWHkzbXvw/T80ILVr8FDWeGm5gZht4Kdin6AO5bbrgftFiAKxyk+tuyurGwHR1gcGcc7VYGV1FUWbNUfMgVVLGOAae2Ufa+kYvn29p9HIzqxq9vKq59VOSZns0yS96h6TNvCY4lOk4xU1820pUkrMf/ukxaNiidHw9psKAYg1e343wI5L+V9Fd5BPeFwzcQ63dfYr7ZRVF3+z5FXnLGZfkb+maOVodBplU/bWtqFhpX1whV/P1MuecudXMtvG+wePaMrP9VGgh6qWgd9pHR6lvENpOnk/X2kZz5MopNFOdo+U8T+/pqh6S5HwndYMQN2SdL+5+nZndrr4bxWMrzotu9n3duZVbHmXVuerK1NwyP6nrZ3+holto1YCCTQMJpvUXb5pXSOlfKN00/ytd2+8zsyPV/rtd392/a2lqVHf/tzWPg9JQvP8Yo3iYUnXD/WhGAKExSO/0imVFz7n7c2Ymi5H0F5rZVqU0LV0GLLr27FhOp4xjJNUdtyukvclL4415tIDMevhUcaO9saSvVSTNHSfpN4qWR8PT+l7ppYewFgHiSWpu2X6Ot85ElnWN6SLdfMVsCp1k1e+Vfz6/3vu668ndrzGz/65Y3/lqP9D9gM+I1IsgQk5//LMsmvF+XjEA3sskfaGURl6KsKcv6CP9TWdmX5X0NU+R7pSH4939vwppyiPZNrbRdKC5+5jSundUVO7L/lH4exVFAVtVMH3Y3Rf31XX3Jyz65JxRSjfa2/cz3F3RQqFqEKLi4ENZo9QWHKGoKDYi2m9S3FRuaTEl1Pe6qPx/QvEk4RhJ/624KSo+3b3XO0zdVyFnXIeHJV1v8SSxbTP6tKypmZBFVPXnpWS5N7Bftni6cryiqe4aiiddjXW3PeGt0A/V80btLXbfaJqS0sze6a3TatUd5+59T1quMLO/VAQQpAhQNQb2stLrpmbcFgHD7ylmXZCZPa5oSdBUubfqEdufUoyK+2WPptxZfRGtTTNCtQa3vi1pu3TR/ZTi5vO7inOquL43KVpZPZA+78apwlp8gpg7Qn/tWBjJqu4+w8wsBTWmWDTxrGrZkdMnf31JC83s12ptcj9f1ZU/S78brb6qBkgrpi+fw43xO561aMX1V0Wwt0k6X05U8/S0X/LWmSlyA4O156q7f7SUh7UVsyeU1Y5jYPmz++SOXr6Korn6pen1uxT76AgzG+/unyikbRscSnk7VlH5eEYRoNtB0mSv7oqQU4mS8vbDbIsR6c9WVJ7+rujuUfSsRXBurkUXg4cVzTGL3lJ1A+PuP1O0ViouO7n42qLbxRUVecsZlyR3kMnytW2Cmq9txfzlVMhzzpldJU20aBLb0mS5sP6piieh30+LjjWzXd19cml9dbPeNFxi0ed9rVRP+aBKZZfVNwfvth4i5X0ndYMQN3Q8XwqfwxQB3s3c/UtmNsrMdnT34jFcVa95f5tVdjy3csujLupcss5dQHLLfKmmn72775u+r9071FWK6RffNKcbxgMV5V3RJxX3CMconsCuqb6BlYueTeVMo3zeQYVxUArOTd/piYpyYzVVX0tnW7R4vEKl8Uasu4F7JemhlLcrFOfYE2p9ONXC3a+wmEK+vLz2GEnl/YfVV++/wMzO8tbufXNTna08w1ll8K/4mRTd8cpqx0kys48pgl9/VdSRGsfaNqV1na64DpyXXr9Pcd2aVEqXc43pJt0Liu9lltp0W1VN/b7wntz6xeMWDxQuUHwX71N8P2WdHmZ0OwtFrV50Z8jqj78E689qtl2Vzir6TZbTpQpFy0i2Xj+i/OLmLTVpVlY0WXlrafldijEVGifeMMXT51eX0mX1MxxIFs2YPuTuj6bX66tvysgbPZos1Vb+LaPpVNU+qslbVX/Kd3thzAnLbEbfZv1bSZru7q8qLKvtI5mZ92662cxUVAIrR+0tHscVx3TVudDxOLfoAlKc5ueU4mvva9VS2Xy7kG7xk9n0vX2uURakG/KvuntxNGWlm4gX1BepfXf6/bSkXd397VbdF7GpiWlaV24zwtvTvvyCYsq4c9t8b3MUzfR+m15vqdj3xSlAFyhjhH7rMBZGKd0vFNHsHyqChH9SnEctTzIso09+u33m/RtpPIvFyPanKc6b0xVl19ne2q/1MkUgpNgdbjtv7a71HcUThI6Bwf6cq6kyO68iUJwzNkxVs/wt3P2zpXU1mtSelLZ1YZvr00zFzfOiQt6ulbRnet82hbTXK6ZLrQoOyczu9GjC+VbFSNqfl3R+1fXUYo72VysCx+0qUdn7oZB+tAotrQrLq7pXne7pYURK01WXrdL611S03tii4n/FcUlWVwwQ+Ejh//3ebhf5M8X1vtg1pvacsfxxo+6StL1HK6/GtfiOimBD1TgE7tVdp/ZUocuZu19X+n9Wc/ButPlOzvHSyPupXG4MQnyANw9C3EhzvTqcL4V031YEjya4+5h0vFzrhW57ZnaQu19ael/LsrQ869wqpG9XHrU8eEvrKbdyzepKlsNq+tkX0tXWhTts41Z3L0+VnvO+nRU3UdsoBtMdreie0/XT17S+8ysWu7t/MN2gNwbu/ZP6gghPK87RttNTpuvvmoqWaOWb6+J1bgXFNWR3rxk0suoYSef8G9z9H+n16ooun+V91fZzltKdpuZWI9tLesDd31dKVztOUiob3uDuf6n5XHd663h0LctK/x+timtMN+kso9tqf3U4n9dR8z3UjYq6ankcousVDxOuS3WanSWd7KVuFANlqbdE8HhitoU69Me3/MFZiqOHrqCIQLUcdLnpJA2zaEr0r/S+VSWtXEqTNZKtNTfFW0HS69Q3Anwnq6m6+czPFNH9MxUn6pGKgZ6auPvHrbmf4Vme+hlah9H503vLFezRiibSjQLqF4qWGQ+U3jq6EUBIHpO0pUfTz0aTnvMUFeuD0+vDFMGkxYViqqS9zsysww1WZV/WDp539wlW6E9ppTEycoIFDdbXvK4RGX1EMQJr0YmKfbOxmX1f6Qa2Yl0jFJHg0Wo+zj+Yfmc/SVD9qL3W5u+q11L9cX6Dmlu0FF8vbtVSChKMSMvaXRhW90Iw0d2vt+pmsLt4YYAuxfSGv3D3XSy6Gsjdr003352amEqZzQglPWMR2X2fpDemSnbViN4rNgIIKR+/s+hTWZQ7Qn9uVLyu9U7RlJptdtPkfj/FkzxXNIUsd9dplOUfKaZTVKKaynx3bzTLu8yiS9Yq3tq6QIqWA+8qvP6iRf/rst+nn5XSTzu152qq1BcrR69WxVNrd789VQAXj2OgihHHPW92n9zRyzdSPIlpfFerK/pCvmBm5ZY3lcHS4kdNv/dWBA/uTDevVa5Q9ZP7str9YIXmvY1ri7U2+T3Ao6XT4u5VqaJe1fqplsXUYY19OkwxdVrLSPYW/XWPUjxtnaS4KdhKzd1dakfqTuvaUtGKqdy6q6rveVWFvNzUOOec6eYp0Vrqq6OsWZXAM2e9MbOTPQYQu65iWUNtc/D0vtHKq4d0/E6stQXbOop9/yuL7pzlLlh150vDTt48Hd0T1jod3Qnqay3UaZlUc27llkfKb+Wa1ZUsbbuuzH9bu3yXZE27bmbFqbkbN80rpP8Vv4cWXgosu/utFmM5vUZR1t3tMZtXeZsrKcY/Ga3m87SpfPAOM4J4F7PRFbY7TNEKcHHXP8UMMkXFOtciRYvH/SvWlXOMmJpbgTee+Jc/S9vPWTK7lLeL3P0XFev7aaqbNcZJ+pS3jpP0kPLul140s9GF68ZotWkNZmYbqVD2mtkbvXX2i6x0OcGCuvp9IV1u/eJv6ptetJPjFC34N7d4wDRCERgcFEs9iGDRjOVjKhREZnZm6WS+Un2Ds3SaKq3YP2iRot9R1aiUuekukDTD+gbP+6D6nng1zDKz/6f6EayLTfEWKZq8V0Wdixe2Yel9Vf1cPqOojH9UWjwKd1XT5k79DBvfw1aKp6+NZuVvV0S1yi5SPMVvPJV9T1pWjnrelC7YxSa1N6YbwMYgSLmV/zsU07a0azp1j5mdrRih9BuKqabeKOleSZO8NGCS4mTcoVS5ukIRSJK0+Olsy8WoqnLnefNg5/SRlOI4v0lxbLSdnzndhH5UHWY0ybjx8zZ/V72Wao7zThcWi/nNG3+boivS0YrvYgUzW6SYz/1Lpbfeb/EkqTFa8vvUd0EtepmZ7eTuv0rb2FHRnFGKc00Wze8uUrTq+UfFOhpymxEeojj+j/AYrG2UpP9XkW62xSwTjc/wXkU5VrSupN9YzPXcrjWAKWayeFIVY2GU/NNj/Ii/q7rL1GI5AQLLGwn/W+n/jdGSjzWzt3pri6dp6TM2xq84NC17dzGRxRP68yVd6O5PqH25/0+LZtY3p/ftor4mzMXPmRUYzDxXi0+NFkn6Q9UNjJmdlyoIjXFrVleUscWb4Zxm+VIEW/eSdEoKfG6o5n7yDV9L67o+5f+Nkr6att3UzSpj38+xGFF6U0knWIxNUlkhy33i0mk/WHdNfieqNWDwgdKybc2sZWov9T0NLXYZKVaqFkl6pBzYSs5X/ZgZzyvKgs+pryxt6d+d3nem4lxoW94ntRXyzHMmd9yokyTdka6FjePohKqMWd4UaHuqNbj+ttKyts3BS+/LrYeUn9Q2lj2l6Gqyb9XnaSc3mKqYjm6Y+ppnj1A6bywGP9tb0kbWPH7JGkrXqort1p1bWeWRp8EMG8zsFPXV+Ypyu5LllPm5Qavxypt2vThFd+Om+YD0uvE97K8oLxpdcQ5VjD9Wzv91inruTYqWh1XTJUsxXeBzKrXCrFhf7VT07n5azvliZkcrglaPqnnQ2/L3cXw5ONlGzjFyviKA1hjM9ADFDDNNcj5n8ldJP/HUmqnGGxQBe1d8x+XxSO5VjJdXDsyWx0H5tOJe43eKY+hVqpgC3qK72iGKcRaKXUjLY1/lpssZzDqrfq/8+sWI9HnL+6E8xknLwwxfwkGZO+lFd4ZLFM1yG1MkHSppbXc/qJDmbu88SFy32+ymKdleKkyX5dGfsvj/qibmXnXDmZm3YnPDRYrofOXFJXN9OTcA10p6l6eZIFJl8VIv9Sc1s1+5+04Zy0wRONhF8b3drJjqygtpblFEHIuV/1O81AzLappOWfT1vkhxET5KcVJdpWh5caKnZm4WT33GKOZLLfZDWkPSZ725mW+xWd0q6bMscvdPV+SlUVEpRuNbooalNDd7xajTlkb+rtpGKV3OjCYd97uZPakoCE3xXTUKRVN0AVi7tM1+H+dm9kdPU+xYDGK0tyLA8/u0bDNFd5efeswd3Hjf2oqnjLumfN2omG7xidL6X69o2dIIHDyj6DozXzF95yWpED1EMWDabYo+vFd3qDi0bUaYKog/c/c3Z3z2lRXHZfEznOHN075ldRewzCafFtOHraToR3ehdx69PKd8qG1ybzHrxmsa57i1715VNSJ7VRPEVykCIIcobqDOV5S/Xkq3veI8WFPx/f5N0U3lzlK6rAtuSlt7ruawGORoXY9pq9ZW3MCd7e7nF9JsomiptaI6z+6TNfNQSruhYnAtUzRDbjcDUF0Z0XjifX8KXLxCMR1aVXPOrBlBOu0Ha27yW8zz4ia/FmNVvEexf24qpHm5ogxcfE5a913dTBG0Lz4lKg/cNdvdx1nz9JFNx69ljNSd0vW7CXeb9WWdM6X37CDpI+5eNSbUhoqHC6Y2s9RYzRRoZvZRxUOizdR3I2eKsvoXXmjaXHetL6TLqoek5dPVZnwmRR/r76t+EOLGunJHwn+vYh/soCibDpT0Xx5jmmynOKe+pOZxvZ5RzPLRdG1L68uebacbqUy6zUtddiy/K1ltmW99D8WaglYV14WsbjaZn+tGL4yTlc7rG7w0dpbFKPW7Kuo/O0p6XNHd9oRSuqz7D8uYir7ufCmku1dRhnTsFm1m9yjGUjpf0jWdzvUcqTxYXFdx9zsq0tR+zpTuAsW5d5miJVtlKyOLVlbbqC8YdbCiRfrRhTRVD1LlpW5JKe2qimuaKab6ruqa9FvFjFOdHkp3k652ytbc+n0uy58SvuVBvaTyg/qB4+5L9UfSnXXLFFHnsR3WcZUiolr5U5H+9rpligrVzwfwc75KMejhTxStBq5VXODL6b6XuWwXRdPA3ynGk/i9orJXTjc7bfuO9JkOV0y5V0yzUNLKhdcrK07i8rpOUhywIxXNZo9TTGW0huKpaDffR6M55gOS/pDyt23V5+y0TDFCfuPv+0rpiv97h+Jp8F/T78bPGZJ2y8jvDW2Wn5H25eHp56eKvrldpUnpvixp7wE6Z6r2+1cL/9+9089AHfdpWw8W/r5DcWNVTjNC0ed2SbazpqS1atIMUzwVu0TRr7kqzXaSPp5+tmuT5seKuXsH6jtaX/FkbF9J67VJc7piRN6c9TUqnvcqgmx7tknX8ThppEm/7yos+2UpzY8kbVx4PVLSxRXb+27xMyi6dZ3Z4XOsIGk/RT/SBxVBpXUq0nUsg9L5d4Si+e7uiqDTyRXpcs7n/dN6nlLc4D7T4Vg6WfG0+deKQG1/j495ku5Kv+9RBJjnV6QzRYudL6TXoyTtuAT7fm1FBfuNjZ8267pZcdNxl6Lp5xRF/8yu94Okozt8D5soKuG3qLnM2kHS8FLa7PJEUcl6XPFUfkH6+U1Ful9KWlWpvqAYEPW2UpofS1otY5tT0nY3VDSlX6d8bBf2e/lnngrnY3/OmUL62wt/b51+71D10+a4XEHp+qMox64q/H9NRfPdi9K+a/y0zU/G95ZdD1HUDdcvvF5f0ZpuHUXzdSkCCaP6kY8DyudL8XtUBI8/LmlMxf+Hd7GdjueWMsuj0rE0XxG8/HjNtldWm+ucMsv80nt2ULSabPf/9RRl1qiqfZL223GKWVfOaPyU0ixUdKktlhkL2mxvnbQfT1XUpa+vSHOOYsyiuv10R/p9V/q9oqSZ3SzNRnQAACAASURBVJwvhXSzco4RRXm/Zzq/7lN0wdqyIl3bY6RxzqhQBqlNeZT7OQtp11C0mL5VUWZPUowhU0wzX+kBdno9TBXXtprvYff0e7+qn4r010h6WcZ6c9PNaezfwrKbSmly6/e553Njm8V6Wct9iqKue66itc94xf30pRXHUVa9oe6nF7Mz3GFmO7v7rZJkZjsp+rgV7SrpA9Z+ROFT0u93KvoNFVs1PNBYiXXRlMyjD+mzZramV/fFXcw6j2Tb8EPFjrxAnZuylCO0wxUV7bJzVTHQXRWv73P7PUm3WV9fnHeodWR4KQ4yqbUfzkckeYpse4d8rFH4e65idPs10uuqZqdSRMTLg1QVlxWbSpX30+L/eTxN/JEVmj63Y81zFjfGr9igTfLd1RyNn6a4UHSbRorv9bMWfZfbzmWvvBlNOu53d7/BzF6rqATP97y+qDnHeZXiMbGiVzyhc/e/WBorwMy+4e6fsBigs+V48taBrNZXXDw7zoObItRvV/NTovJnzB2h+DnF2AvXqbmbzTFpPZe4+8FWPXOECmWXzOxgRfPn6xX7/DQz+5S7/7D0ttwmn3L3eyxG7p2tqHBtn57IfNZLzYMzyoecJvdrSlpgZrem1zspRuZujIXRaFa8g6L/6+/T600lzbfUJ92bB/jcVnFju7fiacb3FdeCmWZ2irtfYKVxXaxvurfyQH2v8Bj88liPFh43mFlV8+Scc/VUSe/wNiOOW3MT6tsUAxLepigj3+kxWnf28ZFeZ80opKhUv6gYVflLigrIZYonyi067XvLn6lEyp8RpO1+sDTlsGL8h5Zm6O5+eVr3H1TRdL1CVf/yxmdb3Zu7NR2nuNnrOHCX8sa3yRmpW+obp6TYLcXV3O2hqyb3nc4ZRRlQNx7UcYqKftWo3a7Wfd9xCrRUd3pK0qFWmj5OpT7Olt9MumM9RM2zA4z2+vGZNlSUQZWDELfjpZHwS/WGxxQ3dov/l7Z5ibsfrKj31p73Sd251bE8KigeS21buVpMsX6xIiBwn9p3Jcst84uf73aLloPlbe6XPscrFd/dJoobqXI3mysVgyDOVvt67/GKLrWNsYi2UHT/LG9zvqLL3+WKc+UEr56+cyfF/rpXzfcf5XppzlT0uVMG3q+YIWy6OgxAm65T1ym6Xo5X3F98LO3Dye5+S0ra6RgpT7PZYKruhpXzORv5e9pi8ONVFa3M3iHpU/+fujeP+20q//+fl2MmR5lSMs+FyBTK0CjzkFkyNXwKRWhGkQYqhCJTknmej4wZMhzOcczJFBkakEjC9fvjtdb9Xu/1Xnvv9b7Pje/vejzej/vee1977WkN1/i6zOzwRKZ6AK0xfwnb8yKcqN6NmM2Jvms+N8QqKh9DOFyfZpCcwbSdl9AcfSXtc3QtX2PJVuvHTauR72vHc23JyCW8P9Lz6tA/UhpKbmijN82IkAhP0wGfMbPHwvYCKP8kpVZwliCMYGbf9/6QpQvNLM1d+SuafDakPy/5BQqlNuhQFMI1i0i2hbZeLygiI2QCafsmMJP18jgN5VceUzilCtCRCgXA3Q8ylTOMC/yOXghjcvf3VFwPM/semlhODs+wLf04FJhCY/cjhNiYwoG+5z20/w+ivNO5MsFnNmSpjLSkKYfZgCXC/4TtxRmk+8xsHwbBTdISMGnN4ldRlEcTMvH9SGiJYXfvQZb+YXnwCnyFQHujiaCvoknG0/rdTUjN26Fn/bGZHezux9JAXf28SRkK9zdPst1WYzsei/gBhzQxZnQiDXVwk/s7HQkDlyGP/jVeztXbGYURRoTiHyHFKR+7FzNYaz6lKODWKAHfQt75Z8I150J5c7kRoQqkKlEk1kMCxgZBeHsXepbUiFBjINgejbkvo3nyPSjFJ6WDau6NAuhTwzNMRPgpxyFhKC7gN5tSn+I9lsZMqR/WLrg1Y/XpjgU+L5l7B1rnNgj3dg7D9Y8BahLGqQN1i9T17fegV6lkbQuVShraqq173/Yd1qSj5LCZXe/ua1h/aDkUBDJ3/4EJFGte5K15xczmRsLsZ+nHWagC7vI6zIwqkEmvACX0IcK5K8YMdOBBJevgup6FuwYlP6cqsFcTsPTnaDfOnoy8yJ8gCZPO26qVQwLV4DNV4aVYGQk/7YOp3DByu/QrY6MZ911jq2s+0o24P5oZcq6jIIcg+XhLBNz9OlpLz/DB1KnOOb/CaBXp+2hM/d5VhWZt5ATMaTbPwuZzcveLTemrMUW1GNKOHGWrozVpIWBBM7vW3Z/I+DYeOLNMNaXoa8GRHwu/ViDgIEdvh9bopxHW1AUo0vfM8FzQ0kfcff3wt3M+ClR6zlJawQYIR24RNLZXdvdnTOC099KTqVJjlKN+kBujfosiXzZBET47kJRmd/dvh3+/lfdTK6cCxkj1LqrlayzZOoRcH6lqPFNZMpI6R/0wckMrvWmYCNaQAxUpXTwzC2+kFzwDhzCVSlvP3R8K2wshYI+8NMY+7v7jbN8entW1t3LZDvcEBMVCjm/yd1bgnMRCFvn2Q0LaufRbtP6V8R3sWU5WiUx1nMfRAeho5VJYfTm3DYOMwmCcBoF7LUi/An54xteZs2g9UJsYNbItsJaHnFZTnvhaKNfnl0lTL6Dwrz8FvkVK957cWx+gjgmd9I8Mlio8va2dJjJ50WIpRcL/fyQYndx9wwaemwi1n71XUq1UFux5BKzS5zEw5dq3VTRp/e4mK/xK7v5SWIgu86QEVeE5W/u5KW9zHnrW5EgLAH9Nrvsa/SjRI5dAyNkjlQsaxmRp363uvpL15yn35Z+ZsE2ucHlcGykYQ1aKAnQQnG/1zBNcSzaIQD6wz8ymeH+pthjuuEzYLs1/I+SDqO/XIUPPmbnwZGbbu/vJyXbn/DAMBQEhnRsGIoxMHpj5Mr68hN/CcR7vuN7qPggwV9q3PvJ+vofegnuAu1+Q8XWOVTP7OUq/yQHgLkjaGQfs7gnGx9RQgzA+hw+W/r0ZGV9vDULBXChtbgAboGKOiONqEhIy/puPq6StlZBgODsSosYDP46CS8JX9R3GgkxRRd9GKT0zINDFnyLl4cfu/mTC+2vksSwCd5nZ+Sis/Eb0btuMoTHqaX5PKrMUeAY8tWi+n5IYFHNjycjpZEaT2jFTQ1YuV9tautLMFqS5BNqddJSPs14Z07jGTIewZ9bJ2qqSQwJvJz5T4JuHntftFh9Eh8f6MRsiqN+xJd4aMrN3olQhR31qAHMi8OVjazbgJ4lS0DkfBb48ym4TVK2rzbm1GFIQt3X3cQ08jXO+9ZfLju/s7IKBKmKNTAaWd3nrb/GstK7J2HmZK2KpkUzgygtm9/W7Bt6ZEIbS14D58ucM61VOL3bJEl3UNl6GaOMBpKCf4O6PZ8f2dfcfhf9r1qy8Ak5x3xD39htUTrVU8eAjHko4mllr+64onInu/oFkbjCEIbJW1u7Q89ZYkFXi7JmML4vRH02RgzTWjuc5vQN3J/Ddi3SFqM/Nj+aT1wmRrMPIDV30pkUieL+RYA0E1HWCKWwlt9zcjoSOZ9FCMDvyZDwD7Oo9BP6vohCguJAuSDnkcyuEYp3SZ8nQnj1DxTWz95ChiFOJZIsmKei32OWhd7j7N2o6GvKqgqzhaXt5uOEKyJDyL5ot7hGxGRR2tBBlxObzA98UGlC6A71mAhc6LfBvzWDo2Tu8V34JZFUbsfh6L9T1RG/xxuRGggqaxd33Kh2wEE7bINzhgyjRMGhpLlENDyikaAV64dPLINyIOczsC+4+IeH9AL1FcjlTSarfANhgmkLpu7/s7lEx+kcQzNqoq5//DIXK932rMBlFsBmaBJEG2oFuBHaAF4MhJIagr8pgasuVwJfMLEYqXYty8XOU2hMYRCg+Pr8xUzh+KRw1D/2rQSW/zMwupxf+uiXCTomUerjmp38efIxsvvEMQCo7dnK2Hb/XSKm8nKwcZfI8iuo6MPSfnVHO32tobojet/mztvZDHsn0/Tmh0kiqLFuhmqAPpil0pTtFutF7odVrh/ZL83TNWJ0DPWMa7twXMulKh9sQ9f0BalEO4/m54FpbUehwZKie28wOIoC6Fa4/DmHjbEfzt6+tVIL3SrN1VQTp/A6WRakhxW8kSi3hW4F+AMw8eu7zKJTznyZD+YMI0+GPDNKT4VdSGECew9WQ93VZM7sPeXNuDM80EjJv8sAdgowzC5nAP7/ng+HxO9MA+mdm33P3k73Ci1UzZqwyRSwotu9GEZHLQ1+FjJmT68yNIicXRevVwV5AEE9vk+7ycbVh0rVySAz3PovBqK7ejVWmk3lHaTsrOwHS829PeHdBc81VyTW/5+59a00Yp1u4+940j63O+ShQbZRdVHC3QGvRawgMNefpnPM9VGMxgXW7q2pQiZ4zOSauA04Jsn0JUHxH4Gth/kxTC0YiM8zsRBSFMIl+RP0+I0KYH9dAkUq3opTIFKw10j2B54VwvVmBp83scQRKekdob3bkfV6QfuPF7m19w8xW8EHnX2mcxjX3V4kRZoncIJZc90fJZmMfscqqOCYP9jFItpyCKlPlUePp9T/TciwaEMYB+3hmDC9QnBueMrNPoHVoJCLJesDp48O6G2k2Ej0q4e+UaYbho6Jkq9WnB7aO57C+HA+8anLKbeHupbLQkT7ZcixSldxQQ29Ficf9kCK8BBLgp0fe6bTu+2XAuR4qI5jZx9GLOQMpXqsAuOqNLoZAbSDz0FoP2XkhU8m3SG9DSlHp/uZEeTZbo8U1R+q+KEweP0HGDqdQatHrUwGqOpq7r13THuqIPzd5J09Dlv0c/6E233bBnLeBtkGK3mHofdwQ9qV0tZlthb4hqNOWwsNnMLNjGJyY1wn3+iyFsFZ6i0vuxb3UzD6eKeSROsNpC/s/5R2eZq8vDfUImphjSbilUerC98O1J4T9J6OJPF8kf2P1aQqLJGPAsu1SPmhXP1+wZFF399uCQFJNoxine9JdB/doFFJ+VNjePuzbJWUKAvc19BCKi6k99BvvZkRzxEhfswSV3OSFS5+hz0vu7nubymBGb9kxnlQE8BBmaEopucDdLwnb66LKMfGaTSklsZ2BfFtTmPP+DNaqT40hl6J+FoWwrcJ9Po9SSTYAvo5AKLu8ctsAC3sz2nFV2VmrT3eKdKGZrRuMqZjZUmiB70Pdrhmr7r59F0+gG01l0E6nPx3u9qgcWkXqVzinShh391NMYe0fCe1t7AW8k2DkmMvMpvcGr7q7bxL+3d+U3z8ercUj1KSUJm3k80jNdzgNfeuYMrMteodpX/8uGnNxTj7RzM509wOTdl72EKXj7o+Z2QMNBgS8gPKdHb+IUMYxCL7LI6X/J8iIl/a5/ZGH+Zpw7qQGg9XrCIfh6dDuPGhOWiU8/8n5CUF5T50Lj1E3ZmpTxD6BDLXzoaiNSC8go0Gk36A15ggUmn84g9gQKZWMs3n5uBgm/W1awqSpl0NitMePUPi/0ZMLUmNRazqZhchVE4p8yQAT01tLOBIjbPTLcHsjj3tUVuZABqk+I0IYpx8wM2tRFmvnoxpDDiav5HRoXH7am6NbOuf8YAw6mbA2mtnfgR3c/a6MdSNkzPwqGu/jUUpLTqUUtJxWRUCIXaUF70NrbVfK0PnIEXcxgJl9ChlAz0NRstGhdwkyApaMW8P0DRAmwlz0OxaeRim6x5rZP9z9K8gI0Ikb1dFHPk+vKs5Een3iXyj1M9KRKFrjOqRX/AzNF31kw6WcvWZmr5jZbN6MiwYqUzw+XP9ItM6nWDLvRZh4s9OPi/ACZV2mRqbp5DOzo6gv2VqVHlgxng9CYPD3BcPOj5HuUiRXGtM4FCmcyniPJf9XyQ019FaUeJyEFuTbvReK3FcGzEKoU3ZeDH/Kw5ZXY1DhjB7aBdCCfzCaACO9gHImY035t6FQr23QoD0X2NLdWycwU4j5jJ4AMZrZmi4QuyJIjw+GqEyh19HeHzuau2+Zn2uVQHemsMB10US0Bgrr3iXny84phQUdgibT1lCyGgoTzCz0FrVx9ATtkYnGFN72SwbTDyaG4xehyfZsJHz25bN5FnIWjA7jUXjyKzQbG2qfo/SeYshV9WQazhsIFY770mOm8KSlS0KFVaYpWENZwUhtylRDP3/Q3Rdt4G881sBfNU6zc6alpQ6ulcsIDuwrtDs78CV3r8n/vN7d1wj/j0fI9gPP4HV1nUvtD5SES+dG66WIfSn8jYrDtsBLDXPDfRQAWj3x+prZDe6+enbeDe6+uoVUDFMkxUbeUTbIlOf4Oe8uf9dadtYq052S9tZD3rT1UD/5DQrRnZTxNZZxM7O93P1QM8ujIQBw9xzk8eoyWy882+rL5vYJ46iSwIgwbkOmvIRzfoUiNi6gP8XoxNq2hp1Har5DVz8P2/ciJSymHcWKCUslPM/QKxsGEgBHtl0ewkPdfS/rgQrn9z8SlWZyKKwWfquidXcSCss/KeG72d1Xsf70qlJp0zyNyVAqw/ssK09pDcBz3l9Or6pUcw2Z2WbuXop0icdzuaszZNg6yseZ2UIeyv527KuWQ0xgeBu0CcSF75Cnk23g7hdaOb11IGK1hkxAbet6MOCZ8o8v8ULZYDM7FEWmnkn/OF1oyPloTxTdlxpyTnT3n2d8S7r7fRXP0Dnnm4Bav+XuV4fttVBFi9W62s/aWcjdHzY5VgbIE4+4Ccjvi16RZmJySI5EJ7r7FQWeNv1jRIaoGQO1ZFmZynRfkPE+4+4Tm+Zf7+HEVa9ZZrabt6e29D3fWD2vmZ2K5tMJ9Bvb92w8qbmtTuD0wNcp09TwIYddVclW60gPrP1Ww34HM9sNRfY9Tc+45d6vYx+GgFTbIhqq6K2ozvCKu7sFa5opVy6nf5rZvvQEgC2BZ03WlRGLn7V4aGEkdPdRupGdn0E5sd9GYZJuZpukDNYQ8h6OpaHvw6KGvuzuL5sZZjaDy9q0ROEatYCOuPv/TMCJHs7ZmMQDa/XgN39AniSnoIBbpcU+CEvv9UKN8wK96u5HNx109/VN3ovNkRV/GtRPznD35wqnzNnUVvYeStf6acLb5mm+MfCvEf7WAqvcb2ZH09/PHzAp7alSfBeqFvEkg1SVppAL9000RD+/1cx29SzqwRTyOHHw7GaqHact97Z4dm/QUdHClKr0HSSkn4csz99HEQunkpH1hydGkK2R7+wJKnngjx7EWc1sVpdntDrfOdDfTRUXfhvO244kMiO8N0yYAOnC93VThEbJs1MD0Dqrma3i7jeH9ldGXkLoWdu/DtxgAkdK8/jyMXUQAvq5M+PLv+X89INwvkIS2uyV6U4J/8UmY+oE9J029szQEPhyANiNkVcZenXu7+66XmirJlqsJvULFEa6ZyaMH4MUWqgDdcvpr+E3Df3RD6W20jZT9P3aKKvIX/MdaqLUHkHjKSowM9D7PpH2zrZL81DEwvlF232b6rE/j4zVl6NQ1qbQ7LvMbBtgnCkycnfCmpBRDehfpBrgucYxY0NGKbn72dbupDDrD30el257MDRZv3HrEfqrZb3D+41bZzOYhnQWg9WpWuWQjJ5uMyAEak0nCwaEcahqS96nimQy+i1N/7tLK149gSIzYmrGRqhC1p6BN1Uk3oHm+dRbncqOtfNRVZRdkDlrHFQ1c/4scc4Kx65JZfzCGphHksY1cD8U6ZJHrxD4U6NECtTXuMaY2QHoncbv/u2ghKY4DqBUi73ol8ueC30inatPNrNdGcRVSY2uxRD/rG+AIuzmjzKyKR0ryq6veHCiVcy/w6xZr5vZ7FFuDuN5a3eP0ZuzZzJX33Ymb2FmJ3vmVS/tQ1E/v2+7MTM7Dtgru7cfu/uuGeutZvZ5Bvvu5zK+Gpmmk8/dJwOTzWweH0x/34P+1Nuu9MDabzV3pqv0bftgyuceKO2lGG0f6HbU/6PT/HR3v63jPor0VkQifA1ZWT+GvHY7Ab9LLWImD0DMkYzgOAegRX1+7wFBNXpos2uuisLwlkLepnEEb1M4/lXktZgFKROnI+/9wkkbEWRnbjSBRav42gj5vVH56ri3c1He11fQBPcsKov3qYyvFtDxk+FZ1kG5l6eFZ3k14akFv3kICXR94VoevP02hMXeCt6mhvexPzLq5ICUJc+aoQn+FyhHsxhCFgTUhV3o3fOhOtITk/dQDAv1JHrDKj3NQYm/0937wqYb7msmZJhI+/lRSFCeGS12joTv9yOjUfpONjSz5+iFsBpCYr4u5QnXqhIqa/u5KRT3XCTURWF9RTS+NvEG0Kg2qhinJ7Sc7p6UBjOB95yAwgSNUNEiUcquRsa+m1Cq1EfQZP7V0r1bv5c5jplDPANSM+Wv/ZQWD2ItBYF8P3qek+tQlFIOrDgJ1f++PmyvhgDzUs9hFNa3oAOg1QTsdTxaPA2FOe6C3s967n6GKQT2ZgbnhrzM5l2hrZzvyozvW+He0rKzZ7j7DzK+K1DIbSpcnOYhx9IGDZrroD7wSLhuXqppgMzsj+6+ahdfw7mtwrgp1ecwlMoSU7++4ll+uY0ykubNoqAsH8yg4rRwOF79Haw/Ss2QkaMvSs3MzkNz9BWh3Y+h+fKZvL0xer5vICX+3aj6y03hd4cPRrvNjELkPx7u/3Lg+4X11KgA/Qu8ncBzbWPGhoxSsgYnhbvvHI4/Qi8PPidPvnvEPjGUVx6F5qgkLmyKtnwvCstNlfTZgL3zubJLDsl4D0MG9xykLFd40u9wnSfpZAnPVZ6BPJYoyBFrobFwCYoCvd7dN894GslD+tJYUJi/5/TMWGyKbnnCe5hicX/rt0/4Ouf8IM/eTq+/bQes6O4bh+Pnoe9zDpq3axxLXc9bBOorrDF3Ah/wELVoMm5O9MGIobmQAT7KZX9AKUvPodSa+wPfl5CR/Dl6c93IWAg8qad/RiRn3J72jcD3KRRh9+dwzYWQbHgNwoH7eeBbHxkYYzpikwOik6wcCZtGU1XLW4E/95hPi2ThYjRJx731RWaV2g/7TkfrypboW2yDsMF2z/g6ZZoh+Ur3MnDPybE1CemB3gHSWzh3qLkjyKof80IEb6Htd6A1aSukWy82zL3BW2BEADCzj5EsuF4IKaps50yEiF3y0KZ8t6GXdCZSdD4DLOru38r4FkbW/q2QoWM/hM3wQMJzERrUT4bteYEjcyOCCeF1OwZTLRq930lHu9QHw7NvcfeVTdbWTZGl+q78o5vZaUj5vMwVPrMGsi5+KeGpRRa9HPhkm5HGZJ39oXdY7M3sSBRKd2sH38OF3fnEvDL6TmujnLTTkYJbEsZ+gUKUP+zuS4VBc7knIf82ZFioFYBBPQnBNNUT/8bULpAmK/c8DIL/rImEgeOsMrzYKqspJNeu7edr08tvvtunIvWldpwO0V5jRYtcITOzp9Ek2pS7X3vNyUhh6vMgemYZt6z0lk8dYvMH0MI3Pux6DtgpMwyUQu0jeUlYDoYz80KEj5nd5O5dEV5YIUyzhXcF+t/JgNesQbhIBZ+iQTOSD3oP0v4cI0zWTJ8t3Nc3GMSRyIWIKmG8hiqE8WpQt6TNuVBqQZ+RA/g/lzey2GZDW9ej9TGCqO6I+sp+4fhQ36GLatqzfjyVEs9IiqHJ2F4Sxge82yZvzWooUupDwN/cvXXenVoys9+jCMKDkUfyGZS2tlrG1zpmrCU8N9tX5aQY8hmKQrWZbRSebUP6IzNfQIrljRl/pxyS8JYUH3f3nczsK8hod0elgF1MKygYJKYAy4V2lzMZ2H/t7iWsJUyOhlm9ISc8PEMpsnOncLx1PjJFH3zWBw2TiyJMgLz6Ra2DqnPONxl1DyBJYwH29/4w7/FIht0KzUOno+/e5Cj6GINy9FE5bxeF77SGh7TMcB/X++grMf0Zhal3IuYn54wHTvZB7JgoryxJT14ZSBsxpetsitKg2uTyzjUrGFWWi+0EWf5OH9LhYUm5ekJVo/AMr6BqJl/P+BdBCn9ugF484ZmMZPb4rd6O5rccz62qwkvC3yjT1PBZD79rDfrl8rcBr7n7R2346lpV8kUtmaI4lkDRfKkhdSBtIuhSW6L5+J6mOauN3gpgxdmRkHsG8ID351lXIQonNCdwj5kNeGgL5z5oZuNc1usTTLlbOc9DqHMfZGbLIEX1UpQyEWnBzGgRwU9yugQJga2IwpaE+yQK38korDqlC20Q6G4AQM/dt7KADm1mWyJU9BwgsBNZNNBfgavM7BIKZbDC/68FJaaL1gY+b2aPogU5Cm15WGUJkGqEwiT6bxRhsTO9sP9lTCHtuTK2mvfXQ/2nDdZDbQ2lzq6/H93AoPMCd4d+mQofMSrgDHffwhqiA5J3shGqgND3TGb2IhLgj/P68OKqagoJVfVzl2e/TUEditrGqQ2XfnIbUqxPTQWYlKw/PPcpYGYLoZeFiX48/VEB1yIE9rwqxP88pJWY2TTufrUJFTttKy+9dYoN1lBvVPryBdLlWVrOZLg0d38+CLIpT02ofbzuDMg6vSAwrQUEeO/3Xl5pZjsBF9JSwhaFG34fKQspXwmU83bg9vANNjGzA919vYztdesP+1yAZAxF5dTMPuCDHrfSApnuixEmG2U8v0NCUhc6/GqJMH5AUELOCdeuBWuLtBMSxs+hJ4zvmBwfFrgL4BQksK+PsCV2QGlse6IKGqU2m9qayVWKy8Kcsr+Z/QGNkaG+gwnsc5K7v2hm26EQ9597PxBUGtX2duA9hT70QWQkPRV5TEte80i/QF78rvV5YZTesgqKTJgLeb5oklOSe47z/VBYOYGqgOcqxswsluQNm6KUSimktVWnhqHiu3H384HzzeyD7n5TRTudckiyb8d8X0LzoSigJYMCdSMyKtxUUmBpTivI5an/uCJFXg1z8DNk6URm9js05l5DkXvjzeyn7v6TwnUvSv6fEUWYpGHQXfPRHLkBAUbW1jkK/LXfvnPOD2tta1RQWDNPMLOTkAJzBHrOUm74B66GmQAAIABJREFUecgJ1DhOTd7jGME4AxpX/y2Mq0NQat2EwPMRkjFlQ+ClBLqbntJcSy8hw1S8ZlOFsIVtMEUTNL/d1WZACFSzZl0OnGEyfjvqn5c18DaSux8MHGyV5eoRBs+B6Husi9a1/B5/DtxkijRwyhX2oL/Cy1JITo1RWJjZdu7+21x2TGSanw7Dh+aMJ5Huma6XLwBxPfo78Di9NIk85TBPNayVL2rpsfCbPvwGKMikm6LIlzNQ5FyrYaWJ3jQjQlDcjkEWj4eQ12eBMGC/4ArxqEUUjrR/Jd9L4fqTTHVnn6S8kI6Qu09BH/Wb2aFrrJdPFzt3SYmauSAYligP3RtHlhNoslxfGT7y2SYvcQ50t3i4l63RInA6UijWTnjWpR5ZFDQQHqe5DFakO0xeoDaL/bodbcR7nBkJtfO7++dMHvQlXGjZIGXPEVDXpxgcoLnX83/h/UVrayynktLJKD8xDQvNc9YibUIABg3P+FdT5EJKXaGJe4S/63fwLdigbA1dAWEUbdX287GkrnFaizUBut8dkRJ7GzL4TEgW3/H0IxND+KaUJ/rjETbFFmF7+9BmvvjXlK6qLb3VpPQ1kQGbmfKzl0Kh2P0MdeX0zkepYxNJhMWMomc47etOVuKRHr7AWhlfDiI1PRrP26D0krPpB1CM9C3gejOLxrMPIwU4p2PNbIcwj0cPwleQAJzSXgWDUS5A/6MgzJWoTRiPedpVeYddwvgwRqGE5nBFL+3hPYyJaz141Yds8+Uwr/7JzL6Mcr7nLvDVfIejkRFsOWQ0Ow7NySPefpN3dUMks0wC/hbuPRX63om8ltFbdDEyIpZyTh9HhosmxeRcZDR4Ho3NG4AjvL/EWZRTNg3X/m3Y3poEC8CHx8ohzg2BilEblWNmZ+D4YASFEKVUaK6q6tRYkCnC7hp3v8kkpR+HjJaPIg96HvlSK4dgKl+3M4OG153c/WuBZ3rkCFgNvYtjzew5z8KuOwwSKd0W3t2xaM78N4N4VUu7+79MeCiXoJK/E9H77iPPAC5NQHRpDnnXfDRTy7GS3Fv77RvnfBsuCmg1NEY+hNafTdy9VGoRlIbaFSlwFIrUOg2tN5+lvxzgu939CVe00tVoXBsqeZtGi1bhpST0GpJVrqbfqJKmaqWGxmmQ9/2MpI01Ga5C2D7AJWH9a/My16xZ+6JKBl9E72MCUzfmV853mNmV7p6nm8zs7peb2SEuzKpvBwP0CLmifCciA54hoPspDNJxwai8HzKKzEw/4GHs711zbxWfJ/hdJkdNjGi+13vRTUcgeecGJD9f32H0qZUvqsjrUqMeBj7oQ0TRNNGbls5gKm21CDIYpGHjRwKPeqHkkik05X0odLsTebXl2gsgC9X0yLI/HuUMP9h6YnN7m9IfQljKp/saEiJz0JVY6qotBOiY3KJnHaFkZvY6Cq/Z2XuYEQ95fxrAclQii2Ztz+AtYd7WHkI4W1g8iyE+BQH+dLS4fsaFWj0T8hS8v3R+F5mAbTZBQsPxSAk8wN1Py/g+gBQraAilDnwxreR2V4TDLOH+BsrpDXGPcyBl6DFPvHY2thUQhm6rpp+PJTWM0yPDQjPaNqdBSvjRyHh0PHBYg+eprZ3GShrZvlmQMjkNPQ/ib70fN2MKCk2OSPMzArfmwpIFHBFLkN5TpS9sz4SUq22QB/dtyFB7XUlBMmEKXEdP4dkWWMsTlHAzu8srMD3GgkypbVuj0lFXI0HuCHdfsOWcOekJgjeVFkKTB/ks9HxroNSY9T2LHDEBUA6UIEyf34TovRkS5NO5PK+08x0kQHwErWuOwpq/E453pn7ZkCUUwxr5RXpGmWtQXfH/ZadiAeshGAcPR97Ns9x9kYSnCyAu8q2EDCOzo7SA8Qj46o8ZX+d3SObS79JL08rza2PY6i4oCmE/K1RASPhnQP3qJ8hIlkf5rIwEz2soeLdN+eM31ghZ1oKsHv6fGUUoxVzsJZDy/0jTnGotpQpHOWZGopQajo+s8eHdzYhAe4dK77J+T96eZN5lF9jfXQjn4X/B4LkXSm9dHtjP3T9EgbrkkMBzJirltw2Sc7ZFAv4eCc94FLWyevg7OwoP3zFrq9Eg0XL9BYHZfDB68G4ke/0O+IWrglcVxknoLxfHNbprPjJ5lv8BfDtVXkzAgvP6IOhceq2BSkw1ZGZ/oyUKyHtRto8gQ9ZpSHnOy4/3GZBMyPXnuft1NFCyTqYo+zd6SP3J55IhnmlaZIz/qxdA6qwOCyxNe3oV6TqPD3svSXsTkJEqx6XI8+Kr1qyxoDBOZkHfcy163342lJq9VMZ/Ixp756LIhycQvtQSZjaLKyKtaDD0LNLRkqjEtn1jTWb2aWREvgZGsMj2dvdYJtbQu9gaGVcmAEd7Vnkm8HZ+qyDHbu4Bk6Hj3hojWC1UYrEhUhc7yd3flB/y4s1c2D8rCs8BWdHfG/4fD9yDBssTKK84P3dV4FY0qF5BlsF/NVx/emBZYBlg+jfheb+AvBiPo8n1L0hJzPkOrmzvANTRrOH4JkiY+AuyiH8EeLiBd7r4Fy3cczfwrRze/2NhezkkrAzzHi4Kfx9GESgPJ7+HCvy3hb93JPsmJ/9vDWxXOG8XZK0s3cN7kff/Kwhxuele50ae1PlRJESJ52vAr8Kz7Iq8VLuFYy8gIJbiL30n8T5Q6sOTyDN3DwJZi3ynIlyC/B52Rmiqw3yHMWvrjfoBe1Tumw8tQM8go8PZwHwFvmVRqsb9SGlaBQmsk0ZxbzehfMq4vTpSYHO+H3XtQ8L1ZBRJtT/yrH6lcN4fw9/LUeTN8sCfk+OnoPF+HPLAjqNhzCfnTCzsuy3bPgZYpqOdmRDA6NFhe1GkjOd8c4XxEueBpZG3MR5/HaWGLJTsG5gXsjbfjbyIH46/Br7Fw5i6HIXfl3jWC9efFUWA3Q28P+M5CbgjvO+Tw+83Hfc4AzC+sP+qjvPWDL+1gD8l22sirIac/9fh/tYJvxOQ4aLU9vpoXX0fUj4nAhsmx/cL+58O7TyFjAxt9zsbwoRp42n9DuH9fyM87ztDP56S8UxBc+UEZIAD5e+W3vumKCruVlSB5d0FvktRis1ByAjyfRTSOdS8ENq6F3lM4/ZCSHGN29chDJ04Tv6JjE1XIqNSqc0HgaUajg01ZkIf3wc5Dr4LfLfAc3vbPhTa3/jL+lDjL/BMSvh/RzLHN9xHtRxCkBti30AyzlXh/2OQd/AyJE+tC7y95b2dGfrFn5EXfgIyQJd4l0XG3E3jLzu+O5JjL4ERoN8/NLQV5Yj49wGE2VQ1HyGF7tRw32eH34NIcZ+14ZqrIcPLZ+KvwNM456Mx+8nk3g4kyPJZG9egOeZqpHRenW4X+NdH0a3Po/X+b8AzGc919NJKfwDsRjI3kMiSHeP4SHr6x2xIZ7kXyWdbjHJumAWYJvy/eOgj0yXHNwAWSLa/i2SDC0jGd3L8tsrrdq5ZSIa5IvSvKJs/lBzftO2X8O0Rzv0v/fL9ZAT4nN/bKsjZMX+4rwuA1cOxS8Pfv9ALy3+MZv2pa97ald7ca8iJ9DxKPVh+WL6EfzKJ3oTknMkFvtmRLvg3CvJ37beK/bzy209Acv29SG44niCDIgc19I+7xvFXdb3RnDTKwTSw4CfHpoS/dyf7voIskCDBYmAiQKGhi4YPMA6FL/+gwLde6ITXoMX3MQoCb+VzbIqEnedJJvoC359pUM7D8QVIhEyEGXAY8sAOGDnCdV5HxpK2686CrO8XoQiHo4GPh2PDGmn+GO4zVejvSv6fES2uG4aBt0+47mEIHXg07/dGtFjdHrYXQeBkIxMEsvSXBuvEZPsDwCcKfOuTTQrh/v+EFquHkTHq7pZ7/BjycB2CUFDz499DyLpvQ4vRF4F9kuNpP/8mYcII/OniN094H9eg/KtD6VUUeGd2zcWR8WgCWpyvIpkUhmlrmH4+lj/KC0Jp3F+Bxvq04fdZVIEk5ZmIhPRtgBmyY+eM4t6WQwvHI+F3BwIlqnmGkrKzAhIs98j7Y9ZX25S+yWiR+xryzkK3An4ISvWYJvxiZE7Kcw+aZ+4P7U/JnwEJqd+kZwCeueFbXRy+weSwPR2JgogMIz9C8+UVaPF7tOX+fxTe/8XI8HYhcEFyfEq45/h7KnmO4hqEIjduDOcuVjh+V9P9JGOlU9gKvIcioWn7Jp62vl/gKQkuA/vC/rk62poS+kT8VvMAFzbwrhj443iYjJDPh/4OaH3fE/hQ2J6fTIlBJZPvpKfALIwqG6Q8J6ExciAtxuLAO2BMG+0PKU+Pobn1mvA+PpEcT/v791F0FUjxmdLQ5g0t16seM2jN/w2Sf/YL3+W47N1/AAmcy6N5aQVkxLov4XuYQSdA/LXOOYV7uh0ZhGZEBqv3JsfuLfC3yiEZ7y3h73Vo3pwz3h8yHtyGcrI/hxxKRadMOv4oGCQyvuNDuych49sJwPEV72HaUfa31vko4VsYKakbkBi5Cnwno/nvKGTcOgI4vMBXO+fPgNbkvxEcLFMxth5CRqSZQrszMLieLxz6UoyKOhxYPDn+DIqIKf4SvlQu24OwrqBKS6V1fTEUZXVPuM+H8rGA5qOZkeH7L8j5cUpy/E6CcxWt9w+g8bgLAgjMr/lDgjw/tX0EReysi5xnc8RfcvyElt9A/57abz1kv1gc4cb8Gcnv8bcdAggceQ/0nKbbhO8xB/BREiNeLV/Cnxu5p6Gnx84S2jgfjasR+Wy03yrwfSe2RcGAm/a52LeSfddm97r6mH2LN/GjT0Yl8kqW7Ci0pIvExfR7rIpGhMLLurHAdx9CeY/bi5AskMn+mkmh0UOQ8V2IwsKajt8MvCv8/34ExrEXWoiKnqRRvPN3oJynaIkf1kgTF+SmqIAzkPXsPKSQHokEqgMJnseG+1oE5TYPDB6koF+LFqBTkEC2VnK8zRiV9oOrKCycaPK5stA356AnNKxNsNiN8r3f3LaPfk/MlcBWpWPJvrWRdX03YJ2Ga05GxoqV0SL0ARKhfpi2hunnY9RPtw7j5VmkYMXfNajKQc5fekeTsu1GoWkq73U2ykasLyIB/UV6itMUJGT/NvCsRNlbv2HpW1Xez5LIaHU/Smf6GwWjUMIfjZH/Q+GVr4d9I0YiJLAP/LJ2ShFDpe9yaw1f2L86ykd9EnmKP1fguZ9MiMyOF+89fwaCoJz87gp97nAyARpFeizRcs3XkWJ0fPg1CltUCmSBd0BwLfEAi6T9vuk8ZBSMXooBDyy9+X5i6OdGgzE19O8PJdtr0D//Vn2HhH8eJESvT4vxveNd9PXl5DdgAEUgXY3zX+AxWoS/jHcGZGhcLu+f2Xu5Adg42W4y+ByGIgu3psXY1DVm6CnA8e+sCBsmHt8BGShfoN8zfEHpemPxC9/4CWRYOjbZvyYK22/ql0U5JOPdBcmZayL57RmUQpt+0/chI8KJSPmfQGZIza47YJDI+O5pe97AMx4prbeF36EUIpUS/k0D/6FpfwnHWuejUXyPe2kxpiR8rXM+lVFAQ97bhJp762jjUTTnFX8JX/pcF9Gtf1yPIn7vRPPa/nk/oucM243gSGrqx2jt2Dc/N2svrt//od2Z2NlHKMipU/mep0eOkbPC78v0R10cGv6ei7Ae+n7h2LJtv6StTZDx6x/0vPcnI0NYui5VRT3V8iX7foIi6z4bfpeidD6QDDgJYU5sRotTofZbBb6HC7/SfNQawRqODUTRjvb3ZlZnKAGZRfLw9zlTHdQn0OIYaxRPSxksphYw8Rnvxz+Ii0tOJ9ArW7U2oWxVxvO0u9+bn1igVxDg4FX057nEnMGZ3D0i7m6HBMlDQ+7LpLyxEkBJaV9KrjzsX4VfvKdIHyNUY3D3p8yKQNZ/CbmjHvJ5d0OW0khLu3ALpgUe916u9mWmEi3pvc6LkHi3QRPCwUhAyu/5CjO7nV7O8x7en5c6vZnN7O59qLgmMLsZkl1zuapt5O0/EHKGUupE1E+u05irmrC9ZgJQOg317a1RdEOkv5jZbijVZQUCIm7Ib5+ucM9RsGujV9396A6e2ragvp+PBdUg3qb0dxOK+6lhO4KJ9uXklvq0ZwBEpnJDj7vKoa6F+uZvPCDVhvae91AL23u587sB4zzUb0YLz6WoX6cljV7wHh7CT9CCk9M9KNR2ndD24QWe9Bl2T/6/jxCibGYrhndxi5k97lk5uMDfCe7moYKHmc1NfynAlF4JuZAeeBeif36J9KIJDyXyrYS+a+m6NwA3mNnuaH7aCr2XlB5CY6SYG+2D1UeaniEHOJxY4Im0MnCnqTLMf+mN+ZhXuBma25ZF3odTvQFvxzvA2qwfO2ac9VcQwQexPPYGrjazh+iFSRev4e6Lhfl8K+BbZnYPKq0W8TFqAOIiveAJGJq7X2+qPhC3a78DZrYFGhvXhGc4wsxG8ksDz3zI8LM6PUDQPTzJL3b3aRrutUS7Al8zs5dQv43fdOT9u7ub6trXVB9aDFXsmRGBROI9LIk7zewQJNcsihQjwrtuotlQJGFaZs/JgNYqxkwr8r4rf/skM9vMM0C/Jgp9cjH6820bc9ZzcveLTPg3b/N+HKbb0DjKqUsOSduOwHDXMgiOi0uCvsvMnkNRds8jo0bEyEjpmPCs30ZGlVmRYpzTTWa2tPeDbuZUC8yLmR2F+klc375gZh/zXpnurvloWLoLOZJaS6XTMuebKi28D62BB7j7XaO8l5z+AkywwcocIyUerbtc6z/i+t1Bz4e2nkBG0V1D++Mo6x+tFWp6t2cfRNHBsdTvtNnxWdFY/whSgiMNzJc163egmj5ytZn9BM0p6bvNcSnmQWki73L3dc1saQTKl7/To9DaHJ9hexQJvUvYrgGuPLLlmBOwf1xYMudaUnmmgV4Pusez6P0elBybaRR8hOvvHXSBWMr0GORMBelVjhw8SxaeIQdRrBrP3lG5LqEDTbgve6E1czYU4Z7SBDPbDBlvPG9gKBora8RY/JCX+DKkRH822f8JghUr418AfeDZ0MD9Kf0RB9H6czTKRfsssrxf1NBeDANJww//kPHUegi6rJ7pNW6nP/wx9VzMSIjWoD+SY0EKoX8d7/dqQjg/Ard5Z9g/LeXIjLmRIvz38DuNJE2Bfkve7dm50QK7K/JwPIAiFJalkLcdvvHmhf3bkqQMoJSJi0ly4FGO/AXA15N9D7a8hwez7d8jAeEItHAfRiGiJZ5Lh4c+fJvzwzv7G5pcFsze6y8Dz8eT/WsDXxvym8b+sD9KoZiXllCnIdqt6udvxA9FhWxCg3cehTtfEN7tM+H9LhCO7df2K7Q1KfT/RVFo3M+AS5Ljd1FOL5qB/nE6M/1W9yXQxJ3mDhZDl8Ox1CPxCpoTvo7yU3dIfxXvzyjkz4djqwOzhP+3Q3Pm/BlPnt7zOplHGkUcXRPe/0koYugjheutiLyvzyHB/kEyzIEh+0bM7/0VSSRBga/zGQJfKVpng2x7kdKvcF4axnh96RsQIqHohQQviwDQ4vGHGTJsPPTFZSl4wVve45wozP21huMLhjbfnu2P4e4/C99gLeT1PQqhnQ/9HajIL6UihWmIPmRoDhmX/wq8RxIwGFra248WLAl6ueSHkaRAoTz07Uc7Fiqf9TsozHuzcF9PkmA/MHxO9i4owurZ8Mz/YZS5tEM8Q6scUhgL26Cw+z4MCOQlPQ0ppg8hz+X/hXEzTaGt0vOX9n0YGSPa0r86o+eS/XeTeN9R+HEaRVo1H1W81wvDd746fM/LSSIBC/yNcz5DRAENeY8HF34/yHgeRHPSdBTGMiEaruJaSyJZ8C76ZfVPoJKzOf8N4ducg7zumwD3F/rGBYQIA2TYOjw5vlO4/9uBy5L9y5NFzCbHOjGBavoIlXnxyDC0Bb2I8WkpyDIMkVo3tb/w3hYN/0cl/h/hPb4/4auKehqCb4eG+5kOOQ9G8yzV4xkZ6ragBbuk8pppROpUjdMx/7j/L/0YPqenZlLobAtNYid13NthKB3gMCRcxXyceUnAU+gHLUmFyyJoScc1q4w0te2ixeRwpHzH/+P204HnFaQ8rJicVwzBoZCziyzkN2X7Ykmxp8Pv8fyew6RSClH8Llm6CAH8Bk2OOyBho6iA05Kr+hb18aGVjqkYO515nqO8VhXQ5Bt07Wjs2pseQGYabtim+KeGwE7wNCoNW8iI8gW0qF9BCNEdo+e9Ey26y4X/9yDJlws8jek9JAYHpOxthDAF5s7aWDX5f/pwvfczlaC2ZAYVGgwrbc+Qf38SEElkNEtTj8ZRKQgF3vWQcnIHZUyWa5HnoTO/u+Na21FQQJHRdpuGc2YL7+tSZNT9EfKyNwExvie/N8qCZ5sA2vkd8jFGkl+a7KtWwirfXxUmApqDXkUGxiYFsRpLYoj7mxH4EjLOxDSZoedfEqMSAewz2zdsTvaUcG+TwvaSFIB5aVHmh7j3oeSbcM5lyPi9D/LE7YXKuIIMppujCgU1bZXCmEvAtA8iY9lCNKd/VQHzhmPn0G/YWYCgoDDcfHRy2z4y0Nb8l/BVzfmj+FZvR3NhURkOzzpgmCy0cw0FI9Ab/UPpibMiJ9YJyMC96ijaeTcyGkyT7JuXArg3PUygSyhgAg3bRyrvryolkY7UOrQm3t70y9qaAcnhZ4Tx/GX6560Uw2Cr0PY8yNB1XdbWtAwaw2chAxmt4Qv3mqeMzYLktOPyd1LxbocZz/tRAXyM5qGfonmk0Sg4Vr83M51hzMhUIs0bDruHsjleX+c30leQR3F3FB61Dr3auLHxzjbd/TUzm9fMpvNCqa3kWluiyWKNhO+dCC8gtnUYcJiZ7eZZmaphyd0fQIMs3385skJH2om6WrlpqbI8PDhuvwuBYv00hEWdQSFkHwkyfyvc21Omsnnpvl8AvwjhoObl0pR7ofrYD6AJBqTETGEw3Pe77r4vssydBBDSGfaNDCF0CRTyezryfqchYOckvEOXhhoteX2I07DtDjt2poYW8l74447Iw/gZUwnYG4CfA4SUpYfcva8Wupl9FUXV7GtmE9z942H/N9z94I5r/89Uu34HerWa+/qnmc3j7k/n+7J23u7ufwr/74CEvt1CutVE5In8vZkdRLn01lVx21VO6pfAL83s3UixvdvM9nX3kzuep4tedXc3s40Q0vhxNliqqi295zzk9SGM1/MbrnNUwvcKUianmjwpn9VBtSlKmwNnhfSjWIJwJIQ8zOX3WKg1XrqQma1Nr5TT79F7zefDSDO7+y1Zqs2rDbxttBe9so4pnY4Ejd8Vjk1G3+977n5T3Glm05rZb5FX4/WwbykU8fW9tAF3X3vI+6z5DpeZyk7G8O0tkZCcUmMK0yjpFjNbwbtLWq1b0dZ/3P11M3vVVJrsGQqh9EPSyQjL6RMkpQpH0c5N9Mbhf4H/mtIFY6isey81cFMkCE8EJprZ/xXae9ndXzazWHLxPlMJwpzOR975iTSkHlVQrRyS0nzuPiDjQF8qaSuZ2ZJo7R6frPsgI1wpJecx7y6d90WUNjIeGXH/STm1DWR0u9fMYirRSihlIl6jdT5K6L3pRgjLH0nN8VB2MeOZE4X/p/J17ZxfTaZSrXsgBXwSSl+9iZDSF671WkgF6KJ9gAvN7BoK5VrfCArvcgtXud5/05BCZmaLIzC8BUnSGNw9fc4nkFOMZF9TasnGKH++cUzVrFnh3r5b2u/u38t2vWgqQ+7hvFXR2M6pK7Vu8/D3C0h5jrLMtgymOJ6EvuWxYXvrsG+rsP1qojNtgJy2T6O15AfZ87yKIm3SfS/mN1/J99FwjRnd/XBTavQlKGrk6wxJtd8q0ObIGXOHu+8YZNBfF/jOQzgLF5KUAY1kSj9fl16qxT3IYDwaOeT/n0YEZDHPydCE9M2BA8rd2o3BgdxXc9vdbw3/tk0KJ1AwYBQUxIeAP5jZ+SiUM/IdHv46Cq3L27kj3xf2H2FmqxWeYaCG95tFNQK9C8/gaOBoU17rVsAzZnYvcK67x+81o5lNm3dkUx30mZLtrZDnwz3krWf8C6LcrRuBT4dJPC6m3wmGlJw+RmIwCLRuti8qmE53rupYCYDVZGZfQqi/MZf/7ajixlHtZza2V9vPx4JSQ9tHCAuHu79gZukkuD4K58rpMORR2xd5SiJ9GoU/ttGOaFE7yN0fDnPFb5PjPwEuNrO9kBUaJIj9GFU6iJS+q3XCebj7K8kz7IUm/QfNLOKeLIcMbruQkamW79aof15Ke95+Lb1gZt9AnuwPB2EoN+o9F/I0rwNOMbNn6Cm6RfCUN4vM7GHK/TJX2uIz/IHBZ0jPeyjMKeehMOePu/t/MrY5kVB/E/1zeVQwrkT973rkQfmMmX0m4ds9aevvJhyOKJBtTncuconGufsAtoS7/yvMmSVaOFMOIu2IUhNOD+9iFWSM+IK7X1xqKBhwP8PgerR7xtr5HVz5pZsh76yhSIVzs3aiQvkz9O5uDPtGS2sAu5rZn9E37ctDNbPZXPgnRfyOjIbBkqilRd3902a2kbufZGa/o9/Q30pm9k7k4ZzJzJanv3b7zP2s9TnZwOPhWc8DrjCzZ4G/Fvgalfnkwqsjj+aLwUC0AjLAPdp2XgfdaGbLuPuUqWhjCbTWzE5v3Qf1hV0L/PeF73MhDY4Fd5+EsDJmC9v/arl+UblL6Nu0zEdhfv8m+vb/ovftXyHBywjK4A+RQeP7SG6ZE5jGzD7j7pdF1o77GQ3tgYwjf3T3tYPh5oAC30QzOxM5n9JnTY2MByAZYnYKStMbQUH5+4CZWcOcGulM5BD4Nf24WKOlVkyghLrWLNL9aKyvT1lO3RN5sxcxsxuQjLV5zuTCh4jYMIZSpNPx8GcAM1vN3VdPTr0jtJt+/6Xdfdlk+wrrx1nzoEQ/h+atVM4r4VeMCbn7P83so8ClJoyZjVDFoKkxWNV8K6g3Vr/cdD/hnq9GMscd6Dutj5y8a3spgLyOAAAgAElEQVQPp6+arL3/jz1ZN5DZNCg3/ozK9t6Pwua2QCHcZ7s81SnPZGSZmUIyyeSW2KBw7k0PoCXyrZPwbJacMiNKefhrLjyZ2fdL9+vuJWCeTjKzk1GuzCR6k5EXhLapJjN7FQkVA4fCNWcrHBv2GkugqgQHhO0fonCkL0frnykC4XDg765IAYIytz0S0iaivPgZUQj5Wii/Z193v7/iHr6IciIXRuGq8RlnRWkL2xXOOQkBeqXK+qGpcm1md7j78mZ2p7svG4T6y9N+NNZkZpPc/f3ZvjvcfflRtlfVz8eCzOxCBDb2OArbXcjdnzMBTd7m7u8NfHfH/wtt3O3u7zWz2xNFYOT/qby/dVEkwfuQAnM3SlG4NOH5LQoveyLwLuTuLwWB+1oP0VGBd2F6hq27PQMANUUmxAX9NJQrWW0lNkUZPOXuNxeOvRPNl7e6+x/MbH5U/eQ3Cc8sKNd5GmQAG48MVP8ISuCA8TNS7B8m4LJGsLXcgFu4zyjMHJnO5yaPSKQZkaHoHe7+3ez8WYCX0Xjue4ZwPI9mmxt5V/4b7m/ZpK0ieK27XxmO55EcOd+IsTV8+2NQTuuzaM3azt0faWsjp/B+Vsw9JabonVvdPQd0wuQ12YfBCKkI6HkYUuQWQF62P7Zc/0aUgpavqSdlfK3f4a2iIIcMUCLoXuTu6ydGK+tnGzBaxXYXRNVbSoCww9zfLe6+spldh9aop1C1gMYIh3TMIIX3swiT5Nbk/l8ATowKrpnthBTOfyEA6k+G/csDh3gLcLOZrYm+52WuaKP02DHAEW3KvJndiYyoyyIF9jiEIbNmOF4thyTjeVoE+vgQ/SBlyxbaaSUz+6AnETstfCcUdru772QJ0G+JPAP6rbyv1vko4TvY3b/R0s5t6NuPR3PSuu7+x6DQnxplh9o5f8hnuNXdVzIZ01cJ+kBJhjm1cLq7+zYJz0R3rwE/jYaTxd39N2EtmcXdH8t45q/cdyjqa2fSr/ylUanV91Z5/2ejMXMl/QarXP+o6iPZOTOgsPdPFI5NS884cL8XIqyDnnUacEacRxuuMxn4fFxfzGwVZDhOZaTfoPnj1rD9AWBXd/9C2N6InsFzgofIWTP7EPANd/9U0/WnhqwXmfQ2lDJwJcnYcPdzzGwdd7/K+qOYSHmyNmvH81FovG6FHFL/RkbYHTO+bVC/nEAGmGlmJ4Zzfp6dszvCh2qVZUr0VhgRJqGFbUF6QC5LpB/dzK5z91KoZjy+OHqRMaTxdARIt0AD/83uvkrFvU1GVsOJJFZDV3hf0znToDJ0RQXRFPI32nC+tJ17kXXuDf9gU6N8TsU1p0XAi7ugkjwg8KvjUATB/zLejyHP1bxI4bkXAeI9PMQ1x6O8vDZE/fycgXeT7+sSAM1sH3f/sZkdQdmrOppF+U4E2hU9nONQ7m5R6R5F+639fCrbnhtFbMyLlMaIXr42mtgOCdu3onzvP2XnL4aEnhUT5dWAD5EpsrnyaqoGU0J2HspQFgwee4RnON7dJ4f9q6E8weo0BFPkwkP0kNVjH6kSiE3hfMugOuQ14djpueOQweujDccfpcVTFpVIM/sTheiKhG8glLZwrTlQjmnRG57wXe/uaxT2vxOlGDhSrJ9KjhXXiuT+8uoC8yHMi6tN6UrjcgV+GArK9TReiCYIx0929+2b9pnZ15AH5ovRABEU2COBa9z9J4U2JxDWShR9swMyws5MT1HeBkXcjHikSvPRMAa6pu9gquZQWs9GxmDTHNl2b7VUo1BUtrMJwoN4PmzPjgxz52V8K6JUxXyuGRjPpnDvs5GCfQIybH/Xs1Suwnl9Y8Yqqi6YUqbmRrm5MZ1lXpRznCtO7yg08UKuVJgqfyxKD89p4FljHzKFVT/hSq1KjcDVcsgoxvM8yBMOWpsHqnUFOfNoYB5XFaplgQ3d/cCaewpt7Jdsfp5epax4XwPe99AvjwCWQngy44AXM6NJ53wU1uxtkEH7+2b2HoQHcUs4PqK0m9m97r5Ucu7Iu6+d8wPvLPQ8poujkOlLC/3jXBQB9RUUufcs6m9DK3+mNMfL3P2qDr5vI5lxEXdfPPT70/O1ozS3NexrNB4lPPsjj/G59Ct0A/KlySH1HvodmHmlhKKS54Wo4GHXrHD9W9x9sbBdVIKTa+bK8AIoFW1LZFg+HRkU8jlkJTSnRUP2f4CdvBcJjpndhfp/lOcXQs6b1wgRY6ZU0fGepEGbjOjmvSpaCwDPJXPz2igl5FHgFx6Mn2a2pCs1q7imxe/Q8M0TNt/JzA5w9/1q+kdy38N+qwVpMFab2cHI0fpnegZ+d/d1zOw+LzgYwnn3u3spNa2V3gojQlw49kZhF0cUlLDvoI51Ov0Wvn+G46+j8MidPZTSMrOHvNk70GiZyfiGthqaPOoXu/ui2f6VkQI83t3nN7PlgF3cfbdh2k/aOxPY3ZtzpWraqLKKvxVGhEhBGYvv8kEfDC0ey2vNjHJ2/xe2lwA+BTyaT5DJOZORgPhs2H4H8jQvk/BEAXAZVIt6VmQI+VU4voG7XzjMglDxLIcg4fSXSOj+AvAXd99r2LYa2i/28zeTTBEBRyBjUzTsrQh8AwEwXmLyjjVSrryayupsioDc3tzJsIGGEYiDoLiqK32nrc1OhS3hvQCB9g3kPdYqj0Mqma2Gi4w3bXMa9P2/6IkXI/DtggTfq9AzromwAI7P+OYvXScVfEze2i+juXyRIBwfVXO/SRtDeSTz9xfe0RR3XzrZ9wXU92dF3/ZFFCFTLPUa1zcLEVJh37Uo+qft3koC6leRJ+QiWoTjIb5Dcc3J5sgDyMrwjWauDO1WKRSBt7WkoVVGgZnZ/SjSMY/eGDp8v2vMmNkGyIj8aNj+LqrQ8CiKpKs2tmftPoIUnWfR95wdhcY+gzyFEwNfcQ7L5q5rERDijgjf42/IS7ZMOD60HGIdxrewnZcU/RDQV1I0ub+9gV8lCvVd7v6+jK8KA6n2eUwRAlshD/eKKG1oMQ+pn7XzkZkdjfrZOu6+VOjHE9x9pXC8MWqv7VjHvU9E7/PtKFLpNuAld9+25Zy2iJaF0Zr/zjB3LYMiJn6c8Dwbzn+JXmqke1KuNfBNQgCGtyffM50LF0eK60/pL4k3G/DNdO6tJVMkU06e6yqmyOXPIsXPE75ROW1q+oj1R+ONQ2kK3/MQ+ZcowXOjyLlopFkbGaobjQwmx853gG3dfVwDzxzhIQei0qwhUiySt0Q6ZO3cDGzi7n81Ra3/HjkNl0Wy/y6B7xh3/5yZXV2+3BsaRVw7nqvSv8zsPmDZfCyFY41z0Gj1vrcCE6ETyIxeruOXkn1OL/9jMzTJXm1ml6Fwkra8rWWQZWYdEssMCYhLoAtNYEKNVsNEGLfw9ykG8+lBYfjrE2qHuvvkYAXrozDYDgaWpn8Byg0icyJAnVuye2sNC87oEJQOcSk970CJzhyiTUxhsrsymB87dM5qMBpMTT7jAFmzx+kytPj/ycwWRcA+pwDrm9nKXgZKORTlXZ6Fvv8W9NeUBYGsPIu84DH6YAQA0d0vDH9HJQA30D7A5xCAkyGDWQl0pYqG6OdvGrn7pWa2MaGSQth9F7CZh7DZ3EhQQX9BCPT/TxgQYDilwuXxORRoBaDy+vrSoPDzKWZ2Bf1G3N0JdcEr6JHai7nyS18ys/Elw0VGhyb/vxqus0WBb29gee+lL8yB8uhzhfliev18RuTxuJ9+ULLdkSf95nC/D9ggsGYXVc29NpjPTODty2cO9xHBN2dFDoGu/P0oYD9pZuuhXPb5RjkPvYIUsW+RCL0M5mjWfofi+PN+L+dXxnDO3JygUITrPGEhXz0lqwCAQ8asnEqy1d+8G4AvXrdkdHoeVQeYVDFmDgr3iinaajsUubk8MjQPhCxX0mUIy+jy0PbHEVjzGSi8eBXQHGZynHwonPcHD9FZCW2JPOU7uwCU5ydgyQQaSg4J1AomGOhbqGznM4FnLqRcnJXx1YKg1mIgVa8x7v6gmY1z99eAE0zpQ5Fq56NVXA67OwLfsybvbaTlrIeZkM83KR5G7ZwPmodeMrOdUTj6j+P1YcTpklOU92ZF+Awp/RqVrz4sbN+FwFV/nPDMWXlv/3V3N7MYrTlzdvy9yKEwO0qTi/QCiiLpoxrjkdcDX2+BDJqt73oIfaGmj6TYcq+iimoj/dt7KQIXoSjoJ8P2vCjirXR/C4Zn2RJFDexT4JkeRQMsCEwbx5e7/8DMZnF54AdA1gNPG5ZIiWbyXp7/dihK9FCT8yXiUuHunwt/hwUObiRTeshmDOpFOXBl7Xg+Go3Z5dB7PQ6Vac4dZ5NRHx6IrmIQLHbkdpGxbGh6K4wIXUBmnQPPBbp0ril0amNkNZwnWF7P9RAOndAmCFSqazKMXo+06kCfYDSEMD5NWEjTfSVglROQd+VnyMK3I2UBc//K67bRCsj4sh7y5J6KFN6+xc3df1A4t43OR5Ehvyd7RqsME3qjyBKPExpwMyLk8jWoQ9TP7/c3wVOwDvpOm7r7PRnb2fTQryOdRSbMWAVyb+UzxpKi2yEBcappSKXzTSNXFYeh87ZaaB/gkuB1So1zQ+eqTg2Z2WPuXvSKV9AEE4bFOWNkDLk4/FJyAHdftaaBNi9FA7UZLtJ2axf5x+kHxXsBGYzy+1wm3Q7zVC4wvuwCyIw8A56VsG93d/9Zw/3Uzr0HAwdbRz5zds6/a/iAA00pXHsh795s9HvchqE9Efjf3zv4qr5DJY2loa9LoYhUAwB3m5n9FAnWjgycpRTI/czs1wzmM5ei3lYMvwvD9noI2+ALZnamyxPbNmbch6u6UEsreshLDteaYGY/cPc9g9AMgJntgRwL8dl+G7x9RyTnPoW8vnH7MbRGx+1qOWQY4xuSzVIB+x+UDUG1IKhTBYJZoJeCDDLJFKr/JCojF6lzPgr0v3As3v9c9EfANJ3XR7VzfiAzVVTYFinY0K9nTKRntB24FINGyLe5+3WJoukmrIz0/l4zs0/Rq1ZzjfdAIVM6x8yORIrUjuH+jk/aiXrFGu5+fcWzdhqPTHhYX0zvDUW25JgCd9Gs+KVUqy809pHEkJMbnWczs//6YBj9gt4fAf00KhffRyav/3TI+Pdpz7CeEjoXzV19aeOBzkKg5nfT78SKf4eVkdJ3sw6K3IvOl/IJYwdgX1uhpnY811TWAmHL3WdK/80dztfSDxabUiOGVRu96UaEoHDtnmw/jBBi+8jM3segta3vQ4bOfgpCfX4Hsh5+HXlhU2qzzKTtVVkNzWxD+iesiwpsfzGlNHjoFLuhGsw5zeRCNTWXB3J/M/sDIWwzKuHufq1l+AomD3s1uRCCJwFfDwNla+AIU+m4Kg9JA83sAfiwQHsiD/mhhWOlaJCxpjaPUw2i/gCFPpwbDrDhS0ONCXJvWETnMrPpKwxl1VTZz8eMzOwd3oBF8QbSQSgse0aUf1qkYBn+Aar8sa6ZLQ180N2Py/je571ylcNQWyRVF+2JhMxXzSyC2LmPEgDVB8Hx3kOvtNIbRSXDRXoPbekA/0VhoBM85HQjgMubTdVxHKEo3xLbaTISucCHVsp232Bm+6AKMmujCLmLsvNeC4t70Ygw7Nzr7t8whdjnIL+jWujDufGen0cC6NTQ3ZRB74C+71X8DoEnnSNnzz0kDcr1WFGrQpFQTUnD3VDo7un0osBKivqOKEd8OvojIkvPOQewQjQQmXLrz0Lz8UTkiW0bM2ZDVF0wpcOd4O53N7QX6Z9mti89MLEtgWeDjJOumTsjT3gESf4RiuAYMSJYf4rV9Oi9/Nvdx3fcwwANaXwrlRS9tMD3JWSAWNLMniCAoBb4okL4XJBbn0JKSB4yvqgJuwh6c3QJ32Z7ZNT4MjLyvQd5NCN1zkeBDkcK2zym0sKbo8oObyTtgRS1c939blM6wkiIeK2MndA/TREq0RCyAVJiRyg82+r0ytruEwwBfc/q7j8ypUS+gsAJD/IEHDmhp0L/eKe7L2fCwljPB8tF1xiPjkb9Oo6/7cO+HC/oYFSl4C7aI41b9YWE2vpImyEnRgZ83d1PCfuuScaLE6LAC+fu4O73FfbntIBnKUGRgmxlaO7orBRgZqchw8qEBgfK1WZ2BjLEvZ2QkmGKpiiF+xcB7EmMm1aZQkpFhZpAteO5prIWDPaFEfI3oHT7W4GJENGO+8iTcJywYK6FjAiXIMvU9e4+UFak8prXoByY1DLj7r5RgbfVCmWqIrASMl6AhMHb8oXLBBZ3OKorCvLSfzn33JhKm3wICQhXIaHrhx4ALqwyb20YChbpLZDR5X8oX78RibuivQOBG72/7M6wbQwVsWBmX0ZVPf5lZr9ChoJv+CCi6c3uvor1sDhmRl6lZW0IRP3KZ9gIRcZsiABDI70AnJZPOjaGyL3hHawQrpt6pUblUa/t52NJJjC+SWhRuLRhURjra97m7itW8F0a7utbQbCYFtXrzT3Z1yOB+ETgd14oQ9rQ/kgkgpmd6O6fHe5JxpZM9cI/jb77u5FQ+LUh2zC0kI7W85y21bgworn6vchSv0UFP96rCpMaJ6ZBY2gOTxCqw2L9OVTW1ZCg+KvEYBH5DkK5uTmWz+0JT9XcG8bfVshYmVbjGSZ9LW9zzNLOTMBo70XC5ABKeM37tzqQqlTRnJme4WKqDGXhHtcl+aYlhcJGAQBnCnPewN3PzPZPyeeLljbuRUC5EfhrBpQPu5RV5K7akFUXTGkbO6J+cQKKyithosyJhNQ10Hu7HkVmPA/M7z2MqikoZeDl5J3c2vb8plS1lb1X9jnuj2H9VVRjfAsGq/gM1/lgSdGUtwsEtREE04YEfAztrY9AoouOjNr5KPAuiYxIIPDPN7TUdBc1yXeRCnLeYqh06kpIVnsWVY55KOG5E6VMvRa2p0W4B0NX5AjnX4PGzpGuKluGUh7zVJnOCipmNjmXIxv23Y1AN7sqyLXqCwlfdR8pPP9cSP5N8Xc2pZeaVBwvJtyVAfIsfN8UjfVTH4zgTXmqZGMz+ySat1ZA6+6JcQ4Kxw0ZCedFII9PhP3LA3N7SMtK+KsA7M3sJndvTSG1igo1ga9WvqiprFWNLzVW9FYYETpLdIUFaDkkpC9n8gL+2t2bwjC6rpnmjBhaPLYuTAqdZRTDhPV+76EYjwv3GcFZvuxZicmOe1sJhUDNjlDixwM/9l75kxQlNwegHAoIw+Rx2RK997PQoGqNzjDlzuY5X/mk8ALyhP4XCcZFAc9aoktsSGAT65VP/DiKbNkPlYnJUwb2RSFQn0SAfDsDZ7n7z20MEfWza9aWhtqfSuTeiraKQrsX0J8r22vt528EhQn/owgTZWV6i0IpgqepjZ+7+1dMZSNLxsq8OsMPkXCVRy/l7caSVOl4HABUC/sXC8/waeR1PcHdr7Bmb7oh48Q7wvlDGwetA/ytso23odSvbVC44rnAlu4+X8Y3DQJtK3oTMt5aYaA217OtjTuH7Z/ZuIkYC2e7vM9DGXPa5q5h514TCN+y3lHZxwbDZa8FfunlElw3orSzvPrQ2eF4FUBc4B0zUNg3k8xsgrt/fJTntgHAjUNC4Nbh74DTw8yOBX7WJjwnvN9BY/H8sGsDZCA+FK1z23aNGRui6kJy3SWQUL41cANwrLuX+nXX/e+J0s6isrExSrlrSveJ5/3Rs/B5k+PpLDSPtr67GuObKYX2ycTAMROqwPBI1lZtTvOYksm58UFkmDghKv7DzkfhnBWQvOuobPWo00etIlrFusvItvUlT/g2cvfY96PeYF5InwqyypreA7t+O1KCo0z+LOVUqCin5gCMVWt9m/Eo4bkdhfbH0rELI/kzr/RwrYfSpm1U0BdmA36S6Atj4oCwAP495DkpiPeMhDLV+foR9LvFgQfpr9ySOkiPRnNPVX8N33xbhNv1MDI8nQr8HBlEb6hspwrA3lSG+05aUkito0LNWH2rwnUbgbHfCHrTjQjFm8hKdCUWvoko7PIFCpbAIa/xfiQcb4E+6jme5OcFnk4rVJiw1vJepYh3oFDv2DHGpDZ9cr0xi0QwhehPAaIAkefj5grWL5H3Z20Ucr85srTuzJBkYx9dMtllYPpZaOfsJqOKVXicxpKs0uNnlci9bwV19fM34fprI6yUWVA60teBD3lzaUxHoEyT3P18a6jS4IOW/VoD2DVIoLzCFdGyKvCjpoU/KBUbo2ikCF41iTLgVry36B2/DwnxxRSHfGG1BvC33PDWRWb2H2T0+DYaU24NVW/M7BQU+dNaEs8UMn6iJ+WbGviup5fruQEh19PdWz3aLe3l5fQA8P4Sc+OQF2fvwRbGdi4fxdx7KRI+W/EOTF6d6YCovG8PvOYBdTrjLRq9kuNnohzfbUhyfN19j7Z76Li/zu/wZlLTGtFxTqMiZmYfRu9rPTR2Vkf4SwOpHkG+WISWsocZ/4qhPUPj8bbs+FiPmXFI8N8RhdCfEZ77RXffKvC0KolZe/G9RW//HdnxNH0lVlpZ0zMPXzBubhXuaxqUdnKaF0DWaoxvJkyj1bwX5TE9+q4rZXyX0ctpTo1uh2Z8Y25sMKVcbo2e2ZGS+n9t47fQxneRIfts9A02Bs70IUpUZu11RqtYQxlZb053bbrWMBUhtkMK9ZXoOddCyvwp4Xgr9oNnUS7hu38RGZNXMEXIfMHrQtPze/sIelcPhXtbANgxN8yZMFX+iwyFbRXkls/HUXZ8LNes6919DRus7FQVBRbGxQWeRPWF/cXKC+7+ZzOb1t1fDYaGpVCa4ovJNQeeLRgQtkFVTP5OD/NsMYQpsxVyFJ6O+uykvI2krauB96O5vDGtJJEbX0X4DgPvxDoq1IxCfyuVfh1I/zKlb6wKtOJLjRW96ZgIVi7RlYO43WYKKT8WTeD/JuRRDnmtxVEH2hqB55yOFtmmfNC7gHdSBs+JFHOXrkYd58Mo9GlUFO5xbwaFrLgoz2dmh4drxf8J2+8e8nLD5sGu5vL23+kKPz2UJH/ThktB2JxedMmOFqJLSudZBR4GMNnMLkEWzW+Z8j+bEL4vpZzz+EZRI9BkSj58fmAjhf5Y8ryPFnNiTPt5DZm8DdshRehplGt8AZrUz6SHpXJbsQHlEX8POD83FjSR1wNI7hnuZRFTSOFcqE/nz7AsErTWQ5P4Bq48+3chQ2gNtsC7kcexCXwq/6Y14G819E00Xx4N/M7MTm/hnRe421QtJl2o8nD7tYHPm2qNp8JArjjV5nrW0ikUyuml5MIxaFvEZzaFPdYac9pwM6rm3sRA9hICVstB+HJBYCXvD429ylSGtkQXmdmnvDntrBogzuojRzq/w5tMTejUwCAOQ6KIxf0nmIANDzSzx5FR6GhUIvAFM3u4ZEAINKwScgeqoDFtuJf5M6PdmI2ZoMRsiBSxH7h7lLd+FBTzSKcgOWp9EiWx0F4sq3h7YV+kNLI0RgENpJi60giOBY4NRptTgZ+ZKiR935PwZaSsTUc7kNm0nkSSuDCQSng4tTnNtQBq1eRK0zwbmAml0mwCLG3ClijOy/l8RKjG4b2Iix+i73Fg2B5KSXT3XwO/tl60yp1hLUyjVeZwAb7tEdbga02gxX1kSivdE6XAfC7MJ0v4kLhLZmaoz16NKoMYMiA8kdz3awn/svQMgtd7OdT8ywj5fsmwbj1JAROoxngUxudiwBLh3u5rMHBFw2YahVNa639qiiY6ExnS8qiQodasDpolnDNakO2ZGQTKjMaC96HvAKrcEp/jFpSasHHNBYLCvAwyHGzm7o+HQ6cEg/FhwGFBod8Kzd8zojnkNB+Mct2/5ro17yQxFsxNGRNt2G/1CwqlXwuntuJLhXv6NIqoe8EEPr8CcOCQ/QN4a6ozdJbocvcISvTLYBWczd3vZHi6DylzG3gvV68NjbqzjKK7n2rySq6EPv6+LpThSMtaDx04pSbrXQTXO5aywpl6yXLlqUmZaqKVUC3s2hzl/4S/LwUl6B9AqvgOA5r4Hxci6qvByv4MhQnGGiIWSIBNAu2Iqh086MIxmJMeGnBbCJtuLgthG2NqA5rso0qDSQ2l+eozosWtVI6qiir6+RtBNyHE442TxQBkVPylV5TGNLMI5LU6WhCicS6Ov1Kf60wFCIaANekJA/d7IWQcTfTHorrS/0nO/2vDvFCiB4c0/tSAv3WSK9T4Z6aQy61Redp3mVKCzs0W3FojxbqVfC+b0iT+ZMI7eQKFYo+WasvpTTKF/51JvzHkHIY35pxIwM0I2w8ggf+4WqMWvTl9Iv24Kk30mpkt4v3hsrlnLS3X+k0za4q6aQSIK1AtSnjjdzCzVX0qsHhGSeORAtz0TXOQwzZF7Gwk7G6JvkMEjyxShVA5Qma2G3q/T6PvaaHt1Pg2lmPmLuDbDQaQlZP/q5REKkoteiXIVzh3PdTHFkRj8hSUox0dCZFqjG9/M7MNY780YRmVqozcaGbLNCiaKdUaG/rIzObwUPo0278BSodbBK2HK7v7M2Ec70H/94hUmo8eQf3s5bA9A/Ls6oQQ/TuMkhi+xZLh93cUJbinmX0+GMiLZWQLTZ2A5rjVwvbjaA6ORoQlTakAA7dA4pF2dzezi1wpc61ArGb2LeSxPi/sOtXMTvEMMDHoCuuYKtmYN+MaNRqPTNER/x975x1uSVGt/d+aIQxBkJFwVcIoSFAByXFAgpIFlQyCXERAJSliQgGzoCggGWYIApKzSIYhZ4YBBckiIAgSBcWB9f3xVs+uXbtD9T77zIzebz1PP+fs7uqq6u4KK77L3P3UoDS4L5zfxcz+4e6nx+U9M+uQy0jwP0hmOi7w0md6x7ska8+yvJDEVm7q1g0iOhIZWnq8ccJa9SU63+EsMzvS3Y8q+l3sZxl0AvIOLTOgLRP9/yTwM6QUXQZ5Mx0Q+hnfk7tPN/KNJmDyXwDvQ/LOQsgTtVgb2/IXeH3q16LMyaYQrQXd/f+pZIMAACAASURBVKH0eqDvuvvZZrY6yi7yc6QMX6n+qct66j7dHSj+bSMEZjOUej6NmLinEGO/DvB4Tfk1y46GNhZDmtji9z0t+3jXVHyvvwzvYgJy15q7ofx3UezVZxFD+Szw/T7bPirUtRvwMLKyjC8pNwl5qEwMv+cDLq6oc06kQVu1OKJrI5Hw+ANkwZ4LGI2s298Y5vf8Q2DDjHIHIA36c2hT/SuKlxtUP64fYF1d43yY3ptllpsHLXq/Q+BC1yBcg7jMg0iAnRd5KLwHMcBpXV8IY+6l8C3eTOsK5b4MvDv6PRdyL23zfHdnlmu7hpwf5taBYW5fiIC5BvFNlkTW9UeHWM+8CJtkQbS5pddXQDGl84e5cB5CQC6rayPkUv294igpsw5iMLZBKe4+g9KxpuXGlxzj+vwOd6T3ofCa4Zwz6yBr+HUID+EJYK0+6/pCGNdrIovu88CuFWXvCn8nReduaPMdcufDgN9XqzaRB1s8798NXBL9NsTsHY+E+NcQgz97SV2fQnvfP1BIwzvAAxXtPlK2XiVlGudMPOfq5l8oOxcSUNcojpIyt4a/l4d5uEy8NiBk/teQAvvV8P9ryADxk1BmFPJg+FR4f/sh4fEwSniSMBZPJNrfo2uHJ793LDuSMgsDtyJe6CngZoSBlNb9B4Tg/hASAichwSstdxywZOZ4ehSFuK0I/KGizCkV7/4eYJ0WY/eCMCZPCuPjLyirxuHFe0O81v2Z9R0axuWxSLERX3so/N0Y8WUfRfvpXcCnSuq6s3im6NzE6P8HwncqPZK6jkaZTJr6/0dk4Cl+z4rCtcrmwaHIKn4bEvTmKilX+d7Ct3pXyfk5qOD5ydjXkvJLIiXTW3G7LcbHaVSsBeH6X5ChsPQoKb9QdLwfefyU1Xsf0fqI1rD7+mkz3LM42le2LY6SMjMiz6fTEJ99JjJWpeVWRgD8r6O5/zbwakm5Rr4RKdjeU3wTpGw/rp9vFcpPQGEMp6DsPPvEcyYqtwlasx4Pvz+GwkpI20behNv2058pdfVzU78HYk6WCv9viax2+wAzJ+XWDR/7UZT+cfEhtjsbiu+8BGmqjwY+mXHfagihFWQBuAJp7H+IhNtzw6DfZwgD40CklXsvEnJHI6DJ4foGFr7D0UhLfBlyi+lZ8JL7ZgbmrLi2RXE/iqc+D1lvquoaU4yDkmu3h793oQXXKGG0kKb+AeBl5G3yTxSzn5a7reTcrcnv5ZEgdjc1zEKLd/waYhDfpMNIlS1E2QqTjDZHR8fcSLv4UB/1ZI3zYRqb86A0m5XKgVDuCuR18scwlschfILa717R5iTE1N4bfi+ONPtpuR5hsGyuI830OYgBfaw4wrWCsU6PrvEBfGII73BNxJzPNMzfKnezzRacMts9Bm2iTyEl3CRk6U/L/QZZ9U8mUQ60aKvtWn4dYhrujt5RX4q8Yg1KjhuQIvg9SdmZw7xdmmQvDdeXrTuiciNb9O8mtHadh9x/P1223tR9BzIE+mJupHMlnTPD+E0bBbGobMGong68UFJXLVOZlL2WCia8z3E0KczDyWXzj3xlaq6Q+JOaPp2F+LsLkOLrSDrAx5eUlO9RyAziQMJLJd9Dt1A05Sgpl6VsiMrvg9bLHWrKzBfe9cYIRb6fsbtj3RGVqxUmo3L/SySEJ9dKecOaum5GoRrFWrkwgfdr+6zhfU8O7/9uJMD3rC1A4dVc/J4DuLSk3OXI0+5D4TgApRBMy1Uqjxq+f5kiKndfWwLJDPeHubN7MT76eG/XoHX0auT1dhGRsImMht8L/ek5krraKKMmEe1TaP+a1LbNUH5/JFw/jxQqzyO8u+L6JxB/+BzCR9gOmK2mb3ciMMR7kCFyJxTeVfYMtXwjHUXZRIJBvN8xHsovFNqcI7yPQ1EIYlruLrRGxwq6SUmZS5Ay8FGkGJ+ZEoVEzjHVwhlMAFtLoVyYD6EF/PfIgjwOfVwA3P0q4KrgTrQNcKWZFd4Ev/FyN+JKcuUqPg3FyYxGQu83kTCS9jMFYDw3XDoeCd63oA3vbsQsbOfB1TFQV1qnDNox/I3DFpwSV/9BkGsEFW6IX0EKm5+iRWzWuGyIHfoSUQyZmR2dPC+Uu8YcQ+IaY0nqJTNbw3sR5HPxMPZBwv8t7j7WzD5CeQ5kN7OtEBp68X9KA43b9Xz3wKwQj0yKc/9ORmO3NQAm+eN8OCgr3pY8l9przewQJORUAhWRHwowwswszJ/CrbMsjnY81W7ekzwP1O1QM/OS86V4AmFNK6hwvS27f5CUG5/3AyRMX+VKl7UWWtO7yMqzabyCNvVjo7FXi9MS0dKekU7PzOZHYEWrhfZvBPZyhdO0AgMjEzcjtDtb2Jeq6DIkaBRur1uj7/8KcJJVp0dc2Mzw7tj+ItxsFPpWE0NdSyFLWxGb+ogpzny8N2cQ2BvtF3uib7w2nb0sprrv8MEQSlJKrjDCqxFO0XkohrUWyDODPtdcpIvOp5NhAKQoKqXAl1wMXBzcSVP6t7u/aGYjzGyEu19rinEvo8dQfvZL6V6/pqTszZkz6bs3YYDsWtJeFq6Kd2LWX6EG58Pdv1Xj7vthd/+oKRXfX7wDTvt7K8fzmMXM9iQjNallYHUEvvIAQkaTsHd83xOQQM8PP6kM2TIBDe4S1bUy2tt2RftcT+iiKV7552isGXCEmX2dluuR52dKycK3cfdxZraUmY2h+zucV7w7U+aLPej9VilWzoGI/1/ABNK7GtorC2oT5pQVP48MiA+Y2eVo3nwS8bSHhj4W2ZPm9m5w0oNMIO8AmNn9iE+cAdjJzB6jFyh1xrI13gQSWsY35O5r45ES85Pu/kzJ9TZjpCkk8VnPBAcNfOxE68VtmUIWQBORsH+rCfMDpIAuxmp2m4G2Qpb2u939cya8iGOj6wcjL+h9PTPrmWeEDJDHN75swmqbgGTP5+kOMW7LXywJPBV4obpvN9ndXzHripJI94ktEX//c3d/Oby3UoDpJpqamAhrufuHg2D6NNKevW3Kb9+Dd2DdIGv3IAFjdcSofLzfToSBdCzRQLM8AMaZ3f2k8P9DZrYv8E1PkF3d/cct+5MFrmdmo3MnQWZ9S6Jn3go9cxlo3ilIU1lksdgGLQBbJOWKd7ARcLQLHf/ApL2fhba6Ui+hCTaFPB8P45/u/maYxDO5+wOB8Ulp29D/o00I6bcSKawC5cZP15K1A5qEAQGIhroHBdKYNc6HiXLjbXPiLgsF1vLROac3zuwv4RtcgJSVL4X6Urocxe4dE+rZDTFBKQ0C7GzjFmVBip4FkBXRkGb52bBp7eLud9Xd3C9lbra5gtNjSOg+I/zeClkPFkXzoxD+CmVCFU5LQbea2YczhOHxSFAv1rTtw7lPeEPaz5Q8AzfDlD72BKREX9DMlkYhA19KqlvN3VeLfk8ys5vcfTVTvG1dumMnYkCLfczMfgt80UOMtwn3IMZSWQrtCSeYYmYrUfC9k23jdbqZ/5TqvsPfKMfTidvZLAh9n0HAeqPQ/vzbfvZDd7+/ZfmTTaB7i6P3+pAn6R0r7nuz5HQTUxnTn8MxE+VCB+TPmbhfd5vSxKWUpUy1/MxDpRlj0Pr7Vrhnspmla23ZPpMFVByoTolb0DhkyS2wuD4X7usC3LTmmGbCczwZ5vHYcOoGD+miEZ9bKBA2Qp52m7j7n8ysTJkDMoas4CEFbHjnV3k3gGoj5ShUAmXh25jZOLRGPEDH2NK11qB99ESkTKs0yLj7FUEwXxl9n708St/o7rvn9CmUrQPqiykFnKtSVFxvZpu7+zkAJiDWGJj7/UhwraMTgXPMbHcPqUOD8uXIcC2lJvwxADxJf1pyPXvP8ub4/1LAvxpqUkbdjjzfDjYBdo8NbewW7Sdt23wzyJGTg4LmrySGOHc/vkV9b4T1/l4zOxh5RsxWUi6Hb9wU8Sv7IJljTiKMiLb8BdqbDwvKl/EeUr+W0P1mti0wMqwBeyLPn9TgdF107l+0x9gTeR/uC/0cRO5FJK5GJb/PQ8Lmt4D3JtfuHIa+vYOs84tE5x5LyjyI4v8KN9A/xr+H2P6qdFKU7ECJmxtyRTwb2JDM2PGSOj6EcA7+gCyW30HpqKrKl8XblJ1rdI1BrmY9rrYV7b4/vJO62MyL6OTKvRZ5jPy+z/eSFT+dUc9x4e+1JUePa2hy7xgqQjwGOY4y6hi2cZ7Rdm28bVQuy6W2j/bXpCIUALnr7Y5CFc5FlqQe929q3LwR2OJwvLdjgPWi359Erm4rkxnWEd07Enl7NZXLjc+7CgnMRyBh5zDg5rL6qs4RuV+TidMSxm1OPHNZmEpfOAaIUf9q+PbnImv9qKTMbUjhE7sa9riBIm+BlaLfK9IJe+ovdrHFs6J192nEDJ5M2BuJ3F7Ljjbfgfb4BCPQGv0CFfGxgz7QfvsUHcyJPwMb9FnXbHSwenZEzF0t7kFDfY1zhu6Y4n2RwuzykvuycFUQM/ozJIB/tjhKylW6+yKB/HC0JhT/F7+fyx2jFe+kEasjdx6QGX6ClCX3IwHh++HZ9wjXbgvfev/wrO8P5+egGhMhdT0ekZ7LfBc3It7mPqQAORA4qKTczzLPlfY3KZMbRnh1zrnMur6CeNofh+MBWuIVJfW9hGSCf4XjnXDuJZRGOhfbaDfgSaQQeCH8v3tF2bJ97Qcl5R4nCpMkCpfs4znjULF/koQk0jKsmgZMOTL2rT7aPDa8ty+jPeYO4JToej+4DrPQEDJQ8txT+EbkpdmD3zKII/RrV6QAuwUB278rKTMr8KPwLu4M/49Kxs/j4Xu/EMbn29TgBdYdFioedjKlQzoUaZr2Cf8Tfu/t7gtEZdd292umSsfU3qeRlmdVZF38LXCCR9bdoDmrIvcETd3MPuDuj2ecOxXFg91LZKH3JJWXyTdlXRSXtiKyxpzkvSlK6p7zMTqpTZoQhzGzk4BjPCBom9lKKJbuS0m5WZFrzCR3fzi4xizpkabN8vOel3oseK87XHzPOkiovNST9DmmNDyfpzev9RejMr9BTE6Xht1L3CUHTaaUQ2NI3AP7qCdrHGXU02qcD5LMbGNkcVoAMZRzIKbnoqjMSGBPVyaBsjq2d/ffmNlXy6575A4c3bM68CF3Hx+sPrOn87TFM6yABKdCwTUHcIi732qd9H2lVHwr6025NaV6SjK8mNmd7r582Tkzu9db5BYP916OrGWVFldTyqTnkCJhHzT/jvLudGuY2Wx08igX2vjTPEElN7M/IkXIn8PvBZFS8MOmVE3LBOv4yu5eaNVnRptjlxty1L8e8mAVjMpdheLdC2vuNiiP9zoVzz0CjY8e67wp3dRrCAegqGsud98iKnObu69UPFM4N9ETK2MYR+OQAsYQo/cFtEZt5O5nhXJdrtlI0O1xzQ5lz0BKgd+g8bV9eJZtwvUUBf9UOij4P3b3Rc3sb0ioPgMJSN0+k4l1q+47mNl57l6ZbjGqY1X0LsciwehMd7+h6b6GOvdypf9qOvcgsLF3sjstjPaZMq+3gVFYh/ajd99aOyqTM2cOiKotsmGd6zWhacGbZs5Q11vJtaz1xMzucPcVzOxepAz7V3Gvme1Yd68nbvhm9kOkeKxKTRqXvQmNk3NQzPfTwE/dfbGozC0oJeeN4fdqyK13laSuYg2diDCe3jGz2919xaTcfSiVa5EZaDYUZrmUmS2CQmffQkaWDZCSZlOkrO3Zx0xheEvR7WEyyd33Kylbtx7d5e7LmdkkD2EtZnaDu49NyvXkqze51adhcycCv/Aa765gAf0QChXuCSM0eRLNipT/H6ezfswBXObuS1TVXdPmfUhoez38nh2Nl7T/66M9eSG6MzaNTsp1IfaX0JN05JceSnmM0B9zpSrNeZ66fe090c9RyINutLt/r6a+yjGSlNsMAWYOSyrvSAYspTLerGX9iyDP5Tit7LPIyFLVZm6WqbStw9A+1ON9aWZ7IXnyvUhOO8Pd782st/FbmTLRbY+MFH9EGA6Hu/sRVfeU1HEMUvr/LvzeAFjX3b+WW8eUuqaiEuGAuuuuOKBahqIf4aoNhcV/M8SwrI0sMOd7e7eTqoX5LlcqmvjcH1GMYPaHMMUV/wZZNiYid/Nb2vYxqm81hND55ZK+LYasLyBk5z8iQdtLFumu2EGPYqOCC87SKMa1Mu+5CS9jqVQZUNFvQ+6csQD+TFLmTKR52wpp5LZFVpo9ozJTNtlBUWB8xyR9OyUpU+oe2I/yop9xNL2RmY2qY26jctd6RUokU6qpY6vWm3TTCOWWRzmqFzW5Ep7t3a7k2a6hZvZBd3+som8x83wQSYhDyjznkinu9mqk/ASN9U8gxd4d6TqUUd+xyPPkIrrdEg8N10cCJ7v79v30t6LNDdFm/yhi7j6A8FiuQyEZvwrlbkmZ/YZ6K9ekcH1BZDlYBQnWNyMlVbx2nY6sSm/TAS061N0PSeoqUwZ0nTNhDhwa2lwZWaOXd6VHK+t/bZqxsK7eTyem9HMIh6BnLw0M/O50FA4TUPhZkb7wMcTcn5gyR2Z2uLvvGb79J9AeuRRyDz7Dy92H4/tLv0M4/2UkLDtSHh/l7s+F608g8NzfIqGwy/3f+8hrHeot25+nKHaicxPcfY3otyGwzPjclUhB/nL4PRdS1K+X1PUZZMWfF43xUqVgKHsFYkD3JcKH8Sh1cNOcQYrYn7p7Y6yrmX0fKXBv9hqsjlyB3szOR8qovREv9RIwo7tv2NSXqI44NelsiG8oS00a31OpxI3KLI08qOYMp15CxpH7krquQvzgTxBY8fMozGDVpNykcL6YR6PQutvDU5jSy62LrLJX1Tz7Z5B7viHvkvOja7nrUa1Cxcx2R+NlYZR1oaB3ATel67uZrYHCFP5KLwZAUeYnaA16lG6epkgtuBcaE+8L/SmUCK+i7E+/LnkPV7ry2X8T7Us/joWy8P6XL3jGIITfmb5/M3sEedB0YV95SaimmX2YXv7tonDtWYQbVep630YwHYTMY2Y3ekjXGZ3LGiMldd3qDSETVe1br/Gja54O8r1FbY9D69YNnhgwwvWedb6injg9ZVnfUllnR8RnLYq8uM509zuTMgshZcLWaO8rDLh/Ssrlzuc09evJrtSvRZaRhUK5RdG+MYbu8RsroMtk0R5jVA5NNSVCDlkHLGpe5BVQeCOshZD3G60WA+xLAcC4lbewvpri8j+CXHzjzXsOpP1O8yefjZjWZxvqjTEinkNxVReh2KyzvWVMvPUCSJ6XarKswopUkHdi/dLYwQWBB+NntQrrQyo4Wb7HwpeQ6+CLdG9WH07KFRaZ+1yWgRmRO2c8oY4HfunN8dNZZPneJX9I+zuENrPG0fRMYZN/Dm0KExAjU6aN/xFaaM+kW8htLVCYLGXLIBfFwjJcZoW5kU6s7SaEWFvvBmDCzCagcJw7wjPc4CVeP2UCS79k0kwfQIfpvBEpKV5BqNs9m2tDfY0KGMvwVgjl2ghOMyOPIEPrR49CycwOQu6559UpzErWpIXQRvuRcH1+F3hi2b2buPvF0e/CgrodynX/DeQ2nY6Rk2jw3Arf6jAkSBiy2O3pIb7fWnrSWIlluOxcDpnZ7E3rblJ+ZqRMOAR5P/RYQuq+g0l5fTryBLkLvY9lkcC8nbvfZGbXUc3cTRFOWvR5G7TvrY7WmYLmQIBU6ybljw59Piv0YwvkNntT6MB5FcqHsnOPoDlTFcsaly2syFPWIjO73jsghEW52jljZld7hVdNUu5/0TtZBXnT3ICE1wuTcq+RKdBH91R6NgyazGwZd78ns+wcAO7+qpl91t3PTa7nelF9FY3Z80PZTZGX6K+G+jyh/pHA1u5+Wvidux6lCpU5gYOj9WlOlM7wJ8hboqDXvARvJIzfr9IrhD8ZlXkQGYGa9oU9ytaLknIF37YqWmcORXz0ylGZ/dA6FAP1neHuP0/qug5Y291rwbMDP7g8UmjGvOUO4XqWYJpDVg2QW7SZYo3E7Y4I/dzde5XXjWMkUWAUda3pLZT0oZ4sXmaQ7y2q85No3RqLPFjvQuvWkS37liXrlNw3GoWgbI14rTJw6UJ5OA7NjZHJtdz5fArykE/B6DGzddz96vD/RKRcvosIQ8YjbKzAv91At1fiGp4ovnNoagIrNpK77wRgZpcgq+qz4fd7ESDJ1OxLDwBjJi2GYrbfTTf41WvIOpDS3MAfTGAksYU+dd+/BWmfNkuY3ztNrimNZHkAklPI5XK6LJ3sDDdVCGqNCOypsqCG3kCgJrUeC2gzW8Ldy9D7YyqAzV42syWQkJouGKsDO5rZ41Ro2FvS8uR5BdxieeBvlWQdhO53kTeOplty90VMluGxaA4dZWYvlwhEhSUoRvF1ItBEy0eJfsvd3UI2hMA4llEWYKK7r2EC5lkBuWteGoSz0Ul9A9PeugCp9qi43EqBEOrLsQg8AdxkQtfv8VaI6GAyBSfkBrsY0tovZcoykKKXfxUJMZPNrGDwy4SYpjXpajNbzwPoVUFmthOKX744Oj1jUD5uBvza3f9t5dkzVgJ2MLMuzy0LVg53Xyp8qy5gVzPbGygEjmL8lWV4KWvzTTNb3btds8tA/bBmb5osFPwguG6E3ucYFM9eZTGr+w6/QPtZLPRdaLJiH4vc4D9eUW+/dDOKN56bblDH1ygBeEbv6TkU9woCgxyN9nZHz/2ORajkgSEt+1bPZc4DyAOPheY5c2+Yo2fTPU+7vpe7jwPGmdn/IMPCvoR426RcY+Yhk0vufe7+0XBPE4BbU309ipAa5cihgV88G1n9Kj1kvNtl+Jd0hNDieuyRUcm/uPuhQUAtrME75SoyYgpKjS8jJfRFwJXh99eRQeK0UDRrPfIG8FOXgv4VM9sf+Ksr5OTjaByd4r3eT3/2ZgDqiYj3fb7iGVdACPNHhN87ICHsSeDAEuVFIQRtjDyUzg39jZ+jDqgvpv1Q5pTr6OaRDk/KrU49/9YW/K+SCpmnBcVrVpGFa8uScjljJJZPilCnTVv2B/J5mYG9tykNC6DzKqR8XgfNl+XoyIuNCtRQT6mSIIMWQUrcMUjpNIXC+18fyVzroFDDMt6q9luZ2a+B0wslVkX/r45+Tnb3oxv6vQ3iXQsPpwmUZM3KoelKiRDRGO+2qBaIw9OUzMyA+d39qaoyLs39hWa2iueFGByY2fz+HuJgo/5s4e5nu3tVmqiUHkTap028E+O5T1VhM/sesrwUDMd4Mzvb3X+YFG1EYA/M7YH0xqOlSMEFSFcT/QWB3DTRiSb30gMQYN+sKA9tTOtn1NOG7kdpyZq8Ak5GioRK98AM+nlzkXaUM86Hg0zp9lZDzMDSKMzjxrRcldIroSyUaJRx4Vjg3Wa2C3IXK0Pz/Wdgjh82pUZ9GlnX02cotOJjETN1Cd0Wz4GTZcRPD0N9z4RjBOUCb0FZgpPJ++HjSMD9HYodvpEkBVqOEBOoaU3aB6Eqb+juD4c+fAtZqddM6joWMVgTgQlBSCyLWex3HfkqQYng7seGvz3MRlA2pLQ7cLLJqgjBNbuinfHUI9c3ouCb2ckI0PQyhFfSlO2g7jvMUSZsufu9JqTt1FrWQ6kw3ESBWXzSzNalk2J3UcQI9ngMZTL530Gp4gpheQ0kgKd0pym87gK6hZiyZ/hh+KZfo4MP07VXZ86Z0chgEM/dQvkR13VCqKfwBNscZX3pIatO3Vj835juLYdMYQGzAXOHNuP4+feV3eNKT1koQo4LgvmZJTxLT3NRu3EYBXSEpDqvi7dDOaf/NNGnovl7C8I/+TrCnNnUu2Oqa9cjK0/9OYVKFOnnAsubYsoLD9fTEahoTA+aXK8vpnr8zhfK3UG5MeNY5IWFKTzip0gB/jHgOHpT4j5rSg+/fujjTGjPwcyWQ+kYLw9KgzvC+Y2t3CPlIKScezf13+g2JG88VHE9x7OnUJb8NfxuUpYQlIXpnvv96PoI5Ol2ZlP75O1ZXyvrRx80r1V4zkGXYSFLoG9DJov6nOjb34Awk6aENLd9PlMK1iOAJdDcGwn8I53zYQ/7DArbOQuBYBbhbEW430YoI0WRFakqTKzpWz0M/CIoRysxFqyTeeFik6f2+XTPwb8n/+/V9D5yaKqGM4RJsHkqDJeU+zXapM5Ai+E2wMPuXmVtm2pkJbEkFeUOBn6IrEK/R0LR3u7+m4b7qvAJymI4W7kHWQaAZFL+jwhQqIj1mwW5fS+RlGuMHTS5ue1Dr4tNl2tgi2c5AY2RS6jQKpvcADfzxE2xps7a+OmM+2OvgI+hBaTSK8Ay3AMz2lwEmM/db0rOrwE87e6PtnmG6P6scT5IMqXgvAPFPF5Ycj3b1dsCgF1mu59AGQ0MhbpcWVKm1jU0Kvc2QsT9CUI3fyu6FscMzoq8bqCeOc3pf2P89NSuLxL+1kQKtVrByWStXxrFCi9tZvOhtaknlWGTEBPK5KxJ66ANfDPEtK+AQPReyni+Iud1fG7BsrJN64iZPeURsHBNuT+7+4LJuZGuFFdTXLNr7q8FWrOMMIgwRwtmqDL+NSpf+R3C/rJq+r4DM3Szuy8e2rs3HEU7Bbn3CX5rSi83Frlz34rm7BvunnqJjAJ2ppe5T70z5qaTru4Wj9LVRWXKXJeH8gzZcyajrvORYP4HZDGb4CXYLlaRujFVWJrZNWg+VaV7a+SRrGX8fElfl0TK0K3cvSpNZlG2Z27lUujnLkgYN+ROf5z3hofOglyeS4XTZF6ORMjpC3oGIF+8HpnCR0BCzv/QDfT6hCfAeQUfaQoLeNPdj7DycJzG8Ru1nRa6PlyfghETlAN/c/cDw++y0KzZkTLjPlfa0fchzJfLwhj7QjpOg1LwaO/1Xsnl3cciRcnTdBt32vDadyOgur8HXuy3dJQlS7j75kn5YxBPsBbKFLY5cLu775yU68JoaUPpnmVmD6M5PB6BWvYlDNowYB20aPsIFI76OlKgTkAZQhox1SrqA2xkpAAAIABJREFUuxPJSGcjj+IdUHaG7yTldgPOqVjnr0VKuHP7VdJU8Be1GAsmT+pY+RmTe2SwtQzchOy+Tk0lAuRPgiDwTgGA8ghYZlpSWPhO8nJ3qbhcEefyacRE7QNc6yW5fq0Xn+DcYoM0oWZuGK7FGsg5kMvVirQkywSQNOETbBNp2N6NEIU3LqnvTaQhLo0dzBXqLNNjwcx+UHa/u383KdeDRlzSZm38dC6ZLNnz0Wt5XhMJ9Ccm5a/pZ9ImdVyCUgemoFDLAwf0w1CG+7PG+SDJBHi1Opr3CyIN7PXFe7MWoInWgBIdyoxESoOuOOgW/V0oVfiEObJaeIYVkHLolnRcDpIsM356kPVZg7dCBcMZFesRwm539xWDcLcWci+/P52DLYSY3Hjm1ZGC42ZgSy/HYShFvvbIShTKFeBMht7JB1B6z9p1JFeAKVM2BMbhHGCcN3h8WDPQWjYKfi7VfQcz+yISvvalY/VeDmFojAtz/dMIwGoR5ClxhrfE+KjoVyE47YFClQ6uEJzORh5826Lwqe3Q3rCXmS0eBJtS4cL7w2ipRFlXlf6DqGzjnAnzdBcaQlSi8ksA6yF+ZaS7z59cn4TWtVsDf7M48kjZKilXK0yGMlk8kmXGz0f93woJYS8i4e1cFwBZFXiaAYu6+8yhjlFIeboICnEZlzL0SZuV2RmiMpsgr8GZ3P0Dgef7fqJU6TIKpb+j87nrUQ+vXXHuNuQJ9R3kpfq4md3vIRylLQVl1grh5+3u/nx07X7gY+4+2WRY+qIHBXBZm0FpUPasz1gNILaV4xodjHA5ajO/BeH6G/Qad7INMn0oSwrsh+Lv7Aj355NJue8iXjvFg/p7Uq5xjJgNPeNbqGfgWAdtyeS1tQPaS+Z191n6rKfIyBLzPjd7L5hqqQzrJXgFGW1mzefknkqMhcw2G3ETcmlahDNcaWb70jAJgtLgfBCjZ2ZHemKdn0a0FrCrmT2J+l/lgj5j+LshYnz+rjkrsnx8gmeQleRT6IMX9BqJe2Muhc3uNOA06wBIfhMJXDH9C3jAhD7tCJX7RjM7PNSzZ1QfKDb0UuBF79VOXWtKXXQeFUJdoBMp8VgoeYZcoexykxtwOt5ii10jpkMmbUq5QP8P5EZ8YlI+xz2wicak7YU67jSzMS3qSSl3nA+M3H2imT2KXMTGEsBeCO/Na1y9S2hJBEK6NhE4EpFbr8uC+4aZzeklAI4FmdkqKE51QmBGl0LzpQDziZ/hZRPK/QJI0F2VzlowXJQbPz3I+k5Dc2pjIm+F4qJ38G1W814vma7MF4HuDAqY49Hcfx1ZMVPai44Qs1YhxKSFvCGe2bpdlmdGrpbPB8bKvduiHtc1Kjxzj8CeMrRBuNw1aa+nKygvdQ6V3b8U2kdONHn6jUPWiTKPhL2RtWtPtOatjbBg4nfxbTPLBs1r7HDNd3D348zsmdCXQvB9APihB2DLgg8IgtmmyK3zPcB3fGix9hbm9XbI0wDK+aFF3H0LM9vU3U8O6/Xl4dpXUdjCL0ru61prQoM5Xg1lLq+zhfveg95VQTlzpjFEJfRtY7SerYG8M66hPAzrn+7+TzPDzGYOSpTF0kLufr3JcvYhd7/KhCCeMru1PFJU1xFm9lF6sTxSvBSQVfUM4JOeZGpC8zaHTkbj/4bQt49Q7/prdL/bt+m1Bh6IBLXrYErIzpikzNJmVsxbQxglr9I7D7PWI2Aei7IFmXCC5ikptxNaw38UFAgfoOO90HnIjPFrZlsiAMTrQr+PMLOvu/s5ocgZwPVm9gIShm8I9y2CgIBTuppuxewCiD9YjPp1c9aSc7sA+5rZGyjlZvFeU7yip1ryYGU00jrW5HXoDm8qW2cKHJs3guLkRaSETql417Es5EAaFtw4RgKPfiWSydZC3/xLQcBsk/Ft4FgHuWTyCBiLeIJnUSjXUMJH3zCFzNwblE7P0sEpiikGzR+F5vZdJGt+JmXNZ8vEWDCzLZCy7DUTfsiyKNwiDu/JwU3II3efqgeytKfHYyXlPoYsEk+gtFN7TO2+VvR/obKjpNxPkQXjHrRZzoPcbIrr74RBsEh0ruc9RNdmmAbPumPDsTLaLM5DLkX3o/Q/zwPrJ3VdW3JcU9LmbQ19+kX4e35ot+soKf9UdPy5+JuUuTP8nQiMCP/f3sf7ur/m2qSSc+NLjnEt23ykn2uDGucDHm93Iu3/sUgBUNpemEvfRjGU44ojKfMgsvo0tXlWGBcnIoC4w1HO3eL6IWhBPwOFWhyA4ob3Qrmc0/oeRfHJ30abW2MfBvDeNkYW3o+GeXUX8KnhrA+hB4PcTItz15fUdXfOueT6GKRhL7t2R/h7LzBz8X90/TXk7lx6DOh9z4w8WHLK1j5rSfmq/r+GNv66e9dA3gX/QILQIm3aHqax+RnkUfRK9BytvwMSQDdCceP3AOsNsV9roNjvb4TfH4znfVTu9vB3QpgPc1OzTze0eTZSAjyK9s8rgMNqyr8LgXw+TshwUlO2dM7Ec6Ohb0ciC/77Gsqdj0K6Dgzv5EIUtpWW2wWtl4+G3x8Crk7K1PJIUbkDwjr0HNoj/4pciYdrzE6K/p8hY736KuIdDgzHvSgsIy5zW/h7T3TuvgH1t3Q9QgLHnxGPdh3ipfueNznjN7yHeaPf8wATkzIro5CP2aJziwLLZvRhRRSqANr/Dyop8z0U1pOeH1l2lJT7NRJGt0DGu0/Rcj9FXh03hflxDx2v70UQQHla/rthXn02jO9nkeA3qDHdM0aQUnIvxHdditbqGZAb/+Mt6h49qH728VzfQp6fA+GzEJ87Cnl6H4CygTTuo0i5dcZwfCtkvB2H1r+LkeJ7tpr77wt/iwxEm5Ksq2Gd+hLwXoSbM7rf7zi9pXgss87v6yH/5fRElhE/b4rdfdVl8ZwNeJd3gFay8AnM7Cx337LEFW/YLcNNZIof+jYSOI4DNnD3W4N18AzvI4Wdmf0ULe6lHgtmtqK7326KZ+4h76Q5WdmTePWaNrPyQWfU84i7L9L22lDIzM5Aypjjk/M7I2vMVuV3Ztc/JJyIlm3N483ZNjCzm9HimLpinRuVORMpHktRoqNyO5ad95BNxMz+gJibf4b5/Axi1h+uqG+EN6SQ+m8gC/mkTcBGh6P3co67Lxyur4LWtr0RkF9BcwCf9o6rZ60bfzreLDP/vCnv/V+R0Fm40r/L3Q/u74m76p4LCZcfSs7HWB0jkAXgPd5H2qQWfSmE652QIHkq8hIZi7BFFjWh89fRgXUXvQ+3/Kh/lWkNTfGslQyIu+8ZeYWtiKzpv/UkH/dwkil85lzk8TEemB34nrsfE5XJsfxgGemGQ7nRSDDdDimDDvMIN6LNnLFhCFGJ6l6TitSNptS5KyLmtUid2+N+XscjRWXa4KU0ZSDJea6ssILkniKLlSGPtfTbn4is6t9EguKeaN3aLbdfNW2XrkfhWpECFJQCtCdWPPed5Yzf9BsH76iJ6XcfClkn3O5dSLhaGgnqIOPjJJQhowdLwsy2Bj7o7j82ATnP54kLtylFd0ruNej4Ff1cGQlpV3gn1GVRYPa6NTV8s1EeeUea2drufo1VAM16g+dE2Rgxsz+h/WK8J+mOzewbng/YPtXJAgZQFXkNNlBG3TOhOeMoHLExLa3Jheq+QYzz9FtZS4yFaJ7+BClET7ckVM8UBpmSt1knC5om2RlqXNNaZQ+YFmQV8fN03DGLcrMil6MFkSvT+5AL1iXQ46ZZxAPOZ8pLHeMTFG50ua54A6OMzWWGop9m9v1CaHe5OKZ1zQf8GFk6NjCzD6M4wtTFv8BNWD465wQ3IXe/Pfy9mno6CjFzObQpcifbh07cbj9gMHeY2S4VAn1PrFGOe2AG7Y3G0XZRG8sjZNlPt+t+V9+yxvkgKBa+0nED3YCJgWb1ZpC/JpTo4ndl6q5Ab3qIk3f3l8zsoTIFQiwQVTxDmqJ0yGQt4qcz69vPFRteJtw5yobyG1dsaBN6/ExI4JqB7uwNr9KNwH0pvWBAjixY85K4QLt7MaYPDJvrnEgJm9J63o3BcrQp9re1EiFR4I4MfSuLV4yfczJ6tixQ1yHQw8hKe4i73xydP8c6cZurIA+sMxDyeDpAC3f8UWjtmBjKLBXKr07/VJedI0cZcDWKS78RWWh2MCGdA/3PK8vMaOLuJ4R/r6fXZbig77r72SZ8jfVQ7PsxdPayguJ0wx9FSq4xSb8OQRbB44Al3f31kvYa54z1hqi8RbcL9xyhvbowm7hcjBMwCTjR68NJ/uXubxVroZnNkLYTjBDj0Lh8KQhaZeEcRRaNyUF4eJ7qbzGe+gwkOZQVVlDyTo7yauyEPZB1+l/oeS+nOzQlm5rWoxqBc2FTCtBU4Mx9Z43jF/h9UCyfEX5vhTzz+iJTytmCRiDMlL8DBCXBFkEwL/iS73pFTL8JsH1G5IX0YwRsfAwd/AZCvZ/rt79RW6OBP4Vj5iCYvlzTtx7lgJm9goTA5xGu1jV0p2Wc0mV6s63k7FmLuZdbkadnBUKgB+g8XzpWHcldrckUvnkM8rYx4AMmLK7LknIxjzQCKa8m9tlm7bfyvGxkMT1tyji2LvCzoJQaERfwCjD9fmhaACseQElaInff3FpmD5gWZIoXWpskft7dv5iUOxMJdTu4+0dNyLy3eA36tXXwCbYqsU7MRm9Kqsvc/d8lVQ2EzOxGOpvLJoTNxd0PCNenaOibtPcmkMbxKJZ16cBU3NOv5s7M1keb8EJ0AzCOLmu/oa4NShaJ3TyyNmXWMx9y93yLEoG+xMJSCdrVpt1Q11rI3RbgAW8AD8qoL2ucD4KsAiixIE8wECzDumbNKNGbojSWR4bft9GJF93PQwynmb2M3HYLWiP+XSglrMKjISrXpKxoTWb2tZLTU+Kn3X32lvVt4u4X1zzLe4Adw/wd5SUghCV1LuTtso2MQaBW6yL38h5ANetY/Ry5hvZYdUzeKkeiPcSRNfvL3tK7qHiG6OdkJBhXAq2Fe+ZCTOOwbrBmNnuFoBmXGYlcIrdBioFLkafYA0m536K46Enh90eRJ+Dnh9C/w8jIzlFz/+ep91boa15ZZgYSK88E8woK57k3lGm0/IRyOV4N76D3NJlyz8MeC1zOnBkqBX6mwAnYAHiybp8yxRO/jMDO9kCus3/wCOXcFAe/ExI070Tv5Ip0zpjZUcjjcWuktHwdhWnsVNJuUwaSkcDJ7r59f2+iq630nTzh7mVpWAdKTeuRmR3k7gdYZjaQpncWlSsbv9/1gFUUlfsscjEvvDL6BkW3bgDtySgk42x3f6P8jtq6CjDVKXPTIgDEqNzMwOfpVTBm8z7WQcqHjpA7OxI0v+DuTyTlL0XK3mvDqY+jrDGLIgDOMu+IuvYrx4iZ/crd97aKVKDemwL0/wyZwD439o4Re2HgUndfPCkX80iT0dzvwn5q0WZr/qKhvllRKNMkd3/YlBpySe8Fzs/Fmaknn/oxLJOQVmRi+D0fcHFSZjYkUF2CtIVHI9fsqd7fkv5nxc9H5eIYuIlDaPcuBBbzfmRVOh+hXA/nsxZxz3GM4A3R/28TxevSHb/776SuIpY5fh898ZphPJyIFCSEQb5zSblHkKfBjJTEtyEG5qKqI6nrZmDt6Pd+Rft9vre1EOO0R1xvSbl7wt8ihmlGSnAipudxPpX7VMSLv4YwRd6kJs4aKZjWDf/Pilxli2s3AQvEYxEJyQsSxe4iC0DlMa2/U9TP7PjpIbaza/j7SHiHP0XgY3NWlJ8H4Ur8DllSrikb4yhm+iTk7fIF5OpbVt/30B5yUDgmAvuXlBuD4lFfCMcFCIR0KM8+K1IKzlPSp8XD/zOHZ/w7spiuO8zffX60F/wNxUyei5RjVeULBvlvJDhDlK/HWTH1Ne2NLznGhWuV6zPJGj0M7y0X0+N0ZE38RTgeRC7AdyBlI4hPORZZr94d3nHfe32LZ2icM0iA2R4Je6DY3RWj63OEv6PLjqhcW5yAEQgX4WyUDWQXgtGqouynEJ7HU2Fej476H6/TY6jASwnXbwr1nQd8BXnjPZSUuZwBxFC3eScoljkd46dSga2T2X7petRHPY3v7L/hQF5VI4rvhPb7e0rKnYk8cB9DCvmrKcFL6bMPn0HhP2XjY77o93zhe4wmwtoKa8u2SKn2veJoM0aA5cLf6ZqnaXiPHwp/lyo7hlDvhOS3peeG8ZkGMp+j+uZF/OyCKFVsfO0ABoQzMy3CGRpd0zw/e8C0oJdN6VcmoP49jwTolN4K3gcaidJo9ZW7NJC5+xsm1/gjPKSkGkJ9OfRPU0zbw2b2FbTJz1tc9HapRf5hQtUu3sfKlKPxnkTwWAi//4QW9TTs4S+Iwa2KP/8b5ajZZfQp4BIz+zrS4C0ezvVF7n4tHY1yHeW4B04ryh3nQyard6PHO1lA3tVzc3Wdu6AwotHAwkj5dgxCtQUxkU9Ft9zoSv/3YvD6KdrOQoCfVtp9642fXtaj+Ok+65wHWTZTLfXa3smQsYgpNnssCrU6ysxe9l5Pq9osDmHcfwdZfQ5GCsNKFHlkTV/GgxeECUPlbpRvfgq5LD2btnvybjKF9ByOFAL7I8+G54AxppjRwgq+FR3X5B0RozoPsiKdjGL5h4vGI0F3i/B7+3DuE3GhYF3bCL2/Mei5Um+AP5rZCQil20NdtWkjm8hLrMURNYVZYA14DkOYV7kZTd6D5tTroT8HIKF4DaTYPxilX14f+LkrO8t7idC7K7wZ4mdIw7VqqeWcOQopXNdGY/R1NI4LF+7T0dy8i/IQiYI3m+Lx6ErPV9vHsC8fH466Z1kKeSNsiBRgpyEvo2tQKkA3swuQG3sxr+uoNANJUuYJ4KYwtuKMTa2+A+3eyWNoTYjd/J9Da8TxCEi4llqsR/E9G9FrUU/d2nPeGabMSbciz4sJ7v6HkjKfISix0VjqK8NL4BV3Q5g3J4U6xyJF3dc9ZJzIrKvIknAkGmPzmNlBaN6Wha0u6u5bmdlG7n6imZ1CJyPLkMjdzzPhpqQ0xt2fi34/H/rxdzOLvY0vJHhCUSJP5IwRDxgQubzNdErfRAqeI0uuOVqf+6EHzOx3CHDb0b56h3XCTQ6iPvwrG6Oun/ncot44FHlBpPyOQ5E3p4Mzs5MFnJl+2psWSoTcVF4AuIAkjg3H9ECborzXcfx8WXzsASgkYwEzOw25d31+CO2a5aWkGiSlm8talGwumfRVpH1f2JSvfB66Y6MLmtvdzzKzb8GUzbmMQdoPuNjMrqPbTfbw8O9ruYuku78QJt5VaExu7kFdN8x0XHB73h+9m9kRSu/0QLnjfBBUCCpZgGlmdrW7r9Nw7ssEYC8Al1vXvNH1ueL73f0r0c+yNFhNVLgb/ryPe/siy4uf7ocKwX8jSgT/0Pb8aE0bizajB1DcekrvCYzYXmE+Xm9m8byciATJS9H3WjFmxr035v0JxBAXoRQzI8ayi0L/jgh99NC3vTwBkGqgHwCfRGP/WmTheCyMo6vppCx8K1ov1kOhAm8joXy41+h53H189PskU0rbKWRmJ6NQp8sQmvn9FXXtBOxOB4dnAvICbE2ZisH/oRNmsS3lYRaNioY+qQnTo6AFUXhaQf9GWWPeNKXCBIHx3glgHdDDB6N7CuXnYkh4LxQjm9AdKpVLbebMSh5cuMO1l0zx2UXZjcPfppDR3PSDKqA0rgfSG274wajMXchj8ESUUq54n7dZdxrYW81sBXe/o6GPRGVeR+O5jJ4Jxwi6cUzaUpt3soy7x4LNxWY2wd3XMLOusKIayl2P1CGzYxD/thYSEDanhNfOfGcgpfJKaM3/uQlAe6J3cGpASq1SINWWdBrCQnk/mvdnIKXmWDRe1jKz2dz9H1YOsufA62Fdvh0pAk8JY25d9I22qFgLY+POEkiwW2iIzwMo/IwkPj3QDWZ2CfLcAYFvTggGjZejcvO7+/o1TWSPEVNa17KQ4L5T+k4tcvedw9+xTWVb0ij0vdcMv/+GDFGboDE1SGy6VvO5Zb1NKevb4MzU0lRXIrj7l8K/x5jZ75E7XU+e++mVvCH/eFTuSjO7G31MQwzsC0Noei+UzuR8d3/AzD5InrV7KPRmEEyaNpdGcve7TXHqi6H38ZCX4znkeiwchBb7dyNLS0pPNPXJusGnHGEXfBDY3MymxmJ6dbAaTwjtYsrRPM0pd5wPqK0iJ3xtOyYgq9mAuYPypeCc50Ba15iagL1us3IQzF2pUWrWPMO00O5/DSnQ9ge+EwkSQ2UGmgR/UOqwO1AGgDqE8SaLbxsQUdDzPmBmV6Lv+QngRjM7HLoEqCwLfQO94wEIy8weL6xf7v68mcVeOf8K1uHnEMO+b3StLF/5IOkFM9uejoWzyGwU0+eQxXVRYM+qcRK8O35JdzaNfqlRMRgULb9HYGwzh75fZwLpLeL6cxQNrcndLwn/voK+WRWdjoTYC8PvTYAzAnNfWGJjoMNRwAeAhwiWHw+YLiYchmU9oMab2YF0hIY21GbO/NuEA1Dsp/NQvl8WOB4fottqPSH8beN1CBL09iHJoBO1NQKhjf+47GZ3j4Hm1gJ2NbMn0TiutPqZ8KK+TkcwKupbO/q/H9Dksj62eSfzmNmCHjJnBGXT3OFaI/p7oNz1qKBVXVkU7nP3g8zsF/R6H2W9s0Bvo/X8bTSGnkPCR0x1QKpt6L3uvr5psfpzNE7uD3s0yCNoAzoge6mCcRYTnsaU82HdaFo7Tgxz4QDkgTBr+D+brNz7aC7k4frrkmtfRoqDAkviFDQ/nO716WYzW9IDbk0JtRkjv0JGiElTyWg2LBSUWanX5On91OX1nnODprbzOZf+7e4vmtkIU7awa80sBcpsZcyvo6muRDCzcxAzd5k3u6ZNd2TlaMavIGbpa4gBuxHF2d/h7pcOoM2RSLs7xXUzDLiBI74ndEywWpwEnO7uLzeUb6IVkSvtDMCyJqTgFMgj12NhXndfrqqhhAmpKjMUK8Qg6Fx6M0icQ3DdnJbUNM69hTthizYr3ejDv7si75j3IRf2gl6l163tejP7NmIkPoGAvS6Oru8DXGBm20Z1LYcs25uV9O2jNRbcuNyQU4zlkruXWTQGQTmu3ssgt+NtzeybKEvA9d6bbaXW4tukOCqh88NR0HUV5Rot9Bk0IjCTI4B3EsVV/O73QvN2HuCX7v44gJltSCf12HDR/yKm9Jdovt5MovDNHSeDHLstFIO1YRaZioZsspAyOfz/M4+AFM3sCnf/ZPIcPzC5txbp+3bzTorJ7UKZNG3hsmitSin1aniLPsLXWs6Zw9F8mdfMfoT20h53ahNo3l5ont+LjB+3ELIi9UGveAJWHFOwgq2PUPKbaIMW7Z6NwtaOp0R5AWDK6lLmHdPvs+bQ15CycwrqO/CloIzK/Z6561FBb4a/b5jZ+5ByscxI0fjOAr2K8GgOBY53hf8BU8IYQMLJmfQJpBrR2+E+N7M07fM74doG4e8CZRUEw8Ek4F0VQn3Rt0OT34XX87X0ifJPr4eLo3DV7csUAEGIPyccPWRm96PnngHYycweQ+83Vai1GSNPIbyF/2QFwv7Imr84Uvish+SvvpQI1pAxrYIvhv4MN23ncy4Vocg3UBGKPEhj/rTIzrAuYnJWRovXSe7+YP1d0w+ZYqmeQYPUEGLw/yDLw+7InXnVcCyF3BpvQszdzd4d99Sm3WuGeZOravdDiFHdAlkex7n7lX3UcyqKTb+XzkblXpKiKyz+tR4LJvTn3/sQsxCEukrjpworzKApaE6LeNavR5fmQPF+A0+j2Jaaxrm7f3wY2sxFTN+jSYAIlq6d0QZjaIM5Id0wzWxtOrFilVktTJlKGhVq1pDR5D+BTG6ONyAQtkLwP8jdL0rKzY6Eq7HI0u/uPmbq9raczOwq9K1iC/1OnoTBNNTxBGLcylzofTgUQ4MgM9vb3X/Vx30DG7uWgWVg3WEWv61S0pUoGi5C+9DTffQrRmZPMwiVZVQoFSIKi3JNOz3ZgczsOygO+3zEiH4aOKvKGj8oCvvNOmgcX11mKTalGVsBuNXdPxbuOcjdt2rZVvHMWyKw4/PoFibvjsp+Fwm6Z9KNTVCaC93k5hsz9j3fwEKmgYY+xtdHIQvwZHffr+6+oVIYx4uj7/CgZ2S3Se5/ghbrUXi/R6BvfyQac8e7+/eSco3vLJTbFK33KyIF2M0IG+FqK88EEfetlceZKSvSNehZ1wr/E35/3N3nSsrPifjLeHzcHPiAp1FYVmkolPdmf5oJGRLG0O2ZMWzz1BqwJMzsJZRGsJQ8ZEBqM0bMbAXk+n493XO0LTbINKOwbn0MgWUubcKjOdb7xMqxAWZMy2jrCQbIXwQjyU3IC/ANpIgoQpFPC94JtRnrvCTTVWO700oJFSb9Nggg6CmkBf1NmcA4PZGZ3ebd+ccxs1vdfWVL0sUED4JlULqW3YAPeHu3wKKuXyBXw7Pp3nDbanj7aXskWlQPR9poA77dpm0z+yPw4Rytp5mtSu8CfkpS5iU0Od6gO//16Nw+RXXFFupRaJO8a7iUNmEz3gy5tsXM9muImb659MapSG3G+QDbLFJN3Vdo1s3sendfM/y/n7sfHP7fwt3Pju79sbt/e9B9SvoXK9RuB8anCjXLTJc1vVKY63u6e61LuynH+8yIkbwRMZNPlpSbByGzj6F7PrdlKs9y9y2tO6fyFPLEtTkIf79GMfWFhX7PJuHvv4HM7M/u3tqCNsixG6yHlVgG7n69KZ1hsZfF33QKA52raGjRr+y0xOFcPN5mIYQqxIrexMo5AnmXvcfd1ytpfzkkiIHmzHB7qmSRmd3h7iuY2b0IR+FfZnav16SkrqinLsTS4z3VlAavrEwqDKdAYQshxj7+BsW+v2cocz7dglGpYiK6f8o+MxxkSrv2VYSnsUvYSxbzTljNsFJQYIxy91eic329s6Bg2gB5Bc5PXUeXAAAgAElEQVTr7rOY2VfcvcxNv9/+1ip73f3qqOzO6N2+H3keFMqwj4fr2em+Q/lLEeZOVyiOu6cu4QMjM3uEGiyJts+Q2eYVyI19ElGIU6pUmZ7JzG539xVNWBcfJzyPu3+0/s7K+op0vfe5QoFmBC6vkgVyFJtTi8ysMGAvjvBEbkZKhVuKudxmfc6laQGsiCnmfXsUq3kPHUTeHdFAmJ7pHTPbko7bUexqX8Qdzk3HG2FlNMiuQu6B/dJo5I4Wf2SnJMZtUGQd5OSNgCvRIne3yTXulpZt348s2c82tFnqsYBixIoyhsDcKi1RZra4uz9YpXmLNW7uvkly7wLIS2BYyN0vBC40s1XcfShjYjipcZwPAzW50W9N57t8i+544vWBbwcFzfzufiRIGUIHKPEbseKhLbnAGfdHIR2HA8uEsRgr1Gozmkzv5O5vB6a9KS5+A3dP3UzL6ELk1XAV9a6yTVRYAmqBjcxsfnf/S9jMP5Vc2wRhOfy3U7/gg4Mcu41YBp4XZpGF59CCZjWzZZCwP0v4v7D8zZIW9rxQhdh1eTJ61nMr2r8X7YEzhPoWHA7G07rdbi36fwaUmSbl/f5iipG9ALgyKOmfaduuu9fhS8T9G4Fcu3Nyq+cAhaXZJWIPvzjLRCw8g8bBcmi8DieND31cJfz+C9q/Bq5ECBbmp9z9r+H3Dsjb4kkzOzBSDmS/s1DPucjq+whSHO9AAC6mE1Y1EIqVBBm0N0qNd4u7jzWzj9AdstN2PVyoXyF0CNSEJTGvtQjJyKTRnoRv/QfSPWHdGof4slfpDnVtS1kZ06oUm3RnQJiq5O77hr7NhObDqmheHm/KnPXh3PW5DU2LcIbzkKbkVBTK8Gx07U53X36qdqglmQAND6Nj4boVxfg+jTaj8Sh2/Nxw7Q4fHGr6VCUzm4BQfc929zeTa59z91PL7+wqV6S8exfagG6nW9udMvpZHgvW4IJnZse5+xcrNG+1GrcgGN6XMpCDpkFZaYeDmsa5u5ch8Q+1zVo3eut2Re5yPY40yDcBW3tI3xgsa+sgQMbx3sKdPelbqlA7MVaouftCodwKaDN5N2J+5wQOdvdb+2l3WpApdnpOet2MY1fkvdBa9xpaI5ZBCOtXJHVlWTOtIRaxRd8fAtbzBG/HzHYC9nf3hdvU959IQ/BEGJaxax0sg0OAvrAMBkUNlpgsIbhfq6CZ7YHCRZ5DCrVKgMDM+sZT7pXTM2fM7F0IF2ZXBM78tZp610Tf/jJv6RkaFHX3ece9+nsEARZ5Aj0Rlb3F3Vcprai7zjvdfXkzm4iyHLxTWCDb9C2q73E6wvNk4HE0Lge+p0VtFs8Q72HD5dF3N7CuKz3gGsBvgT0Q/7WEu5dhTOXUuwJyGy8Dyhy4pTyXrNuLZkUXoHL8nkc3eaIk9Z0AHOolKSyHi8zsMKTIKsWSMLNnaRGSkdnmT4Fr0j37P5XMbBEU29+3EsGEDXMuCkUfjzKmfc/dj0nKTUQG3S7Fprt/se8HGBCZvPxXQSCdq6D9fJIrlWMtVpz34dk+LTwRfu0VccfTuwIBpgAablJx+UYzG4e05p8FlgQ+ama3oHycfVviTAi6RwPzuftHg1DzKXf/YcOtQ6FDgEtdOZ+7KEeBEKhtyrssjwXgdjNbtmrBKCZzJlMYpyEbgTbbidk97p8GZaUdODWN82Fqswcx3QQ8NaVIxf/x75kKBUKgG10AUC8mdbWlXyNh+duxQs3dn7Eo77OXpMsys4Gkh6oiUwaTI4AlEG7DSOAffVhpC1o1/I1TejrdXlD/6+6Hmdl6yNNjJ7TppgzJJWa2obv/rqHNU1Es4npEsYhpIWvOQ74PsqRu6O4Ph3u+hazhw+auHNrZoey894LHDqKtOoCnHot6DpWN3aGQNYAmTgtqa4mx8lCFv4VrjbgPyam9kAt7mj2jX4qt2KMQxkKX90Cw0u2NrManAys0te8KNXk3SqP8o5Z9+hHifwql8Pbo+y+D0nTHIR5XmNlngfMajAYFUNgEKoDCCjIBFx4SM/1mdomHVJbh+aZFBqS3zGwWOt6qCxMJiwOmkZHQvBVwnLufC5wbBG1CHyo9FoDYY6GgMWiNfi3secsCPww82FLWSXcZ01AzBVWSmc3g7pOR5+K7EXDy5Wb2d6SoA5pDWUpoJWThfoRu8MJ+FIe5fPscKDQ39gyIPY2fdfdBp9j+MrCfKVXtvxnGbzU1yN0fMbNFzOxod9+9zzpOCP9eT33Kw5wMCFOVzOw4ZIR5DXkI3YyUYS9FxQqefl7E5xWy+FoIpLr1/jzVPBGGQwMyLaiNxSwsIKsibdBYBBLXFyNrSrH2dQQaUmhY7/dhdLsys9+gvp+LrLitU/cE7eB8nrgtBg350+7+aPjd1mNhEhKaHqU77VPPQm9yS0oRx+PwiB2j4pOBJ9L+DgflWmmnBQ3KMtyivfcD70VWrLdMsWZ7A5939/eFMm/T+dazoE2X8HuUu89oZo+4+yIVbTw6nJZoM1sFxWVOcKXpWQr4JjDWKxCkB9TunSjU42zkxrYDsIi7f2cY2yxiBg8DrnP381PvkFDuNeQFUsuoWGYsojXEjoYy6yCBZTPgCyhGduNkM815xjnc/VXrdn+eQilzGpSRBY1CHjB392v5m1rUhzCcU+dAsQymFZlZDCo5GaUOPtfd/2kZuA9JXdcCnwiCz3D0dQSyjK1tCqn8GhIixwFHeBQPH92zAPBd5JZ7AVI0/ACFkZzhLQHFYut6MKg85CGWPLVWR2vDZBSDXrU2zIYAGHuAwkrafxAZAN4Adk2t0qHMKOSVsTriOW4EjvaWQIdtyJQhaH/Eh1yBrISfd/fr+qjrVHf/XNU5E5L/x9x9cngfX/QAEh3zjG09FqK1eXWUxeXnSKm+UtnaP1Qy4fP8yN2/WXG9DMNkHTQ+LnX3vpQ0QcHTQwWv2rKugfDtbd5vWAfuG07ZYFpT4OkPprNuHYkMPWNRhqRDWtZXGSoCveEiJuDmzdA8mBuFNKzg7quW3N7U9s+RfDWktMWmLAtzI0PszSjkvDT7hpldAuziIRLABEh5pGdktUtpanoiDFwDMo0o12L2QQTQtxLSzM8DDCUt3qzufrtZF58yLMxIQe6+vZnNgSwJ483MkbXxDA+5rjPoV0AZ4N0b4VoxLtp6LPSk4SujwAR+HG3ev0OAQDcSYSx4+zRzg6JcK+20oKxxPggyocp+B8VazhwE00PRN5oSsuJ5oKS3mdku7n580sau9JEH1yqA/KI+FQCQh6B4/XuBb4RF+ksohdmwh6cELfxIl7fTeDMbEjinCZMiVSDFlpC7TMBMHwC+ZXKXLvNYyk2jmhWLSEYechda+OfRvnIzsE6fAsLp6JumscNQEjPs7nvEv01uhbkeW9OSVqFGGO6TBo1lME3I692EG3EfEnoMpae8lOFBQ/8QnZR0TyKPifFor9055h2iNk9BVrdzEa7MrcADwFKFhbolWfAaeAMp0Y6Kro2KC7ZYG4ryk01enYuj2OcyesPdtzKz/YAbTLg+6fp9CrLWFUq/bdA83aJNf9qQu18ZhPaV0RzYy91f6LO6rrjrIGzHoZ1noBTHLyDlyw2h3CLIy6+gLI+FiApvyY2Q0uVCMzuwz2doJBc+T13ISs865e2wFKpoFyTUPTSAurL49gyjTXYYpivcZ6Jl4K0E481CdIfTDktWsgHTCeG4Ba1bdyMjysKehF5nUrEWLYaMDoVifRPkAZXSpkjxuQ8dxWa/niIPAseZstIV8lWPwreJ3H1900D7CJKxv4Y84f+OQm5jhfgYj6AEkOfOov10fqopEdy9cO29BMW8d2lAplY/BkCLuPsWZrapu59sZqej9HEAmNn5aKN4BQ3wm5AVYKjxVS8EDWnhDrc5zS7/Q6ZgiTsXWX73Ri6TXzezwz0vtnWMl+Qfdfc7zWxMdOppajwWSu5/1OTGvai7n2IC6yxzV98cgTDe44oJmg8tPnEbA8uP3pL2QmCA06M7We04HzB9Ebn5/t2Eqv8IsIb3F4u9D3CBmW1LB2BnOZRJIEvxlFDhBvvl8LcQCrej4wkBYqyWCRbKuZBb8VIeXOqHmd4wgenca0p9+izlcyGLzOwYYFak4D0BzaFUAbMzslg95u5vhPlX6gIf3seH6J5b6cZ8XCj3XbSBzx7+L+rIykNuHTd/Q998HeD5sLm2mlseXKC9f/fnN9BzT+/UVhhuJM8DTZwmFMbC/N4d9pSWafTOCAq73wO/tw7uw3VmVoX78OdwzBSOIZH1hrT8FSjS4R4SXasT1ke7+4Hh/8vN7DlkUevX1f5XSJH6KsqgcGfo6zKU8CuZa8MEYGwoezUCUNsKrcE9VYY6DjYhtl+OQKljWsy7sQiuNcU4D5ysF9i5eAcLBiEvO37bFJb1bQQIWmTJAmWnOq4o5+4/MrOrkWffFZElcgTyNChopHVCAtZB+3BBZbLB02Z2LLAu8LMw5ot53jdgcQPdbcJRS7OSXQTMU2dBHoJy7gngFDObjIS6M1sYzVLK5dtrjTbePiTjvcADZnY73e9tileZyf1+K+APdIOY/ycoEUZ5J/TggWCI2s/79PIqlMXBMLJs8b2DkizOAvZrlOI7NtIMyQgZnuMEM1sM8VD3mbC9jnf3WgyfkrocuN+UIvWVcGyMDNqxEuE6M7scKRwdebK2aqugaYGJMDANyDSiJovZeOQm0q+WuYq+jDaKxc3saQQGVLaJDoxMIEn/i7IlnIpAa543pSv6Ix1Nfh2NqrkWx+7meiwUfdsfuQQujCwLo5DlcPXk/jeDZnZy8Kp4nt5Yp/F08qOvRciPXtPvgVBbS8xUplzL8CDon8Um6e5/NrM/9alAwN2fB1Y1s7XpWGwu9Qocloz6CoCw1dx9tejSN8NCX2if3yys3e7+kpk9NJUUCCCr7wjgK0iJsgCKbe2XVnW5rd7n7geZ0sumnmKOlG4bo3cwGyVz3QRUtBfKsnEvUrDeQje+Qk4sYjz/K2NHh2tO5VhsrBOSBfoeHwbOGo7+DJL6EIb/o8nd3cwuoNt6m1KWd4a1wH1o8GpoRYXFqcrSGCkGcuqai87z/RVlsJgt1NNKeHH3cYE5nZduXKG/kigZc9cGFHb7himV3xFBQVCVGvN7UV+uNrNPAp9PytxjZisXe4yZrYSMPcNBv6i5luLM1JK7/wT4iZn9xN2/1VC2Z/909z8lp3I9FgraEll9f+7uLwcD4NdD3T/OfY6WNB8SgjeMzjlSNI9EyuaB8mouPI1jzOzDiP+dZAIZP97db2hZXRnfvn1JuUEbbXLWms2QQm24sDmGk0aZ2ZJ0vv3rwBJhXaTMcJlJCyKlXEFv0c33Pgz8Ioz9M5GyvcxrpxWZvIkWD8cLaO38qpnt6u5bZ9axJ/JAWA3x7zeh9XQcSuM5hdz9K2b2aWCNcOo4dz+/n75PCyVCqgHZhj41INOIyixm8cZVa8EYAj3p7uuGzX3EEDSjbWgLFF/UxSyHDT3XRfsOK3cv3xm5CReU67FQ0OYIrOnuUO7poCRI6U4T6M7xob3X6bWqzhIYDgtC44FmdgPdmruBkbVIPzkNqXacD5jmN7PDo9/zxr/dfc+2FQalQV+KgwqazcxW94DgbWar0m3tXzixXo6Jf3sfceU5ZJ240e2Re90gBJXCHfANU/aJF1HYQkxHofCFtZES4TXkEr1CUm4vOnm71zLlGO/pY/BkOBBtgI4Y2h94iHv2jifbaiXeSqsxjNTCYhOHZE1Ga/ZfhrNvg6I2wvB/Cd1qZit4B0wypUbvDOvGfTjIG3AfTNl49qPXZbl1bu6gCDmfekVIDs2J9sVYECv2n56Qncy+PU3iPZgYjgrKWhuQzmQVZDTZOZwr5V3d/eIS74brQiVFaNqMwA5mVihgFkRze+Dkw5BSDfiOmW0PfMDdf2DCtXivu7cK12vhsVCUfwM4z8zmNXkMgqznw0aeYD8kNBxgg8AUXIEPoLXwJeAh5DX6Ythrs8gFUJ3Dtw/UaOMJHksFPYbmwn+iEuFvdIdKvRD9djrCcVs6FYG2nx/q+TTdoc+HAYeZwLK3RqGjo5A8+9sSRV0jmdmhyEhyDfDjaB7/zJRtKpfGoJTs+1SstyndjPgUp49Q34KmeopHgEQDMqFfDcj/JQob3u+R9usanwYfLjDr27r7lxsLd+6ZDzgfafQKpcHyyJ3z095BBq4DxOu5Zma3uQB97nb3ZYN3xK1eky4rKCPmSJUVwaI8Fk3AaxAD9FN3Xyz3OduQDSH95H8jWTewZQ/5tMOsmEJmthzS6M4ZTr2MMhTcHa7XAqZmbur99u1yBDb4VmPhvPq+i7yM1kGhZg6c4O5xeEEx72pTlll3+q2V3P1fVgIoamZXIqH8N+HUdsDH3X3dpFwZmNawphcLG/lS/6EWm0ay/xIQxDZkZn9AHpBP0g3M27N/WEWKSjN7h46rcLwfVwEEXoH2732B3YAdEdjyN+iDzOxIlCa7ShEyXVOLtWEN9M5ucvefmfCm9i5TLld5N7jAJmuz5AQDwkDJhgFQ3MyOJihw3X2JoDS5wt1TBe5Aycw+hTwr3oc8OhcEHnT3j9TeOLQ2Z0aeJKni7Ys2DGCOoc2Dgc8gr7gTPXJdN3kYZvOFof+fpTeN9/eTclmpBVu0G4c6zYSUBV0Zm0xhykujEKE4NLC10ea/iQKvV3g0T3D3Kq+novwyiDdcyvNwu+J7DQGu/iIo6dLrc3of+AgZ7W6J9rPr0H41Fvi6u5/Tuq5poUTo6oCQXrdpI5hOC7KK9F2B3KOUh2Fg1MZc9tH+LEhbtTVKrXMJYviGLbdxaPdjyBKzJXLFOs/7cHE15VEt0GIf8MS93MzOQMqRMo+FT7r7Vsn5b6BNbH3gh8hCcY67/6qk7VpXZBum/Oj/idRmnP9fpODtYsOxsPdLpjjVZZHHSBz/OGTAtsAEjUqf18xuQ65zdwRlwjyIkU2zM5yP3Jj3Rl4LLwEzuvuGSbm73H255NydHtL+BkvkqqGeX0bF5kDKyIHnW4/6cRmwhbu/XnG9Kt0iAKkwOb1RW2H4v4GqBMpYkCzxzrgIGBcs7f20eZe7L2cB5T6cu977z9iUrQiZHil3bWhZ5yQ63g0fK7wbSviHuVDYV8wTDNwD0MzG11x27yPbUa4Cd9Bkwo1YG2UAWSbwdNt4SKddc19lKu6MNs9EFvOtUPrQbRH/uKeZjfb2WAE5bX4Rxb33rPdt2zQh5r+CDGhT0ni7e12Yy8DJzDZD4cjfjs6VGm+mB6PNtCZTdrBYafXn5PqMSPbYGhlbrkeeahf00VYP7zPcFObyJ1zhv4WX3FX9rCHTIpyhEEy3QQvD4/xnuE2WaXkNCfbvJ0Lhds+KuWxFLsTRs4CzwgZ4GBq4rTRfOWRKTbk1+kYvIuuJ+RBc81wAIXVhK3sD55vZdpR4LJTU9zMz2wB5OCyNXLovK3mWRlfkwpJjcmHb06dOqEjRv1Xp1VIPPK98C8oe5/+XKLUoWEBbTi0K04ieCccI6kHUssgUIrER0bg0s1QpcTjyMJrPzH6Ewov2T+ty92LuHhg8b+ZEHlUpXWtmW9PBENgcuZAXNBOyzsxA9zO+GsoOJ72BQCtLLTYecBjM7PvIDfVUNGe2YwDfY7jJp2MQxEGThbSdKPymrlyrUIVMKlyWnzVlP3kGWcz7pQ2qLljLlGWDJjPb2d1PTM791KN0fblrg7ULA/mnC9wWM5vZFTbYZTk2sx8g6/ajdJRmrfAJcslDGNaA6d9hjS7A+uahJDPOcLTr7i+a2QgzG+Hu1wb+qol2RxkP+qFFXdk2NnL3E83sFAJWwHAoEAIdD2xlZgu7Qj4WAOZ197v6aHN+d1+/qZAp5HYHennBgXgFuPsFZvbN5Nz/eWVBSlXeNgR8LVOq1m0Qf3Q7Sov6RXf/R2mFedQUWjccNKJQIAR6kQ5IaiuaakqE4RBMpyZ5lL4reBpsh5CQb0Ua0pQGPjBMLtNbIebhDuQdMBz0IIpJ3sTdHwlt7zNMbQHg7s8hQLzYY6EHEM/MrnD3T4Z7LkNMXh01gseY2fLIhawQBl5Brup3Vd0zCDKzUxEw5L10KzimmRKhj3H+f4UupGNRmK7c2n2AgG2BLkb4CpOoYE7d/TQT+vk6SGDezEtSLwbB+gbgZi8J6bDubApfpaOkGonwSw4I7V2PQMBO8mFwO26gi+ikfKqj9dx9pej30cFj4+Dh6db/pz4oN23ncKSo/KEp7efXULjQHAgItS9y9yeDMDkfvbzctFZebW5m/3T30wDM7CiULQVTDPFuwCJojTmxbG2I6DTEL25MFAZSUfYvQSC7ALjSzF5CypqYtkSp4AYS/pVD4bsfQCeM93oUGtOPR1uWAncY6GVT+s4JwGlm9jwZacbdvV8FAnRjBSyBgNhrw1IGQEcg9/81EM/zD+AYyg0sTXSzmS3p7pMayv0O8ViVe24bsu4wmhHIIOdJmWmVlWx6ph+gEKgub5vo+rfRHrLvAJVYawG7mdkTTD2Pst9bB5sQJFf2lWp+qoUzBJfJG4CdI8H0sf+kAWvK4/l5xATcBvzEK3LJDtrV0MweR8LmWcBFQ9R8NbX1aaTwWRVZBn6LYqL7TXU2MLKWcXBNrsihzH3/j73zDpOtqtL3+12C4CVJEBUkDAYkg6CCiAImUBAlDyZkDD9RQAGzA4oJHVREB0ERgUFQQBQUFCUHEUmSHRBQcVAEFQmCXPh+f6xdt6urq7qrqk/16aq73ufpp7vOOXXOurerz9l77bW+D9jbRXlX0WLz34MuC5V0M2F3Wm9PUQu9fM4XFCTdYHudLo5bp6JVy25ianYDmID7FHNsLree4rjNgWfbPrashi1h+46WY95G9BduSqz+Xkz0Gf6wz9gqE6erGkmXERoSJzMmGry37c1qDSwZSSS9l5iY/pmxicd0xhiVlfgr2i/PIHqFtwH+anu/su+7xOTw4rLvd7b3neRcfbWBlEWXpYGfNCcMFL3g/69lJW6glGvewJgd3JuA9W1PqpkwyfnWJBK4EG2gExK4VaMQB3yEsSqrpYETXcRvyzHn2t665X0TtvVwzXcSY94NiP+7JwMH2R6YLbwqaBeRdAPxN7kwIfJ5O7H40HYeoIp1fTS+jWYeYVv5jebPvKRLGHMl247iSmZ7IILig6JUME6oGunzXFfa3lhR7r+hw9ntCtsvqDTo8decsrVuQNd9AzE2E9PQJpzJdoYdKV6Uij6hkxm/CjCrkbQ3IdhzLvDqLn7BHUsN+2T9UoY5cMqH6fTy0NiBWC1ZUSHoc7rtc2Yijg4srUnEijxRqGjSUuTCA26y7rF9SVkhHTQ3ECrg3Sipzgh9fM6rvPZzgCOBFW2vI2k9YHvbn5qpGCah2xWFr0taFPg20Vf59wHG1HADeAPxOWqIEu5ODBr65WxJr5zs71zSQcTqxnOJKp5FyvXHOSXY/hbwLUlPI1YADyD8yBtVP706lfSyKlkJkl5LrFA0dFU6rUb/O9FmdjiRRLi0bEtmIZqo4j/BtrOi60zmamPbh/R56n2JKrv7Oh1QVv33YmLS7W0tx1VS4i9p2aaX/0FUBFwKfFJj/eRr2V63HH8MUyuDT9kG0mN1w2cJm8cbGD8mGIiDTmEN2822u59QCEr2y5OJai0z3ip7YDQWrhS6QGc27yv//08Gltd4y9CliNLwfq95VPnxfKK0fCZ4TNHa2mgXWY7eqwNWIhIf3XKCpLcTWmfNn8l+V7v37+K9M+pKNggkfZXqqkagz2qb6VAqyiYsyAzymoVLiXvrcLkzNE1MdyceUMdR/8R0SkolxT3EgLWd+FTb7L+mEOjo4rofcPgif6Xdfs+QkmoZHOwM7Frnqp+k+4jS8nYJKLcZHE0pHiPpS8QDsGE7uish8nRaObZSwaWmFeQliQfNFczcYGZS+v2cV3TtCwnf6aOaVgC6qgAYNKWy6FmEhkvHFYVy7LMJf+mdid/tsbZ/NsDYLrK9xVTbejjf64mEwBziITNh0lwGwBsCVzf9riZUMEj6JlEu+Wdi5fGS8p55ZX9PTiX9rkpOB0m3EYma62db1VDSH5pExX8A19q/zea5xOR+Odt9DRjL38wrGn9LHY45hWhP/HfCinUP4ObWlX+FA8m6nmaJf6mYbH1uNLDtf2tddZ1qFbYk8S4mqiQabSCfcJOddi/VDZJuBI6ipXR8kqTDtJH0C0L9vGER/GLgv2xv2se5/pN4tpxGaSUDThl0sr1UBXySsAB+grHnwr9J2pfQtXoG4W7V+L3/g1gB/2qf12w3vr0fuMoVV/xJWtj2PIW49OuJJPm3iOT3J2yf3MO5eqosKIs3nyZcn+Yn8dxnpbakW4n72rHA2e2eW5phV7JBUEXVSMv5pqy2qZrmBRnbz1HYap9ie2DW1RoVd4bZMjHthk4lJw1aV2w1UaBjVeLh3ZMdjqTtHN7HqaRK9WVf5ZyTCT5OmMhUcL3a7ACnotfPecXXblh+NT8QJlh+1UGvJWeKXuUdiP7VfxA36o+0qZSpIrabgdc4PKmRtDpwlu3n9Xm+24nYO06aGyV+TQ/xucQkrDWJcDpxD7yJ6AO+qBFn0zFzgE1tX9pFbJfbfpGin+8rxKrkqbbX6OOf2hXl/rC17UlXo2Z5JU3ShLpU8R/AdZckkhd7EWXah7nHsnqNiSauTVQC/ZjxSegvNh17jaO39zrb6ylUxX/aJjlXWYn/VH/Pkh5nzA1ExEr6w3Su8Onmmtc3VTcsDFzRaZww6KRjh2uuT2gdNSyC/wa81fav+zjXzUSp9SPl9eJEYrav+30P172V+L3eO8kx73Uf7l2TnO9k4u/0R2XTtkRi/nnE5K4yl4PmsaWktYGXE5/Jn/easJB0F9BRvNQtwqaSfkvYnHb8v+3x+iLifxvwAqJ679u2/7fpmFZXsqWAL3iIXMkUmkObAnWCgagAACAASURBVFeWcchyFD2DHs/zVaJy9LIpD66YbhdkKr7mcLszNHCU2xxVvmY1fUyephLo6Pa6Z5bvC1SyYBJ6aoEpGf+DmViKPD/D65kX9/wjMdEYN8hS+GH3ZR9WFYNMEnTBvZLWYKyMcCdqbvVQl2ruTcevR/QWvgb4GSFOenXJLv+CwTjRvA+4oEz+IRSe3zmN890K3DDFqvv3FNaSyyjKMN9GqFqPw0WBXSGK9SqinW0h2ys3HfOEpP8iBgNT0U6cbr8u/1398gHgrFIp03ayVvgGpZKm7L9O0ncIC9pkdjGlin+VlAWT9xOrW8cBG9n+W5+na4gm/r58LVq+2tEsTLcO4R6yWpvjKivxn+rv2b17qa9AqPuvxni9huaqw8eats+TJh0mXCXps4RmQ/O/tXKLx6Zz/xpYX9EKgKfXmnonUd36SHn9JKINZdD8lkj2TKBMSP/QSCCU1fwdCU2wg91/Wf5TgA1cHLMkfYxIvm0OXEks1FXF/A+N7RuBG6dxroWIkvRux6s30uH/th/Ks/tnhLjolkRl4bvL5PFDtn8BzHNohT1IjFmGka8RFTkrSPoEpWqkj/PcChwm6elEwuUk29NpN+qFf9m2pMa4d+4MXHP43BkWQPq1w2lLWeU6gIkP0lldwTEA3tTj8ccQk6xxPr3NSFoR+AzwDNvbSFqLyLgf0+74CvgyofLaysNl33YDuu5sZ2/gaGBNSX8kWgf2qDekrtXcG3wV+CZRdfDP+Qfa/1cGQJVj+yeKFoo1y6ZbPIkbSRfcTSQlzqbDpNn2fynsjv5BrIb+p9u0bChKkV9C9Cw+hSibvLj1OOAcSTsC3+9Qermy7btsN1ak7idUjZE06L+XTxMDrcXoPFkDeLLtK1omMAPtp0z6phsV/0qQ9AWiHeZoomWgo8hvN7jFjUXSXHcWWj5a0aP+cWLSvATQTqPhOOBQKlKHZ4q/5x75IXHP+DkdnuHEBL0xMReweHndrrqhsUr5oqZtA7F4LFUj9zfGEo3kgUIUcyHbX+7jtI8CN0r6GRH3K4BLVFpePbgW1w8T2kC/ZKK+1FHEyndjMeRzwHuJds2j6d+GdxWifaLBo8Bqth+WVLVL0gqaxBq1TdJ4Mu52b/bPjxPaXefTWbura8qK/BuJ8fKfid/FGcTv4xRgdeCLZdJ8CnBySZwMFbaPV7hENapGdu61aqSc53Dg8FJxuhtwrELn4yTi/+Z/Jz3B9OhqQaZihs+dYUFD0s+JkuDPAssTLQ2buE+l7pJB/Dotk2EP2IZw2JH0S4+3XWt3zNlE79hHba9fyiGvaZRHDiCmjn3+zWWZCxKlBHYn298rmdg5jdWHZGokbcbEBGNfVqGKHr0JtE5eujzX1wiRoottd5ykKYRM5xKT7kZP4vzBv6Jn+1W272x5357AxzzYdoYrbW/cxXFnA+8h+hk3KpU0e9muWmQ3qRB1UPGv8PxPEBODebTXmenHLhJJmxJJ8iVsr1JK5t9p+919nKvSEv+p/p57PNesaGnrh1LZsVHr50rSk4Bf9VOyrA6trQ0GVbUq6QpC06ZVS+I4NfWhl3v+X2wfXF73/fsrq8vbEsk+gO0Jx7DPE+KZu/X5z2l3rbuJdrS21QO9PP/Uu4tYpe3Kkv6XsEs+1vZdLfs+aPvQ8nND8HhXoqrvux6y9rvSurEC48c+004IS9qQ0MRYr9fqqT6u9QrglcRn76ftFmQGcM0dCSHsabkzZBJhQKhigQ4VQbEKQ1wgkPQ5orTs+3QoXdQM9+JLus32s3rdNxNI+rbtt9Z07b7FAAdNWV2ZgIuau6LHejK7xUH2t50ArEEIKTUSjB7EilSZHLT7d7adJDTug7YfL9VUaxJCT4+1Ocdk192WcD3Y1vatZduHCcG4bVoHSlVS7iHneQrxX0n/Rqy6bUb0PN8B7OF6W4SSDigcQTanOGkMspx9EJQV4Z0Iy+dxQrSTrahC257sLxLPxxkr8e8WSZ8CLrPd10pZh3O+homOFb2sHHd7nY6LAsO2YCDpsk6LYCVZsoGjleQW4B1Nz8ZpiSNLehFjk51LPKCefVWot6UxJ5JakKReKoAkrUu07e1qe7Jqu1mFpHcTYp/3EWOfxjhkrT7PtwjwaqIaYWtCx+kk2z+Y9I1DgqT9CFeGazyJIG8vZDtDj5Sy4c8SiuPND6BxZc0t5YVVZIbPLH8wp1ONBczIUMo1n2n7uja7G1UIzSuJraWLD5Xyr0ZP0ouIculB8StJb7c9rmRJ0l5EpUmdDGyy2wU/k3QA0ZM2/+9nlnzGD2z6eTFCrOgqxj5Hry3f9y7fTyjf96DCXscObEzYplWSEVb0IH+AiYPsrWwv2fGN7bkIeEn5Gz2X6GPdlZY2lamSNLbPKuWrZ0vagbCP2wTYwv33lnfL3sAHJP0L+BcdEiYOwciXZyXN7EdjCvcNjZJjJQ1c4b5qbP9B49tnGknEXv9OKy/x1zQtNJsSlgI+Uv7+27rF9BjX1wk3pi2J1rOdmIbFWRfXW9H2n1u3TeN8XY1BB8D5kt5B2Du2jkFPAi6UdC/RfnBxifVZTHMsZfvysrK+WDnnM6pYaW5DZZbzvY5ZNNHVpHGenn6nkr5sez/gDJUe+5bzbd907POIZ/FOxCT8ZEJraJh4P/A829OyeS6VALsTWlZXEP8X73DnNrHKUFjWHwo8lfgMTuv+NgUrE4sxa0q6DriMSCr8ot9xdlYi9IikSwgf1S8Rvet7Ev+PB7Uc127F7n5iEL2/WxTKu7juHW02ewYeHLMSSRcQpW0LEyuwfwEutD3pCkyHc21EiLStA9xAlEbt1CEpMW3KAOJ0YkLSSBpsTPRbv972nwZx3S5ju4W4mXYq6RvYytQwfcYlPRP4vO3dW7Zf6hZrnnbbKo7lFGAf25WIUEo6h0jkHEB4r7+FKE/9YJtjJ7Ww1Zh7w3sJX+rPtyv1VNieNpifpPFEFfnNidLWy4BdXBTKZwMlEXkQY6vblwCf7Lf6LBkcqknhvkoknUoowH+VmPzvA2zcKPFWOMTsY/tLNcQ2YxaavaIxp4rG9yUI7YZXDuBabyZ+L/sDjWfn84ly/K/1U67e7Ri0aqZ6PpfFl6cD5zQmX6X6bIl+xw2lYuRLxOfoXmAl4Fbba076xv6uVVv1QHl2NFiMSHAua7udfslk53m+7avUwQHMTc5fki4nJsvfG1BSZuCUecDWtjtppXR7nvMJ/avTZvozoLCQ3s72zTN4zUWJOcdmhADupsDf+6ngyEqE3lnc9rmlXOh3wMGSLiZu6s18kRBq+g4xIdsNeBrwG6LP5mW9XNT26tMNfMRY2vY/ymDlWNsHlczaONSFaKJDPf+lhECcgN/0Wm7dC2VVYjOFam6jzO/Hts8b1DV7YCVC8bhdEmEg4lPzTz5cn/G7GPvdNTNX0uYe8wPfjOgNHiTLAzcpelanpaxeWM72MZL2LYOOCxXOBPNRBwtbonqh5VBtSlQe7FW2TXju2N6u5U3PJAbajdfNq5JPIkoN71Esww4qa9942O5B/LtMWFWe6Pa98ycTlRc7ltd7EMmYlw8itmRa3Ek9CvdV8i5iVWkl4n50DmOVUDhaiLYnJmFTUnGJ/76MWWhuqWKh2c+JJJ1re+uptvVA43f+sMI15z5gIM8eh/DbX4iS63WIe8iNwEG2z+7ztN2OQStlqudzuzYDT1+Q7tNEK8M5DpezVzB2f62UOise2ySav1ySRT0lEVw00tyFTbjtF011zBBwG3CepB8xfuzzlV5O4pl3aGvmzzOZQCgsTmhgLF2+/o/QOumZTCL0ziMKEbhbJb2HsOR7apvjXu3xgn5HKzzOPympnTJ/W0qpSzMmMrLXLuDlsgsrlGV3AT46yXHfpogmltf/SwzsW50XXsCYMN1GkvoWpusW2+cD5w/yGn1wW12rRaUf7f8RSv4AFwBHDTKh0y2SjmCssmgOoXLczuN7L+BbChtCgL8TaruD5OCKz9f4/767TCz+j1gJaqZbC9v9CFXv023fqNAN6OYzPy5J00cbxbQpCccziHK/q4gExsuAj0p6nSeqWS9r+5Cm158qrRfJ7KMuhfvKcHjKT+Vec5nCA721RWzcyvAASvynbaGpUEefCyxfWiMaie2liORlv5ypcOb4AlEdYAaohl6SBf0mDNrR7Ri0chQ2oa1tFIMcJ82z/ReFy5ls/0zSpwd4vVoo1bAN5hCrxH0/8xSuSIcw0dp8qaZjKmmhqJm7y9dAFhEGSdPc7kpJ3yUqLJsTIZXbgUs6mkgUPwD8kqjo/KKn0RKaSYTe2Y942O5D/JFuRZT7tvKEpF2AU8vrZoubXnpI2tmXLQusJ2mvWbJ6XQefBH5KCO38qkxObm1z3PIOxf8Pw3wP6XGlT+ogTAcMNImQTOBIYBHgv8vrN5Vt/1FbRGNc2fTzPEJs59LWg8pKQMMPXLYHqa3RuOaUqw498qmSBNmfaPNZirjvNdOVhW2jkqHp9e3EvXMcPSRpZpIjgP/nFqVkSS8nSshbVy/Ol7Qb4WMOcc//8cCjTPrh9PLV4IKa4ugZhZ5DJ9ySyGoI4TVXFLSrKNusqcT/E5IOY0wvoh+qsNB8J3HfeQZjSTwIW9mv9RNUmXyfa/vvwGllBXOxmbhPV0i3Y9BKUbj2vIxIIpwFbEO0bA1ynHS/QmPmEuB4SfdQjQXpbOOwpp/nEaK8u0zjfF8mbGWvtzv2rDfrhM1voZjGNWcc2x+vO4Zp0Dy3e5hwZ2hgpnf/7cQqRNXdrUTy8S5ioatvUhNhQJRJ7eFEr4mBy4H3Eb+45zfKnadx/lWJXqZJ7QsXdErP1I7Az0pv9ouAQ91kZ1X6YysTphtmJL2iddI0g9eebxM12bbZjMK6a0cm2i0OQvm7J6eELs63sju4HEjazvaZTa8bFrafA5ajxcJWReBJoXUwqcBTOb55EDwPuLNdkmYmkXRLp95bSTe79M+3tFrMZWyQOwd4cFCtFsn0KK0qaxK/u990aFGZdUhqJ342l6iCWs72En2c85e2X1j6pN9AlPjfYPvZ04sWNA0LTYWuw0daEiPTjecXtjet6nwLCgoHovUJZff1S6voN1tb0Sq+5pKEUKOANxOfoxM8TSG92URJbO1s+7sVnvN8Qiugp4SLpEtsb15VHING0vLEYkdrG1bl+iajQmkBXZtIMG9GVHz+ldCs6bklKisRekQhFHMgY2VCQCiXNx9XVtw63VynlUAo5/9dKf9eIJF0LO0nJ62l4+8nSpLXkHQpRTSx5ZgbCL2KSoTphpwvqo2qL2MT00G6NzwuaQ3bv4X5ibhpCeZMF0mvA1a2/bXy+pfEZwjgg7ZPaXnLDwkB1atoKk0bBAMo8T9X0qts39m8UdKewMcIVe4GryN6i/djzMK2OVHScKf4ry6vvYztw1uuu2/rthlmTinFHvd7LGXWzff+GW+1SKaHwjL0KEIHQcDqkt45jT71GcP2/FXLMsnalxDXO5nxK5qNY7rROvhRmxL/b/YaW/nbeBfwLKLH9pjpVEoVXYdtiRX3qjhH4ZH+/WFaOOiUkG3QmpgdAP+0/YSkeaXS7h5goKXvLS27rS2oI0H5P92baDmqig8AZym0jJpL5Odbu1bdQlET/0NUlL2e0IN5C1CbMHk/SDoO2LdUR1Fatw5rM5ephHLPu0HS34mx6v2Eu9gL6ENXJZMIvXMK8HWih67jBKc8TPdi4sO7kg9G6S8c6CRllvOjpp8XI24iE8olPYloYtNDeUmqFaYbZl479SED40CiJPx24ne1KjE4rpMPEKKoDZ5ECIbNJbQ2WpMIK9t+9QzFVjXvI0qPt7V9K0BpA/p3YJzas+2HJD2NePD8Ffipx4tDbSnpnh4mEG8hKreaeWubbTPJ8UTJ83saiRVJqwFfYSxJMg5J6zGxCmUQZYnJ9PgisKXt2wAkrUG0nsz6JAKEkjyRIN+DsJDeqF1fq7rUOmha6Z9f4s+YAGEvHEdoqlxMlLuvRSQ5pkPVk/73E/fvxyU1Vrl7rtzqBkmTukU1T+q6oJGQfQOx6PE/5fXuhFDooLmyJJq+QSTJH2RA1piSbmV8wkRNr227J32NIaBqe+tPE7+fxQjXr3ZU3UJRByvYPkrS3g6x0fOYfTpjU7FeI4EAYPtvkjac7A39ImkfovrgxcR9+lLgF4TYfworzhDzbB/ZxXEnALcAryJW6PYg1Mt7okP2eVnCSueNvZ5vVLB9WvNrSScBP+9weCfRxG5XSRckFgFWbC0ll/QSeu9p7YnyEHg2YwmfW1pXgWtgUdt/aHp9SZks31d6NVu5TNK6tvu6IdeJ7bMUXuxnKwQB/4NImGzROkFRuKL8J3Ae8bs6QtInbX+rHLIS8X9xB+EhfopDCI6W8+xOJClWl3RG066liJLq2rD9KYVw2UWSnlw2PwT8l+0jWo+X9C1gPUJ9vVFGOqjexmR63NNIIBRuJ1ZWZz2SvkBMJI8G1rX94CSHd6V1IOlbjQUO249KWpjoe+/VAWEt2+uWcx5DNZPMxqR/nqRHmOakf4Yrhyq7ViMhK+kQ21s07TpT0kVVXWeS67+7/Ph1ST8BlvKAbLAJm9xm5hCf+QOpXytnEDQWF/du2mb6r/RYdrKS/tJC8fUqWyhqoiEC/SdJryLGqM+sMZ5+mCPpKY0xVkkQD2puvhqh0/c+V2UJPkTVXLMCSQcTg43TGb9q/deW465xqJY3vIgXIVbrelK+10S/VxOD61uHpYdzJiiVGT+2/ayW7W1FE23vI+lZtJ8wbwH8sVFWvyBRVqE+0jo4kLQxYUs1yP7HhYDXMHElt5fVmqpjuq31M9W077e212jZdhNRynsHcX+YiTaQSpG0OSGIdhmwi+0JK5KSfkNMUO4rr5cDLmteISq9d1sQlRyvIwZ/JxFODQ+UY1Yl7NU+C3yo6RIPANfZnlf9v7B3Stl4a3lt6zE3uQ+f5WTmkXQkUen0PeKZujNhv3wpzO7qEUlPEPeWebRZrfV4BfautA4kHUKIEP+/Uk77Y+Abto/tMbarbW/U6fVsoNyX9gBWt32Iwk726bYHsqpeNQoNp9eUllkkrQ6c5aLRMoNxPBc4wPbbB3gNEUnmDxHJ2c8MMHExMkj6HHCe7XMmOeailmTU0KGwsL2QuJd/jVh8+MRsvn+3IunNhINVQ4R/Z+DTtttWO842MonQI2VlrRW7xRZF0hW2X1AyxO8m+nSuaD0u6Q9NFJX7E/DhNhUKHUUT65wwz1Yk3WB7nQ77rm+sMg3o2mcRJbTX06TAbLsvf/GKYjoRuMD2N1q2vxN4me3dW7av2u48Dj/vWY3GCwQ+icjyP077ycm5wDaNRKZCpO4s2y/vcO6FgJcTQozPtf3klv1zGeu5fQ4heHe2Z4G9Z7eUldfDbN9UdyzJ5Cg0dTphD6gfdaaR9HHCZWRrYpBtQgxvgqq5wl1laeD5wOdan6VdXu9xxsqxRfiRP8w0qwdKYuPZjG8N7Wv1vSSQngC2sv28cu5zbG/Sz/m6vGZl7a2SXk1UodxeNq0GvNP2T6cfadvrrUdUbT6DSC4fQTgovZC4331pANdcmGhxO4Cwovus7d9UfZ26kbSV7fM00cod6D+ZWZ7lc4lk42O0f4Z/nBCtrKqFIukTSWsTLWci3GOGZgyRSYQBUcp9TyPKW48FlgD+0/bXaw1sAUPSKcA+7Up36pwwz1amWHnvuK+ia18321bsJT2VMf/ehrf684lJ9g62/1yOW8r2P0op2gRG7cEs6XhgXUJI0kSlwRXA/8IEAad1iWqEXYmV0JNsf7nlfFcBLwGeQjjZXAk8bHuPgf9jKqJUMJ1JJDSHsgolGV0UzjHj7AxbJi8CPk78Hf8EZkdFRhlL7QusTFQUvohQEu+pqrPpfFc7nJqusb1h2TZQF6AyDrmFWFWf395quy+9iPK7bDjHDLTtTyEmfCTRO/1qQifoO8DH21WpVXTN3xOJni8RVX3jsH3GhDcNIZI+YfugDknNgSYzu10Qnc2UxP3+Hi9K+PlBVscMijLWbE4w/r7GcLomkwh9IGkzJpZcD9IrN2miZKkft+1SivhC4Dbb1zYd0yyauAExMBonmljnhHm2otCWOK/NyvtewCtt7zrAax9KZGE7luDVhaStiFUkgBttn9ey/0e2X1sezI3V/AZD9WDuBoVn+GR8h0gc7E5UM5xMJA9ub3dw08D+vcDitj/fPMgfBiTdRvRvt1bSzPoqlAWNKleGZzuTjVeGoSJDYS24CXC57Q0krUmULPf1LCqT4s2AX5V7zgpEJcLA7jWqoL11UKvWXVz3WtsbNL3+A7Ca7YE5J0n6Hzo7Udj2mwd17VFB0kpMdJEbuHbGTNJujDAbW6gmo7RkHEZU+txD/M5utr32pG+cJaSwYo+oQ489oeTd6G/phIelz2W2IuntwKHAg6WP80BihXhDhTjUoeXQbkQTfyXp7R0mzFdVGfcQsR9wuqQ9GPs/2JhQ+H39gK99ebn2HDqU4NVFSRqcN8n+15bvq89YUDUyVYuJwmHjJGBXdycyKUmbEit0e5Vts+L51Ome3iZx/PtRWSFbAKhE+Hi2M9V4xfae5bhlW6ulSq/9bOAR249IQmG5ekvpx++XrxCaVk+V9GnCseJjlUTamUZb1t8lrUNUK63W4zleSjyD2rVZDlLAdTGFWnwjMf4gsJ4kQThgVX1B2wuUaHipLNmRicm+VivWbs93KFH5dxPj/+4vqisZNSDmSFq6UV1VKhEWqTmmXjmEqK76eUk0bkksvgwFWYnQI5qkx77sn6DaTdx8twNWst3XwFihWv9ZwjKpeeVkpFY4p0LSjYRy75LEoG9V2/cq1NN/1cjeqQvRREkrEoOJf9Fmwmx7qPxmq6TcyBqtHhNW3gd0zduBHYDrO/19zXbK52sCI7gCsAJR1tq6kttvifEWRP/rpbYPlfRvwH6296ki3unQck9fjOgvv9r2Ti3H/TewDNHS0Fz1NEyDsgWCKlaGh4GpxitNx11KaJz8o7x+HuGo0rbdbyaRdDph9bsfsBXwN2AR29tO45xrEn/HjR7kgSaQmtpb1wW+zRC1t0qazDLPo/Y3UwcKt4v7iXHo/AoP24d1fNPk5/sNYR04oc2lzhaKqpG0J7GQ+F0iSbIb0c7w7Trj6gVJV9reWNKvgQ0dulBX2H5B3bF1w6xY6RkybiA8etvaY9h+b+PnkqndA/ggscr66Wlc91jgIKJHbEvioapJ3zGa/MthhfK30nJwL4DthyU1u1V8GfhIm/c/XPZt5+hn36xlwvzjmZgwz3Zsn8/M++3eSiiHD2UCoXBg08+LEfaiVxGD31HiROLB/VrgXYQI1l/6PVlJslzU9Pp2oPYEAoy/pwNIWppYyW5lcSJ50GytlRaPs5MqVoaHgUnHK018hrAKfA1hsXs8MXapHduNCriDy4R2aYpmQy+UFpZ3Ee451wNHeYbcX2x/s/x4Ef3b9s2n/J5aE7h9rVpPhe0tB3HeZBwr2351hee7nViRn5BEsH1Q+b5nhderBdvHKvSUtiLmQ91WPs4m/i5pCeLecKKkewjnnaEgkwi9szxwk6QJPfaNn0vP/luB/Qll2Z08fWXZxW2fK0mlx/ZgSRcTiYUFicVLad0cYNGmMjvR9EAlevYmWAHZvlLSai3b6pgwJxO5G7hA0tmM/9uqzeKxV9zi6FE0Oz5fUziDZDnbx0ja1+FffqGkC/s9WdWVDQPmYUIpfhyjMChbgDi6lL5+HDiDsjJcb0jV0aIJNOl4pbz+canGOKe8Zwfbt85gyBNoM+k/ptxr+uU4Inl0MbAN8DyiumHgSPoMsULaLAC3v+2e2ygkfR14MrGY9E2iHWMo7CmTjlwmad0KJ8APA9cqXJSa/+7nJ+arbqGYSSTNtf2QpKWAO4FvNe1bqlFRNSS8jnAlex+RuF2aaLEbCjKJ0DsHT7ZT0t6EkvC5wKtdnajWI6VX/FZJ7wH+CDy1onMPE3cDjUnln5p+brxu0JxQaGXxqoNKKuGO8rVo+RoF7mKsymWUaKzk3l1Wxf6PUE/vl0orG6qkaUIGkbxcC/hem+MWGLG+YadpZfhCKlgZnoV0ownUaNVprvxailjFfK+kcZOOGmid9K9FjK36ZS0XxyWFqvtMTry3sT2/MtL23yRtS39aDJuVFpzrbH9C0mEsQNVOkpZvVKAOO5JuIER4Fwb2LC2dVTj7nFG+JuOHjLVQDMzdY0CcStwTbmT8/Uvl9Sp1BNUPth9qenlcbYH0SSYReqQ1Ey7pxYRtT2P7EYTC5uZEeeD8Q5neTWE/Ivu8DyHEsRUx0F6g6KG0LkUTh4ypxPqGgZZB+RzCGeTX9UU0MD5Vyvr3J+55S9G0qifpe7Z3USirT3jIt7kPVlrZUDHNE7J5wO9s39XmuAVCrG8UkPT+NpvvB65yk8vPsNLDiv2VLa9n07Ox6kl/I/GJ7XlNY7OZYKEiCvkogKTFCZvgfvhn+f6wpGcQtrmzRQSzEiQtPEmryf8QVpOjwErEGKFSbHczGa26hWLGsL1N+f7MumPpF0kP0D4BMmsExbshkwh9IGkDInGwC7FyelrT7oHczG3/qvz4IKGHkExOnS4DSR+0rPg2uJ8Y6B7lAXlSV0zzoHweYWt4aaeDhw1JK9u+y/aPyqb7ibJaJDW3cjRWDF/b5amrrmyojB4mZM+yvbOk19k+TtJ3gJ8OMrakbzYuX2eW168BfgW8S9IptkeiBUnSi4gk3/OIZ99CwEONAWqXk426qHrSv76kRpmziNbIfzAzg/b/Ac4tYnYG3kb/q44/krQM8AXCmcrANyZ/SzWUNoxnM77SahCiwVcAbW36hnXi24E7KqxWnk+XQuxVt1DMGJImXYxt18o827C9ZN0xVEG6M3SJpOcw5nt+H1F6e4DtVWfw+gcy0fd1NvYMzxrqcBlI+kPS4cAKhDUg8bJtIgAAIABJREFUhEXRn4j2k6Vsv6mu2JKgqD6/yvadLdv3BD5me42W7XOBfxbF4ecAawJn236s5bjXEmXLz2SssuFg22dSE21WCsbROuloKCpLugh4N/HZvcILmIPOMCDpp8COth8sr5cgSmRfT1QjrFVnfFUh6Upi3HIKkTR5M/Ds5tL6ctysc3+S9DjQKPUV8Rx4mCFbqWsgaRvGHCHOsT3tBGPpa1/MxeJukBSHiX2J5O61hC3dLwYxBlVxT6n6vLMNSXcxviV3HP3qQUm6hDEh9u0oQuwOV4bmFopnE+1LVbRQzBhFD64Ttt3WJWu2Imlz4r58rKTlgSVt31F3XN2QlQjdcwsxyN3O9m0Akt43g9c/Bfg6kXF+fIpjk0KKJg4VG7bc/M+UdJHtLRTWnrMWSa8jygO/Vl7/kkiIAHzQ9im1BVct7wN+JmnbhvCapA8TlVkvbXP8RcBLygrWuUSlxq4U5fceKhtmnMZKgaRPEgmBE4iB1h6E+Fwr7cT6Pj4z0SY9sgph7dvgMcIu+J+Shq0/eFJs3yZpIduPA8dKuqzNYbPO/cn2QnVev2psnw2c3e/7JW0C/MHFelrSmwlhvN9JOtj2X6uJtCP7ApsAl9veUmGTOagWxBU6tBwBwyW2PAULEc+Jqv/WJhNiH0gLxUxi+yV1x1AVkg4iErzPJe7DixKVSy+uM65uySRC9+xIZPTPV3i6nszMPmTn2T5yBq83K5HUtsStge2rZyqWpHJWkLSK7d8DSFqFcEOB8QP+2cgHiPtDgycRA665xINhJJIIts8qk6yzJe0A/Afx79zCYb3aihz2q3sBR9j+vKRrmvafK6ljZQNj5eZ18irbL2x6fWRJErWWvB9bJmqjKtY3SnwHuFzSD8vr7YCTSuXMTfWFVTkPS1qUUGr/PCFMPLfNcen+NAAkXWJ78079zz1WUxwFvLycdwvgc8B7iQnh0YRLwyB5xPYjkij6DrdIeu6ArjWoyfVs424Pxg1hMiH2gbRQ1EGpxHknoUFnYqH3Gw3tkSHh9cCGRGsStv9P0tC0OmQSoUtsn0702M8FdiBW5FaUdCRwuu1zBhzCmZLeDZzOeMuWQWefZxuHTbLPhOBkMpzsD1wi6bfE4GF14N3lb2429+4CLGr7D02vL7F9H3BfiX9kKJONtwIXAJcBW0+iVyFJmxKr93uVbc3PnV4rG+rg8aKtcjJxj9md9tVgt0k6lUgmjNJEdOSwfYiks4jBp4B32W7omexRX2SV8yZC4PU9xN/aM4kFkVbS/WkA2N68fK9iUrBQ03hvV+Bo26cBp0maCTHQu4oWww+Ie/bfCO2aQTCoyfVsY1BJklYh9i0ZE2J/6ghVeRxHzIcamiC7l227dXzH7ONfti3JML8FdGhITYRpIGlZYGdg19a+sKp7DCW1649x9tsmo0TJLK9JPFxvGRIxRSTdZvtZHfb9tlUrYFhpWlETUW3xGDGhbruyVlbMDgAutX2opH8D9vN4v+qtiVW25sqG13aobJhxJK0GHE6UFxq4lPg33Nly3JLE4GVPYuL2LeBkD5dn9QJBqXKaQKMKalSQtBVRfv7wFMdtQjiJLENMOpYGPm/78sFHObqUMWJHelkEKr3sGxSRyVuAdzREDSXdYHvGrIQlvZT4jPzEduVVgguQJsKyg1gIlLSh7Ws67LsbOJIOCQwPkUuWwuZ0vZZtv7a9fl0x9YqkAwhtilcQc8a3Ad+xfUStgXVJJhEGxGTCJrUGNuRI2sr2eZLe0G6/7QXGL3lUkPQBFzV0STs36wdI+kyrCNhsRNKJwAWeaCn6TuBltnevJ7LhoAgL/YCobNhlWJJHnSjJk5OISdmpwCENLZ2kfjTeenRxourpN7bXri+q6pF0PCGAdx9R6nsxUSXVNkEnaSkiGfjAzEU5upTFn0bSdRXgb+XnZYDf2+7azUvSR4FtgXvLuTYqK5jPAo6zPZAe6ioTIb1ccwGssq0MSecDTyfaKE+2fWPTvqttT9oWPCyU+9sRLu51kp4PvN32u+qNrDckvQJ4JXFv+Kntn9UcUtdkEmFASLrK9vMlXe8xr+OLpyMIImkzYDXGuzMcP+1ghwhJn3AozB7bZrdtv23Gg0qmRfNDrfUBNywPPElPJSbBj1J624DnE6v1O9j+c12x1YmkFQi9iLUZX5G1VdnfU2VDHShcJY4EVrS9jsJeanvbn2o5biHCKnBP4j59AnAi8BLgM7afM6OBJ11TtHbeafuddccyCCQ9g+iZPwB4hu2FW/ZvTGi3NMru7wfeZvsqkmkj6evAGbbPKq+3AV5ue/8ez/MiYnJ4ju2HyrbnAEsMSg+qykRIMnNIehphQ78r4Xb0XdufGqUqj1Kd8zygUam9OnAjMYbwbB47SvoqUXHQTuh2aMgkwoCQdCkxeDwVOI/oMfyc7b6EaCSdAKxBWOs0+nHdXBacJMNI80Ot9QE3bA+8Uj7cWM1c4C1FJZ1DscMF3kX0Zf7F9gdrDawHJF1I2Ose1fQ5nVA+LOl2wgnmmNaBgaSv5L16djMsCctekPRGYhyyLrGCfQlwse1ftBx3HbC37YvL682B/24tFU76o7Go1LLtStsb1xVTr1SVCElmFknrEon8XW0vOkpVHpImbRO1/duZiqVXJO1LtD8+nRgjnWR7JrRNKiWTCAOi6h5DSTcDazl/YcD8P8BjgQcIUZWNgA958AKXScWMQiVC0p6miqz5vYuSLrQ9W0QTp0TSr2xv0pLsutb2Bi3HLWH7wXqiTHqhRVhsDvH8WM72q2oKaSBIuhf4LWEPfX6rjkfTcZe2lsO325b0h6SfEq0k/0Os6r+RcLQZms/bKCRCFhQkPY+oQNiJaGU6GTjN9j21BlYRkubafqi0X01gmHSIJK1KJBN2I6o1TyJaUP631sC6JN0ZBkSjRwd4kChvnS43AE8jLJqSKLU8XNKrCBXpPYmkQiYRho/1Jf2DKJFcvPxMeb1Y57clQ8Bj5fvdkl5DqHmvXGM8/XBvWfFoqCfvRPv78DKlYmxz4Ali1Xdf23fNWKRJtzSr5c8DfgycVlMsA8P28pLWBrYAPq0QfP6N7Te1HHqFpKOIAayJCcgFpc0jrZOnz+6ERtbpxP/vRWXbMHGvpI8xPhFyX70hJR04lkgcvNL2oBw06uRUYBuidaHRatP8va1w7mzEYbd5KHCopA0JQeaDCJvTWU9WIgyI0qd2ILAq4zUM+rIgLEIpGwBXMN7icfvpRTqcNFY2JR1OCNqdPmyl70ky6kh6LbEC90zgCKI382DbZ9YaWA8oHCWOBjYj+oHvAPZwi9e2pJ8B3yG0ECAG2XvYfsUMhpsk8ykrdS8m7FJfAixPuDW8peW48yc5jfsdtyTjGeZqpSKweBCRkIJIhHxiVErjk+FCkoCnD3uSRNIiwKuJSoStgQuJ1oYf1BpYl2QSYUBI+jVRQngVTZ7i/QoVKSx1JmD7wr4CHHKKsOJKhJDK+kTW7oLWcrskSWYeSSt3WoGXtN0wJREaKPyb53RSru/Q4jBhW1Ifks6YbP+oJeWL1sEl5euirIqphyKK/U1CAHEVSesTQp7vrjm0ZARpEsMch0fMEr5di82wUBwZdifEmK8gKkd+0BBMHRaynWFwzLN9ZFUna00WSHox8O9E1mpBZC+iMuN22w+XLHkVbSNJkkyfcyW9qrUHW9KewMeAoUkiSFqOWIHbHLDCvveTtltLee8tQnYnlde7k+W+s41NgT8Qv6NfQnuv9FGhSYdk7mSDU0nLAG9movtTioFWw5eAVwFnANj+tcIGdmgo1bUHMPEzklUqs49mnYrFgJ2BSa06h5QrJG00pO1WHyEqFw8Y5mqerEQYEJIOBu4heuCa2w/6/rBI2oBIHOxClNSeZvur04t0OClJlGuLuMobCWGsw1tLjJMkmXkkbQscDmxr+9ay7cPE/WubYVoRLW0KFxG9wAB7AC+z/fKW41YBvkpMVA1cBuxj+/czGG4yCcWGs7ECtB6hhXCSm3zURwlJmwLHMMUKuKTLgMuB6wk9DwBsHzeT8Y4qkn5p+4Ut4qy/tr1+3bF1S9XVtcnMIukS25vXHUcVSFrY9jxJ1xMWj78FHmLMGjrFuGeIrEQYHI2ewwObthnoqZyoZH93Y2xV67tE8mfLKoIcYo4kBPnWJ+xrjgGOJ3o/kySpEdtnSXoUOFvSDsB/AJsQiuR/qze6nlnW9iFNrz9V/k3AWOtGSRaMK4eXtB2QSYRZgu3HgZ8AP5H0JOK5eoGkT9o+ot7oBsKX6W4FfDHb72+zPamGP5SWBktaFNiHcO8aJiqtrk0GR0MQtTCHqExYssPhw8gVxMLhDlMdmAyWTCIMCNurV3SqWwhhsu1s3wYg6X0VnXuYmWfbkl5HVCAcI+ktU74rSZIZwfa5kt4KXECsym9t+5Fag+qP8yXtBnyvvN6JWMFuMDKtGwsCJXnwGiKBsBrwFeD7dcY0SGz/ITTI5vN4m8NOkPR24EdUVDmZjONdRGXWSsBdhIvU3rVG1DtnSno3FVbXJgPjsKaf5xGVy7vUFMsgEIDt39YdyIJOtjMMkJJ5Xo3x/WPH93iO1xOVCJsRKygnA9+sMEkxlEi6kPj/2JNQC/4L0d6wbq2BJUmCpAcYs1x6EmH1+Dhj5YZt/Z1nEy3/hrmMlXnPAR5s/BtGqXVj1JF0HLAOcDbhxX1DzSENFEmnAl8k2mxeRKyAb2x7t5bj9gY+DfydMUE2j5oQW9I/RayvlfyMzDIkzQF2tv3dumMZFJLuIu5rbbHdcV9SLZlEGBDFL3wN4FrGMv/uV6ioKIPvQKyebAUcB5xu+5wKwh06JD2NGKT/yvbFpR/5Zb0maZIkSaaLpK2Bo4h7dKN147VD2Lox0kh6guidhfHq5UOT3OoFScsTCa6XE//Gc4B9W0VBJf0WeKHte2c+ytFF0lcm25/ClckgkHSR7aES7uwFSXcTLc1thXFtf2JmI1pwySTCgJB0M7CWB/AfXJwIdgZ2TWXcJEmSwSJpPSZWlX2/5ZjNgR8QrRu7DGnrRrIAUqwvd7P9cN2xjBKS/gXcQLRC/R8tk55hE66UtA6wFqH4D/ReXZsMHkkfB/5JaKjNd2UZldYTSVeneOLsIJMIA0LSKYQy9911xzKKNJUaAywKLEKUGC9dX1RJkowakr5FKPnfyFhLg22/rewf+taNZLSQ9J+T7HaLUCiSTgfWBs5nfL97rpRPg2IPuzOwK9Gb/l3CVWvoKpQkHQS8jEginAVsA1xie6c640omMuqtJ80uJ0m9ZBJhQEg6H9iAUBFtfihv3/FNSd8UtfQX2P5I3bEkSTI6SLrJ9lp1x5Ek3SJp/zab5wJ7AcvZXqLl+LaixMO2Uj6bkbQS0Y76fuCDtk+oOaSeKHZ66wPX2F5f0oqEPtd2NYeWLGBIWnZUqiqGnXRnGBwH1x3AgoTtH0j6UN1xJEkycvxC0lq2b6o7kCTpBtvz1dklLQnsS4gQn8x45fbG8ZksGCDFcm934BWEqOdV9UbUF/+0/YSkeZKWAu6hR8vyZLBI2sr2eZLe0G5/awvesJIJhNlDJhEGhO0Lm19LejEhBHhh+3ckvdByk2z44GZZTZIkVXMckUj4E1FV1mhTWK/esJKkM0U76f3AHsRneKNOZfSSng18lon97jlJnAaSPgG8FriZSOB82Pa8eqPqmyslLQN8g0iCPEhU2iazh5cC5wHtqkPMCFvZJvWQ7QwDRNIGROJgF8Kn9TTbX603qtFA0rFNL+cBdwLfsH1PPRElSTKKSLqNmIxdz5gmArZ/V1tQSTIJkr4AvAE4Gvia7QenOP4S4CDgS8QEZE9ifHjQoGMdZYobyO2EyB2MLXQMdSJS0mrAUravqzmUJElqJJMIFSPpOcBuROnafYSQzgG2V601sBFB0qG2PyhpF9vfqzueJElGG0nnpQtOMkyUyeujRIJ9SitLSVfZfr6k622vW7ZdbPslMxb0CCJp0nHfsCUii67Dqox3qbmovoiSdkh6ErAjEx2FPllXTMloku0M1XMLcDGwne3bACS9r96QRoptJX0M+BBhm5QkSTJIbpH0HeBMxovkZmloMiuxPafHtzwiaQ5wq6T3AH8Enlp9ZAsWw5YkmAxJhxIuEzcR7jMQCapMIsw+fgjcT7SdPDrFsUnSN5lEqJ4diUqE8yX9hOiD0+RvSXrgJ8C9wFxJ/6CsrNBhhSVJkmSaLE4MxF7ZtC37S5NRYj/gycA+wCHAVkBbx4ZkgWUH4Lm2c1I6+1nZ9qvrDiIZfbKdYUBImkvcdHcnHsjHAafbPqfWwEYEST+0/bq640iSJEmSJBllJJ0N7DyVvkZSP5KOBo6wfX3dsSSjTSYRZoCikrwzsGv21lZH8SnepLz8pe2/1BlPkiSjh6TFgL2AtRmvXP+22oJKkgqRdCYT3Y3uB64EjrL9yMxHlcwGJB1BfDZWAtYHzmV8W9c+NYWWtCDpBkL8d2Hg2YSoZzoKJQMjkwjJUCJpZ+C/gAuIG+RLgANtn1pnXEmSjBaSTiG0bv4d+CRhmXez7X1rDSxJKkLS4cAKwEll067An4hWnqVsv6mu2EaBYbbQlDRZW4ttHz9jwSSTIulvwAad9o+SRkcyO8gkQjKUSPo18IqGpaOkFYCf216/3siSJBklJF1je0NJ19leT9IiwE+zqiwZFSRdZHuLdtsk3Wh77bpiGwVGwUJT0r62D59qW1Ifkq62vVHdcSQLDimsmAwrcxoJhMJ9QK+K1EmSJFPxWPn+d0nrECu0q9UXTpJUzgqSVrH9ewBJqwDLl33/qi+skWFx2+dKUlkNPljSxURiYVh4C9CaMHhrm21JfTxV0vs77bT9xZkMJhl9MomQDCs/kfRTxpdfnlVjPEmSjCZHS3oK8HHgDGCJ8nOSjAr7A5dI+i3RHrg68O4iEH1crZGNBkNroSlpd6KVa3VJZzTtWopYvElmDwsRz6d0hEtmhGxnSIYWSTsCLyZumBfZPr3mkJIkGTEkLWT78amPTJLhRdKTgDWJ5+ktKaZYHZI2AW4GliEsNJcCvmD78loD6wJJqxJJpc8CH2ra9QBwne15tQSWTCDbGZKZJpMISZIkSdIBSXcApwLH2r6p7niSZBBI2oxo05lfoZqiedNH0kLA52wfWHcs06XFEeuKlpbSpGYa+j11x5EsOGQSIRkqJD3ARCsqGLOwWWqGQ0qSZISRtCSwGyGGNgf4FnCy7X/UGliSVISkE4A1gGuBRtWN076vGiSdB2ztIR5wpyPW7EfSsrb/WnccyYJDJhGSoULSD4CnAd8HvpuWNUmSzBSStiB0WJYhqhMOsX1bvVElyfSQdDOw1jBPcmczkg4Dng2cAjzU2G77+7UF1SPpiJUkSSsprJgMFbZ3kLQ08AZC8Gwx4LvEymBmYJMkqZRSjvwaohJhNeAw4ERiJe4s4Dm1BZck1XADkZy/u+5ARpRlCRHCZltYE4shw0I6YiVJMo5MIiRDh+37gWMlHUe4MhwBLAakfU2SJFVzK3A+IYR2WdP2U0tlQpIMO8sDN0m6Ani0sdH29vWFNDrY3rPuGCqgnSPW2TXGkyRJzWQ7QzJ0FAGo3YmVwEuItoaL640qSZJRRNISth+sO44kGRSSXtpuu+0LZzqWUULSEbTXcAJg2DQnJL0B2JziiAX8IFtgkmTBJZMIyVAh6U7g78DJwHnAOHsh21fXEFaSJCOKpJWJaqfNgSeIxOW+tu+qNbAkSWY1kt5SfnwxsBbRegmwM3CV7ffVElgPSHqL7ePabF8EON727jWElSTJLCCTCMlQIekCxjL7JjLiDWx7qwlvSpIk6RNJPwO+A5xQNr0R2MP2K+qLKkmqo8X1aFFgEeChdDuqBknnA6+0/Vh5vQhwju0t641saiRdDXzd9tFN2+YCPwB+b3uv2oJLkqRWUhMhGSpsv6zuGJIkWaBYwfaxTa+/LWm/2qJJkoqxvWTza0k7AC+oKZxR5BnAkkBD/HmJsm0YeDmhh7CY7a8UV4azgHNtf6jm2JIkqZFMIiRJkiRJZ+6V9EbGBMV2J5TJk2Qksf0DSTlBrI7PAdeUigSAlwIH1xdO99j+q6SXA2dLegbwOuBI21+pObQkSWom2xmSJEmSpAOSVgG+CmxKlHxfBuxj+/e1BpYkFVEE8xrMATYGXmp705pCGjkkPQ14YXn5S9t/qjOebmn6bCxJOGCdS2hSAWB7mGwqkySpkEwiJEmSJEkLklbuJJ4oaTvbZ850TEkyCCQ1t+vMA+4EvmH7nnoiGj0krQSsSlMFsO2L6ouoO1o+G63Y9ttmLJgkSWYVmURIhgpJa9q+RdJG7fanO0OSJFUg6TfAq2zf2bJ9T+BjtteoJbAkSYYKSYcCuwI3Eg4vEBPw7euLKkmSZHpkEiEZKiQdbfsdTb2FzaQ7Q5IklSBpW+BwYFvbt5ZtHwb+HdgmLR6TYUfSf06y27YPmbFgRpiSkFzP9qN1x5IkSVIVmURIkiRJkjZI2ho4CtgB+A9gE+C1tv9Wa2BJUgGS9m+zeS6wF7Cc7SVmOKSRRNLZwM62H6w7liRJkqrIJEIytEhaB1gLWKyxzfbx9UWUJMmoIWlzwhP9MmAX24/UHFKSVI6kJYF9iQTC94DDUhOhGiSdBqxPiBLOr0awvU9tQSVJkkyTtHhMhhJJBwEvI5IIZwHbAJcAmURIkmTaSHqAcGMQ8CRga+AeSSJKvZeqM74kqQJJywLvB/YAjgM2ykqbyjmjfA0dkrayfV6Lg8d80p0hSRZcMomQDCs7EZn9a2zvKWlF4Js1x5QkyYhge8m6Y0iSQSLpC8AbgKOBdbPcfjDYPq7uGKbBS4HzgO3a7DOQSYQkWUDJdoZkKJF0he0XSLoK2BJ4ALjB9to1h5YkSZIksx5JTxDl9fOICeH8XWS1TWVIejbwWSa2X/5bbUH1gKQ5wE62v1d3LEmSzB6yEiEZVq6UtAzwDeAq4EHginpDSpIkSZLhwPacumNYQDgWOAj4ErHosSeRqBkKbD8h6T2EVkaSJAmQlQjJCCBpNWAp29fVHEqSJEmSJMl8JF1l+/mSrre9btl2se2X1B1bt0j6OPBP4LvAQ43ttv9aW1BJktRKViIkQ4uklYBVKZ9jSVvYvqjeqJIkSZIkSebzSGkJuLWs6P8ReGrNMfXK28r3vZu2GRiKlowkSaonKxGSoUTSocCuwE3A42WzbW9fX1RJkiRJkiRjSNoEuBlYBjgEWBr4vO3Law0sSZJkGmQSIRlKJP0GWM/2o1MenCRJkiRJkvRESYD8wfafyus3AzsCvwMOznaGJFlwSVGdZFi5HVik7iCSJEmSJEk6Iek5kr4h6RxJ5zW+6o6rS44C/gXRMgp8DjgeuJ+wBk2SZAElNRGSYeVh4FpJ5xIWVQDY3qe+kJIkSZIkScZxCvB1wk3q8SmOnW0s1FRtsCtwtO3TgNMkXVtjXEmS1EwmEZJh5YzylSRJkiRJMluZZ/vIuoPok4UkLWx7HrA18I6mfTmHSJIFmLwBJEOJ7ePqjiFJkiRJkqQdkpYtP54p6d3A6YyvnBwGPYGTgAsl3UtYPF4MIOlZREtDkiQLKCmsmAwlkl4MHMyYxaMId4a0G0qSJEmSpFYk3UHYIKrN7qEZr0h6EfB04BzbD5VtzwGWsH11rcElSVIbmURIhhJJtwDvA66iqcfQ9n21BZUkSZIkSZIkSTLipDtDMqzcb/ts2/fYvq/xVXdQSZIkSZIkDSTtLWmZptdPKe0NSZIkQ0tWIiRDiaTPAQsB32d8j2GW1iVJkiRJMiuQdK3tDVq2XWN7w7piSpIkmS4prJgMKy8s3zdu2mZgqxpiSZIkSZIkacccSXJZtZO0ELBozTElSZJMi0wiJEOJ7S3rjiFJkiRJkmQKfgp8T9LXicWOdwE/qTekJEmS6ZHtDMlQImlF4DPAM2xvI2ktYFPbx9QcWpIkSZIkCQCS5gDvBLYmnBrOAb5p+/FJ35gkSTKLySRCMpRIOhs4Fvio7fUlLQxcY3vdmkNLkiRJkiRJkiQZWdKdIRlWlrf9PeAJANvzaLJ6TJIkSZIkqRtJz5Z0qqSbJN3e+Ko7riRJkumQSYRkWHlI0nJEfyGSXgTcX29ISZIkSZIk4zgWOBKYB2wJHA+cUGtESZIk0yTbGZKhRNJGwBHAOsANwArATravqzWwJEmSJEmSgqSrbD9f0vWNlktJF9t+Sd2xJUmS9Eu6MyRDie2rJb0UeC4hVPQb24/VHFaSJEmSJEkzjxRxxVslvQf4I/DUmmNKkiSZFlmJkAwtkjYDVqMpGWb7+NoCSpIkSZIkaULSJsDNwDLAIcDSwOdtX15rYEmSJNMgkwjJUCLpBGAN4FrGBBVte5/6okqSJEmSJEmSJBltMomQDCWSbgbWcn6AkyRJkiSZpUjaGPgosCrjKyfXqy2oJEmSaZKaCMmwcgPwNODuugNJkiRJkiTpwInAgcD1FFvqJEmSYSeTCMlQIelMwtZxSeAmSVcAjzb2296+rtiSJEmSJEla+IvtM+oOIkmSpEqynSEZKoojQ0dsXzhTsSRJkiRJkkyGpK2B3YFzGb/o8f3agkqSJJkmWYmQDBt/BFa0fWnzRklblH1JkiRJkiSzhT2BNYFFGGtnMJBJhCRJhpZMIiTDxpeBj7TZ/nDZt93MhpMkSZIkSdKR9W2vW3cQSZIkVTKn7gCSpEdWs31d60bbVwKrzXw4SZIkSZIkHblc0lp1B5EkSVIlWYmQDBuLTbJv8RmLIkmSJEmSZGo2B94i6Q5CE0GA0+IxSZJhJpMIybDxK0lvt/2N5o2S9gKuqimmJEmSJEmSdry67gCSJEmqJt0ZkqFC0orA6cC/GEsabAwsCrze9p/qii1JkiRJkqQdkp5KUzWl7d/XGE6SJMm0yCRCMpRI2hJYp7y80fZ5dcaTJEmSJEnSiqTtgcNMnW1oAAAE40lEQVSAZwD3AKsCN9teu9bAkiRJpkEmEZIkSZIkSZJkAEj6NbAV8HPbG5ZFkN1tv6Pm0JIkSfom3RmSJEmSJEmSZDA8Zvs+YI6kObbPBzaoO6gkSZLpkMKKSZIkSZIkSTIY/i5pCeAi4ERJ9wDzao4pSZJkWmQ7Q5IkSZIkSZIMAElzgX8S1b97AEsDJ5bqhCRJkqEkkwhJkiRJkiRJMgNIWgjYzfaJdceSJEnSL6mJkCRJkiRJkiQVImkpSR+W9FVJr1TwHuB2YJe640uSJJkOWYmQJEmSJEmSJBUi6YfA34BfAFsDTwEWBfa1fW2dsSVJkkyXTCIkSZIkSZIkSYVIut72uuXnhYB7gVVsP1BvZEmSJNMn2xmSJEmSJEmSpFoea/xg+3HgjkwgJEkyKmQlQpIkSZIkSZJUiKTHgYcaL4HFgYfLz7a9VF2xJUmSTJdMIiRJkiRJkiRJkiRJ0hXZzpAkSZIkSZIkSZIkSVdkEiFJkiRJkiRJkiRJkq7IJEKSJEmSJEmSJEmSJF2RSYQkSZIkGTIkWdJhTa8PkHTwFO/ZXtKHpjjmZZJ+1GHfnZKW7yvgeP/Bkg7o9/0zfd4kSZIkSdqTSYQkSZIkGT4eBd7Qy6Te9hm2PzfAmDoiaeE6rpskSZIkSfVkEiFJkiRJho95wNHA+1p3SFpB0mmSflW+Xly2v1XSV8vPa0i6vOz/pKQHm06xhKRTJd0i6URJatp3oKQrytezyrlWlXSupOvK91XK9m9L+qKk84FDy/vXknSBpNsl7dMU8/sl3VC+9uti+0f/f3t3E7JTGsdx/PtT0hCWtrKYkYVG8hZ2ymoaLwtkhZSFJqVZ28vEo8dOCEMoStnIysjbAtnNckoW1IQyehb6W5wjx9NzP44w3Pl+Nue6/td9vXQ2993/XNe5k/yd5Brw0yfeS0mS9BFMIkiSNJyOAFuTzB4XHwEOVtUSYCNwdIK+I8BI+5nH49oWAXuABcA8YGWn7UVVLQVGgUNtbBQ4WVULgT+Bw53P/wisqaq9bX0+sBZYCuxLMjXJYmAbsAxYDuxMsugD8c3tOjcASya7SZIk6fNye6EkSUOoql4kOQn8BrzqNK2heeL/tj4rycxx3VcA69ryGeBAp+1uVT0CSPIAmAvcaNvOdq4HO2NtaMungP2dsS5U1etO/UpVjQFjSZ4Ac4BVwKWqetnOeRFYDWRAfEob/6+NX57wBkmSpC/CJIIkScPrEHAPON6JTQFWVFU3scD7pxImNdYpv+b93wo1oMyA+MseYw9a2GQLHjS3JEn6wjzOIEnSkKqqf4HzwI5O+Cqw+20lyc8TdL1Nc9QBmqMBfW3qXG+15ZudMbbybtdCX9eBdUmmJ5kBrAf++kB8fZIf2h0Wv3zkfJIk6RO4E0GSpOH2B52kAc3xhiNJHtJ8z18Hdo3rswc4nWQvcAV43nOuaUnu0DyE2NKZ71iS34GnNO8x6K2q7iU5AdxtQ0er6j40L2ccED8HPAD+oUksSJKk/0mq3BEoSdL3JMl04FVVVZLNwJaq+vVrr0uSJH373IkgSdL3ZzEw2v594zNg+1dejyRJGhLuRJAkSZIkSb34YkVJkiRJktSLSQRJkiRJktSLSQRJkiRJktSLSQRJkiRJktSLSQRJkiRJktSLSQRJkiRJktTLG+bNijqnjibNAAAAAElFTkSuQmCC%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3"/>
          <a:stretch>
            <a:fillRect/>
          </a:stretch>
        </p:blipFill>
        <p:spPr>
          <a:xfrm>
            <a:off x="864053" y="4395195"/>
            <a:ext cx="10432164" cy="217977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976014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5"/>
          <p:cNvSpPr>
            <a:spLocks noGrp="1"/>
          </p:cNvSpPr>
          <p:nvPr>
            <p:ph type="title"/>
          </p:nvPr>
        </p:nvSpPr>
        <p:spPr>
          <a:xfrm>
            <a:off x="4593771" y="0"/>
            <a:ext cx="6702446" cy="1119693"/>
          </a:xfrm>
        </p:spPr>
        <p:txBody>
          <a:bodyPr>
            <a:normAutofit/>
          </a:bodyPr>
          <a:lstStyle/>
          <a:p>
            <a:pPr algn="r"/>
            <a:r>
              <a:rPr lang="en-US" cap="none" dirty="0" smtClean="0"/>
              <a:t>Analytics (2/3)</a:t>
            </a:r>
            <a:endParaRPr lang="en-US" cap="none" dirty="0"/>
          </a:p>
        </p:txBody>
      </p:sp>
      <p:sp>
        <p:nvSpPr>
          <p:cNvPr id="7" name="TextBox 6"/>
          <p:cNvSpPr txBox="1"/>
          <p:nvPr/>
        </p:nvSpPr>
        <p:spPr>
          <a:xfrm>
            <a:off x="838200" y="789670"/>
            <a:ext cx="10918371" cy="369332"/>
          </a:xfrm>
          <a:prstGeom prst="rect">
            <a:avLst/>
          </a:prstGeom>
          <a:noFill/>
        </p:spPr>
        <p:txBody>
          <a:bodyPr wrap="square" rtlCol="0">
            <a:spAutoFit/>
          </a:bodyPr>
          <a:lstStyle/>
          <a:p>
            <a:pPr lvl="0"/>
            <a:r>
              <a:rPr lang="en-US" b="1" dirty="0" smtClean="0">
                <a:solidFill>
                  <a:prstClr val="white"/>
                </a:solidFill>
              </a:rPr>
              <a:t>Removing anomalies </a:t>
            </a:r>
            <a:r>
              <a:rPr lang="en-US" dirty="0" smtClean="0">
                <a:solidFill>
                  <a:prstClr val="white"/>
                </a:solidFill>
              </a:rPr>
              <a:t>(i.e. removing neighborhoods with  less than 10 venues) </a:t>
            </a:r>
            <a:endParaRPr lang="en-US" dirty="0">
              <a:solidFill>
                <a:prstClr val="white"/>
              </a:solidFill>
            </a:endParaRPr>
          </a:p>
        </p:txBody>
      </p:sp>
      <p:sp>
        <p:nvSpPr>
          <p:cNvPr id="5" name="AutoShape 2" descr="data:image/png;base64,iVBORw0KGgoAAAANSUhEUgAABBEAAAI7CAYAAAC6HAMBAAAABHNCSVQICAgIfAhkiAAAAAlwSFlzAAALEgAACxIB0t1+/AAAADl0RVh0U29mdHdhcmUAbWF0cGxvdGxpYiB2ZXJzaW9uIDIuMi4yLCBodHRwOi8vbWF0cGxvdGxpYi5vcmcvhp/UCwAAIABJREFUeJzs3XmcHFW5//HvQ8KubBIWCSGALEEDiBHwAmKCKAICKouoGBGNKAIKVw16lehVCf7gqhdBLqtRBAFBECIKJmFTEBMIhJgoiygoiyibImLg+f3xnM5UV1d3nZ7MpIfk83695jXTNaerTndVnTr11FnM3QUAAAAAAFBnhV5nAAAAAAAAvDQQRAAAAAAAAFkIIgAAAAAAgCwEEQAAAAAAQBaCCAAAAAAAIAtBBAAAAAAAkIUgAgAAAAAAyEIQAQAAAAAAZCGIAAAAAAAAsgxfmhtbd911ffTo0UtzkwAAAAAAoMacOXMed/cRdemWahBh9OjRmj179tLcJAAAAAAAqGFmf8hJR3cGAAAAAACQhSACAAAAAADIQhABAAAAAABkIYgAAAAAAACyEEQAAAAAAABZCCIAAAAAAIAsBBEAAAAAAEAWgggAAAAAACALQQQAAAAAAJCFIAIAAAAAAMgyPCeRmT0g6RlJL0ha5O7jzGwdSRdLGi3pAUkHu/sTg5NNAAAAAADQa920RBjv7tu7+7j0erKkGe6+haQZ6TUAAAAAAFhGLUl3hv0lTUt/T5N0wJJnBwAAAAAADFW5QQSXdK2ZzTGzSWnZ+u7+sCSl3+sNRgYBAAAAAMDQkDUmgqRd3P3PZraepOvMbGHuBlLQYZIkjRo1qh9ZBAAAAIBWpx85s2XZUWdO6EFOgOVHVksEd/9z+v2YpB9J2lHSo2a2oSSl34+1ee9Z7j7O3ceNGDFiYHINAAAAAACWutoggpmtbmYvb/wt6S2S7pb0Y0kTU7KJkq4crEwCAAAAAIDey+nOsL6kH5lZI/2F7v5TM/u1pEvM7AhJf5R00OBlEwAAAAAA9FptEMHd75e0XcXyv0raYzAyBQAAAAAAhp4lmeIRAAAAAAAsRwgiAAAAAACALAQRAAAAAABAFoIIAAAAAAAgC0EEAAAAAACQhSACAAAAAADIQhABAAAAAABkIYgAAAAAAACyEEQAAAAAAABZCCIAAAAAAIAsBBEAAAAAAEAWgggAAAAAACALQQQAAAAAAJCFIAIAAAAAAMhCEAEAAAAAAGQhiAAAAAAAALIQRAAAAAAAAFkIIgAAAAAAgCwEEQAAAAAAQBaCCAAAAAAAIAtBBAAAAAAAkIUgAgAAAAAAyEIQAQAAAAAAZCGIAAAAAAAAshBEAAAAAAAAWQgiAAAAAACALAQRAAAAAABAFoIIAAAAAAAgC0EEAAAAAACQhSACAAAAAADIQhABAAAAAABkIYgAAAAAAACyEEQAAAAAAABZCCIAAAAAAIAsBBEAAAAAAEAWgggAAAAAACALQQQAAAAAAJCFIAIAAAAAAMhCEAEAAAAAAGQhiAAAAAAAALIQRAAAAAAAAFkIIgAAAAAAgCwEEQAAAAAAQBaCCAAAAAAAIAtBBAAAAAAAkIUgAgAAAAAAyEIQAQAAAAAAZCGIAAAAAAAAshBEAAAAAAAAWQgiAAAAAACALAQRAAAAAABAFoIIAAAAAAAgC0EEAAAAAACQJTuIYGbDzOwOM7s6vd7UzH5lZveY2cVmttLgZRMAAAAAAPRaNy0RjpW0oPD6ZElfd/ctJD0h6YiBzBgAAAAAABhasoIIZjZS0j6SzkmvTdIEST9MSaZJOmAwMggAAAAAAIaG3JYI35D0aUkvptevkPSkuy9Krx+StNEA5w0AAAAAAAwhtUEEM9tX0mPuPqe4uCKpt3n/JDObbWaz//KXv/QzmwAAAAAAoNdyWiLsImk/M3tA0g8U3Ri+IWktMxue0oyU9OeqN7v7We4+zt3HjRgxYgCyDAAAAAAAeqE2iODuJ7j7SHcfLendkma6+3slzZJ0YEo2UdKVg5ZLAAAAAADQc93MzlD2GUnHmdm9ijESzh2YLAEAAAAAgKFoeH2SPu5+vaTr09/3S9px4LMEAAAAAACGoiVpiQAAAAAAAJYjBBEAAAAAAEAWgggAAAAAACALQQQAAAAAAJCFIAIAAAAAAMhCEAEAAAAAAGQhiAAAAAAAALIM73UGAABLx4Ktx7QsG7NwQQ9yAgAAgJcqWiIAAAAAAIAsBBEAAAAAAEAWgggAAAAAACALQQQAAAAAAJCFIAIAAAAAAMhCEAEAAAAAAGQhiAAAAAAAALIQRAAAAAAAAFkIIgAAAAAAgCwEEQAAAAAAQBaCCAAAAAAAIAtBBAAAAAAAkGV4rzMAoN7oydNblj0wdZ8e5AQAULZg6zEty8YsXNCDnAAAMPhoiQAAAAAAALIQRAAAAAAAAFkIIgAAAAAAgCwEEQAAAAAAQBaCCAAAAAAAIAtBBAAAAAAAkIUgAgAAAAAAyEIQAQAAAAAAZCGIAAAAAAAAshBEAAAAAAAAWQgiAAAAAACALAQRAAAAAABAFoIIAAAAAAAgC0EEAAAAAACQhSACAAAAAADIQhABAAAAAABkIYgAAAAAAACyDO91BgAMnNGTp7cse2DqPj3ICQBgecW1CACWbbREAAAAAAAAWQgiAAAAAACALAQRAAAAAABAFoIIAAAAAAAgC0EEAAAAAACQZWjPzjBlzYplTy39fAAAAAAAAFoiAAAAAACAPAQRAAAAAABAFoIIAAAAAAAgC0EEAAAAAACQhSACAAAAAADIQhABAAAAAABkGdpTPALAUjBj5uYty/aYcF8PcgIAAIDlxejJ01uWPTB1nx7kpDu0RAAAAAAAAFlqgwhmtoqZ3WZmd5rZfDP7Ylq+qZn9yszuMbOLzWylwc8uAAAAAADolZyWCP+SNMHdt5O0vaS9zGxnSSdL+rq7byHpCUlHDF42AQAAAABAr9UGETz8Pb1cMf24pAmSfpiWT5N0wKDkEAAAAAAADAlZYyKY2TAzmyvpMUnXSbpP0pPuvigleUjSRoOTRQAAAAAAMBRkzc7g7i9I2t7M1pL0I0ljqpJVvdfMJkmaJEmjRo3qZzYBAADQSxvMmtuy7JHx2/cgJwCAXupqdgZ3f1LS9ZJ2lrSWmTWCECMl/bnNe85y93HuPm7EiBFLklcAAAAAANBDObMzjEgtEGRmq0p6s6QFkmZJOjAlmyjpysHKJAAAAAAA6L2c7gwbSppmZsMUQYdL3P1qM/uNpB+Y2Zcl3SHp3EHMJwAAAAAA6LHaIIK73yXptRXL75e042BkCgAAAAAADD1djYkAAAAAAACWXwQRAAAAAABAFoIIAAAAAAAgC0EEAAAAAACQhSACAAAAAADIQhABAAAAAABkIYgAAAAAAACyDO91BgAAAAAsP8ZOG9uybN7EeT3ICYD+oCUCAAAAAADIQhABAAAAAABkIYgAAAAAAACyEEQAAAAAAABZCCIAAAAAAIAsBBEAAAAAAEAWgggAAAAAACALQQQAAAAAAJCFIAIAAAAAAMhCEAEAAAAAAGQhiAAAAAAAALIQRAAAAAAAAFmG9zoDAAAAAAD0yoyZm7cs22PCfT3IyUsDLREAAAAAAEAWgggAAAAAACALQQQAAAAAAJCFIAIAAAAAAMhCEAEAAAAAAGQhiAAAAAAAALIQRAAAAAAAAFkIIgAAAAAAgCwEEQAAAAAAQBaCCAAAAAAAIAtBBAAAAAAAkGV4rzMAAINlypQpWcsAAAAk6aHJN7UsGzl1t36ta8bMzVuW7THhvn6tCxhKaIkAAAAAAACyEEQAAAAAAABZCCIAAAAAAIAsBBEAAAAAAEAWgggAAAAAACALQQQAAAAAAJCFIAIAAAAAAMhCEAEAAAAAAGQhiAAAAAAAALIQRAAAAAAAAFkIIgAAAAAAgCzDe50BAOjWQ5Nvalk2cupuPcgJAAAAsHyhJQIAAAAAAMhCEAEAAAAAAGQhiAAAAAAAALIQRAAAAAAAAFkIIgAAAAAAgCwEEQAAAAAAQBameOynUw/Zt2XZ8Rdf3YOcAMDAOv3ImS3LjjpzQg9yAgAAgKGGlggAAAAAACALQQQAAAAAAJClNohgZhub2SwzW2Bm883s2LR8HTO7zszuSb/XHvzsAgAAAACAXslpibBI0vHuPkbSzpKOMrNtJE2WNMPdt5A0I70GAAAAAADLqNoggrs/7O63p7+fkbRA0kaS9pc0LSWbJumAwcokAAAAAADova5mZzCz0ZJeK+lXktZ394elCDSY2Xpt3jNJ0iRJGjVq1JLkFQAAAACAIW305Oktyx6Yuk8PcjI4sgdWNLOXSbpM0ifc/enc97n7We4+zt3HjRgxoj95BAAAAAAAQ0BWEMHMVlQEEL7v7penxY+a2Ybp/xtKemxwsggAAAAAAIaCnNkZTNK5kha4+/8U/vVjSRPT3xMlXTnw2QMAAAAAAENFzpgIu0g6TNI8M5ubln1W0lRJl5jZEZL+KOmgwckiAAAAAAAYCmqDCO5+syRr8+89BjY7AAAAAABgqOpqdgYAALB0LNh6TNPrMQsX9CgnAIDl1dhpY1uWzZs4rwc5wUAp1y+k7usY2bMzAAAAAACA5RtBBAAAAAAAkIUgAgAAAAAAyEIQAQAAAAAAZCGIAAAAAAAAshBEAAAAAAAAWQgiAAAAAACALAQRAAAAAABAFoIIAAAAAAAgC0EEAAAAAACQhSACAAAAAADIQhABAAAAAABkGd7rDABVFmw9pmXZmIULepATAACGnocm39SybOTU3XqQEwDA8oaWCAAAAAAAIAtBBAAAAAAAkIUgAgAAAAAAyEIQAQAAAAAAZCGIAAAAAAAAsvRkdobRk6e3LHtg6j49yAkAAAAAAMhFSwQAAAAAAJCFIAIAAAAAAMhCEAEAAAAAAGQhiAAAAAAAALIQRAAAAAAAAFkIIgAAAAAAgCwEEQAAAAAAQBaCCAAAAAAAIAtBBAAAAAAAkIUgAgAAAAAAyEIQAQAAAAAAZBne6wwMNacfObNl2VFnTuhBTgAAAIDBM3ry9JZlD0zdpwc5AfBSQksEAAAAAACQhSACAAAAAADIQhABAAAAAABkIYgAAAAAAACyEEQAAAAAAABZmJ0BSB6afFPLspFTd+tBTgAAALC82GDW3JZlj4zfvgc5AfLQEgEAAAAAAGQhiAAAAAAAALIQRAAAAAAAAFkIIgAAAAAAgCwEEQAAAAAAQBaCCAAAAAAAIAtTPAI9xJQ+AAAAQJ9TD9m3ZdnxF1/dg5ygHVoiAAAAAACALAQRAAAAAABAFoIIAAAAAAAgC0EEAAAAAACQhSACAAAAAADIskzMzjB22tiWZfMmzutBTvpvypQpHV8DADBUcM166ajaN+wvAMCSoCUCAAAAAADIQhABAAAAAABkqQ0imNl5ZvaYmd1dWLaOmV1nZvek32sPbjYBAAAAAECv5bRE+I6kvUrLJkua4e5bSJqRXgMAAAAAgGVYbRDB3W+U9LfS4v0lTUt/T5N0wADnCwAAAAAADDH9nZ1hfXd/WJLc/WEzW69dQjObJGmSJI0aNaqfmwMAdFKepealNkMNAABYiqasWbHsqaWfD7wkDfrAiu5+lruPc/dxI0aMGOzNAQAAAACAQdLfIMKjZrahJKXfjw1clgAAAAAAwFDU3yDCjyVNTH9PlHTlwGQHAAAAAAAMVTlTPF4k6RZJW5nZQ2Z2hKSpkvY0s3sk7ZleAwAAAACAZVjtwIrufmibf+0xwHkBAAAAAABDWH9nZwAAAD12+pEzW5YddeaEHuSk/zaYNbdl2SPjt+9BTpZvM2Zu3vR6jwn39SgnGCjlc4vzavkwevL0lmUPTN2nBznBsmzQZ2cAAAAAAADLBoIIAAAAAAAgC0EEAAAAAACQhSACAAAAAADIQhABAAAAAABkYXYGAAAw5DHiOIChYsqUKVnLgGUVLREAAAAAAEAWgggAAAAAACALQQQAAAAAAJCFIAIAAAAAAMhCEAEAAAAAAGQhiAAAAAAAALIwxeMge2jyTS3LRk7drQc56b/ytFrL+5Ray8u0PmOnjW1ZNm/ivJZlC7Ye07JszMIFLctOP3Jmy7KjzpzQsuzUQ/Zten38xVd3zCeWDcvLebU8mTFz85Zle0y4b9C3yzULQJVy/UKijgH0Fy0RAAAAAABAFoIIAAAAAAAgC0EEAAAAAACQhSACAAAAAADIQhABAAAAAABkYXYGvKSVR/zPGe1fYjReDJ7yyPASo8MPpF6M+D/Q+zR35pNeWBZmFAJeqpilplnu7E/A0rTBrLktyx4Zv30PctJbtEQAAAAAAABZCCIAAAAAAIAsBBEAAAAAAEAWgggAAAAAACALQQQAAAAAAJCF2RkAYCibsmbFsqeWfj5eYhg9GUMRMwr1U7kcXAplYHlfSdX7a3nBzEN4KWPmk4FHSwQAAAAAAJCFIAIAAAAAAMhCEAEAAAAAAGQhiAAAAAAAALIQRAAAAAAAAFmYneElZMbMzVuW7THhvn6vj5F2B1d5fy3JvsKyZ3k6/x6afFPT65FTd+tRTlqV98Oyug8Y8b8kc9aTsdPGtiybN3HeYORouTSQ5eDytK8Guj4IvFSV6xfS0KpjLMtoiQAAAAAAALIQRAAAAAAAAFkIIgAAAAAAgCwEEQAAAAAAQBaCCAAAAAAAIAtBBAAAAAAAkIUpHoHlUXl6s4qpzdBqg1lzm14/Mn77HuUEANAfC7Ye07JszMIFPcjJMipz+lQsezi3li+0RAAAAAAAAFkIIgAAAAAAgCwEEQAAAAAAQBaCCAAAAAAAIAtBBAAAAAAAkIXZGTAwGI0XWO6cesi+LcuOv/jqHuRkiKAcBFDhock3tSwbOXW3HuQEAAYGLREAAAAAAEAWgggAAAAAACALQQQAAAAAAJCFIAIAAAAAAMhCEAEAAAAAAGRZrmZnWLD1mKbXYxYu6FFOBtcGs+a2LHtk/PY9yEmrsdPGtiybN3FeD3ICAACwZMqz1CzXM9Rg0I2ePL1l2QNT9+lBTvrn9CNntiw76swJPcjJS0zm7E9L8z6LlggAAAAAACALQQQAAAAAAJBliYIIZraXmf3WzO41s8kDlSkAAAAAADD09DuIYGbDJJ0u6W2StpF0qJltM1AZAwAAAAAAQ8uStETYUdK97n6/uz8v6QeS9h+YbAEAAAAAgKHG3L1/bzQ7UNJe7v6h9PowSTu5+8dL6SZJmpRebiXpt6VVrSvp8ZrN5aTpVTry1r905K1/6chb/9KRt8FNR976l4689S8deetfOvLWv3TkrX/pyFv/0pG3/qUjb/1LV5VmE3cfUbt2d+/Xj6SDJJ1TeH2YpNP6sZ7ZA5GmV+nIG3kjb+RtWc3bsvAZyBt5I2/kjbyRt15vk7yRt6GYLnddVT9L0p3hIUkbF16PlPTnJVgfAAAAAAAYwpYkiPBrSVuY2aZmtpKkd0v68cBkCwAAAAAADDXD+/tGd19kZh+X9DNJwySd5+7z+7GqswYoTa/Skbf+pSNv/UtH3vqXjrwNbjry1r905K1/6chb/9KRt/6lI2/9S0fe+peOvPUvHXnrX7rcdbXo98CKAAAAAABg+bIk3RkAAAAAAMByhCACAAAAAADIQhABS4WZbZqzbIC3OczMpg7mNjD0mNkKZnZwr/OBPOk8/WSv87GkzGzlnGWDtO3Vl8Z2lkUWKr+/Xly3ciwr5wwGT4/qXD0rAztJ58tRvc7HS1GbfbpO6fUKZvYfSy9XGCqW+pgIZjbD3feoWmZmx3V6r7v/T+E9Jmmkuz9Ys72sdAPNzN4p6Tp3f8bMJkvaQdJX3X1uKd2Wkr4taX13f42ZbStpP3f/cind+pK+KumV7v42M9tG0hvc/dx+5G1FSR+V9Ma06AZJZ7r7v0vpXiXpdEkbuPt2KW/7uPtJ3ebNzG539x1K75vj7q9Lf18lqe3B6O77Fd63oaRDJO0m6ZWS/inpbknTJV3rhYPazGa6+4Sa72OYpH0kjVZhsNHi8VZIu6m7/75uWc32TlPnz3pM7roK63ydu88pLXu7u1+V/h7u7ou6Xe/SlvbF+mreD3+sSLeJpC3c/edmtqqk4e7+TOH/N7r7G8vvK/y/q31gZqtJOl7SKHf/sJltIWkrd7+6Yt0bSdqk9BluLPz/MknnSbrG3V/skMevSfqy4vj+qaTtJH3C3S8opBkm6Wfu/uZ26+lWqmgerdbzYb9SundL2tzdv2JmG0tar+IYXFXSJyRt4u5HpjJlC3e/ppTuend/00B9hoFkZidJOknSs4oyZntJn3T3C0vpqsq4qmX/odbv9rulNFnlfVrXOZJe5u6jzGw7SR9x948tyWdeGsxsh07/d/fbB3Hb35X0cUmLJM2WtK6kqeUyv+66lV7PlnS+pAvd/YmKbWVf21L6FSTt7O6/rPkMteeMmY2T9Dn1lUcWm/RtS+lGSPqwWo/LD5bSfcndv1B4PUzSd939vZ3yUVrHOzv9390vL6XPqod0sf3NJT3k7v8yszdJ2lbxGZ7sz/pqttXVvs9c55KUR03Hbj+23bHM76IMPEjST1P9+L8U9eMvl895M3u9pPnu/mx6z2slne7ufzKzH6nzd9t0nJnZDe6+e4fP1rHe5e7/2+n/bdbZsd5Qvhmv2ObfCutaQdJd7v6ajO3WHiMpOPAutZ7zXyqta7qkAxr3B6n+fXX5ODKzW9z9DRl5u9bd35KxLKd+8SpJx1V8hrek/2ddY7q9FpnZWpLeX7HdY/pRt8w6n3OZ2cru/q9Oy3LL+xz9np2hW2a2iqTVJK1rZmsrLmaStIbiRlCSXp67Pnd3M7tCUscCMTddyuMukqao9YK7WSHNzpJOkzRG0kqKmSn+4e5rlFY3xd0vT5W8t0v6H0lnStq5lO5sSZ+S9H8pv3eZ2YWKm4ei7ygqKp9Lr38n6WJJ56Z8be3uC9udDKWT4NuSVpR0Rnp9WFr2odLbzpH0WcUFXJLmSbpIccBn5c3Mtpb0aklrlioPa0hapfD6lKp8l5nZ2ZI2U5xs35T0WFrPlpIOkHSimX3a3W9Ob7ndzC6XdKmkfzTW4+7F6UivkvRc+nxtb+qSyxQXvKIfqnB8dQqUpZez6z5nmZm9RtI2KnxnpRuPs81sorvPS+kPVdy8XZX+f1tFvjttr+Nx3kXh3E1w6GhJJ0p6VH37wRWVvGLePixpkqR1JG0uaaTi3Cp+59eZ2X8qjsPifm9clBv7YBfF93pxen2QpKYLVXJ+Wt64SD6kOKaagghmdrIiwPUbSS8UPsONhWTflnS4pP81s0slfcfdF1Zs8y3u/mkze0fa3kGSZklaHERw9xfM7FkzW9Pdn6pYRyNf3ZQPVyjKlavU5nwws28pypA3SvqK4js+U9LrS0nPU5xXu6bXf1Z8b9eU0v0irbO8v8oX79oyOqXLCgxmnKuS9DZ3P8HMDlCUN6+WNEPShSn9BpI2krSqmb1Wzde21Urr/p7imJ2r5uOjKYigmvK+4OuS3qo0vbK732lmlcGzuuBQ7neb0ratRJXSddoPp1bls5FE0gQzm6fq8qPyZri07RUlvUbSn9z9sdK/x7r702b2HknXSvq0okz4n/Te3OuWFNNbHy7p14WAQjGYnXVta3D3F83sVPWVNe3knDPfV9Qv6q5tV0q6SdLP1XdcVhllZie4+0npJuRSSYu3Z2bPqG9/Nc4DV9/+WkNRH5Kk9ST9h6SZ6fV4SddLagoiKKMe0mVg4jJJ49INyLmKc+dCSXsX31N3vhTSdbpR7Grfp/XVnVt15VE3x243ZWrbMr+bMjD5vLtfama7KsqvUxTXxZ1K6c6RtL2ZjU15/K7i+jde0rcq1tvJjem8+oGaz5ffpD9H5KzEzC5x94MryqaqMqmu3jBHfedHmSvquo18vmhmd5rZKK94sFLS8RhJrpT0VMrDv1pXsdgVki41s3dJ2lhxvvxnRbprU5rLC2XfYma2kuL4W9/MXq7mY2RUKW1u/eKHinP4AlWXW7XXmC7TNfxE0q2qLle7rd/Xnc83u/uupbJVai5Ti25Ra12/vCy3vK+11IIIkj6iuKl5pQoXHUlPK10c3P2LXa7zVjN7vbv/eoDSnSvpk4qTqt0X+y1FpeFSSeMUhf2rKtI13r+vpDPc/bIUcS1bzd1vM2sqQ6qeGK/r7peY2QnS4ik2i3k8XhFZqjoZyifB6919u8LrmWZ2Z8X7Vnf3XzbylgIy/65I1ylvWym+g7XUV3mQpGdSfhvrvqFivVW+5e5VeZ0r6ZIUrCoWSOsrCqBiBcGVKt3JyE6VUSnvwpwZKJO7T+u0rYptnyjpTYqb3Z9Iepukm9V843GgpB+a2XsVN2zvl1SM7FZdpDqpO85zC91uKlHHKipff61Jd5SkHSX9SpLc/R4zW6+U5oOFtMV8bZbeM02SzOwDksYXouxnKm4qyjZ390NScEbu/k8rnbTJAekztL0ou/vPJf3czNaUdKgi4PGgIqB4gfe1CFox/d5b0kXu/rfqTUYAzMyuU3PlqHhDd5wi8JJTPjyX8dTlP9x9BzO7I23rb6mSULaFux9q8RRJHk+Uqj5Eoylk8SlI1cU7p4yWagKDuedq0rhONvbD42ZWvJi/VdIHFMGsYpDiacXNT9E4SdtUVbJK6sr7xdz9wdJX2u57qQsO5X63UudKVFHb/eDu42u2IcW1I0s6d09z9/np3LpF8TnWMbP/dPeLCslXMrPhkvaX9G13f97MivnLum6lz3GvpM+Z2efTe86T9KKZnSfpm11c24o6VsiTnHPmL6WAeTuruftnMtIdLun76bgcr2hN9fXFG3evfRDk7odLkpldrTgXHk6vN1RfoKAopx7y9ta39W1SzYGJF9P59A5J33D30xrlWEltMDVpe6PYz31fd27VlUfZx26Se953KvPblYHPqLUMVGE7+yjOvyvNbEpVurS/91fsq7PN7JC0/Rkd8lql0Vqv2OzeG6/d/fOZ6zk2/c4pmzrWG9y92+4lG0qab2a3qflaX27RUneMSFHv3atug+k7X0lxPoxWtHSraiV1nKTVJS0ys+fUepN7VEqznuIhS8PTigBBUW794kV3P63IhrIcAAAgAElEQVRD3nOuMdnpClZx98qW893W71Wzr9x91/S7Y9naZSAvt7zPzvygc/dvSvqmmR3daadLiyt4Ryhu2opPXstNLcZL+oiZ/UFxQrV7OpGb7ikvNbNt81nuNbNh7v6CpPPNrOqEetjMTpe0lyLqvZKqx6B43KJ5nafPfqCkhyvS/cPMXlFIt7MiitjI04fT75yT4QUz29zd70vr2kzVF4+/pmh8Y5sHSHqkm7yli8PVkj7j7l+ty1iK4p+k1qfujYjsMYpjo5K7P6d4atd4fVjdNiVdY2Zvcfeqm8eGnAtzbaCsyKJJ0WfU+lnLN04HKpqy3+Huh1s0dT6nmMDd77do/nWFpAcVT7H/WUgywjp0F/KKrhudjvMuCucbUoG2uaJZ4oIOyR9U4Zju4F+p0i9JSjcDTRfILi7Or1S0gGq0UHiZWm8iJel5i6b5jWN8c1VH7+9X3Px3iuwrnS/vU7QCukPxxHBXSRMVASNJusrMFiq6M3wsHS/PVaxuevppy90npd85++2bKXB1bfFzePMTzn9bNK9sfB+vUHWF9/lUnjfSbSrp+Yr85V7Es8po1QcGuzlXrzGzuxVl5FFmtq6av5dpkqaZ2bvc/bKafN0taQNVl/FFHcv7ggctWrt5usYcI6ndOVYXHMr9bqUOlaiS2gCt1L6llbv/ITM/krSbux+Z/j5c0u/c/YBUubpG8fS64RxJf1TsjxvMbJSkvxe2faWkK83sDe5+S0b+t03b3FvxpLtxPs9UNE/NubYV1VXIc8+ZE83sHMWTreIxW37af7WZ7e3uP2nz+YpPsb6paDn5C8V3t4NXdD2xeMq8hbufn86Zl3tzt7/RjQBC8qiiRWFZbT2kEZjI9O90UzdRfdfyFSvS5QRTpYwAc5f7vu7cqiuPuqpzKf+8b1vmd1kGStKfzOz/FDf2J1u0aqmqHz9rMfbHYZLGp+037at0Lf6KWr/bpmPJM5rap/WtrAiIlO8/GtfQh9PvnLIpt96gFMzeorTNG0vJch+0djxGkl+a2VhPrVcr8lM8Bk3RCmGupJ3NbOdynbHuJjcFG79uZp9w92/U5D+3fnGlmU2S9CM1nwNPV3yeuta83aT7nkWL2KtL2y12P8mt33fcV5bf5aWbhxkdy/tu9GJMhJUkHam+/vjXS/o/L/THt2jiu1DSexRR9vdKWuDux5bWtUnVNsond126wgXyYEWz7cvVpvJsZjcqCr5zFBeyhyV9wJuf7MvMXqaoUNzl0Yz4lZK2KxfW6Qb+LEU09AlJv5f0Pnd/oJRuB0Xz8tcoKj4jJB3o7nel/2c35zOzPRTR8/sVhcMmkg5391mlbb4q5W1nSX9Jn/VQbx0ToGPeUppZOZUeM7tZ0aT964oL/OGK4/TE9P+W/nU166vtT2nxROICxUXs32rfTEg5lcqcQFlKd62iKep/Ks6JiYonR58ppbvN3Xc0szmKgNgzku5291dba5O69RQ3G/9SfIht0zoeVjQXrHyU7aVWQLnHecVn2lPSp919z/T6C4qb5TmKpoonufvZbd57riJYM13N51+5CfrXJD2paB1xtKSPSfqNu3+ukGY1RUV8lLtPsjZjGJjZ4Ypmko1jf3dFV6RppXR7SvovxQXhWkU3iA+4+/WldJcpAj7lSvsxhTSXS9pa0vcUXRkeLvxvtruPK7xeW9LTHt0WVpO0hrtXBfKyWU2ffIs+eodJuk+FbiXFi5+ZvV/SOxRP1s9TlJ1fdPcflLa1l6TJiu/tGsX3e4RXPEUys33UWnEr98+cqpoyOqU7WdKMmsBgN+fqepL+5vEE82WS1nT3P5XSbKCozHYaG2aW4qbytlL+y02ka8vUlG5dxU3dmxXn9rWSjvWK1jwWTfe3UCk4VFB7/Sus65OKm+62laiUrnY/WJuWVu5+YCFNbTdCM7vD3V+b/p4u6VJ3/075f23yYJJWdPfnS8tzxiWZoyiPzpV0mTf3Pb3cU9/sumtbf9SdM2Z2gaKsma/mc7k81sEziqDF84prYCNdo/taU92gpKlsSOlPVJQNW7n7lqn+c6m771JI8y3F8XiR4hr2bkn3uvvRpXVl1UO6+E62UVxvb3H3i1KA4hB3n1paT+X5UlHW/FLRle4XHk9PN1c8UdyxkCZ73+ecW5nlUW6dK7dMrS3zLb+f/WqKB2zzPFoSbqjoYnRtKd1IxXX+No/xjzaRtKe7n1NIc5PiHD1F0RLwcMUT6i+U1rWu4iZ8I4/g4hhJ49z9e6V0FyvqxocoyvP3KB6AlLtqvVPSyYo6l6mi3mhmb1F0SSvWG6rq2h9StHAYqXSjrjg+O47n1UndMWJmv1G0Lv29Yr83PVxN53BbFXXGym50XgqEpH1/jGKcpI9axThJXdQvqsa6c3cvd4+ovcZ0me4oxbHxpPrq3+7NXd+z6vcpbdt9ZWa/T9swRSvrJ9Lfa0n6o5cemFlGIK9Q3v9LNfc8dXoRRDhHEUlsVNIPUzRZ+lAhzR3u/lozu8vdt7Xo2/izigtV04HS4KX+QnXpurlApkLsUUVF5pOS1lR0V7i3tM2qp5ly9z9XLbcYHXoFLwwOV5FmuOImyyT91psDL+enPyv7GXrrIDMrF9a10Ds0v7ZoGmreYeChTnlL//+K4ruq6/M8x91fZ2bz3H1sWnaTu++W/l6o6Bve7ma4XMm+Xqk/ZTqmTOkGvJDmfsXFZ57XnBDpe25JU6yUpX35SdXfwDY+612Fgrtl8B8zOyN9hncruq38XdJcj1YJlQGyQr4agbJugy8dj3Mzm6BogvZKReuHryq6V5ikr3gKWpnZfEX3mWctosk/dfdyv7bGNisvWhUXqxUUrVHekrb3M0nnFPddqgjMkfR+jwFLV1VclLev2O4G6uuL+Stvc5Oe8r9z2uat7v54RZqJbT7DtEKaCe4+sypdxfpqo+LWxVMua9Mn35uDHAslbVu+oapY16vVd/P6c3e/u026EYoyyST90lv7p8uiKfpqivLqHEXrm9vc/YhSuqqyuuomJiswmHOuppuJqo2WBzK7RmkcA4+A5XBF66GxhTSVA3t5RbPnujK1W9YmOKQ2ZWlf1lorsjmVqJSudj9YBEIbLa22s9TSyt3fXkgzWxXdq7w5cDhL0V3nT4qg4Nbu/kj6Hu92960LaauaWMtLT27NbK67b58+xwGKY2WWF4KpZraZu99ftb7Sujpe20ppayvkOedMcVtLKpW7B7n7xRlp5yoGwbvd+wI7i69zhXTvVAyQLEk3uvuPOqwzpx6S8510HIS4sKw2mJrS1QaYu9z3Hc+tLsqj3DpXVpma0nYs883sp+rrZ7+4dau7n5r+v4bHWCSVT1e9FITMkfvdWrTOuETS8amcWVHSnIpjMvf+415Jb/fOrStz6w3zFP39b03lzdaKm+ZDSumK/eJXUtxLtYzJlnOMtKs7euEhrMWYNlPd/VOdPmNKWzx/VlF0OZ1T8b1dpOiq855UN1tNEYB7bSldVv0iR841pst090naqWpfFtLk1u9zz+czJf3YU+sBM3ubpDe7+/GldLUPMwbS0hwToSGnP36jsvRkqkQ/oohslk1XXyVoFUmbSvqtIgqdnc676A9TOMGeU+emRTNK29xYcTHaqpjI4klt8XVjO+XI7VGSvu/u89Prtc3sUHc/I6Wv7WfYuHmx1lYLm5vZ4tYK1maU2kLe/re0vLy+Lc3sKcVNeeOGIbfP83OpsnKPmX1cUSEs9nffKH2edgPRlCtfOf0p71FUMnMiasVAwCqKaGk5MHSe4iLa+MyVg/Cp7zh/2OLpyZ8Vkegm3jfS+pnpIr2Gp2CJu//B8kbt7WpMhIzj/FRFH/tbFNHaWxWDJX2zlO45d382rfOvKa/ttvlFSbIYdMfd/e9t0r2oGD+gskVDkjuGgRTR2IeVBug0sy29NXq+iyJwM93M3ifps2b2TS+1enL3aRatrRpNKVtu/tI5mDNCf85YGFLcuDaeco1XesrV5rPm9Mm/UxHlrrrZL1ZWHkzbXvw/T80ILVr8FDWeGm5gZht4Kdin6AO5bbrgftFiAKxyk+tuyurGwHR1gcGcc7VYGV1FUWbNUfMgVVLGOAae2Ufa+kYvn29p9HIzqxq9vKq59VOSZns0yS96h6TNvCY4lOk4xU1820pUkrMf/ukxaNiidHw9psKAYg1e343wI5L+V9Fd5BPeFwzcQ63dfYr7ZRVF3+z5FXnLGZfkb+maOVodBplU/bWtqFhpX1whV/P1MuecudXMtvG+wePaMrP9VGgh6qWgd9pHR6lvENpOnk/X2kZz5MopNFOdo+U8T+/pqh6S5HwndYMQN2SdL+5+nZndrr4bxWMrzotu9n3duZVbHmXVuerK1NwyP6nrZ3+holto1YCCTQMJpvUXb5pXSOlfKN00/ytd2+8zsyPV/rtd392/a2lqVHf/tzWPg9JQvP8Yo3iYUnXD/WhGAKExSO/0imVFz7n7c2Ymi5H0F5rZVqU0LV0GLLr27FhOp4xjJNUdtyukvclL4415tIDMevhUcaO9saSvVSTNHSfpN4qWR8PT+l7ppYewFgHiSWpu2X6Ot85ElnWN6SLdfMVsCp1k1e+Vfz6/3vu668ndrzGz/65Y3/lqP9D9gM+I1IsgQk5//LMsmvF+XjEA3sskfaGURl6KsKcv6CP9TWdmX5X0NU+R7pSH4939vwppyiPZNrbRdKC5+5jSundUVO7L/lH4exVFAVtVMH3Y3Rf31XX3Jyz65JxRSjfa2/cz3F3RQqFqEKLi4ENZo9QWHKGoKDYi2m9S3FRuaTEl1Pe6qPx/QvEk4RhJ/624KSo+3b3XO0zdVyFnXIeHJV1v8SSxbTP6tKypmZBFVPXnpWS5N7Bftni6cryiqe4aiiddjXW3PeGt0A/V80btLXbfaJqS0sze6a3TatUd5+59T1quMLO/VAQQpAhQNQb2stLrpmbcFgHD7ylmXZCZPa5oSdBUubfqEdufUoyK+2WPptxZfRGtTTNCtQa3vi1pu3TR/ZTi5vO7inOquL43KVpZPZA+78apwlp8gpg7Qn/tWBjJqu4+w8wsBTWmWDTxrGrZkdMnf31JC83s12ptcj9f1ZU/S78brb6qBkgrpi+fw43xO561aMX1V0Wwt0k6X05U8/S0X/LWmSlyA4O156q7f7SUh7UVsyeU1Y5jYPmz++SOXr6Korn6pen1uxT76AgzG+/unyikbRscSnk7VlH5eEYRoNtB0mSv7oqQU4mS8vbDbIsR6c9WVJ7+rujuUfSsRXBurkUXg4cVzTGL3lJ1A+PuP1O0ViouO7n42qLbxRUVecsZlyR3kMnytW2Cmq9txfzlVMhzzpldJU20aBLb0mS5sP6piieh30+LjjWzXd19cml9dbPeNFxi0ed9rVRP+aBKZZfVNwfvth4i5X0ndYMQN3Q8XwqfwxQB3s3c/UtmNsrMdnT34jFcVa95f5tVdjy3csujLupcss5dQHLLfKmmn72775u+r9071FWK6RffNKcbxgMV5V3RJxX3CMconsCuqb6BlYueTeVMo3zeQYVxUArOTd/piYpyYzVVX0tnW7R4vEKl8Uasu4F7JemhlLcrFOfYE2p9ONXC3a+wmEK+vLz2GEnl/YfVV++/wMzO8tbufXNTna08w1ll8K/4mRTd8cpqx0kys48pgl9/VdSRGsfaNqV1na64DpyXXr9Pcd2aVEqXc43pJt0Liu9lltp0W1VN/b7wntz6xeMWDxQuUHwX71N8P2WdHmZ0OwtFrV50Z8jqj78E689qtl2Vzir6TZbTpQpFy0i2Xj+i/OLmLTVpVlY0WXlrafldijEVGifeMMXT51eX0mX1MxxIFs2YPuTuj6bX66tvysgbPZos1Vb+LaPpVNU+qslbVX/Kd3thzAnLbEbfZv1bSZru7q8qLKvtI5mZ92662cxUVAIrR+0tHscVx3TVudDxOLfoAlKc5ueU4mvva9VS2Xy7kG7xk9n0vX2uURakG/KvuntxNGWlm4gX1BepfXf6/bSkXd397VbdF7GpiWlaV24zwtvTvvyCYsq4c9t8b3MUzfR+m15vqdj3xSlAFyhjhH7rMBZGKd0vFNHsHyqChH9SnEctTzIso09+u33m/RtpPIvFyPanKc6b0xVl19ne2q/1MkUgpNgdbjtv7a71HcUThI6Bwf6cq6kyO68iUJwzNkxVs/wt3P2zpXU1mtSelLZ1YZvr00zFzfOiQt6ulbRnet82hbTXK6ZLrQoOyczu9GjC+VbFSNqfl3R+1fXUYo72VysCx+0qUdn7oZB+tAotrQrLq7pXne7pYURK01WXrdL611S03tii4n/FcUlWVwwQ+Ejh//3ebhf5M8X1vtg1pvacsfxxo+6StL1HK6/GtfiOimBD1TgE7tVdp/ZUocuZu19X+n9Wc/ButPlOzvHSyPupXG4MQnyANw9C3EhzvTqcL4V031YEjya4+5h0vFzrhW57ZnaQu19ael/LsrQ869wqpG9XHrU8eEvrKbdyzepKlsNq+tkX0tXWhTts41Z3L0+VnvO+nRU3UdsoBtMdreie0/XT17S+8ysWu7t/MN2gNwbu/ZP6gghPK87RttNTpuvvmoqWaOWb6+J1bgXFNWR3rxk0suoYSef8G9z9H+n16ooun+V91fZzltKdpuZWI9tLesDd31dKVztOUiob3uDuf6n5XHd663h0LctK/x+timtMN+kso9tqf3U4n9dR8z3UjYq6ankcousVDxOuS3WanSWd7KVuFANlqbdE8HhitoU69Me3/MFZiqOHrqCIQLUcdLnpJA2zaEr0r/S+VSWtXEqTNZKtNTfFW0HS69Q3Anwnq6m6+czPFNH9MxUn6pGKgZ6auPvHrbmf4Vme+hlah9H503vLFezRiibSjQLqF4qWGQ+U3jq6EUBIHpO0pUfTz0aTnvMUFeuD0+vDFMGkxYViqqS9zsysww1WZV/WDp539wlW6E9ppTEycoIFDdbXvK4RGX1EMQJr0YmKfbOxmX1f6Qa2Yl0jFJHg0Wo+zj+Yfmc/SVD9qL3W5u+q11L9cX6Dmlu0FF8vbtVSChKMSMvaXRhW90Iw0d2vt+pmsLt4YYAuxfSGv3D3XSy6Gsjdr003352amEqZzQglPWMR2X2fpDemSnbViN4rNgIIKR+/s+hTWZQ7Qn9uVLyu9U7RlJptdtPkfj/FkzxXNIUsd9dplOUfKaZTVKKaynx3bzTLu8yiS9Yq3tq6QIqWA+8qvP6iRf/rst+nn5XSTzu152qq1BcrR69WxVNrd789VQAXj2OgihHHPW92n9zRyzdSPIlpfFerK/pCvmBm5ZY3lcHS4kdNv/dWBA/uTDevVa5Q9ZP7str9YIXmvY1ri7U2+T3Ao6XT4u5VqaJe1fqplsXUYY19OkwxdVrLSPYW/XWPUjxtnaS4KdhKzd1dakfqTuvaUtGKqdy6q6rveVWFvNzUOOec6eYp0Vrqq6OsWZXAM2e9MbOTPQYQu65iWUNtc/D0vtHKq4d0/E6stQXbOop9/yuL7pzlLlh150vDTt48Hd0T1jod3Qnqay3UaZlUc27llkfKb+Wa1ZUsbbuuzH9bu3yXZE27bmbFqbkbN80rpP8Vv4cWXgosu/utFmM5vUZR1t3tMZtXeZsrKcY/Ga3m87SpfPAOM4J4F7PRFbY7TNEKcHHXP8UMMkXFOtciRYvH/SvWlXOMmJpbgTee+Jc/S9vPWTK7lLeL3P0XFev7aaqbNcZJ+pS3jpP0kPLul140s9GF68ZotWkNZmYbqVD2mtkbvXX2i6x0OcGCuvp9IV1u/eJv6ptetJPjFC34N7d4wDRCERgcFEs9iGDRjOVjKhREZnZm6WS+Un2Ds3SaKq3YP2iRot9R1aiUuekukDTD+gbP+6D6nng1zDKz/6f6EayLTfEWKZq8V0Wdixe2Yel9Vf1cPqOojH9UWjwKd1XT5k79DBvfw1aKp6+NZuVvV0S1yi5SPMVvPJV9T1pWjnrelC7YxSa1N6YbwMYgSLmV/zsU07a0azp1j5mdrRih9BuKqabeKOleSZO8NGCS4mTcoVS5ukIRSJK0+Olsy8WoqnLnefNg5/SRlOI4v0lxbLSdnzndhH5UHWY0ybjx8zZ/V72Wao7zThcWi/nNG3+boivS0YrvYgUzW6SYz/1Lpbfeb/EkqTFa8vvUd0EtepmZ7eTuv0rb2FHRnFGKc00Wze8uUrTq+UfFOhpymxEeojj+j/AYrG2UpP9XkW62xSwTjc/wXkU5VrSupN9YzPXcrjWAKWayeFIVY2GU/NNj/Ii/q7rL1GI5AQLLGwn/W+n/jdGSjzWzt3pri6dp6TM2xq84NC17dzGRxRP68yVd6O5PqH25/0+LZtY3p/ftor4mzMXPmRUYzDxXi0+NFkn6Q9UNjJmdlyoIjXFrVleUscWb4Zxm+VIEW/eSdEoKfG6o5n7yDV9L67o+5f+Nkr6att3UzSpj38+xGFF6U0knWIxNUlkhy33i0mk/WHdNfieqNWDwgdKybc2sZWov9T0NLXYZKVaqFkl6pBzYSs5X/ZgZzyvKgs+pryxt6d+d3nem4lxoW94ntRXyzHMmd9yokyTdka6FjePohKqMWd4UaHuqNbj+ttKyts3BS+/LrYeUn9Q2lj2l6Gqyb9XnaSc3mKqYjm6Y+ppnj1A6bywGP9tb0kbWPH7JGkrXqort1p1bWeWRp8EMG8zsFPXV+Ypyu5LllPm5Qavxypt2vThFd+Om+YD0uvE97K8oLxpdcQ5VjD9Wzv91inruTYqWh1XTJUsxXeBzKrXCrFhf7VT07n5azvliZkcrglaPqnnQ2/L3cXw5ONlGzjFyviKA1hjM9ADFDDNNcj5n8ldJP/HUmqnGGxQBe1d8x+XxSO5VjJdXDsyWx0H5tOJe43eKY+hVqpgC3qK72iGKcRaKXUjLY1/lpssZzDqrfq/8+sWI9HnL+6E8xknLwwxfwkGZO+lFd4ZLFM1yG1MkHSppbXc/qJDmbu88SFy32+ymKdleKkyX5dGfsvj/qibmXnXDmZm3YnPDRYrofOXFJXN9OTcA10p6l6eZIFJl8VIv9Sc1s1+5+04Zy0wRONhF8b3drJjqygtpblFEHIuV/1O81AzLappOWfT1vkhxET5KcVJdpWh5caKnZm4WT33GKOZLLfZDWkPSZ725mW+xWd0q6bMscvdPV+SlUVEpRuNbooalNDd7xajTlkb+rtpGKV3OjCYd97uZPakoCE3xXTUKRVN0AVi7tM1+H+dm9kdPU+xYDGK0tyLA8/u0bDNFd5efeswd3Hjf2oqnjLumfN2omG7xidL6X69o2dIIHDyj6DozXzF95yWpED1EMWDabYo+vFd3qDi0bUaYKog/c/c3Z3z2lRXHZfEznOHN075ldRewzCafFtOHraToR3ehdx69PKd8qG1ybzHrxmsa57i1715VNSJ7VRPEVykCIIcobqDOV5S/Xkq3veI8WFPx/f5N0U3lzlK6rAtuSlt7ruawGORoXY9pq9ZW3MCd7e7nF9JsomiptaI6z+6TNfNQSruhYnAtUzRDbjcDUF0Z0XjifX8KXLxCMR1aVXPOrBlBOu0Ha27yW8zz4ia/FmNVvEexf24qpHm5ogxcfE5a913dTBG0Lz4lKg/cNdvdx1nz9JFNx69ljNSd0vW7CXeb9WWdM6X37CDpI+5eNSbUhoqHC6Y2s9RYzRRoZvZRxUOizdR3I2eKsvoXXmjaXHetL6TLqoek5dPVZnwmRR/r76t+EOLGunJHwn+vYh/soCibDpT0Xx5jmmynOKe+pOZxvZ5RzPLRdG1L68uebacbqUy6zUtddiy/K1ltmW99D8WaglYV14WsbjaZn+tGL4yTlc7rG7w0dpbFKPW7Kuo/O0p6XNHd9oRSuqz7D8uYir7ufCmku1dRhnTsFm1m9yjGUjpf0jWdzvUcqTxYXFdx9zsq0tR+zpTuAsW5d5miJVtlKyOLVlbbqC8YdbCiRfrRhTRVD1LlpW5JKe2qimuaKab6ruqa9FvFjFOdHkp3k652ytbc+n0uy58SvuVBvaTyg/qB4+5L9UfSnXXLFFHnsR3WcZUiolr5U5H+9rpligrVzwfwc75KMejhTxStBq5VXODL6b6XuWwXRdPA3ynGk/i9orJXTjc7bfuO9JkOV0y5V0yzUNLKhdcrK07i8rpOUhywIxXNZo9TTGW0huKpaDffR6M55gOS/pDyt23V5+y0TDFCfuPv+0rpiv97h+Jp8F/T78bPGZJ2y8jvDW2Wn5H25eHp56eKvrldpUnpvixp7wE6Z6r2+1cL/9+9089AHfdpWw8W/r5DcWNVTjNC0ed2SbazpqS1atIMUzwVu0TRr7kqzXaSPp5+tmuT5seKuXsH6jtaX/FkbF9J67VJc7piRN6c9TUqnvcqgmx7tknX8ThppEm/7yos+2UpzY8kbVx4PVLSxRXb+27xMyi6dZ3Z4XOsIGk/RT/SBxVBpXUq0nUsg9L5d4Si+e7uiqDTyRXpcs7n/dN6nlLc4D7T4Vg6WfG0+deKQG1/j495ku5Kv+9RBJjnV6QzRYudL6TXoyTtuAT7fm1FBfuNjZ8267pZcdNxl6Lp5xRF/8yu94Okozt8D5soKuG3qLnM2kHS8FLa7PJEUcl6XPFUfkH6+U1Ful9KWlWpvqAYEPW2UpofS1otY5tT0nY3VDSlX6d8bBf2e/lnngrnY3/OmUL62wt/b51+71D10+a4XEHp+qMox64q/H9NRfPdi9K+a/y0zU/G95ZdD1HUDdcvvF5f0ZpuHUXzdSkCCaP6kY8DyudL8XtUBI8/LmlMxf+Hd7GdjueWMsuj0rE0XxG8/HjNtldWm+ucMsv80nt2ULSabPf/9RRl1qiqfZL223GKWVfOaPyU0ixUdKktlhkL2mxvnbQfT1XUpa+vSHOOYsyiuv10R/p9V/q9oqSZ3SzNRnQAACAASURBVJwvhXSzco4RRXm/Zzq/7lN0wdqyIl3bY6RxzqhQBqlNeZT7OQtp11C0mL5VUWZPUowhU0wzX+kBdno9TBXXtprvYff0e7+qn4r010h6WcZ6c9PNaezfwrKbSmly6/e553Njm8V6Wct9iqKue66itc94xf30pRXHUVa9oe6nF7Mz3GFmO7v7rZJkZjsp+rgV7SrpA9Z+ROFT0u93KvoNFVs1PNBYiXXRlMyjD+mzZramV/fFXcw6j2Tb8EPFjrxAnZuylCO0wxUV7bJzVTHQXRWv73P7PUm3WV9fnHeodWR4KQ4yqbUfzkckeYpse4d8rFH4e65idPs10uuqZqdSRMTLg1QVlxWbSpX30+L/eTxN/JEVmj63Y81zFjfGr9igTfLd1RyNn6a4UHSbRorv9bMWfZfbzmWvvBlNOu53d7/BzF6rqATP97y+qDnHeZXiMbGiVzyhc/e/WBorwMy+4e6fsBigs+V48taBrNZXXDw7zoObItRvV/NTovJnzB2h+DnF2AvXqbmbzTFpPZe4+8FWPXOECmWXzOxgRfPn6xX7/DQz+5S7/7D0ttwmn3L3eyxG7p2tqHBtn57IfNZLzYMzyoecJvdrSlpgZrem1zspRuZujIXRaFa8g6L/6+/T600lzbfUJ92bB/jcVnFju7fiacb3FdeCmWZ2irtfYKVxXaxvurfyQH2v8Bj88liPFh43mFlV8+Scc/VUSe/wNiOOW3MT6tsUAxLepigj3+kxWnf28ZFeZ80opKhUv6gYVflLigrIZYonyi067XvLn6lEyp8RpO1+sDTlsGL8h5Zm6O5+eVr3H1TRdL1CVf/yxmdb3Zu7NR2nuNnrOHCX8sa3yRmpW+obp6TYLcXV3O2hqyb3nc4ZRRlQNx7UcYqKftWo3a7Wfd9xCrRUd3pK0qFWmj5OpT7Olt9MumM9RM2zA4z2+vGZNlSUQZWDELfjpZHwS/WGxxQ3dov/l7Z5ibsfrKj31p73Sd251bE8KigeS21buVpMsX6xIiBwn9p3Jcst84uf73aLloPlbe6XPscrFd/dJoobqXI3mysVgyDOVvt67/GKLrWNsYi2UHT/LG9zvqLL3+WKc+UEr56+cyfF/rpXzfcf5XppzlT0uVMG3q+YIWy6OgxAm65T1ym6Xo5X3F98LO3Dye5+S0ra6RgpT7PZYKruhpXzORv5e9pi8ONVFa3M3iHpU/+fujeP+20q//+fl2MmR5lSMs+FyBTK0CjzkFkyNXwKRWhGkQYqhCJTknmej4wZMhzOcczJFBkakEjC9fvjtdb9Xu/1Xnvv9b7Pje/vejzej/vee1977WkN1/i6zOzwRKZ6AK0xfwnb8yKcqN6NmM2Jvms+N8QqKh9DOFyfZpCcwbSdl9AcfSXtc3QtX2PJVuvHTauR72vHc23JyCW8P9Lz6tA/UhpKbmijN82IkAhP0wGfMbPHwvYCKP8kpVZwliCMYGbf9/6QpQvNLM1d+SuafDakPy/5BQqlNuhQFMI1i0i2hbZeLygiI2QCafsmMJP18jgN5VceUzilCtCRCgXA3Q8ylTOMC/yOXghjcvf3VFwPM/semlhODs+wLf04FJhCY/cjhNiYwoG+5z20/w+ivNO5MsFnNmSpjLSkKYfZgCXC/4TtxRmk+8xsHwbBTdISMGnN4ldRlEcTMvH9SGiJYXfvQZb+YXnwCnyFQHujiaCvoknG0/rdTUjN26Fn/bGZHezux9JAXf28SRkK9zdPst1WYzsei/gBhzQxZnQiDXVwk/s7HQkDlyGP/jVeztXbGYURRoTiHyHFKR+7FzNYaz6lKODWKAHfQt75Z8I150J5c7kRoQqkKlEk1kMCxgZBeHsXepbUiFBjINgejbkvo3nyPSjFJ6WDau6NAuhTwzNMRPgpxyFhKC7gN5tSn+I9lsZMqR/WLrg1Y/XpjgU+L5l7B1rnNgj3dg7D9Y8BahLGqQN1i9T17fegV6lkbQuVShraqq173/Yd1qSj5LCZXe/ua1h/aDkUBDJ3/4EJFGte5K15xczmRsLsZ+nHWagC7vI6zIwqkEmvACX0IcK5K8YMdOBBJevgup6FuwYlP6cqsFcTsPTnaDfOnoy8yJ8gCZPO26qVQwLV4DNV4aVYGQk/7YOp3DByu/QrY6MZ911jq2s+0o24P5oZcq6jIIcg+XhLBNz9OlpLz/DB1KnOOb/CaBXp+2hM/d5VhWZt5ATMaTbPwuZzcveLTemrMUW1GNKOHGWrozVpIWBBM7vW3Z/I+DYeOLNMNaXoa8GRHwu/ViDgIEdvh9bopxHW1AUo0vfM8FzQ0kfcff3wt3M+ClR6zlJawQYIR24RNLZXdvdnTOC099KTqVJjlKN+kBujfosiXzZBET47kJRmd/dvh3+/lfdTK6cCxkj1LqrlayzZOoRcH6lqPFNZMpI6R/0wckMrvWmYCNaQAxUpXTwzC2+kFzwDhzCVSlvP3R8K2wshYI+8NMY+7v7jbN8entW1t3LZDvcEBMVCjm/yd1bgnMRCFvn2Q0LaufRbtP6V8R3sWU5WiUx1nMfRAeho5VJYfTm3DYOMwmCcBoF7LUi/An54xteZs2g9UJsYNbItsJaHnFZTnvhaKNfnl0lTL6Dwrz8FvkVK957cWx+gjgmd9I8Mlio8va2dJjJ50WIpRcL/fyQYndx9wwaemwi1n71XUq1UFux5BKzS5zEw5dq3VTRp/e4mK/xK7v5SWIgu86QEVeE5W/u5KW9zHnrW5EgLAH9Nrvsa/SjRI5dAyNkjlQsaxmRp363uvpL15yn35Z+ZsE2ucHlcGykYQ1aKAnQQnG/1zBNcSzaIQD6wz8ymeH+pthjuuEzYLs1/I+SDqO/XIUPPmbnwZGbbu/vJyXbn/DAMBQEhnRsGIoxMHpj5Mr68hN/CcR7vuN7qPggwV9q3PvJ+vofegnuAu1+Q8XWOVTP7OUq/yQHgLkjaGQfs7gnGx9RQgzA+hw+W/r0ZGV9vDULBXChtbgAboGKOiONqEhIy/puPq6StlZBgODsSosYDP46CS8JX9R3GgkxRRd9GKT0zINDFnyLl4cfu/mTC+2vksSwCd5nZ+Sis/Eb0btuMoTHqaX5PKrMUeAY8tWi+n5IYFHNjycjpZEaT2jFTQ1YuV9tautLMFqS5BNqddJSPs14Z07jGTIewZ9bJ2qqSQwJvJz5T4JuHntftFh9Eh8f6MRsiqN+xJd4aMrN3olQhR31qAHMi8OVjazbgJ4lS0DkfBb48ym4TVK2rzbm1GFIQt3X3cQ08jXO+9ZfLju/s7IKBKmKNTAaWd3nrb/GstK7J2HmZK2KpkUzgygtm9/W7Bt6ZEIbS14D58ucM61VOL3bJEl3UNl6GaOMBpKCf4O6PZ8f2dfcfhf9r1qy8Ak5x3xD39htUTrVU8eAjHko4mllr+64onInu/oFkbjCEIbJW1u7Q89ZYkFXi7JmML4vRH02RgzTWjuc5vQN3J/Ddi3SFqM/Nj+aT1wmRrMPIDV30pkUieL+RYA0E1HWCKWwlt9zcjoSOZ9FCMDvyZDwD7Oo9BP6vohCguJAuSDnkcyuEYp3SZ8nQnj1DxTWz95ChiFOJZIsmKei32OWhd7j7N2o6GvKqgqzhaXt5uOEKyJDyL5ot7hGxGRR2tBBlxObzA98UGlC6A71mAhc6LfBvzWDo2Tu8V34JZFUbsfh6L9T1RG/xxuRGggqaxd33Kh2wEE7bINzhgyjRMGhpLlENDyikaAV64dPLINyIOczsC+4+IeH9AL1FcjlTSarfANhgmkLpu7/s7lEx+kcQzNqoq5//DIXK932rMBlFsBmaBJEG2oFuBHaAF4MhJIagr8pgasuVwJfMLEYqXYty8XOU2hMYRCg+Pr8xUzh+KRw1D/2rQSW/zMwupxf+uiXCTomUerjmp38efIxsvvEMQCo7dnK2Hb/XSKm8nKwcZfI8iuo6MPSfnVHO32tobojet/mztvZDHsn0/Tmh0kiqLFuhmqAPpil0pTtFutF7odVrh/ZL83TNWJ0DPWMa7twXMulKh9sQ9f0BalEO4/m54FpbUehwZKie28wOIoC6Fa4/DmHjbEfzt6+tVIL3SrN1VQTp/A6WRakhxW8kSi3hW4F+AMw8eu7zKJTznyZD+YMI0+GPDNKT4VdSGECew9WQ93VZM7sPeXNuDM80EjJv8sAdgowzC5nAP7/ng+HxO9MA+mdm33P3k73Ci1UzZqwyRSwotu9GEZHLQ1+FjJmT68yNIicXRevVwV5AEE9vk+7ycbVh0rVySAz3PovBqK7ejVWmk3lHaTsrOwHS829PeHdBc81VyTW/5+59a00Yp1u4+940j63O+ShQbZRdVHC3QGvRawgMNefpnPM9VGMxgXW7q2pQiZ4zOSauA04Jsn0JUHxH4Gth/kxTC0YiM8zsRBSFMIl+RP0+I0KYH9dAkUq3opTIFKw10j2B54VwvVmBp83scQRKekdob3bkfV6QfuPF7m19w8xW8EHnX2mcxjX3V4kRZoncIJZc90fJZmMfscqqOCYP9jFItpyCKlPlUePp9T/TciwaEMYB+3hmDC9QnBueMrNPoHVoJCLJesDp48O6G2k2Ej0q4e+UaYbho6Jkq9WnB7aO57C+HA+8anLKbeHupbLQkT7ZcixSldxQQ29Ficf9kCK8BBLgp0fe6bTu+2XAuR4qI5jZx9GLOQMpXqsAuOqNLoZAbSDz0FoP2XkhU8m3SG9DSlHp/uZEeTZbo8U1R+q+KEweP0HGDqdQatHrUwGqOpq7r13THuqIPzd5J09Dlv0c/6E233bBnLeBtkGK3mHofdwQ9qV0tZlthb4hqNOWwsNnMLNjGJyY1wn3+iyFsFZ6i0vuxb3UzD6eKeSROsNpC/s/5R2eZq8vDfUImphjSbilUerC98O1J4T9J6OJPF8kf2P1aQqLJGPAsu1SPmhXP1+wZFF399uCQFJNoxine9JdB/doFFJ+VNjePuzbJWUKAvc19BCKi6k99BvvZkRzxEhfswSV3OSFS5+hz0vu7nubymBGb9kxnlQE8BBmaEopucDdLwnb66LKMfGaTSklsZ2BfFtTmPP+DNaqT40hl6J+FoWwrcJ9Po9SSTYAvo5AKLu8ctsAC3sz2nFV2VmrT3eKdKGZrRuMqZjZUmiB70Pdrhmr7r59F0+gG01l0E6nPx3u9qgcWkXqVzinShh391NMYe0fCe1t7AW8k2DkmMvMpvcGr7q7bxL+3d+U3z8ercUj1KSUJm3k80jNdzgNfeuYMrMteodpX/8uGnNxTj7RzM509wOTdl72EKXj7o+Z2QMNBgS8gPKdHb+IUMYxCL7LI6X/J8iIl/a5/ZGH+Zpw7qQGg9XrCIfh6dDuPGhOWiU8/8n5CUF5T50Lj1E3ZmpTxD6BDLXzoaiNSC8go0Gk36A15ggUmn84g9gQKZWMs3n5uBgm/W1awqSpl0NitMePUPi/0ZMLUmNRazqZhchVE4p8yQAT01tLOBIjbPTLcHsjj3tUVuZABqk+I0IYpx8wM2tRFmvnoxpDDiav5HRoXH7am6NbOuf8YAw6mbA2mtnfgR3c/a6MdSNkzPwqGu/jUUpLTqUUtJxWRUCIXaUF70NrbVfK0PnIEXcxgJl9ChlAz0NRstGhdwkyApaMW8P0DRAmwlz0OxaeRim6x5rZP9z9K8gI0Ikb1dFHPk+vKs5Een3iXyj1M9KRKFrjOqRX/AzNF31kw6WcvWZmr5jZbN6MiwYqUzw+XP9ItM6nWDLvRZh4s9OPi/ACZV2mRqbp5DOzo6gv2VqVHlgxng9CYPD3BcPOj5HuUiRXGtM4FCmcyniPJf9XyQ019FaUeJyEFuTbvReK3FcGzEKoU3ZeDH/Kw5ZXY1DhjB7aBdCCfzCaACO9gHImY035t6FQr23QoD0X2NLdWycwU4j5jJ4AMZrZmi4QuyJIjw+GqEyh19HeHzuau2+Zn2uVQHemsMB10US0Bgrr3iXny84phQUdgibT1lCyGgoTzCz0FrVx9ATtkYnGFN72SwbTDyaG4xehyfZsJHz25bN5FnIWjA7jUXjyKzQbG2qfo/SeYshV9WQazhsIFY770mOm8KSlS0KFVaYpWENZwUhtylRDP3/Q3Rdt4G881sBfNU6zc6alpQ6ulcsIDuwrtDs78CV3r8n/vN7d1wj/j0fI9gPP4HV1nUvtD5SES+dG66WIfSn8jYrDtsBLDXPDfRQAWj3x+prZDe6+enbeDe6+uoVUDFMkxUbeUTbIlOf4Oe8uf9dadtYq052S9tZD3rT1UD/5DQrRnZTxNZZxM7O93P1QM8ujIQBw9xzk8eoyWy882+rL5vYJ46iSwIgwbkOmvIRzfoUiNi6gP8XoxNq2hp1Har5DVz8P2/ciJSymHcWKCUslPM/QKxsGEgBHtl0ewkPdfS/rgQrn9z8SlWZyKKwWfquidXcSCss/KeG72d1Xsf70qlJp0zyNyVAqw/ssK09pDcBz3l9Or6pUcw2Z2WbuXop0icdzuaszZNg6yseZ2UIeyv527KuWQ0xgeBu0CcSF75Cnk23g7hdaOb11IGK1hkxAbet6MOCZ8o8v8ULZYDM7FEWmnkn/OF1oyPloTxTdlxpyTnT3n2d8S7r7fRXP0Dnnm4Bav+XuV4fttVBFi9W62s/aWcjdHzY5VgbIE4+4Ccjvi16RZmJySI5EJ7r7FQWeNv1jRIaoGQO1ZFmZynRfkPE+4+4Tm+Zf7+HEVa9ZZrabt6e29D3fWD2vmZ2K5tMJ9Bvb92w8qbmtTuD0wNcp09TwIYddVclW60gPrP1Ww34HM9sNRfY9Tc+45d6vYx+GgFTbIhqq6K2ozvCKu7sFa5opVy6nf5rZvvQEgC2BZ03WlRGLn7V4aGEkdPdRupGdn0E5sd9GYZJuZpukDNYQ8h6OpaHvw6KGvuzuL5sZZjaDy9q0ROEatYCOuPv/TMCJHs7ZmMQDa/XgN39AniSnoIBbpcU+CEvv9UKN8wK96u5HNx109/VN3ovNkRV/GtRPznD35wqnzNnUVvYeStf6acLb5mm+MfCvEf7WAqvcb2ZH09/PHzAp7alSfBeqFvEkg1SVppAL9000RD+/1cx29SzqwRTyOHHw7GaqHact97Z4dm/QUdHClKr0HSSkn4csz99HEQunkpH1hydGkK2R7+wJKnngjx7EWc1sVpdntDrfOdDfTRUXfhvO244kMiO8N0yYAOnC93VThEbJs1MD0Dqrma3i7jeH9ldGXkLoWdu/DtxgAkdK8/jyMXUQAvq5M+PLv+X89INwvkIS2uyV6U4J/8UmY+oE9J029szQEPhyANiNkVcZenXu7+66XmirJlqsJvULFEa6ZyaMH4MUWqgDdcvpr+E3Df3RD6W20jZT9P3aKKvIX/MdaqLUHkHjKSowM9D7PpH2zrZL81DEwvlF232b6rE/j4zVl6NQ1qbQ7LvMbBtgnCkycnfCmpBRDehfpBrgucYxY0NGKbn72dbupDDrD30el257MDRZv3HrEfqrZb3D+41bZzOYhnQWg9WpWuWQjJ5uMyAEak0nCwaEcahqS96nimQy+i1N/7tLK149gSIzYmrGRqhC1p6BN1Uk3oHm+dRbncqOtfNRVZRdkDlrHFQ1c/4scc4Kx65JZfzCGphHksY1cD8U6ZJHrxD4U6NECtTXuMaY2QHoncbv/u2ghKY4DqBUi73ol8ueC30inatPNrNdGcRVSY2uxRD/rG+AIuzmjzKyKR0ryq6veHCiVcy/w6xZr5vZ7FFuDuN5a3eP0ZuzZzJX33Ymb2FmJ3vmVS/tQ1E/v2+7MTM7Dtgru7cfu/uuGeutZvZ5Bvvu5zK+Gpmmk8/dJwOTzWweH0x/34P+1Nuu9MDabzV3pqv0bftgyuceKO2lGG0f6HbU/6PT/HR3v63jPor0VkQifA1ZWT+GvHY7Ab9LLWImD0DMkYzgOAegRX1+7wFBNXpos2uuisLwlkLepnEEb1M4/lXktZgFKROnI+/9wkkbEWRnbjSBRav42gj5vVH56ri3c1He11fQBPcsKov3qYyvFtDxk+FZ1kG5l6eFZ3k14akFv3kICXR94VoevP02hMXeCt6mhvexPzLq5ICUJc+aoQn+FyhHsxhCFgTUhV3o3fOhOtITk/dQDAv1JHrDKj3NQYm/0937wqYb7msmZJhI+/lRSFCeGS12joTv9yOjUfpONjSz5+iFsBpCYr4u5QnXqhIqa/u5KRT3XCTURWF9RTS+NvEG0Kg2qhinJ7Sc7p6UBjOB95yAwgSNUNEiUcquRsa+m1Cq1EfQZP7V0r1bv5c5jplDPANSM+Wv/ZQWD2ItBYF8P3qek+tQlFIOrDgJ1f++PmyvhgDzUs9hFNa3oAOg1QTsdTxaPA2FOe6C3s967n6GKQT2ZgbnhrzM5l2hrZzvyozvW+He0rKzZ7j7DzK+K1DIbSpcnOYhx9IGDZrroD7wSLhuXqppgMzsj+6+ahdfw7mtwrgp1ecwlMoSU7++4ll+uY0ykubNoqAsH8yg4rRwOF79Haw/Ss2QkaMvSs3MzkNz9BWh3Y+h+fKZvL0xer5vICX+3aj6y03hd4cPRrvNjELkPx7u/3Lg+4X11KgA/Qu8ncBzbWPGhoxSsgYnhbvvHI4/Qi8PPidPvnvEPjGUVx6F5qgkLmyKtnwvCstNlfTZgL3zubJLDsl4D0MG9xykLFd40u9wnSfpZAnPVZ6BPJYoyBFrobFwCYoCvd7dN894GslD+tJYUJi/5/TMWGyKbnnCe5hicX/rt0/4Ouf8IM/eTq+/bQes6O4bh+Pnoe9zDpq3axxLXc9bBOorrDF3Ah/wELVoMm5O9MGIobmQAT7KZX9AKUvPodSa+wPfl5CR/Dl6c93IWAg8qad/RiRn3J72jcD3KRRh9+dwzYWQbHgNwoH7eeBbHxkYYzpikwOik6wcCZtGU1XLW4E/95hPi2ThYjRJx731RWaV2g/7TkfrypboW2yDsMF2z/g6ZZoh+Ur3MnDPybE1CemB3gHSWzh3qLkjyKof80IEb6Htd6A1aSukWy82zL3BW2BEADCzj5EsuF4IKaps50yEiF3y0KZ8t6GXdCZSdD4DLOru38r4FkbW/q2QoWM/hM3wQMJzERrUT4bteYEjcyOCCeF1OwZTLRq930lHu9QHw7NvcfeVTdbWTZGl+q78o5vZaUj5vMwVPrMGsi5+KeGpRRa9HPhkm5HGZJ39oXdY7M3sSBRKd2sH38OF3fnEvDL6TmujnLTTkYJbEsZ+gUKUP+zuS4VBc7knIf82ZFioFYBBPQnBNNUT/8bULpAmK/c8DIL/rImEgeOsMrzYKqspJNeu7edr08tvvtunIvWldpwO0V5jRYtcITOzp9Ek2pS7X3vNyUhh6vMgemYZt6z0lk8dYvMH0MI3Pux6DtgpMwyUQu0jeUlYDoYz80KEj5nd5O5dEV5YIUyzhXcF+t/JgNesQbhIBZ+iQTOSD3oP0v4cI0zWTJ8t3Nc3GMSRyIWIKmG8hiqE8WpQt6TNuVBqQZ+RA/g/lzey2GZDW9ej9TGCqO6I+sp+4fhQ36GLatqzfjyVEs9IiqHJ2F4Sxge82yZvzWooUupDwN/cvXXenVoys9+jCMKDkUfyGZS2tlrG1zpmrCU8N9tX5aQY8hmKQrWZbRSebUP6IzNfQIrljRl/pxyS8JYUH3f3nczsK8hod0elgF1MKygYJKYAy4V2lzMZ2H/t7iWsJUyOhlm9ISc8PEMpsnOncLx1PjJFH3zWBw2TiyJMgLz6Ra2DqnPONxl1DyBJYwH29/4w7/FIht0KzUOno+/e5Cj6GINy9FE5bxeF77SGh7TMcB/X++grMf0Zhal3IuYn54wHTvZB7JgoryxJT14ZSBsxpetsitKg2uTyzjUrGFWWi+0EWf5OH9LhYUm5ekJVo/AMr6BqJl/P+BdBCn9ugF484ZmMZPb4rd6O5rccz62qwkvC3yjT1PBZD79rDfrl8rcBr7n7R2346lpV8kUtmaI4lkDRfKkhdSBtIuhSW6L5+J6mOauN3gpgxdmRkHsG8ID351lXIQonNCdwj5kNeGgL5z5oZuNc1usTTLlbOc9DqHMfZGbLIEX1UpQyEWnBzGgRwU9yugQJga2IwpaE+yQK38korDqlC20Q6G4AQM/dt7KADm1mWyJU9BwgsBNZNNBfgavM7BIKZbDC/68FJaaL1gY+b2aPogU5Cm15WGUJkGqEwiT6bxRhsTO9sP9lTCHtuTK2mvfXQ/2nDdZDbQ2lzq6/H93AoPMCd4d+mQofMSrgDHffwhqiA5J3shGqgND3TGb2IhLgj/P68OKqagoJVfVzl2e/TUEditrGqQ2XfnIbUqxPTQWYlKw/PPcpYGYLoZeFiX48/VEB1yIE9rwqxP88pJWY2TTufrUJFTttKy+9dYoN1lBvVPryBdLlWVrOZLg0d38+CLIpT02ofbzuDMg6vSAwrQUEeO/3Xl5pZjsBF9JSwhaFG34fKQspXwmU83bg9vANNjGzA919vYztdesP+1yAZAxF5dTMPuCDHrfSApnuixEmG2U8v0NCUhc6/GqJMH5AUELOCdeuBWuLtBMSxs+hJ4zvmBwfFrgL4BQksK+PsCV2QGlse6IKGqU2m9qayVWKy8Kcsr+Z/QGNkaG+gwnsc5K7v2hm26EQ9597PxBUGtX2duA9hT70QWQkPRV5TEte80i/QF78rvV5YZTesgqKTJgLeb5oklOSe47z/VBYOYGqgOcqxswsluQNm6KUSimktVWnhqHiu3H384HzzeyD7n5TRTudckiyb8d8X0LzoSigJYMCdSMyKtxUUmBpTivI5an/uCJFXg1z8DNk6URm9js05l5DkXvjzeyn7v6TwnUvSv6fEUWYpGHQXfPRHLkBAUbW1jkK/LXfvnPOD2tta1RQWDNPMLOTkAJzBHrOUm74B66GmQAAIABJREFUecgJ1DhOTd7jGME4AxpX/y2Mq0NQat2EwPMRkjFlQ+ClBLqbntJcSy8hw1S8ZlOFsIVtMEUTNL/d1WZACFSzZl0OnGEyfjvqn5c18DaSux8MHGyV5eoRBs+B6Husi9a1/B5/DtxkijRwyhX2oL/Cy1JITo1RWJjZdu7+21x2TGSanw7Dh+aMJ5Huma6XLwBxPfo78Di9NIk85TBPNayVL2rpsfCbPvwGKMikm6LIlzNQ5FyrYaWJ3jQjQlDcjkEWj4eQ12eBMGC/4ArxqEUUjrR/Jd9L4fqTTHVnn6S8kI6Qu09BH/Wb2aFrrJdPFzt3SYmauSAYligP3RtHlhNoslxfGT7y2SYvcQ50t3i4l63RInA6UijWTnjWpR5ZFDQQHqe5DFakO0xeoDaL/bodbcR7nBkJtfO7++dMHvQlXGjZIGXPEVDXpxgcoLnX83/h/UVrayynktLJKD8xDQvNc9YibUIABg3P+FdT5EJKXaGJe4S/63fwLdigbA1dAWEUbdX287GkrnFaizUBut8dkRJ7GzL4TEgW3/H0IxND+KaUJ/rjETbFFmF7+9BmvvjXlK6qLb3VpPQ1kQGbmfKzl0Kh2P0MdeX0zkepYxNJhMWMomc47etOVuKRHr7AWhlfDiI1PRrP26D0krPpB1CM9C3gejOLxrMPIwU4p2PNbIcwj0cPwleQAJzSXgWDUS5A/6MgzJWoTRiPedpVeYddwvgwRqGE5nBFL+3hPYyJaz141Yds8+Uwr/7JzL6Mcr7nLvDVfIejkRFsOWQ0Ow7NySPefpN3dUMks0wC/hbuPRX63om8ltFbdDEyIpZyTh9HhosmxeRcZDR4Ho3NG4AjvL/EWZRTNg3X/m3Y3poEC8CHx8ohzg2BilEblWNmZ+D4YASFEKVUaK6q6tRYkCnC7hp3v8kkpR+HjJaPIg96HvlSK4dgKl+3M4OG153c/WuBZ3rkCFgNvYtjzew5z8KuOwwSKd0W3t2xaM78N4N4VUu7+79MeCiXoJK/E9H77iPPAC5NQHRpDnnXfDRTy7GS3Fv77RvnfBsuCmg1NEY+hNafTdy9VGoRlIbaFSlwFIrUOg2tN5+lvxzgu939CVe00tVoXBsqeZtGi1bhpST0GpJVrqbfqJKmaqWGxmmQ9/2MpI01Ga5C2D7AJWH9a/My16xZ+6JKBl9E72MCUzfmV853mNmV7p6nm8zs7peb2SEuzKpvBwP0CLmifCciA54hoPspDNJxwai8HzKKzEw/4GHs711zbxWfJ/hdJkdNjGi+13vRTUcgeecGJD9f32H0qZUvqsjrUqMeBj7oQ0TRNNGbls5gKm21CDIYpGHjRwKPeqHkkik05X0odLsTebXl2gsgC9X0yLI/HuUMP9h6YnN7m9IfQljKp/saEiJz0JVY6qotBOiY3KJnHaFkZvY6Cq/Z2XuYEQ95fxrAclQii2Ztz+AtYd7WHkI4W1g8iyE+BQH+dLS4fsaFWj0T8hS8v3R+F5mAbTZBQsPxSAk8wN1Py/g+gBQraAilDnwxreR2V4TDLOH+BsrpDXGPcyBl6DFPvHY2thUQhm6rpp+PJTWM0yPDQjPaNqdBSvjRyHh0PHBYg+eprZ3GShrZvlmQMjkNPQ/ib70fN2MKCk2OSPMzArfmwpIFHBFLkN5TpS9sz4SUq22QB/dtyFB7XUlBMmEKXEdP4dkWWMsTlHAzu8srMD3GgkypbVuj0lFXI0HuCHdfsOWcOekJgjeVFkKTB/ks9HxroNSY9T2LHDEBUA6UIEyf34TovRkS5NO5PK+08x0kQHwErWuOwpq/E453pn7ZkCUUwxr5RXpGmWtQXfH/ZadiAeshGAcPR97Ns9x9kYSnCyAu8q2EDCOzo7SA8Qj46o8ZX+d3SObS79JL08rza2PY6i4oCmE/K1RASPhnQP3qJ8hIlkf5rIwEz2soeLdN+eM31ghZ1oKsHv6fGUUoxVzsJZDy/0jTnGotpQpHOWZGopQajo+s8eHdzYhAe4dK77J+T96eZN5lF9jfXQjn4X/B4LkXSm9dHtjP3T9EgbrkkMBzJirltw2Sc7ZFAv4eCc94FLWyevg7OwoP3zFrq9Eg0XL9BYHZfDB68G4ke/0O+IWrglcVxknoLxfHNbprPjJ5lv8BfDtVXkzAgvP6IOhceq2BSkw1ZGZ/oyUKyHtRto8gQ9ZpSHnOy4/3GZBMyPXnuft1NFCyTqYo+zd6SP3J55IhnmlaZIz/qxdA6qwOCyxNe3oV6TqPD3svSXsTkJEqx6XI8+Kr1qyxoDBOZkHfcy163342lJq9VMZ/Ixp756LIhycQvtQSZjaLKyKtaDD0LNLRkqjEtn1jTWb2aWREvgZGsMj2dvdYJtbQu9gaGVcmAEd7Vnkm8HZ+qyDHbu4Bk6Hj3hojWC1UYrEhUhc7yd3flB/y4s1c2D8rCs8BWdHfG/4fD9yDBssTKK84P3dV4FY0qF5BlsF/NVx/emBZYBlg+jfheb+AvBiPo8n1L0hJzPkOrmzvANTRrOH4JkiY+AuyiH8EeLiBd7r4Fy3cczfwrRze/2NhezkkrAzzHi4Kfx9GESgPJ7+HCvy3hb93JPsmJ/9vDWxXOG8XZK0s3cN7kff/Kwhxuele50ae1PlRJESJ52vAr8Kz7Iq8VLuFYy8gIJbiL30n8T5Q6sOTyDN3DwJZi3ynIlyC/B52Rmiqw3yHMWvrjfoBe1Tumw8tQM8go8PZwHwFvmVRqsb9SGlaBQmsk0ZxbzehfMq4vTpSYHO+H3XtQ8L1ZBRJtT/yrH6lcN4fw9/LUeTN8sCfk+OnoPF+HPLAjqNhzCfnTCzsuy3bPgZYpqOdmRDA6NFhe1GkjOd8c4XxEueBpZG3MR5/HaWGLJTsG5gXsjbfjbyIH46/Br7Fw5i6HIXfl3jWC9efFUWA3Q28P+M5CbgjvO+Tw+83Hfc4AzC+sP+qjvPWDL+1gD8l22sirIac/9fh/tYJvxOQ4aLU9vpoXX0fUj4nAhsmx/cL+58O7TyFjAxt9zsbwoRp42n9DuH9fyM87ztDP56S8UxBc+UEZIAD5e+W3vumKCruVlSB5d0FvktRis1ByAjyfRTSOdS8ENq6F3lM4/ZCSHGN29chDJ04Tv6JjE1XIqNSqc0HgaUajg01ZkIf3wc5Dr4LfLfAc3vbPhTa3/jL+lDjL/BMSvh/RzLHN9xHtRxCkBti30AyzlXh/2OQd/AyJE+tC7y95b2dGfrFn5EXfgIyQJd4l0XG3E3jLzu+O5JjL4ERoN8/NLQV5Yj49wGE2VQ1HyGF7tRw32eH34NIcZ+14ZqrIcPLZ+KvwNM456Mx+8nk3g4kyPJZG9egOeZqpHRenW4X+NdH0a3Po/X+b8AzGc919NJKfwDsRjI3kMiSHeP4SHr6x2xIZ7kXyWdbjHJumAWYJvy/eOgj0yXHNwAWSLa/i2SDC0jGd3L8tsrrdq5ZSIa5IvSvKJs/lBzftO2X8O0Rzv0v/fL9ZAT4nN/bKsjZMX+4rwuA1cOxS8Pfv9ALy3+MZv2pa97ald7ca8iJ9DxKPVh+WL6EfzKJ3oTknMkFvtmRLvg3CvJ37beK/bzy209Acv29SG44niCDIgc19I+7xvFXdb3RnDTKwTSw4CfHpoS/dyf7voIskCDBYmAiQKGhi4YPMA6FL/+gwLde6ITXoMX3MQoCb+VzbIqEnedJJvoC359pUM7D8QVIhEyEGXAY8sAOGDnCdV5HxpK2686CrO8XoQiHo4GPh2PDGmn+GO4zVejvSv6fES2uG4aBt0+47mEIHXg07/dGtFjdHrYXQeBkIxMEsvSXBuvEZPsDwCcKfOuTTQrh/v+EFquHkTHq7pZ7/BjycB2CUFDz499DyLpvQ4vRF4F9kuNpP/8mYcII/OniN094H9eg/KtD6VUUeGd2zcWR8WgCWpyvIpkUhmlrmH4+lj/KC0Jp3F+Bxvq04fdZVIEk5ZmIhPRtgBmyY+eM4t6WQwvHI+F3BwIlqnmGkrKzAhIs98j7Y9ZX25S+yWiR+xryzkK3An4ISvWYJvxiZE7Kcw+aZ+4P7U/JnwEJqd+kZwCeueFbXRy+weSwPR2JgogMIz9C8+UVaPF7tOX+fxTe/8XI8HYhcEFyfEq45/h7KnmO4hqEIjduDOcuVjh+V9P9JGOlU9gKvIcioWn7Jp62vl/gKQkuA/vC/rk62poS+kT8VvMAFzbwrhj443iYjJDPh/4OaH3fE/hQ2J6fTIlBJZPvpKfALIwqG6Q8J6ExciAtxuLAO2BMG+0PKU+Pobn1mvA+PpEcT/v791F0FUjxmdLQ5g0t16seM2jN/w2Sf/YL3+W47N1/AAmcy6N5aQVkxLov4XuYQSdA/LXOOYV7uh0ZhGZEBqv3JsfuLfC3yiEZ7y3h73Vo3pwz3h8yHtyGcrI/hxxKRadMOv4oGCQyvuNDuych49sJwPEV72HaUfa31vko4VsYKakbkBi5Cnwno/nvKGTcOgI4vMBXO+fPgNbkvxEcLFMxth5CRqSZQrszMLieLxz6UoyKOhxYPDn+DIqIKf4SvlQu24OwrqBKS6V1fTEUZXVPuM+H8rGA5qOZkeH7L8j5cUpy/E6CcxWt9w+g8bgLAgjMr/lDgjw/tX0EReysi5xnc8RfcvyElt9A/57abz1kv1gc4cb8Gcnv8bcdAggceQ/0nKbbhO8xB/BREiNeLV/Cnxu5p6Gnx84S2jgfjasR+Wy03yrwfSe2RcGAm/a52LeSfddm97r6mH2LN/GjT0Yl8kqW7Ci0pIvExfR7rIpGhMLLurHAdx9CeY/bi5AskMn+mkmh0UOQ8V2IwsKajt8MvCv8/34ExrEXWoiKnqRRvPN3oJynaIkf1kgTF+SmqIAzkPXsPKSQHokEqgMJnseG+1oE5TYPDB6koF+LFqBTkEC2VnK8zRiV9oOrKCycaPK5stA356AnNKxNsNiN8r3f3LaPfk/MlcBWpWPJvrWRdX03YJ2Ga05GxoqV0SL0ARKhfpi2hunnY9RPtw7j5VmkYMXfNajKQc5fekeTsu1GoWkq73U2ykasLyIB/UV6itMUJGT/NvCsRNlbv2HpW1Xez5LIaHU/Smf6GwWjUMIfjZH/Q+GVr4d9I0YiJLAP/LJ2ShFDpe9yaw1f2L86ykd9EnmKP1fguZ9MiMyOF+89fwaCoJz87gp97nAyARpFeizRcs3XkWJ0fPg1CltUCmSBd0BwLfEAi6T9vuk8ZBSMXooBDyy9+X5i6OdGgzE19O8PJdtr0D//Vn2HhH8eJESvT4vxveNd9PXl5DdgAEUgXY3zX+AxWoS/jHcGZGhcLu+f2Xu5Adg42W4y+ByGIgu3psXY1DVm6CnA8e+sCBsmHt8BGShfoN8zfEHpemPxC9/4CWRYOjbZvyYK22/ql0U5JOPdBcmZayL57RmUQpt+0/chI8KJSPmfQGZIza47YJDI+O5pe97AMx4prbeF36EUIpUS/k0D/6FpfwnHWuejUXyPe2kxpiR8rXM+lVFAQ97bhJp762jjUTTnFX8JX/pcF9Gtf1yPIn7vRPPa/nk/oucM243gSGrqx2jt2Dc/N2svrt//od2Z2NlHKMipU/mep0eOkbPC78v0R10cGv6ei7Ae+n7h2LJtv6StTZDx6x/0vPcnI0NYui5VRT3V8iX7foIi6z4bfpeidD6QDDgJYU5sRotTofZbBb6HC7/SfNQawRqODUTRjvb3ZlZnKAGZRfLw9zlTHdQn0OIYaxRPSxksphYw8Rnvxz+Ii0tOJ9ArW7U2oWxVxvO0u9+bn1igVxDg4FX057nEnMGZ3D0i7m6HBMlDQ+7LpLyxEkBJaV9KrjzsX4VfvKdIHyNUY3D3p8yKQNZ/CbmjHvJ5d0OW0khLu3ALpgUe916u9mWmEi3pvc6LkHi3QRPCwUhAyu/5CjO7nV7O8x7en5c6vZnN7O59qLgmMLsZkl1zuapt5O0/EHKGUupE1E+u05irmrC9ZgJQOg317a1RdEOkv5jZbijVZQUCIm7Ib5+ucM9RsGujV9396A6e2ragvp+PBdUg3qb0dxOK+6lhO4KJ9uXklvq0ZwBEpnJDj7vKoa6F+uZvPCDVhvae91AL23u587sB4zzUb0YLz6WoX6cljV7wHh7CT9CCk9M9KNR2ndD24QWe9Bl2T/6/jxCibGYrhndxi5k97lk5uMDfCe7moYKHmc1NfynAlF4JuZAeeBeif36J9KIJDyXyrYS+a+m6NwA3mNnuaH7aCr2XlB5CY6SYG+2D1UeaniEHOJxY4Im0MnCnqTLMf+mN+ZhXuBma25ZF3odTvQFvxzvA2qwfO2ac9VcQwQexPPYGrjazh+iFSRev4e6Lhfl8K+BbZnYPKq0W8TFqAOIiveAJGJq7X2+qPhC3a78DZrYFGhvXhGc4wsxG8ksDz3zI8LM6PUDQPTzJL3b3aRrutUS7Al8zs5dQv43fdOT9u7ub6trXVB9aDFXsmRGBROI9LIk7zewQJNcsihQjwrtuotlQJGFaZs/JgNYqxkwr8r4rf/skM9vMM0C/Jgp9cjH6820bc9ZzcveLTPg3b/N+HKbb0DjKqUsOSduOwHDXMgiOi0uCvsvMnkNRds8jo0bEyEjpmPCs30ZGlVmRYpzTTWa2tPeDbuZUC8yLmR2F+klc375gZh/zXpnurvloWLoLOZJaS6XTMuebKi28D62BB7j7XaO8l5z+AkywwcocIyUerbtc6z/i+t1Bz4e2nkBG0V1D++Mo6x+tFWp6t2cfRNHBsdTvtNnxWdFY/whSgiMNzJc163egmj5ytZn9BM0p6bvNcSnmQWki73L3dc1saQTKl7/To9DaHJ9hexQJvUvYrgGuPLLlmBOwf1xYMudaUnmmgV4Pusez6P0elBybaRR8hOvvHXSBWMr0GORMBelVjhw8SxaeIQdRrBrP3lG5LqEDTbgve6E1czYU4Z7SBDPbDBlvPG9gKBora8RY/JCX+DKkRH822f8JghUr418AfeDZ0MD9Kf0RB9H6czTKRfsssrxf1NBeDANJww//kPHUegi6rJ7pNW6nP/wx9VzMSIjWoD+SY0EKoX8d7/dqQjg/Ard5Z9g/LeXIjLmRIvz38DuNJE2Bfkve7dm50QK7K/JwPIAiFJalkLcdvvHmhf3bkqQMoJSJi0ly4FGO/AXA15N9D7a8hwez7d8jAeEItHAfRiGiJZ5Lh4c+fJvzwzv7G5pcFsze6y8Dz8eT/WsDXxvym8b+sD9KoZiXllCnIdqt6udvxA9FhWxCg3cehTtfEN7tM+H9LhCO7df2K7Q1KfT/RVFo3M+AS5Ljd1FOL5qB/nE6M/1W9yXQxJ3mDhZDl8Ox1CPxCpoTvo7yU3dIfxXvzyjkz4djqwOzhP+3Q3Pm/BlPnt7zOplHGkUcXRPe/0koYugjheutiLyvzyHB/kEyzIEh+0bM7/0VSSRBga/zGQJfKVpng2x7kdKvcF4axnh96RsQIqHohQQviwDQ4vGHGTJsPPTFZSl4wVve45wozP21huMLhjbfnu2P4e4/C99gLeT1PQqhnQ/9HajIL6UihWmIPmRoDhmX/wq8RxIwGFra248WLAl6ueSHkaRAoTz07Uc7Fiqf9TsozHuzcF9PkmA/MHxO9i4owurZ8Mz/YZS5tEM8Q6scUhgL26Cw+z4MCOQlPQ0ppg8hz+X/hXEzTaGt0vOX9n0YGSPa0r86o+eS/XeTeN9R+HEaRVo1H1W81wvDd746fM/LSSIBC/yNcz5DRAENeY8HF34/yHgeRHPSdBTGMiEaruJaSyJZ8C76ZfVPoJKzOf8N4ducg7zumwD3F/rGBYQIA2TYOjw5vlO4/9uBy5L9y5NFzCbHOjGBavoIlXnxyDC0Bb2I8WkpyDIMkVo3tb/w3hYN/0cl/h/hPb4/4auKehqCb4eG+5kOOQ9G8yzV4xkZ6ragBbuk8pppROpUjdMx/7j/L/0YPqenZlLobAtNYid13NthKB3gMCRcxXyceUnAU+gHLUmFyyJoScc1q4w0te2ixeRwpHzH/+P204HnFaQ8rJicVwzBoZCziyzkN2X7Ykmxp8Pv8fyew6RSClH8Llm6CAH8Bk2OOyBho6iA05Kr+hb18aGVjqkYO515nqO8VhXQ5Bt07Wjs2pseQGYabtim+KeGwE7wNCoNW8iI8gW0qF9BCNEdo+e9Ey26y4X/9yDJlws8jek9JAYHpOxthDAF5s7aWDX5f/pwvfczlaC2ZAYVGgwrbc+Qf38SEElkNEtTj8ZRKQgF3vWQcnIHZUyWa5HnoTO/u+Na21FQQJHRdpuGc2YL7+tSZNT9EfKyNwExvie/N8qCZ5sA2vkd8jFGkl+a7KtWwirfXxUmApqDXkUGxiYFsRpLYoj7mxH4EjLOxDSZoedfEqMSAewz2zdsTvaUcG+TwvaSFIB5aVHmh7j3oeSbcM5lyPi9D/LE7YXKuIIMppujCgU1bZXCmEvAtA8iY9lCNKd/VQHzhmPn0G/YWYCgoDDcfHRy2z4y0Nb8l/BVzfmj+FZvR3NhURkOzzpgmCy0cw0FI9Ab/UPpibMiJ9YJyMC96ijaeTcyGkyT7JuXArg3PUygSyhgAg3bRyrvryolkY7UOrQm3t70y9qaAcnhZ4Tx/GX6560Uw2Cr0PY8yNB1XdbWtAwaw2chAxmt4Qv3mqeMzYLktOPyd1LxbocZz/tRAXyM5qGfonmk0Sg4Vr83M51hzMhUIs0bDruHsjleX+c30leQR3F3FB61Dr3auLHxzjbd/TUzm9fMpvNCqa3kWluiyWKNhO+dCC8gtnUYcJiZ7eZZmaphyd0fQIMs3385skJH2om6WrlpqbI8PDhuvwuBYv00hEWdQSFkHwkyfyvc21Omsnnpvl8AvwjhoObl0pR7ofrYD6AJBqTETGEw3Pe77r4vssydBBDSGfaNDCF0CRTyezryfqchYOckvEOXhhoteX2I07DtDjt2poYW8l74447Iw/gZUwnYG4CfA4SUpYfcva8Wupl9FUXV7GtmE9z942H/N9z94I5r/89Uu34HerWa+/qnmc3j7k/n+7J23u7ufwr/74CEvt1CutVE5In8vZkdRLn01lVx21VO6pfAL83s3UixvdvM9nX3kzuep4tedXc3s40Q0vhxNliqqi295zzk9SGM1/MbrnNUwvcKUianmjwpn9VBtSlKmwNnhfSjWIJwJIQ8zOX3WKg1XrqQma1Nr5TT79F7zefDSDO7+y1Zqs2rDbxttBe9so4pnY4Ejd8Vjk1G3+977n5T3Glm05rZb5FX4/WwbykU8fW9tAF3X3vI+6z5DpeZyk7G8O0tkZCcUmMK0yjpFjNbwbtLWq1b0dZ/3P11M3vVVJrsGQqh9EPSyQjL6RMkpQpH0c5N9Mbhf4H/mtIFY6isey81cFMkCE8EJprZ/xXae9ndXzazWHLxPlMJwpzOR975iTSkHlVQrRyS0nzuPiDjQF8qaSuZ2ZJo7R6frPsgI1wpJecx7y6d90WUNjIeGXH/STm1DWR0u9fMYirRSihlIl6jdT5K6L3pRgjLH0nN8VB2MeOZE4X/p/J17ZxfTaZSrXsgBXwSSl+9iZDSF671WkgF6KJ9gAvN7BoK5VrfCArvcgtXud5/05BCZmaLIzC8BUnSGNw9fc4nkFOMZF9TasnGKH++cUzVrFnh3r5b2u/u38t2vWgqQ+7hvFXR2M6pK7Vu8/D3C0h5jrLMtgymOJ6EvuWxYXvrsG+rsP1qojNtgJy2T6O15AfZ87yKIm3SfS/mN1/J99FwjRnd/XBTavQlKGrk6wxJtd8q0ObIGXOHu+8YZNBfF/jOQzgLF5KUAY1kSj9fl16qxT3IYDwaOeT/n0YEZDHPydCE9M2BA8rd2o3BgdxXc9vdbw3/tk0KJ1AwYBQUxIeAP5jZ+SiUM/IdHv46Cq3L27kj3xf2H2FmqxWeYaCG95tFNQK9C8/gaOBoU17rVsAzZnYvcK67x+81o5lNm3dkUx30mZLtrZDnwz3krWf8C6LcrRuBT4dJPC6m3wmGlJw+RmIwCLRuti8qmE53rupYCYDVZGZfQqi/MZf/7ajixlHtZza2V9vPx4JSQ9tHCAuHu79gZukkuD4K58rpMORR2xd5SiJ9GoU/ttGOaFE7yN0fDnPFb5PjPwEuNrO9kBUaJIj9GFU6iJS+q3XCebj7K8kz7IUm/QfNLOKeLIcMbruQkamW79aof15Ke95+Lb1gZt9AnuwPB2EoN+o9F/I0rwNOMbNn6Cm6RfCUN4vM7GHK/TJX2uIz/IHBZ0jPeyjMKeehMOePu/t/MrY5kVB/E/1zeVQwrkT973rkQfmMmX0m4ds9aevvJhyOKJBtTncuconGufsAtoS7/yvMmSVaOFMOIu2IUhNOD+9iFWSM+IK7X1xqKBhwP8PgerR7xtr5HVz5pZsh76yhSIVzs3aiQvkz9O5uDPtGS2sAu5rZn9E37ctDNbPZXPgnRfyOjIbBkqilRd3902a2kbufZGa/o9/Q30pm9k7k4ZzJzJanv3b7zP2s9TnZwOPhWc8DrjCzZ4G/Fvgalfnkwqsjj+aLwUC0AjLAPdp2XgfdaGbLuPuUqWhjCbTWzE5v3Qf1hV0L/PeF73MhDY4Fd5+EsDJmC9v/arl+UblL6Nu0zEdhfv8m+vb/ovftXyHBywjK4A+RQeP7SG6ZE5jGzD7j7pdF1o77GQ3tgYwjf3T3tYPh5oAC30QzOxM5n9JnTY2MByAZYnYKStMbQUH5+4CZWcOcGulM5BD4Nf24WKOlVkyghLrWLNL9aKyvT1lO3RN5sxcxsxuQjLV5zuTCh4jYMIZSpNPx8GcAM1vN3VdPTr0jtJt+/6Xdfdlk+wrrx1nzoEQ/h+atVM4r4VeMCbn7P83so8ClJoyZjVDFoKkxWNV8K6g3Vr/cdD/hnq9GMscd6Dutj5y8a3spgLyOAAAgAElEQVQPp6+arL3/jz1ZN5DZNCg3/ozK9t6Pwua2QCHcZ7s81SnPZGSZmUIyyeSW2KBw7k0PoCXyrZPwbJacMiNKefhrLjyZ2fdL9+vuJWCeTjKzk1GuzCR6k5EXhLapJjN7FQkVA4fCNWcrHBv2GkugqgQHhO0fonCkL0frnykC4XDg765IAYIytz0S0iaivPgZUQj5Wii/Z193v7/iHr6IciIXRuGq8RlnRWkL2xXOOQkBeqXK+qGpcm1md7j78mZ2p7svG4T6y9N+NNZkZpPc/f3ZvjvcfflRtlfVz8eCzOxCBDb2OArbXcjdnzMBTd7m7u8NfHfH/wtt3O3u7zWz2xNFYOT/qby/dVEkwfuQAnM3SlG4NOH5LQoveyLwLuTuLwWB+1oP0VGBd2F6hq27PQMANUUmxAX9NJQrWW0lNkUZPOXuNxeOvRPNl7e6+x/MbH5U/eQ3Cc8sKNd5GmQAG48MVP8ISuCA8TNS7B8m4LJGsLXcgFu4zyjMHJnO5yaPSKQZkaHoHe7+3ez8WYCX0Xjue4ZwPI9mmxt5V/4b7m/ZpK0ieK27XxmO55EcOd+IsTV8+2NQTuuzaM3azt0faWsjp/B+Vsw9JabonVvdPQd0wuQ12YfBCKkI6HkYUuQWQF62P7Zc/0aUgpavqSdlfK3f4a2iIIcMUCLoXuTu6ydGK+tnGzBaxXYXRNVbSoCww9zfLe6+spldh9aop1C1gMYIh3TMIIX3swiT5Nbk/l8ATowKrpnthBTOfyEA6k+G/csDh3gLcLOZrYm+52WuaKP02DHAEW3KvJndiYyoyyIF9jiEIbNmOF4thyTjeVoE+vgQ/SBlyxbaaSUz+6AnETstfCcUdru772QJ0G+JPAP6rbyv1vko4TvY3b/R0s5t6NuPR3PSuu7+x6DQnxplh9o5f8hnuNXdVzIZ01cJ+kBJhjm1cLq7+zYJz0R3rwE/jYaTxd39N2EtmcXdH8t45q/cdyjqa2fSr/ylUanV91Z5/2ejMXMl/QarXP+o6iPZOTOgsPdPFI5NS884cL8XIqyDnnUacEacRxuuMxn4fFxfzGwVZDhOZaTfoPnj1rD9AWBXd/9C2N6InsFzgofIWTP7EPANd/9U0/WnhqwXmfQ2lDJwJcnYcPdzzGwdd7/K+qOYSHmyNmvH81FovG6FHFL/RkbYHTO+bVC/nEAGmGlmJ4Zzfp6dszvCh2qVZUr0VhgRJqGFbUF6QC5LpB/dzK5z91KoZjy+OHqRMaTxdARIt0AD/83uvkrFvU1GVsOJJFZDV3hf0znToDJ0RQXRFPI32nC+tJ17kXXuDf9gU6N8TsU1p0XAi7ugkjwg8KvjUATB/zLejyHP1bxI4bkXAeI9PMQ1x6O8vDZE/fycgXeT7+sSAM1sH3f/sZkdQdmrOppF+U4E2hU9nONQ7m5R6R5F+639fCrbnhtFbMyLlMaIXr42mtgOCdu3onzvP2XnL4aEnhUT5dWAD5EpsrnyaqoGU0J2HspQFgwee4RnON7dJ4f9q6E8weo0BFPkwkP0kNVjH6kSiE3hfMugOuQ14djpueOQweujDccfpcVTFpVIM/sTheiKhG8glLZwrTlQjmnRG57wXe/uaxT2vxOlGDhSrJ9KjhXXiuT+8uoC8yHMi6tN6UrjcgV+GArK9TReiCYIx0929+2b9pnZ15AH5ovRABEU2COBa9z9J4U2JxDWShR9swMyws5MT1HeBkXcjHikSvPRMAa6pu9gquZQWs9GxmDTHNl2b7VUo1BUtrMJwoN4PmzPjgxz52V8K6JUxXyuGRjPpnDvs5GCfQIybH/Xs1Suwnl9Y8Yqqi6YUqbmRrm5MZ1lXpRznCtO7yg08UKuVJgqfyxKD89p4FljHzKFVT/hSq1KjcDVcsgoxvM8yBMOWpsHqnUFOfNoYB5XFaplgQ3d/cCaewpt7Jdsfp5epax4XwPe99AvjwCWQngy44AXM6NJ53wU1uxtkEH7+2b2HoQHcUs4PqK0m9m97r5Ucu7Iu6+d8wPvLPQ8poujkOlLC/3jXBQB9RUUufcs6m9DK3+mNMfL3P2qDr5vI5lxEXdfPPT70/O1ozS3NexrNB4lPPsjj/G59Ct0A/KlySH1HvodmHmlhKKS54Wo4GHXrHD9W9x9sbBdVIKTa+bK8AIoFW1LZFg+HRkU8jlkJTSnRUP2f4CdvBcJjpndhfp/lOcXQs6b1wgRY6ZU0fGepEGbjOjmvSpaCwDPJXPz2igl5FHgFx6Mn2a2pCs1q7imxe/Q8M0TNt/JzA5w9/1q+kdy38N+qwVpMFab2cHI0fpnegZ+d/d1zOw+LzgYwnn3u3spNa2V3gojQlw49kZhF0cUlLDvoI51Ov0Wvn+G46+j8MidPZTSMrOHvNk70GiZyfiGthqaPOoXu/ui2f6VkQI83t3nN7PlgF3cfbdh2k/aOxPY3ZtzpWraqLKKvxVGhEhBGYvv8kEfDC0ey2vNjHJ2/xe2lwA+BTyaT5DJOZORgPhs2H4H8jQvk/BEAXAZVIt6VmQI+VU4voG7XzjMglDxLIcg4fSXSOj+AvAXd99r2LYa2i/28zeTTBEBRyBjUzTsrQh8AwEwXmLyjjVSrryayupsioDc3tzJsIGGEYiDoLiqK32nrc1OhS3hvQCB9g3kPdYqj0Mqma2Gi4w3bXMa9P2/6IkXI/DtggTfq9AzromwAI7P+OYvXScVfEze2i+juXyRIBwfVXO/SRtDeSTz9xfe0RR3XzrZ9wXU92dF3/ZFFCFTLPUa1zcLEVJh37Uo+qft3koC6leRJ+QiWoTjIb5Dcc3J5sgDyMrwjWauDO1WKRSBt7WkoVVGgZnZ/SjSMY/eGDp8v2vMmNkGyIj8aNj+LqrQ8CiKpKs2tmftPoIUnWfR95wdhcY+gzyFEwNfcQ7L5q5rERDijgjf42/IS7ZMOD60HGIdxrewnZcU/RDQV1I0ub+9gV8lCvVd7v6+jK8KA6n2eUwRAlshD/eKKG1oMQ+pn7XzkZkdjfrZOu6+VOjHE9x9pXC8MWqv7VjHvU9E7/PtKFLpNuAld9+25Zy2iJaF0Zr/zjB3LYMiJn6c8Dwbzn+JXmqke1KuNfBNQgCGtyffM50LF0eK60/pL4k3G/DNdO6tJVMkU06e6yqmyOXPIsXPE75ROW1q+oj1R+ONQ2kK3/MQ+ZcowXOjyLlopFkbGaobjQwmx853gG3dfVwDzxzhIQei0qwhUiySt0Q6ZO3cDGzi7n81Ra3/HjkNl0Wy/y6B7xh3/5yZXV2+3BsaRVw7nqvSv8zsPmDZfCyFY41z0Gj1vrcCE6ETyIxeruOXkn1OL/9jMzTJXm1ml6Fwkra8rWWQZWYdEssMCYhLoAtNYEKNVsNEGLfw9ykG8+lBYfjrE2qHuvvkYAXrozDYDgaWpn8Byg0icyJAnVuye2sNC87oEJQOcSk970CJzhyiTUxhsrsymB87dM5qMBpMTT7jAFmzx+kytPj/ycwWRcA+pwDrm9nKXgZKORTlXZ6Fvv8W9NeUBYGsPIu84DH6YAQA0d0vDH9HJQA30D7A5xCAkyGDWQl0pYqG6OdvGrn7pWa2MaGSQth9F7CZh7DZ3EhQQX9BCPT/TxgQYDilwuXxORRoBaDy+vrSoPDzKWZ2Bf1G3N0JdcEr6JHai7nyS18ys/Elw0VGhyb/vxqus0WBb29gee+lL8yB8uhzhfliev18RuTxuJ9+ULLdkSf95nC/D9ggsGYXVc29NpjPTODty2cO9xHBN2dFDoGu/P0oYD9pZuuhXPb5RjkPvYIUsW+RCL0M5mjWfofi+PN+L+dXxnDO3JygUITrPGEhXz0lqwCAQ8asnEqy1d+8G4AvXrdkdHoeVQeYVDFmDgr3iinaajsUubk8MjQPhCxX0mUIy+jy0PbHEVjzGSi8eBXQHGZynHwonPcHD9FZCW2JPOU7uwCU5ydgyQQaSg4J1AomGOhbqGznM4FnLqRcnJXx1YKg1mIgVa8x7v6gmY1z99eAE0zpQ5Fq56NVXA67OwLfsybvbaTlrIeZkM83KR5G7ZwPmodeMrOdUTj6j+P1YcTpklOU92ZF+Awp/RqVrz4sbN+FwFV/nPDMWXlv/3V3N7MYrTlzdvy9yKEwO0qTi/QCiiLpoxrjkdcDX2+BDJqt73oIfaGmj6TYcq+iimoj/dt7KQIXoSjoJ8P2vCjirXR/C4Zn2RJFDexT4JkeRQMsCEwbx5e7/8DMZnF54AdA1gNPG5ZIiWbyXp7/dihK9FCT8yXiUuHunwt/hwUObiRTeshmDOpFOXBl7Xg+Go3Z5dB7PQ6Vac4dZ5NRHx6IrmIQLHbkdpGxbGh6K4wIXUBmnQPPBbp0ril0amNkNZwnWF7P9RAOndAmCFSqazKMXo+06kCfYDSEMD5NWEjTfSVglROQd+VnyMK3I2UBc//K67bRCsj4sh7y5J6KFN6+xc3df1A4t43OR5Ehvyd7RqsME3qjyBKPExpwMyLk8jWoQ9TP7/c3wVOwDvpOm7r7PRnb2fTQryOdRSbMWAVyb+UzxpKi2yEBcappSKXzTSNXFYeh87ZaaB/gkuB1So1zQ+eqTg2Z2WPuXvSKV9AEE4bFOWNkDLk4/FJyAHdftaaBNi9FA7UZLtJ2axf5x+kHxXsBGYzy+1wm3Q7zVC4wvuwCyIw8A56VsG93d/9Zw/3Uzr0HAwdbRz5zds6/a/iAA00pXHsh795s9HvchqE9Efjf3zv4qr5DJY2loa9LoYhUAwB3m5n9FAnWjgycpRTI/czs1wzmM5ei3lYMvwvD9noI2+ALZnamyxPbNmbch6u6UEsreshLDteaYGY/cPc9g9AMgJntgRwL8dl+G7x9RyTnPoW8vnH7MbRGx+1qOWQY4xuSzVIB+x+UDUG1IKhTBYJZoJeCDDLJFKr/JCojF6lzPgr0v3As3v9c9EfANJ3XR7VzfiAzVVTYFinY0K9nTKRntB24FINGyLe5+3WJoukmrIz0/l4zs0/Rq1ZzjfdAIVM6x8yORIrUjuH+jk/aiXrFGu5+fcWzdhqPTHhYX0zvDUW25JgCd9Gs+KVUqy809pHEkJMbnWczs//6YBj9gt4fAf00KhffRyav/3TI+Pdpz7CeEjoXzV19aeOBzkKg5nfT78SKf4eVkdJ3sw6K3IvOl/IJYwdgX1uhpnY811TWAmHL3WdK/80dztfSDxabUiOGVRu96UaEoHDtnmw/jBBi+8jM3segta3vQ4bOfgpCfX4Hsh5+HXlhU2qzzKTtVVkNzWxD+iesiwpsfzGlNHjoFLuhGsw5zeRCNTWXB3J/M/sDIWwzKuHufq1l+AomD3s1uRCCJwFfDwNla+AIU+m4Kg9JA83sAfiwQHsiD/mhhWOlaJCxpjaPUw2i/gCFPpwbDrDhS0ONCXJvWETnMrPpKwxl1VTZz8eMzOwd3oBF8QbSQSgse0aUf1qkYBn+Aar8sa6ZLQ180N2Py/je571ylcNQWyRVF+2JhMxXzSyC2LmPEgDVB8Hx3kOvtNIbRSXDRXoPbekA/0VhoBM85HQjgMubTdVxHKEo3xLbaTISucCHVsp232Bm+6AKMmujCLmLsvNeC4t70Ygw7Nzr7t8whdjnIL+jWujDufGen0cC6NTQ3ZRB74C+71X8DoEnnSNnzz0kDcr1WFGrQpFQTUnD3VDo7un0osBKivqOKEd8OvojIkvPOQewQjQQmXLrz0Lz8UTkiW0bM2ZDVF0wpcOd4O53N7QX6Z9mti89MLEtgWeDjJOumTsjT3gESf4RiuAYMSJYf4rV9Oi9/Nvdx3fcwwANaXwrlRS9tMD3JWSAWNLMniCAoBb4okL4XJBbn0JKSB4yvqgJuwh6c3QJ32Z7ZNT4MjLyvQd5NCN1zkeBDkcK2zym0sKbo8oObyTtgRS1c939blM6wkiIeK2MndA/TREq0RCyAVJiRyg82+r0ytruEwwBfc/q7j8ypUS+gsAJD/IEHDmhp0L/eKe7L2fCwljPB8tF1xiPjkb9Oo6/7cO+HC/oYFSl4C7aI41b9YWE2vpImyEnRgZ83d1PCfuuScaLE6LAC+fu4O73FfbntIBnKUGRgmxlaO7orBRgZqchw8qEBgfK1WZ2BjLEvZ2QkmGKpiiF+xcB7EmMm1aZQkpFhZpAteO5prIWDPaFEfI3oHT7W4GJENGO+8iTcJywYK6FjAiXIMvU9e4+UFak8prXoByY1DLj7r5RgbfVCmWqIrASMl6AhMHb8oXLBBZ3OKorCvLSfzn33JhKm3wICQhXIaHrhx4ALqwyb20YChbpLZDR5X8oX78RibuivQOBG72/7M6wbQwVsWBmX0ZVPf5lZr9ChoJv+CCi6c3uvor1sDhmRl6lZW0IRP3KZ9gIRcZsiABDI70AnJZPOjaGyL3hHawQrpt6pUblUa/t52NJJjC+SWhRuLRhURjra97m7itW8F0a7utbQbCYFtXrzT3Z1yOB+ETgd14oQ9rQ/kgkgpmd6O6fHe5JxpZM9cI/jb77u5FQ+LUh2zC0kI7W85y21bgworn6vchSv0UFP96rCpMaJ6ZBY2gOTxCqw2L9OVTW1ZCg+KvEYBH5DkK5uTmWz+0JT9XcG8bfVshYmVbjGSZ9LW9zzNLOTMBo70XC5ABKeM37tzqQqlTRnJme4WKqDGXhHtcl+aYlhcJGAQBnCnPewN3PzPZPyeeLljbuRUC5EfhrBpQPu5RV5K7akFUXTGkbO6J+cQKKyithosyJhNQ10Hu7HkVmPA/M7z2MqikoZeDl5J3c2vb8plS1lb1X9jnuj2H9VVRjfAsGq/gM1/lgSdGUtwsEtREE04YEfAztrY9AoouOjNr5KPAuiYxIIPDPN7TUdBc1yXeRCnLeYqh06kpIVnsWVY55KOG5E6VMvRa2p0W4B0NX5AjnX4PGzpGuKluGUh7zVJnOCipmNjmXIxv23Y1AN7sqyLXqCwlfdR8pPP9cSP5N8Xc2pZeaVBwvJtyVAfIsfN8UjfVTH4zgTXmqZGMz+ySat1ZA6+6JcQ4Kxw0ZCedFII9PhP3LA3N7SMtK+KsA7M3sJndvTSG1igo1ga9WvqiprFWNLzVW9FYYETpLdIUFaDkkpC9n8gL+2t2bwjC6rpnmjBhaPLYuTAqdZRTDhPV+76EYjwv3GcFZvuxZicmOe1sJhUDNjlDixwM/9l75kxQlNwegHAoIw+Rx2RK997PQoGqNzjDlzuY5X/mk8ALyhP4XCcZFAc9aoktsSGAT65VP/DiKbNkPlYnJUwb2RSFQn0SAfDsDZ7n7z20MEfWza9aWhtqfSuTeiraKQrsX0J8r22vt528EhQn/owgTZWV6i0IpgqepjZ+7+1dMZSNLxsq8OsMPkXCVRy/l7caSVOl4HABUC/sXC8/waeR1PcHdr7Bmb7oh48Q7wvlDGwetA/ytso23odSvbVC44rnAlu4+X8Y3DQJtK3oTMt5aYaA217OtjTuH7Z/ZuIkYC2e7vM9DGXPa5q5h514TCN+y3lHZxwbDZa8FfunlElw3orSzvPrQ2eF4FUBc4B0zUNg3k8xsgrt/fJTntgHAjUNC4Nbh74DTw8yOBX7WJjwnvN9BY/H8sGsDZCA+FK1z23aNGRui6kJy3SWQUL41cANwrLuX+nXX/e+J0s6isrExSrlrSveJ5/3Rs/B5k+PpLDSPtr67GuObKYX2ycTAMROqwPBI1lZtTvOYksm58UFkmDghKv7DzkfhnBWQvOuobPWo00etIlrFusvItvUlT/g2cvfY96PeYF5InwqyypreA7t+O1KCo0z+LOVUqCin5gCMVWt9m/Eo4bkdhfbH0rELI/kzr/RwrYfSpm1U0BdmA36S6Atj4oCwAP495DkpiPeMhDLV+foR9LvFgQfpr9ySOkiPRnNPVX8N33xbhNv1MDI8nQr8HBlEb6hspwrA3lSG+05aUkito0LNWH2rwnUbgbHfCHrTjQjFm8hKdCUWvoko7PIFCpbAIa/xfiQcb4E+6jme5OcFnk4rVJiw1vJepYh3oFDv2DHGpDZ9cr0xi0QwhehPAaIAkefj5grWL5H3Z20Ucr85srTuzJBkYx9dMtllYPpZaOfsJqOKVXicxpKs0uNnlci9bwV19fM34fprI6yUWVA60teBD3lzaUxHoEyT3P18a6jS4IOW/VoD2DVIoLzCFdGyKvCjpoU/KBUbo2ikCF41iTLgVry36B2/DwnxxRSHfGG1BvC33PDWRWb2H2T0+DYaU24NVW/M7BQU+dNaEs8UMn6iJ+WbGviup5fruQEh19PdWz3aLe3l5fQA8P4Sc+OQF2fvwRbGdi4fxdx7KRI+W/EOTF6d6YCovG8PvOYBdTrjLRq9kuNnohzfbUhyfN19j7Z76Li/zu/wZlLTGtFxTqMiZmYfRu9rPTR2Vkf4SwOpHkG+WISWsocZ/4qhPUPj8bbs+FiPmXFI8N8RhdCfEZ77RXffKvC0KolZe/G9RW//HdnxNH0lVlpZ0zMPXzBubhXuaxqUdnKaF0DWaoxvJkyj1bwX5TE9+q4rZXyX0ctpTo1uh2Z8Y25sMKVcbo2e2ZGS+n9t47fQxneRIfts9A02Bs70IUpUZu11RqtYQxlZb053bbrWMBUhtkMK9ZXoOddCyvwp4Xgr9oNnUS7hu38RGZNXMEXIfMHrQtPze/sIelcPhXtbANgxN8yZMFX+iwyFbRXkls/HUXZ8LNes6919DRus7FQVBRbGxQWeRPWF/cXKC+7+ZzOb1t1fDYaGpVCa4ovJNQeeLRgQtkFVTP5OD/NsMYQpsxVyFJ6O+uykvI2krauB96O5vDGtJJEbX0X4DgPvxDoq1IxCfyuVfh1I/zKlb6wKtOJLjRW96ZgIVi7RlYO43WYKKT8WTeD/JuRRDnmtxVEH2hqB55yOFtmmfNC7gHdSBs+JFHOXrkYd58Mo9GlUFO5xbwaFrLgoz2dmh4drxf8J2+8e8nLD5sGu5vL23+kKPz2UJH/ThktB2JxedMmOFqJLSudZBR4GMNnMLkEWzW+Z8j+bEL4vpZzz+EZRI9BkSj58fmAjhf5Y8ryPFnNiTPt5DZm8DdshRehplGt8AZrUz6SHpXJbsQHlEX8POD83FjSR1wNI7hnuZRFTSOFcqE/nz7AsErTWQ5P4Bq48+3chQ2gNtsC7kcexCXwq/6Y14G819E00Xx4N/M7MTm/hnRe421QtJl2o8nD7tYHPm2qNp8JArjjV5nrW0ikUyuml5MIxaFvEZzaFPdYac9pwM6rm3sRA9hICVstB+HJBYCXvD429ylSGtkQXmdmnvDntrBogzuojRzq/w5tMTejUwCAOQ6KIxf0nmIANDzSzx5FR6GhUIvAFM3u4ZEAINKwScgeqoDFtuJf5M6PdmI2ZoMRsiBSxH7h7lLd+FBTzSKcgOWp9EiWx0F4sq3h7YV+kNLI0RgENpJi60giOBY4NRptTgZ+ZKiR935PwZaSsTUc7kNm0nkSSuDCQSng4tTnNtQBq1eRK0zwbmAml0mwCLG3ClijOy/l8RKjG4b2Iix+i73Fg2B5KSXT3XwO/tl60yp1hLUyjVeZwAb7tEdbga02gxX1kSivdE6XAfC7MJ0v4kLhLZmaoz16NKoMYMiA8kdz3awn/svQMgtd7OdT8ywj5fsmwbj1JAROoxngUxudiwBLh3u5rMHBFw2YahVNa639qiiY6ExnS8qiQodasDpolnDNakO2ZGQTKjMaC96HvAKrcEp/jFpSasHHNBYLCvAwyHGzm7o+HQ6cEg/FhwGFBod8Kzd8zojnkNB+Mct2/5ro17yQxFsxNGRNt2G/1CwqlXwuntuJLhXv6NIqoe8EEPr8CcOCQ/QN4a6ozdJbocvcISvTLYBWczd3vZHi6DylzG3gvV68NjbqzjKK7n2rySq6EPv6+LpThSMtaDx04pSbrXQTXO5aywpl6yXLlqUmZaqKVUC3s2hzl/4S/LwUl6B9AqvgOA5r4Hxci6qvByv4MhQnGGiIWSIBNAu2Iqh086MIxmJMeGnBbCJtuLgthG2NqA5rso0qDSQ2l+eozosWtVI6qiir6+RtBNyHE442TxQBkVPylV5TGNLMI5LU6WhCicS6Ov1Kf60wFCIaANekJA/d7IWQcTfTHorrS/0nO/2vDvFCiB4c0/tSAv3WSK9T4Z6aQy61Redp3mVKCzs0W3FojxbqVfC+b0iT+ZMI7eQKFYo+WasvpTTKF/51JvzHkHIY35pxIwM0I2w8ggf+4WqMWvTl9Iv24Kk30mpkt4v3hsrlnLS3X+k0za4q6aQSIK1AtSnjjdzCzVX0qsHhGSeORAtz0TXOQwzZF7Gwk7G6JvkMEjyxShVA5Qma2G3q/T6PvaaHt1Pg2lmPmLuDbDQaQlZP/q5REKkoteiXIVzh3PdTHFkRj8hSUox0dCZFqjG9/M7MNY780YRmVqozcaGbLNCiaKdUaG/rIzObwUPo0278BSodbBK2HK7v7M2Ec70H/94hUmo8eQf3s5bA9A/Ls6oQQ/TuMkhi+xZLh93cUJbinmX0+GMiLZWQLTZ2A5rjVwvbjaA6ORoQlTakAA7dA4pF2dzezi1wpc61ArGb2LeSxPi/sOtXMTvEMMDHoCuuYKtmYN+MaNRqPTNER/x975x1uSVGt/d+aIQxBkJFwVcIoSFAByXFAgpIFlQyCXERAJSliQgGzoCggGWYIApKzSIYhZ4YBBckiIAgSBcWB9f3xVs+uXbtD9T77zIzebz1PP+fs7uqq6u4KK77L3P3UoDS4L5zfxcz+4e6nx+U9M+uQy0jwP0hmOi7w0md6x7ska8+yvJDEVm7q1g0iOhIZWnq8ccJa9SU63+EsMzvS3Y8q+l3sZxl0AvIOLTOgLRP9/yTwM6QUXQZ5Mx0Q+hnfk7tPN/KNJmDyXwDvQ/LOQsgTtVgb2/IXeH3q16LMyaYQrQXd/f+pZIMAACAASURBVKH0eqDvuvvZZrY6yi7yc6QMX6n+qct66j7dHSj+bSMEZjOUej6NmLinEGO/DvB4Tfk1y46GNhZDmtji9z0t+3jXVHyvvwzvYgJy15q7ofx3UezVZxFD+Szw/T7bPirUtRvwMLKyjC8pNwl5qEwMv+cDLq6oc06kQVu1OKJrI5Hw+ANkwZ4LGI2s298Y5vf8Q2DDjHIHIA36c2hT/SuKlxtUP64fYF1d43yY3ptllpsHLXq/Q+BC1yBcg7jMg0iAnRd5KLwHMcBpXV8IY+6l8C3eTOsK5b4MvDv6PRdyL23zfHdnlmu7hpwf5taBYW5fiIC5BvFNlkTW9UeHWM+8CJtkQbS5pddXQDGl84e5cB5CQC6rayPkUv294igpsw5iMLZBKe4+g9KxpuXGlxzj+vwOd6T3ofCa4Zwz6yBr+HUID+EJYK0+6/pCGNdrIovu88CuFWXvCn8nReduaPMdcufDgN9XqzaRB1s8798NXBL9NsTsHY+E+NcQgz97SV2fQnvfP1BIwzvAAxXtPlK2XiVlGudMPOfq5l8oOxcSUNcojpIyt4a/l4d5uEy8NiBk/teQAvvV8P9ryADxk1BmFPJg+FR4f/sh4fEwSniSMBZPJNrfo2uHJ793LDuSMgsDtyJe6CngZoSBlNb9B4Tg/hASAichwSstdxywZOZ4ehSFuK0I/KGizCkV7/4eYJ0WY/eCMCZPCuPjLyirxuHFe0O81v2Z9R0axuWxSLERX3so/N0Y8WUfRfvpXcCnSuq6s3im6NzE6P8HwncqPZK6jkaZTJr6/0dk4Cl+z4rCtcrmwaHIKn4bEvTmKilX+d7Ct3pXyfk5qOD5ydjXkvJLIiXTW3G7LcbHaVSsBeH6X5ChsPQoKb9QdLwfefyU1Xsf0fqI1rD7+mkz3LM42le2LY6SMjMiz6fTEJ99JjJWpeVWRgD8r6O5/zbwakm5Rr4RKdjeU3wTpGw/rp9vFcpPQGEMp6DsPPvEcyYqtwlasx4Pvz+GwkpI20behNv2058pdfVzU78HYk6WCv9viax2+wAzJ+XWDR/7UZT+cfEhtjsbiu+8BGmqjwY+mXHfagihFWQBuAJp7H+IhNtzw6DfZwgD40CklXsvEnJHI6DJ4foGFr7D0UhLfBlyi+lZ8JL7ZgbmrLi2RXE/iqc+D1lvquoaU4yDkmu3h793oQXXKGG0kKb+AeBl5G3yTxSzn5a7reTcrcnv5ZEgdjc1zEKLd/waYhDfpMNIlS1E2QqTjDZHR8fcSLv4UB/1ZI3zYRqb86A0m5XKgVDuCuR18scwlschfILa717R5iTE1N4bfi+ONPtpuR5hsGyuI830OYgBfaw4wrWCsU6PrvEBfGII73BNxJzPNMzfKnezzRacMts9Bm2iTyEl3CRk6U/L/QZZ9U8mUQ60aKvtWn4dYhrujt5RX4q8Yg1KjhuQIvg9SdmZw7xdmmQvDdeXrTuiciNb9O8mtHadh9x/P1223tR9BzIE+mJupHMlnTPD+E0bBbGobMGong68UFJXLVOZlL2WCia8z3E0KczDyWXzj3xlaq6Q+JOaPp2F+LsLkOLrSDrAx5eUlO9RyAziQMJLJd9Dt1A05Sgpl6VsiMrvg9bLHWrKzBfe9cYIRb6fsbtj3RGVqxUmo3L/SySEJ9dKecOaum5GoRrFWrkwgfdr+6zhfU8O7/9uJMD3rC1A4dVc/J4DuLSk3OXI0+5D4TgApRBMy1Uqjxq+f5kiKndfWwLJDPeHubN7MT76eG/XoHX0auT1dhGRsImMht8L/ek5krraKKMmEe1TaP+a1LbNUH5/JFw/jxQqzyO8u+L6JxB/+BzCR9gOmK2mb3ciMMR7kCFyJxTeVfYMtXwjHUXZRIJBvN8xHsovFNqcI7yPQ1EIYlruLrRGxwq6SUmZS5Ay8FGkGJ+ZEoVEzjHVwhlMAFtLoVyYD6EF/PfIgjwOfVwA3P0q4KrgTrQNcKWZFd4Ev/FyN+JKcuUqPg3FyYxGQu83kTCS9jMFYDw3XDoeCd63oA3vbsQsbOfB1TFQV1qnDNox/I3DFpwSV/9BkGsEFW6IX0EKm5+iRWzWuGyIHfoSUQyZmR2dPC+Uu8YcQ+IaY0nqJTNbw3sR5HPxMPZBwv8t7j7WzD5CeQ5kN7OtEBp68X9KA43b9Xz3wKwQj0yKc/9ORmO3NQAm+eN8OCgr3pY8l9przewQJORUAhWRHwowwswszJ/CrbMsjnY81W7ekzwP1O1QM/OS86V4AmFNK6hwvS27f5CUG5/3AyRMX+VKl7UWWtO7yMqzabyCNvVjo7FXi9MS0dKekU7PzOZHYEWrhfZvBPZyhdO0AgMjEzcjtDtb2Jeq6DIkaBRur1uj7/8KcJJVp0dc2Mzw7tj+ItxsFPpWE0NdSyFLWxGb+ogpzny8N2cQ2BvtF3uib7w2nb0sprrv8MEQSlJKrjDCqxFO0XkohrUWyDODPtdcpIvOp5NhAKQoKqXAl1wMXBzcSVP6t7u/aGYjzGyEu19rinEvo8dQfvZL6V6/pqTszZkz6bs3YYDsWtJeFq6Kd2LWX6EG58Pdv1Xj7vthd/+oKRXfX7wDTvt7K8fzmMXM9iQjNallYHUEvvIAQkaTsHd83xOQQM8PP6kM2TIBDe4S1bUy2tt2RftcT+iiKV7552isGXCEmX2dluuR52dKycK3cfdxZraUmY2h+zucV7w7U+aLPej9VilWzoGI/1/ABNK7GtorC2oT5pQVP48MiA+Y2eVo3nwS8bSHhj4W2ZPm9m5w0oNMIO8AmNn9iE+cAdjJzB6jFyh1xrI13gQSWsY35O5r45ES85Pu/kzJ9TZjpCkk8VnPBAcNfOxE68VtmUIWQBORsH+rCfMDpIAuxmp2m4G2Qpb2u939cya8iGOj6wcjL+h9PTPrmWeEDJDHN75swmqbgGTP5+kOMW7LXywJPBV4obpvN9ndXzHripJI94ktEX//c3d/Oby3UoDpJpqamAhrufuHg2D6NNKevW3Kb9+Dd2DdIGv3IAFjdcSofLzfToSBdCzRQLM8AMaZ3f2k8P9DZrYv8E1PkF3d/cct+5MFrmdmo3MnQWZ9S6Jn3go9cxlo3ilIU1lksdgGLQBbJOWKd7ARcLQLHf/ApL2fhba6Ui+hCTaFPB8P45/u/maYxDO5+wOB8Ulp29D/o00I6bcSKawC5cZP15K1A5qEAQGIhroHBdKYNc6HiXLjbXPiLgsF1vLROac3zuwv4RtcgJSVL4X6Urocxe4dE+rZDTFBKQ0C7GzjFmVBip4FkBXRkGb52bBp7eLud9Xd3C9lbra5gtNjSOg+I/zeClkPFkXzoxD+CmVCFU5LQbea2YczhOHxSFAv1rTtw7lPeEPaz5Q8AzfDlD72BKREX9DMlkYhA19KqlvN3VeLfk8ys5vcfTVTvG1dumMnYkCLfczMfgt80UOMtwn3IMZSWQrtCSeYYmYrUfC9k23jdbqZ/5TqvsPfKMfTidvZLAh9n0HAeqPQ/vzbfvZDd7+/ZfmTTaB7i6P3+pAn6R0r7nuz5HQTUxnTn8MxE+VCB+TPmbhfd5vSxKWUpUy1/MxDpRlj0Pr7Vrhnspmla23ZPpMFVByoTolb0DhkyS2wuD4X7usC3LTmmGbCczwZ5vHYcOoGD+miEZ9bKBA2Qp52m7j7n8ysTJkDMoas4CEFbHjnV3k3gGoj5ShUAmXh25jZOLRGPEDH2NK11qB99ESkTKs0yLj7FUEwXxl9n708St/o7rvn9CmUrQPqiykFnKtSVFxvZpu7+zkAJiDWGJj7/UhwraMTgXPMbHcPqUOD8uXIcC2lJvwxADxJf1pyPXvP8ub4/1LAvxpqUkbdjjzfDjYBdo8NbewW7Sdt23wzyJGTg4LmrySGOHc/vkV9b4T1/l4zOxh5RsxWUi6Hb9wU8Sv7IJljTiKMiLb8BdqbDwvKl/EeUr+W0P1mti0wMqwBeyLPn9TgdF107l+0x9gTeR/uC/0cRO5FJK5GJb/PQ8Lmt4D3JtfuHIa+vYOs84tE5x5LyjyI4v8KN9A/xr+H2P6qdFKU7ECJmxtyRTwb2JDM2PGSOj6EcA7+gCyW30HpqKrKl8XblJ1rdI1BrmY9rrYV7b4/vJO62MyL6OTKvRZ5jPy+z/eSFT+dUc9x4e+1JUePa2hy7xgqQjwGOY4y6hi2cZ7Rdm28bVQuy6W2j/bXpCIUALnr7Y5CFc5FlqQe929q3LwR2OJwvLdjgPWi359Erm4rkxnWEd07Enl7NZXLjc+7CgnMRyBh5zDg5rL6qs4RuV+TidMSxm1OPHNZmEpfOAaIUf9q+PbnImv9qKTMbUjhE7sa9riBIm+BlaLfK9IJe+ovdrHFs6J192nEDJ5M2BuJ3F7Ljjbfgfb4BCPQGv0CFfGxgz7QfvsUHcyJPwMb9FnXbHSwenZEzF0t7kFDfY1zhu6Y4n2RwuzykvuycFUQM/ozJIB/tjhKylW6+yKB/HC0JhT/F7+fyx2jFe+kEasjdx6QGX6ClCX3IwHh++HZ9wjXbgvfev/wrO8P5+egGhMhdT0ekZ7LfBc3It7mPqQAORA4qKTczzLPlfY3KZMbRnh1zrnMur6CeNofh+MBWuIVJfW9hGSCf4XjnXDuJZRGOhfbaDfgSaQQeCH8v3tF2bJ97Qcl5R4nCpMkCpfs4znjULF/koQk0jKsmgZMOTL2rT7aPDa8ty+jPeYO4JToej+4DrPQEDJQ8txT+EbkpdmD3zKII/RrV6QAuwUB278rKTMr8KPwLu4M/49Kxs/j4Xu/EMbn29TgBdYdFioedjKlQzoUaZr2Cf8Tfu/t7gtEZdd292umSsfU3qeRlmdVZF38LXCCR9bdoDmrIvcETd3MPuDuj2ecOxXFg91LZKH3JJWXyTdlXRSXtiKyxpzkvSlK6p7zMTqpTZoQhzGzk4BjPCBom9lKKJbuS0m5WZFrzCR3fzi4xizpkabN8vOel3oseK87XHzPOkiovNST9DmmNDyfpzev9RejMr9BTE6Xht1L3CUHTaaUQ2NI3AP7qCdrHGXU02qcD5LMbGNkcVoAMZRzIKbnoqjMSGBPVyaBsjq2d/ffmNlXy6575A4c3bM68CF3Hx+sPrOn87TFM6yABKdCwTUHcIi732qd9H2lVHwr6025NaV6SjK8mNmd7r582Tkzu9db5BYP916OrGWVFldTyqTnkCJhHzT/jvLudGuY2Wx08igX2vjTPEElN7M/IkXIn8PvBZFS8MOmVE3LBOv4yu5eaNVnRptjlxty1L8e8mAVjMpdheLdC2vuNiiP9zoVzz0CjY8e67wp3dRrCAegqGsud98iKnObu69UPFM4N9ETK2MYR+OQAsYQo/cFtEZt5O5nhXJdrtlI0O1xzQ5lz0BKgd+g8bV9eJZtwvUUBf9UOij4P3b3Rc3sb0ioPgMJSN0+k4l1q+47mNl57l6ZbjGqY1X0LsciwehMd7+h6b6GOvdypf9qOvcgsLF3sjstjPaZMq+3gVFYh/ajd99aOyqTM2cOiKotsmGd6zWhacGbZs5Q11vJtaz1xMzucPcVzOxepAz7V3Gvme1Yd68nbvhm9kOkeKxKTRqXvQmNk3NQzPfTwE/dfbGozC0oJeeN4fdqyK13laSuYg2diDCe3jGz2919xaTcfSiVa5EZaDYUZrmUmS2CQmffQkaWDZCSZlOkrO3Zx0xheEvR7WEyyd33Kylbtx7d5e7LmdkkD2EtZnaDu49NyvXkqze51adhcycCv/Aa765gAf0QChXuCSM0eRLNipT/H6ezfswBXObuS1TVXdPmfUhoez38nh2Nl7T/66M9eSG6MzaNTsp1IfaX0JN05JceSnmM0B9zpSrNeZ66fe090c9RyINutLt/r6a+yjGSlNsMAWYOSyrvSAYspTLerGX9iyDP5Tit7LPIyFLVZm6WqbStw9A+1ON9aWZ7IXnyvUhOO8Pd782st/FbmTLRbY+MFH9EGA6Hu/sRVfeU1HEMUvr/LvzeAFjX3b+WW8eUuqaiEuGAuuuuOKBahqIf4aoNhcV/M8SwrI0sMOd7e7eTqoX5LlcqmvjcH1GMYPaHMMUV/wZZNiYid/Nb2vYxqm81hND55ZK+LYasLyBk5z8iQdtLFumu2EGPYqOCC87SKMa1Mu+5CS9jqVQZUNFvQ+6csQD+TFLmTKR52wpp5LZFVpo9ozJTNtlBUWB8xyR9OyUpU+oe2I/yop9xNL2RmY2qY26jctd6RUokU6qpY6vWm3TTCOWWRzmqFzW5Ep7t3a7k2a6hZvZBd3+som8x83wQSYhDyjznkinu9mqk/ASN9U8gxd4d6TqUUd+xyPPkIrrdEg8N10cCJ7v79v30t6LNDdFm/yhi7j6A8FiuQyEZvwrlbkmZ/YZ6K9ekcH1BZDlYBQnWNyMlVbx2nY6sSm/TAS061N0PSeoqUwZ0nTNhDhwa2lwZWaOXd6VHK+t/bZqxsK7eTyem9HMIh6BnLw0M/O50FA4TUPhZkb7wMcTcn5gyR2Z2uLvvGb79J9AeuRRyDz7Dy92H4/tLv0M4/2UkLDtSHh/l7s+F608g8NzfIqGwy/3f+8hrHeot25+nKHaicxPcfY3otyGwzPjclUhB/nL4PRdS1K+X1PUZZMWfF43xUqVgKHsFYkD3JcKH8Sh1cNOcQYrYn7p7Y6yrmX0fKXBv9hqsjlyB3szOR8qovREv9RIwo7tv2NSXqI44NelsiG8oS00a31OpxI3KLI08qOYMp15CxpH7krquQvzgTxBY8fMozGDVpNykcL6YR6PQutvDU5jSy62LrLJX1Tz7Z5B7viHvkvOja7nrUa1Cxcx2R+NlYZR1oaB3ATel67uZrYHCFP5KLwZAUeYnaA16lG6epkgtuBcaE+8L/SmUCK+i7E+/LnkPV7ry2X8T7Us/joWy8P6XL3jGIITfmb5/M3sEedB0YV95SaimmX2YXv7tonDtWYQbVep630YwHYTMY2Y3ekjXGZ3LGiMldd3qDSETVe1br/Gja54O8r1FbY9D69YNnhgwwvWedb6injg9ZVnfUllnR8RnLYq8uM509zuTMgshZcLWaO8rDLh/Ssrlzuc09evJrtSvRZaRhUK5RdG+MYbu8RsroMtk0R5jVA5NNSVCDlkHLGpe5BVQeCOshZD3G60WA+xLAcC4lbewvpri8j+CXHzjzXsOpP1O8yefjZjWZxvqjTEinkNxVReh2KyzvWVMvPUCSJ6XarKswopUkHdi/dLYwQWBB+NntQrrQyo4Wb7HwpeQ6+CLdG9WH07KFRaZ+1yWgRmRO2c8oY4HfunN8dNZZPneJX9I+zuENrPG0fRMYZN/Dm0KExAjU6aN/xFaaM+kW8htLVCYLGXLIBfFwjJcZoW5kU6s7SaEWFvvBmDCzCagcJw7wjPc4CVeP2UCS79k0kwfQIfpvBEpKV5BqNs9m2tDfY0KGMvwVgjl2ghOMyOPIEPrR49CycwOQu6559UpzErWpIXQRvuRcH1+F3hi2b2buPvF0e/CgrodynX/DeQ2nY6Rk2jw3Arf6jAkSBiy2O3pIb7fWnrSWIlluOxcDpnZ7E3rblJ+ZqRMOAR5P/RYQuq+g0l5fTryBLkLvY9lkcC8nbvfZGbXUc3cTRFOWvR5G7TvrY7WmYLmQIBU6ybljw59Piv0YwvkNntT6MB5FcqHsnOPoDlTFcsaly2syFPWIjO73jsghEW52jljZld7hVdNUu5/0TtZBXnT3ICE1wuTcq+RKdBH91R6NgyazGwZd78ns+wcAO7+qpl91t3PTa7nelF9FY3Z80PZTZGX6K+G+jyh/pHA1u5+Wvidux6lCpU5gYOj9WlOlM7wJ8hboqDXvARvJIzfr9IrhD8ZlXkQGYGa9oU9ytaLknIF37YqWmcORXz0ylGZ/dA6FAP1neHuP0/qug5Y291rwbMDP7g8UmjGvOUO4XqWYJpDVg2QW7SZYo3E7Y4I/dzde5XXjWMkUWAUda3pLZT0oZ4sXmaQ7y2q85No3RqLPFjvQuvWkS37liXrlNw3GoWgbI14rTJw6UJ5OA7NjZHJtdz5fArykE/B6DGzddz96vD/RKRcvosIQ8YjbKzAv91At1fiGp4ovnNoagIrNpK77wRgZpcgq+qz4fd7ESDJ1OxLDwBjJi2GYrbfTTf41WvIOpDS3MAfTGAksYU+dd+/BWmfNkuY3ztNrimNZHkAklPI5XK6LJ3sDDdVCGqNCOypsqCG3kCgJrUeC2gzW8Ldy9D7YyqAzV42syWQkJouGKsDO5rZ41Ro2FvS8uR5BdxieeBvlWQdhO53kTeOplty90VMluGxaA4dZWYvlwhEhSUoRvF1ItBEy0eJfsvd3UI2hMA4llEWYKK7r2EC5lkBuWteGoSz0Ul9A9PeugCp9qi43EqBEOrLsQg8AdxkQtfv8VaI6GAyBSfkBrsY0tovZcoykKKXfxUJMZPNrGDwy4SYpjXpajNbzwPoVUFmthOKX744Oj1jUD5uBvza3f9t5dkzVgJ2MLMuzy0LVg53Xyp8qy5gVzPbGygEjmL8lWV4KWvzTTNb3btds8tA/bBmb5osFPwguG6E3ucYFM9eZTGr+w6/QPtZLPRdaLJiH4vc4D9eUW+/dDOKN56bblDH1ygBeEbv6TkU9woCgxyN9nZHz/2ORajkgSEt+1bPZc4DyAOPheY5c2+Yo2fTPU+7vpe7jwPGmdn/IMPCvoR426RcY+Yhk0vufe7+0XBPE4BbU309ipAa5cihgV88G1n9Kj1kvNtl+Jd0hNDieuyRUcm/uPuhQUAtrME75SoyYgpKjS8jJfRFwJXh99eRQeK0UDRrPfIG8FOXgv4VM9sf+Ksr5OTjaByd4r3eT3/2ZgDqiYj3fb7iGVdACPNHhN87ICHsSeDAEuVFIQRtjDyUzg39jZ+jDqgvpv1Q5pTr6OaRDk/KrU49/9YW/K+SCpmnBcVrVpGFa8uScjljJJZPilCnTVv2B/J5mYG9tykNC6DzKqR8XgfNl+XoyIuNCtRQT6mSIIMWQUrcMUjpNIXC+18fyVzroFDDMt6q9luZ2a+B0wslVkX/r45+Tnb3oxv6vQ3iXQsPpwmUZM3KoelKiRDRGO+2qBaIw9OUzMyA+d39qaoyLs39hWa2iueFGByY2fz+HuJgo/5s4e5nu3tVmqiUHkTap028E+O5T1VhM/sesrwUDMd4Mzvb3X+YFG1EYA/M7YH0xqOlSMEFSFcT/QWB3DTRiSb30gMQYN+sKA9tTOtn1NOG7kdpyZq8Ak5GioRK98AM+nlzkXaUM86Hg0zp9lZDzMDSKMzjxrRcldIroSyUaJRx4Vjg3Wa2C3IXK0Pz/Wdgjh82pUZ9GlnX02cotOJjETN1Cd0Wz4GTZcRPD0N9z4RjBOUCb0FZgpPJ++HjSMD9HYodvpEkBVqOEBOoaU3aB6Eqb+juD4c+fAtZqddM6joWMVgTgQlBSCyLWex3HfkqQYng7seGvz3MRlA2pLQ7cLLJqgjBNbuinfHUI9c3ouCb2ckI0PQyhFfSlO2g7jvMUSZsufu9JqTt1FrWQ6kw3ESBWXzSzNalk2J3UcQI9ngMZTL530Gp4gpheQ0kgKd0pym87gK6hZiyZ/hh+KZfo4MP07VXZ86Z0chgEM/dQvkR13VCqKfwBNscZX3pIatO3Vj835juLYdMYQGzAXOHNuP4+feV3eNKT1koQo4LgvmZJTxLT3NRu3EYBXSEpDqvi7dDOaf/NNGnovl7C8I/+TrCnNnUu2Oqa9cjK0/9OYVKFOnnAsubYsoLD9fTEahoTA+aXK8vpnr8zhfK3UG5MeNY5IWFKTzip0gB/jHgOHpT4j5rSg+/fujjTGjPwcyWQ+kYLw9KgzvC+Y2t3CPlIKScezf13+g2JG88VHE9x7OnUJb8NfxuUpYQlIXpnvv96PoI5Ol2ZlP75O1ZXyvrRx80r1V4zkGXYSFLoG9DJov6nOjb34Awk6aENLd9PlMK1iOAJdDcGwn8I53zYQ/7DArbOQuBYBbhbEW430YoI0WRFakqTKzpWz0M/CIoRysxFqyTeeFik6f2+XTPwb8n/+/V9D5yaKqGM4RJsHkqDJeU+zXapM5Ai+E2wMPuXmVtm2pkJbEkFeUOBn6IrEK/R0LR3u7+m4b7qvAJymI4W7kHWQaAZFL+jwhQqIj1mwW5fS+RlGuMHTS5ue1Dr4tNl2tgi2c5AY2RS6jQKpvcADfzxE2xps7a+OmM+2OvgI+hBaTSK8Ay3AMz2lwEmM/db0rOrwE87e6PtnmG6P6scT5IMqXgvAPFPF5Ycj3b1dsCgF1mu59AGQ0MhbpcWVKm1jU0Kvc2QsT9CUI3fyu6FscMzoq8bqCeOc3pf2P89NSuLxL+1kQKtVrByWStXxrFCi9tZvOhtaknlWGTEBPK5KxJ66ANfDPEtK+AQPReyni+Iud1fG7BsrJN64iZPeURsHBNuT+7+4LJuZGuFFdTXLNr7q8FWrOMMIgwRwtmqDL+NSpf+R3C/rJq+r4DM3Szuy8e2rs3HEU7Bbn3CX5rSi83Frlz34rm7BvunnqJjAJ2ppe5T70z5qaTru4Wj9LVRWXKXJeH8gzZcyajrvORYP4HZDGb4CXYLlaRujFVWJrZNWg+VaV7a+SRrGX8fElfl0TK0K3cvSpNZlG2Z27lUujnLkgYN+ROf5z3hofOglyeS4XTZF6ORMjpC3oGIF+8HpnCR0BCzv/QDfT6hCfAeQUfaQoLeNPdj7DycJzG8Ru1nRa6PlyfghETlAN/c/cDw++y0KzZkTLjPlfa0fchzJfLwhj7QjpOg1LwaO/1Xsnl3cciRcnTdBt32vDadyOgur8HXuy3dJQlS7j75kn5YxBPsBbKFLY5cLu775yU68JoaUPpnmVmD6M5PB6BWvYlDNowYB20aPsIFI76OlKgTkAZQhox1SrqA2xkpAAAIABJREFUuxPJSGcjj+IdUHaG7yTldgPOqVjnr0VKuHP7VdJU8Be1GAsmT+pY+RmTe2SwtQzchOy+Tk0lAuRPgiDwTgGA8ghYZlpSWPhO8nJ3qbhcEefyacRE7QNc6yW5fq0Xn+DcYoM0oWZuGK7FGsg5kMvVirQkywSQNOETbBNp2N6NEIU3LqnvTaQhLo0dzBXqLNNjwcx+UHa/u383KdeDRlzSZm38dC6ZLNnz0Wt5XhMJ9Ccm5a/pZ9ImdVyCUgemoFDLAwf0w1CG+7PG+SDJBHi1Opr3CyIN7PXFe7MWoInWgBIdyoxESoOuOOgW/V0oVfiEObJaeIYVkHLolnRcDpIsM356kPVZg7dCBcMZFesRwm539xWDcLcWci+/P52DLYSY3Hjm1ZGC42ZgSy/HYShFvvbIShTKFeBMht7JB1B6z9p1JFeAKVM2BMbhHGCcN3h8WDPQWjYKfi7VfQcz+yISvvalY/VeDmFojAtz/dMIwGoR5ClxhrfE+KjoVyE47YFClQ6uEJzORh5826Lwqe3Q3rCXmS0eBJtS4cL7w2ipRFlXlf6DqGzjnAnzdBcaQlSi8ksA6yF+ZaS7z59cn4TWtVsDf7M48kjZKilXK0yGMlk8kmXGz0f93woJYS8i4e1cFwBZFXiaAYu6+8yhjlFIeboICnEZlzL0SZuV2RmiMpsgr8GZ3P0Dgef7fqJU6TIKpb+j87nrUQ+vXXHuNuQJ9R3kpfq4md3vIRylLQVl1grh5+3u/nx07X7gY+4+2WRY+qIHBXBZm0FpUPasz1gNILaV4xodjHA5ajO/BeH6G/Qad7INMn0oSwrsh+Lv7Aj355NJue8iXjvFg/p7Uq5xjJgNPeNbqGfgWAdtyeS1tQPaS+Z191n6rKfIyBLzPjd7L5hqqQzrJXgFGW1mzefknkqMhcw2G3ETcmlahDNcaWb70jAJgtLgfBCjZ2ZHemKdn0a0FrCrmT2J+l/lgj5j+LshYnz+rjkrsnx8gmeQleRT6IMX9BqJe2Muhc3uNOA06wBIfhMJXDH9C3jAhD7tCJX7RjM7PNSzZ1QfKDb0UuBF79VOXWtKXXQeFUJdoBMp8VgoeYZcoexykxtwOt5ii10jpkMmbUq5QP8P5EZ8YlI+xz2wicak7YU67jSzMS3qSSl3nA+M3H2imT2KXMTGEsBeCO/Na1y9S2hJBEK6NhE4EpFbr8uC+4aZzeklAI4FmdkqKE51QmBGl0LzpQDziZ/hZRPK/QJI0F2VzlowXJQbPz3I+k5Dc2pjIm+F4qJ38G1W814vma7MF4HuDAqY49Hcfx1ZMVPai44Qs1YhxKSFvCGe2bpdlmdGrpbPB8bKvduiHtc1Kjxzj8CeMrRBuNw1aa+nKygvdQ6V3b8U2kdONHn6jUPWiTKPhL2RtWtPtOatjbBg4nfxbTPLBs1r7HDNd3D348zsmdCXQvB9APihB2DLgg8IgtmmyK3zPcB3fGix9hbm9XbI0wDK+aFF3H0LM9vU3U8O6/Xl4dpXUdjCL0ru61prQoM5Xg1lLq+zhfveg95VQTlzpjFEJfRtY7SerYG8M66hPAzrn+7+TzPDzGYOSpTF0kLufr3JcvYhd7/KhCCeMru1PFJU1xFm9lF6sTxSvBSQVfUM4JOeZGpC8zaHTkbj/4bQt49Q7/prdL/bt+m1Bh6IBLXrYErIzpikzNJmVsxbQxglr9I7D7PWI2Aei7IFmXCC5ikptxNaw38UFAgfoOO90HnIjPFrZlsiAMTrQr+PMLOvu/s5ocgZwPVm9gIShm8I9y2CgIBTuppuxewCiD9YjPp1c9aSc7sA+5rZGyjlZvFeU7yip1ryYGU00jrW5HXoDm8qW2cKHJs3guLkRaSETql417Es5EAaFtw4RgKPfiWSydZC3/xLQcBsk/Ft4FgHuWTyCBiLeIJnUSjXUMJH3zCFzNwblE7P0sEpiikGzR+F5vZdJGt+JmXNZ8vEWDCzLZCy7DUTfsiyKNwiDu/JwU3II3efqgeytKfHYyXlPoYsEk+gtFN7TO2+VvR/obKjpNxPkQXjHrRZzoPcbIrr74RBsEh0ruc9RNdmmAbPumPDsTLaLM5DLkX3o/Q/zwPrJ3VdW3JcU9LmbQ19+kX4e35ot+soKf9UdPy5+JuUuTP8nQiMCP/f3sf7ur/m2qSSc+NLjnEt23ykn2uDGucDHm93Iu3/sUgBUNpemEvfRjGU44ojKfMgsvo0tXlWGBcnIoC4w1HO3eL6IWhBPwOFWhyA4ob3Qrmc0/oeRfHJ30abW2MfBvDeNkYW3o+GeXUX8KnhrA+hB4PcTItz15fUdXfOueT6GKRhL7t2R/h7LzBz8X90/TXk7lx6DOh9z4w8WHLK1j5rSfmq/r+GNv66e9dA3gX/QILQIm3aHqax+RnkUfRK9BytvwMSQDdCceP3AOsNsV9roNjvb4TfH4znfVTu9vB3QpgPc1OzTze0eTZSAjyK9s8rgMNqyr8LgXw+TshwUlO2dM7Ec6Ohb0ciC/77Gsqdj0K6Dgzv5EIUtpWW2wWtl4+G3x8Crk7K1PJIUbkDwjr0HNoj/4pciYdrzE6K/p8hY736KuIdDgzHvSgsIy5zW/h7T3TuvgH1t3Q9QgLHnxGPdh3ipfueNznjN7yHeaPf8wATkzIro5CP2aJziwLLZvRhRRSqANr/Dyop8z0U1pOeH1l2lJT7NRJGt0DGu0/Rcj9FXh03hflxDx2v70UQQHla/rthXn02jO9nkeA3qDHdM0aQUnIvxHdditbqGZAb/+Mt6h49qH728VzfQp6fA+GzEJ87Cnl6H4CygTTuo0i5dcZwfCtkvB2H1r+LkeJ7tpr77wt/iwxEm5Ksq2Gd+hLwXoSbM7rf7zi9pXgss87v6yH/5fRElhE/b4rdfdVl8ZwNeJd3gFay8AnM7Cx337LEFW/YLcNNZIof+jYSOI4DNnD3W4N18AzvI4Wdmf0ULe6lHgtmtqK7326KZ+4h76Q5WdmTePWaNrPyQWfU84i7L9L22lDIzM5Aypjjk/M7I2vMVuV3Ztc/JJyIlm3N483ZNjCzm9HimLpinRuVORMpHktRoqNyO5ad95BNxMz+gJibf4b5/Axi1h+uqG+EN6SQ+m8gC/mkTcBGh6P3co67Lxyur4LWtr0RkF9BcwCf9o6rZ60bfzreLDP/vCnv/V+R0Fm40r/L3Q/u74m76p4LCZcfSs7HWB0jkAXgPd5H2qQWfSmE652QIHkq8hIZi7BFFjWh89fRgXUXvQ+3/Kh/lWkNTfGslQyIu+8ZeYWtiKzpv/UkH/dwkil85lzk8TEemB34nrsfE5XJsfxgGemGQ7nRSDDdDimDDvMIN6LNnLFhCFGJ6l6TitSNptS5KyLmtUid2+N+XscjRWXa4KU0ZSDJea6ssILkniKLlSGPtfTbn4is6t9EguKeaN3aLbdfNW2XrkfhWpECFJQCtCdWPPed5Yzf9BsH76iJ6XcfClkn3O5dSLhaGgnqIOPjJJQhowdLwsy2Bj7o7j82ATnP54kLtylFd0ruNej4Ff1cGQlpV3gn1GVRYPa6NTV8s1EeeUea2drufo1VAM16g+dE2Rgxsz+h/WK8J+mOzewbng/YPtXJAgZQFXkNNlBG3TOhOeMoHLExLa3Jheq+QYzz9FtZS4yFaJ7+BClET7ckVM8UBpmSt1knC5om2RlqXNNaZQ+YFmQV8fN03DGLcrMil6MFkSvT+5AL1iXQ46ZZxAPOZ8pLHeMTFG50ua54A6OMzWWGop9m9v1CaHe5OKZ1zQf8GFk6NjCzD6M4wtTFv8BNWD465wQ3IXe/Pfy9mno6CjFzObQpcifbh07cbj9gMHeY2S4VAn1PrFGOe2AG7Y3G0XZRG8sjZNlPt+t+V9+yxvkgKBa+0nED3YCJgWb1ZpC/JpTo4ndl6q5Ab3qIk3f3l8zsoTIFQiwQVTxDmqJ0yGQt4qcz69vPFRteJtw5yobyG1dsaBN6/ExI4JqB7uwNr9KNwH0pvWBAjixY85K4QLt7MaYPDJvrnEgJm9J63o3BcrQp9re1EiFR4I4MfSuLV4yfczJ6tixQ1yHQw8hKe4i73xydP8c6cZurIA+sMxDyeDpAC3f8UWjtmBjKLBXKr07/VJedI0cZcDWKS78RWWh2MCGdA/3PK8vMaOLuJ4R/r6fXZbig77r72SZ8jfVQ7PsxdPayguJ0wx9FSq4xSb8OQRbB44Al3f31kvYa54z1hqi8RbcL9xyhvbowm7hcjBMwCTjR68NJ/uXubxVroZnNkLYTjBDj0Lh8KQhaZeEcRRaNyUF4eJ7qbzGe+gwkOZQVVlDyTo7yauyEPZB1+l/oeS+nOzQlm5rWoxqBc2FTCtBU4Mx9Z43jF/h9UCyfEX5vhTzz+iJTytmCRiDMlL8DBCXBFkEwL/iS73pFTL8JsH1G5IX0YwRsfAwd/AZCvZ/rt79RW6OBP4Vj5iCYvlzTtx7lgJm9goTA5xGu1jV0p2Wc0mV6s63k7FmLuZdbkadnBUKgB+g8XzpWHcldrckUvnkM8rYx4AMmLK7LknIxjzQCKa8m9tlm7bfyvGxkMT1tyji2LvCzoJQaERfwCjD9fmhaACseQElaInff3FpmD5gWZIoXWpskft7dv5iUOxMJdTu4+0dNyLy3eA36tXXwCbYqsU7MRm9Kqsvc/d8lVQ2EzOxGOpvLJoTNxd0PCNenaOibtPcmkMbxKJZ16cBU3NOv5s7M1keb8EJ0AzCOLmu/oa4NShaJ3TyyNmXWMx9y93yLEoG+xMJSCdrVpt1Q11rI3RbgAW8AD8qoL2ucD4KsAiixIE8wECzDumbNKNGbojSWR4bft9GJF93PQwynmb2M3HYLWiP+XSglrMKjISrXpKxoTWb2tZLTU+Kn3X32lvVt4u4X1zzLe4Adw/wd5SUghCV1LuTtso2MQaBW6yL38h5ANetY/Ry5hvZYdUzeKkeiPcSRNfvL3tK7qHiG6OdkJBhXAq2Fe+ZCTOOwbrBmNnuFoBmXGYlcIrdBioFLkafYA0m536K46Enh90eRJ+Dnh9C/w8jIzlFz/+ep91boa15ZZgYSK88E8woK57k3lGm0/IRyOV4N76D3NJlyz8MeC1zOnBkqBX6mwAnYAHiybp8yxRO/jMDO9kCus3/wCOXcFAe/ExI070Tv5Ip0zpjZUcjjcWuktHwdhWnsVNJuUwaSkcDJ7r59f2+iq630nTzh7mVpWAdKTeuRmR3k7gdYZjaQpncWlSsbv9/1gFUUlfsscjEvvDL6BkW3bgDtySgk42x3f6P8jtq6CjDVKXPTIgDEqNzMwOfpVTBm8z7WQcqHjpA7OxI0v+DuTyTlL0XK3mvDqY+jrDGLIgDOMu+IuvYrx4iZ/crd97aKVKDemwL0/wyZwD439o4Re2HgUndfPCkX80iT0dzvwn5q0WZr/qKhvllRKNMkd3/YlBpySe8Fzs/Fmaknn/oxLJOQVmRi+D0fcHFSZjYkUF2CtIVHI9fsqd7fkv5nxc9H5eIYuIlDaPcuBBbzfmRVOh+hXA/nsxZxz3GM4A3R/28TxevSHb/776SuIpY5fh898ZphPJyIFCSEQb5zSblHkKfBjJTEtyEG5qKqI6nrZmDt6Pd+Rft9vre1EOO0R1xvSbl7wt8ihmlGSnAipudxPpX7VMSLv4YwRd6kJs4aKZjWDf/Pilxli2s3AQvEYxEJyQsSxe4iC0DlMa2/U9TP7PjpIbaza/j7SHiHP0XgY3NWlJ8H4Ur8DllSrikb4yhm+iTk7fIF5OpbVt/30B5yUDgmAvuXlBuD4lFfCMcFCIR0KM8+K1IKzlPSp8XD/zOHZ/w7spiuO8zffX60F/wNxUyei5RjVeULBvlvJDhDlK/HWTH1Ne2NLznGhWuV6zPJGj0M7y0X0+N0ZE38RTgeRC7AdyBlI4hPORZZr94d3nHfe32LZ2icM0iA2R4Je6DY3RWj63OEv6PLjqhcW5yAEQgX4WyUDWQXgtGqouynEJ7HU2Fej476H6/TY6jASwnXbwr1nQd8BXnjPZSUuZwBxFC3eScoljkd46dSga2T2X7petRHPY3v7L/hQF5VI4rvhPb7e0rKnYk8cB9DCvmrKcFL6bMPn0HhP2XjY77o93zhe4wmwtoKa8u2SKn2veJoM0aA5cLf6ZqnaXiPHwp/lyo7hlDvhOS3peeG8ZkGMp+j+uZF/OyCKFVsfO0ABoQzMy3CGRpd0zw/e8C0oJdN6VcmoP49jwTolN4K3gcaidJo9ZW7NJC5+xsm1/gjPKSkGkJ9OfRPU0zbw2b2FbTJz1tc9HapRf5hQtUu3sfKlKPxnkTwWAi//4QW9TTs4S+Iwa2KP/8b5ajZZfQp4BIz+zrS4C0ezvVF7n4tHY1yHeW4B04ryh3nQyard6PHO1lA3tVzc3Wdu6AwotHAwkj5dgxCtQUxkU9Ft9zoSv/3YvD6KdrOQoCfVtp9642fXtaj+Ok+65wHWTZTLfXa3smQsYgpNnssCrU6ysxe9l5Pq9osDmHcfwdZfQ5GCsNKFHlkTV/GgxeECUPlbpRvfgq5LD2btnvybjKF9ByOFAL7I8+G54AxppjRwgq+FR3X5B0RozoPsiKdjGL5h4vGI0F3i/B7+3DuE3GhYF3bCL2/Mei5Um+AP5rZCQil20NdtWkjm8hLrMURNYVZYA14DkOYV7kZTd6D5tTroT8HIKF4DaTYPxilX14f+LkrO8t7idC7K7wZ4mdIw7VqqeWcOQopXNdGY/R1NI4LF+7T0dy8i/IQiYI3m+Lx6ErPV9vHsC8fH466Z1kKeSNsiBRgpyEvo2tQKkA3swuQG3sxr+uoNANJUuYJ4KYwtuKMTa2+A+3eyWNoTYjd/J9Da8TxCEi4llqsR/E9G9FrUU/d2nPeGabMSbciz4sJ7v6HkjKfISix0VjqK8NL4BV3Q5g3J4U6xyJF3dc9ZJzIrKvIknAkGmPzmNlBaN6Wha0u6u5bmdlG7n6imZ1CJyPLkMjdzzPhpqQ0xt2fi34/H/rxdzOLvY0vJHhCUSJP5IwRDxgQubzNdErfRAqeI0uuOVqf+6EHzOx3CHDb0b56h3XCTQ6iPvwrG6Oun/ncot44FHlBpPyOQ5E3p4Mzs5MFnJl+2psWSoTcVF4AuIAkjg3H9ECborzXcfx8WXzsASgkYwEzOw25d31+CO2a5aWkGiSlm8talGwumfRVpH1f2JSvfB66Y6MLmtvdzzKzb8GUzbmMQdoPuNjMrqPbTfbw8O9ruYuku78QJt5VaExu7kFdN8x0XHB73h+9m9kRSu/0QLnjfBBUCCpZgGlmdrW7r9Nw7ssEYC8Al1vXvNH1ueL73f0r0c+yNFhNVLgb/ryPe/siy4uf7ocKwX8jSgT/0Pb8aE0bizajB1DcekrvCYzYXmE+Xm9m8byciATJS9H3WjFmxr035v0JxBAXoRQzI8ayi0L/jgh99NC3vTwBkGqgHwCfRGP/WmTheCyMo6vppCx8K1ov1kOhAm8joXy41+h53H189PskU0rbKWRmJ6NQp8sQmvn9FXXtBOxOB4dnAvICbE2ZisH/oRNmsS3lYRaNioY+qQnTo6AFUXhaQf9GWWPeNKXCBIHx3glgHdDDB6N7CuXnYkh4LxQjm9AdKpVLbebMSh5cuMO1l0zx2UXZjcPfppDR3PSDKqA0rgfSG274wajMXchj8ESUUq54n7dZdxrYW81sBXe/o6GPRGVeR+O5jJ4Jxwi6cUzaUpt3soy7x4LNxWY2wd3XMLOusKIayl2P1CGzYxD/thYSEDanhNfOfGcgpfJKaM3/uQlAe6J3cGpASq1SINWWdBrCQnk/mvdnIKXmWDRe1jKz2dz9H1YOsufA62Fdvh0pAk8JY25d9I22qFgLY+POEkiwW2iIzwMo/IwkPj3QDWZ2CfLcAYFvTggGjZejcvO7+/o1TWSPEVNa17KQ4L5T+k4tcvedw9+xTWVb0ij0vdcMv/+GDFGboDE1SGy6VvO5Zb1NKevb4MzU0lRXIrj7l8K/x5jZ75E7XU+e++mVvCH/eFTuSjO7G31MQwzsC0Noei+UzuR8d3/AzD5InrV7KPRmEEyaNpdGcve7TXHqi6H38ZCX4znkeiwchBb7dyNLS0pPNPXJusGnHGEXfBDY3MymxmJ6dbAaTwjtYsrRPM0pd5wPqK0iJ3xtOyYgq9mAuYPypeCc50Ba15iagL1us3IQzF2pUWrWPMO00O5/DSnQ9ge+EwkSQ2UGmgR/UOqwO1AGgDqE8SaLbxsQUdDzPmBmV6Lv+QngRjM7HLoEqCwLfQO94wEIy8weL6xf7v68mcVeOf8K1uHnEMO+b3StLF/5IOkFM9uejoWzyGwU0+eQxXVRYM+qcRK8O35JdzaNfqlRMRgULb9HYGwzh75fZwLpLeL6cxQNrcndLwn/voK+WRWdjoTYC8PvTYAzAnNfWGJjoMNRwAeAhwiWHw+YLiYchmU9oMab2YF0hIY21GbO/NuEA1Dsp/NQvl8WOB4fottqPSH8beN1CBL09iHJoBO1NQKhjf+47GZ3j4Hm1gJ2NbMn0TiutPqZ8KK+TkcwKupbO/q/H9Dksj62eSfzmNmCHjJnBGXT3OFaI/p7oNz1qKBVXVkU7nP3g8zsF/R6H2W9s0Bvo/X8bTSGnkPCR0x1QKpt6L3uvr5psfpzNE7uD3s0yCNoAzoge6mCcRYTnsaU82HdaFo7Tgxz4QDkgTBr+D+brNz7aC7k4frrkmtfRoqDAkviFDQ/nO716WYzW9IDbk0JtRkjv0JGiElTyWg2LBSUWanX5On91OX1nnODprbzOZf+7e4vmtkIU7awa80sBcpsZcyvo6muRDCzcxAzd5k3u6ZNd2TlaMavIGbpa4gBuxHF2d/h7pcOoM2RSLs7xXUzDLiBI74ndEywWpwEnO7uLzeUb6IVkSvtDMCyJqTgFMgj12NhXndfrqqhhAmpKjMUK8Qg6Fx6M0icQ3DdnJbUNM69hTthizYr3ejDv7si75j3IRf2gl6l163tejP7NmIkPoGAvS6Oru8DXGBm20Z1LYcs25uV9O2jNRbcuNyQU4zlkruXWTQGQTmu3ssgt+NtzeybKEvA9d6bbaXW4tukOCqh88NR0HUV5Rot9Bk0IjCTI4B3EsVV/O73QvN2HuCX7v44gJltSCf12HDR/yKm9Jdovt5MovDNHSeDHLstFIO1YRaZioZsspAyOfz/M4+AFM3sCnf/ZPIcPzC5txbp+3bzTorJ7UKZNG3hsmitSin1aniLPsLXWs6Zw9F8mdfMfoT20h53ahNo3l5ont+LjB+3ELIi9UGveAJWHFOwgq2PUPKbaIMW7Z6NwtaOp0R5AWDK6lLmHdPvs+bQ15CycwrqO/CloIzK/Z6561FBb4a/b5jZ+5ByscxI0fjOAr2K8GgOBY53hf8BU8IYQMLJmfQJpBrR2+E+N7M07fM74doG4e8CZRUEw8Ek4F0VQn3Rt0OT34XX87X0ifJPr4eLo3DV7csUAEGIPyccPWRm96PnngHYycweQ+83Vai1GSNPIbyF/2QFwv7Imr84Uvish+SvvpQI1pAxrYIvhv4MN23ncy4Vocg3UBGKPEhj/rTIzrAuYnJWRovXSe7+YP1d0w+ZYqmeQYPUEGLw/yDLw+7InXnVcCyF3BpvQszdzd4d99Sm3WuGeZOravdDiFHdAlkex7n7lX3UcyqKTb+XzkblXpKiKyz+tR4LJvTn3/sQsxCEukrjpworzKApaE6LeNavR5fmQPF+A0+j2Jaaxrm7f3wY2sxFTN+jSYAIlq6d0QZjaIM5Id0wzWxtOrFilVktTJlKGhVq1pDR5D+BTG6ONyAQtkLwP8jdL0rKzY6Eq7HI0u/uPmbq9raczOwq9K1iC/1OnoTBNNTxBGLcylzofTgUQ4MgM9vb3X/Vx30DG7uWgWVg3WEWv61S0pUoGi5C+9DTffQrRmZPMwiVZVQoFSIKi3JNOz3ZgczsOygO+3zEiH4aOKvKGj8oCvvNOmgcX11mKTalGVsBuNXdPxbuOcjdt2rZVvHMWyKw4/PoFibvjsp+Fwm6Z9KNTVCaC93k5hsz9j3fwEKmgYY+xtdHIQvwZHffr+6+oVIYx4uj7/CgZ2S3Se5/ghbrUXi/R6BvfyQac8e7+/eSco3vLJTbFK33KyIF2M0IG+FqK88EEfetlceZKSvSNehZ1wr/E35/3N3nSsrPifjLeHzcHPiAp1FYVmkolPdmf5oJGRLG0O2ZMWzz1BqwJMzsJZRGsJQ8ZEBqM0bMbAXk+n493XO0LTbINKOwbn0MgWUubcKjOdb7xMqxAWZMy2jrCQbIXwQjyU3IC/ANpIgoQpFPC94JtRnrvCTTVWO700oJFSb9Nggg6CmkBf1NmcA4PZGZ3ebd+ccxs1vdfWVL0sUED4JlULqW3YAPeHu3wKKuXyBXw7Pp3nDbanj7aXskWlQPR9poA77dpm0z+yPw4Rytp5mtSu8CfkpS5iU0Od6gO//16Nw+RXXFFupRaJO8a7iUNmEz3gy5tsXM9muImb659MapSG3G+QDbLFJN3Vdo1s3sendfM/y/n7sfHP7fwt3Pju79sbt/e9B9SvoXK9RuB8anCjXLTJc1vVKY63u6e61LuynH+8yIkbwRMZNPlpSbByGzj6F7PrdlKs9y9y2tO6fyFPLEtTkIf79GMfWFhX7PJuHvv4HM7M/u3tqCNsixG6yHlVgG7n69KZ1hsZfF33QKA52raGjRr+y0xOFcPN5mIYQqxIrexMo5AnmXvcfd1ytpfzkkiIHmzHB7qmSRmd3h7iuY2b0IR+FfZnav16SkrqinLsTS4z3VlAavrEwqDKdAYQshxj7+BsW+v2cocz7dglGpYiK6f8o+MxxkSrv2VYSnsUvYSxbzTljNsFJQYIxy91eic329s6Bg2gB5Bc5PXUeXAAAgAElEQVTr7rOY2VfcvcxNv9/+1ip73f3qqOzO6N2+H3keFMqwj4fr2em+Q/lLEeZOVyiOu6cu4QMjM3uEGiyJts+Q2eYVyI19ElGIU6pUmZ7JzG539xVNWBcfJzyPu3+0/s7K+op0vfe5QoFmBC6vkgVyFJtTi8ysMGAvjvBEbkZKhVuKudxmfc6laQGsiCnmfXsUq3kPHUTeHdFAmJ7pHTPbko7bUexqX8Qdzk3HG2FlNMiuQu6B/dJo5I4Wf2SnJMZtUGQd5OSNgCvRIne3yTXulpZt348s2c82tFnqsYBixIoyhsDcKi1RZra4uz9YpXmLNW7uvkly7wLIS2BYyN0vBC40s1XcfShjYjipcZwPAzW50W9N57t8i+544vWBbwcFzfzufiRIGUIHKPEbseKhLbnAGfdHIR2HA8uEsRgr1Gozmkzv5O5vB6a9KS5+A3dP3UzL6ELk1XAV9a6yTVRYAmqBjcxsfnf/S9jMP5Vc2wRhOfy3U7/gg4Mcu41YBp4XZpGF59CCZjWzZZCwP0v4v7D8zZIW9rxQhdh1eTJ61nMr2r8X7YEzhPoWHA7G07rdbi36fwaUmSbl/f5iipG9ALgyKOmfaduuu9fhS8T9G4Fcu3Nyq+cAhaXZJWIPvzjLRCw8g8bBcmi8DieND31cJfz+C9q/Bq5ECBbmp9z9r+H3Dsjb4kkzOzBSDmS/s1DPucjq+whSHO9AAC6mE1Y1EIqVBBm0N0qNd4u7jzWzj9AdstN2PVyoXyF0CNSEJTGvtQjJyKTRnoRv/QfSPWHdGof4slfpDnVtS1kZ06oUm3RnQJiq5O77hr7NhObDqmheHm/KnPXh3PW5DU2LcIbzkKbkVBTK8Gx07U53X36qdqglmQAND6Nj4boVxfg+jTaj8Sh2/Nxw7Q4fHGr6VCUzm4BQfc929zeTa59z91PL7+wqV6S8exfagG6nW9udMvpZHgvW4IJnZse5+xcrNG+1GrcgGN6XMpCDpkFZaYeDmsa5u5ch8Q+1zVo3eut2Re5yPY40yDcBW3tI3xgsa+sgQMbx3sKdPelbqlA7MVaouftCodwKaDN5N2J+5wQOdvdb+2l3WpApdnpOet2MY1fkvdBa9xpaI5ZBCOtXJHVlWTOtIRaxRd8fAtbzBG/HzHYC9nf3hdvU959IQ/BEGJaxax0sg0OAvrAMBkUNlpgsIbhfq6CZ7YHCRZ5DCrVKgMDM+sZT7pXTM2fM7F0IF2ZXBM78tZp610Tf/jJv6RkaFHX3ece9+nsEARZ5Aj0Rlb3F3Vcprai7zjvdfXkzm4iyHLxTWCDb9C2q73E6wvNk4HE0Lge+p0VtFs8Q72HD5dF3N7CuKz3gGsBvgT0Q/7WEu5dhTOXUuwJyGy8Dyhy4pTyXrNuLZkUXoHL8nkc3eaIk9Z0AHOolKSyHi8zsMKTIKsWSMLNnaRGSkdnmT4Fr0j37P5XMbBEU29+3EsGEDXMuCkUfjzKmfc/dj0nKTUQG3S7Fprt/se8HGBCZvPxXQSCdq6D9fJIrlWMtVpz34dk+LTwRfu0VccfTuwIBpgAablJx+UYzG4e05p8FlgQ+ama3oHycfVviTAi6RwPzuftHg1DzKXf/YcOtQ6FDgEtdOZ+7KEeBEKhtyrssjwXgdjNbtmrBKCZzJlMYpyEbgTbbidk97p8GZaUdODWN82Fqswcx3QQ8NaVIxf/x75kKBUKgG10AUC8mdbWlXyNh+duxQs3dn7Eo77OXpMsys4Gkh6oiUwaTI4AlEG7DSOAffVhpC1o1/I1TejrdXlD/6+6Hmdl6yNNjJ7TppgzJJWa2obv/rqHNU1Es4npEsYhpIWvOQ74PsqRu6O4Ph3u+hazhw+auHNrZoey894LHDqKtOoCnHot6DpWN3aGQNYAmTgtqa4mx8lCFv4VrjbgPyam9kAt7mj2jX4qt2KMQxkKX90Cw0u2NrManAys0te8KNXk3SqP8o5Z9+hHifwql8Pbo+y+D0nTHIR5XmNlngfMajAYFUNgEKoDCCjIBFx4SM/1mdomHVJbh+aZFBqS3zGwWOt6qCxMJiwOmkZHQvBVwnLufC5wbBG1CHyo9FoDYY6GgMWiNfi3secsCPww82FLWSXcZ01AzBVWSmc3g7pOR5+K7EXDy5Wb2d6SoA5pDWUpoJWThfoRu8MJ+FIe5fPscKDQ39gyIPY2fdfdBp9j+MrCfKVXtvxnGbzU1yN0fMbNFzOxod9+9zzpOCP9eT33Kw5wMCFOVzOw4ZIR5DXkI3YyUYS9FxQqefl7E5xWy+FoIpLr1/jzVPBGGQwMyLaiNxSwsIKsibdBYBBLXFyNrSrH2dQQaUmhY7/dhdLsys9+gvp+LrLitU/cE7eB8nrgtBg350+7+aPjd1mNhEhKaHqU77VPPQm9yS0oRx+PwiB2j4pOBJ9L+DgflWmmnBQ3KMtyivfcD70VWrLdMsWZ7A5939/eFMm/T+dazoE2X8HuUu89oZo+4+yIVbTw6nJZoM1sFxWVOcKXpWQr4JjDWKxCkB9TunSjU42zkxrYDsIi7f2cY2yxiBg8DrnP381PvkFDuNeQFUsuoWGYsojXEjoYy6yCBZTPgCyhGduNkM815xjnc/VXrdn+eQilzGpSRBY1CHjB392v5m1rUhzCcU+dAsQymFZlZDCo5GaUOPtfd/2kZuA9JXdcCnwiCz3D0dQSyjK1tCqn8GhIixwFHeBQPH92zAPBd5JZ7AVI0/ACFkZzhLQHFYut6MKg85CGWPLVWR2vDZBSDXrU2zIYAGHuAwkrafxAZAN4Adk2t0qHMKOSVsTriOW4EjvaWQIdtyJQhaH/Eh1yBrISfd/fr+qjrVHf/XNU5E5L/x9x9cngfX/QAEh3zjG09FqK1eXWUxeXnSKm+UtnaP1Qy4fP8yN2/WXG9DMNkHTQ+LnX3vpQ0QcHTQwWv2rKugfDtbd5vWAfuG07ZYFpT4OkPprNuHYkMPWNRhqRDWtZXGSoCveEiJuDmzdA8mBuFNKzg7quW3N7U9s+RfDWktMWmLAtzI0PszSjkvDT7hpldAuziIRLABEh5pGdktUtpanoiDFwDMo0o12L2QQTQtxLSzM8DDCUt3qzufrtZF58yLMxIQe6+vZnNgSwJ483MkbXxDA+5rjPoV0AZ4N0b4VoxLtp6LPSk4SujwAR+HG3ev0OAQDcSYSx4+zRzg6JcK+20oKxxPggyocp+B8VazhwE00PRN5oSsuJ5oKS3mdku7n580sau9JEH1yqA/KI+FQCQh6B4/XuBb4RF+ksohdmwh6cELfxIl7fTeDMbEjinCZMiVSDFlpC7TMBMHwC+ZXKXLvNYyk2jmhWLSEYechda+OfRvnIzsE6fAsLp6JumscNQEjPs7nvEv01uhbkeW9OSVqFGGO6TBo1lME3I692EG3EfEnoMpae8lOFBQ/8QnZR0TyKPifFor9055h2iNk9BVrdzEa7MrcADwFKFhbolWfAaeAMp0Y6Kro2KC7ZYG4ryk01enYuj2OcyesPdtzKz/YAbTLg+6fp9CrLWFUq/bdA83aJNf9qQu18ZhPaV0RzYy91f6LO6rrjrIGzHoZ1noBTHLyDlyw2h3CLIy6+gLI+FiApvyY2Q0uVCMzuwz2doJBc+T13ISs865e2wFKpoFyTUPTSAurL49gyjTXYYpivcZ6Jl4K0E481CdIfTDktWsgHTCeG4Ba1bdyMjysKehF5nUrEWLYaMDoVifRPkAZXSpkjxuQ8dxWa/niIPAseZstIV8lWPwreJ3H1900D7CJKxv4Y84f+OQm5jhfgYj6AEkOfOov10fqopEdy9cO29BMW8d2lAplY/BkCLuPsWZrapu59sZqej9HEAmNn5aKN4BQ3wm5AVYKjxVS8EDWnhDrc5zS7/Q6ZgiTsXWX73Ri6TXzezwz0vtnWMl+Qfdfc7zWxMdOppajwWSu5/1OTGvai7n2IC6yxzV98cgTDe44oJmg8tPnEbA8uP3pL2QmCA06M7We04HzB9Ebn5/t2Eqv8IsIb3F4u9D3CBmW1LB2BnOZRJIEvxlFDhBvvl8LcQCrej4wkBYqyWCRbKuZBb8VIeXOqHmd4wgenca0p9+izlcyGLzOwYYFak4D0BzaFUAbMzslg95u5vhPlX6gIf3seH6J5b6cZ8XCj3XbSBzx7+L+rIykNuHTd/Q998HeD5sLm2mlseXKC9f/fnN9BzT+/UVhhuJM8DTZwmFMbC/N4d9pSWafTOCAq73wO/tw7uw3VmVoX78OdwzBSOIZH1hrT8FSjS4R4SXasT1ke7+4Hh/8vN7DlkUevX1f5XSJH6KsqgcGfo6zKU8CuZa8MEYGwoezUCUNsKrcE9VYY6DjYhtl+OQKljWsy7sQiuNcU4D5ysF9i5eAcLBiEvO37bFJb1bQQIWmTJAmWnOq4o5+4/MrOrkWffFZElcgTyNChopHVCAtZB+3BBZbLB02Z2LLAu8LMw5ot53jdgcQPdbcJRS7OSXQTMU2dBHoJy7gngFDObjIS6M1sYzVLK5dtrjTbePiTjvcADZnY73e9tileZyf1+K+APdIOY/ycoEUZ5J/TggWCI2s/79PIqlMXBMLJs8b2DkizOAvZrlOI7NtIMyQgZnuMEM1sM8VD3mbC9jnf3WgyfkrocuN+UIvWVcGyMDNqxEuE6M7scKRwdebK2aqugaYGJMDANyDSiJovZeOQm0q+WuYq+jDaKxc3saQQGVLaJDoxMIEn/i7IlnIpAa543pSv6Ix1Nfh2NqrkWx+7meiwUfdsfuQQujCwLo5DlcPXk/jeDZnZy8Kp4nt5Yp/F08qOvRciPXtPvgVBbS8xUplzL8CDon8Um6e5/NrM/9alAwN2fB1Y1s7XpWGwu9Qocloz6CoCw1dx9tejSN8NCX2if3yys3e7+kpk9NJUUCCCr7wjgK0iJsgCKbe2XVnW5rd7n7geZ0sumnmKOlG4bo3cwGyVz3QRUtBfKsnEvUrDeQje+Qk4sYjz/K2NHh2tO5VhsrBOSBfoeHwbOGo7+DJL6EIb/o8nd3cwuoNt6m1KWd4a1wH1o8GpoRYXFqcrSGCkGcuqai87z/RVlsJgt1NNKeHH3cYE5nZduXKG/kigZc9cGFHb7himV3xFBQVCVGvN7UV+uNrNPAp9PytxjZisXe4yZrYSMPcNBv6i5luLM1JK7/wT4iZn9xN2/1VC2Z/909z8lp3I9FgraEll9f+7uLwcD4NdD3T/OfY6WNB8SgjeMzjlSNI9EyuaB8mouPI1jzOzDiP+dZAIZP97db2hZXRnfvn1JuUEbbXLWms2QQm24sDmGk0aZ2ZJ0vv3rwBJhXaTMcJlJCyKlXEFv0c33Pgz8Ioz9M5GyvcxrpxWZvIkWD8cLaO38qpnt6u5bZ9axJ/JAWA3x7zeh9XQcSuM5hdz9K2b2aWCNcOo4dz+/n75PCyVCqgHZhj41INOIyixm8cZVa8EYAj3p7uuGzX3EEDSjbWgLFF/UxSyHDT3XRfsOK3cv3xm5CReU67FQ0OYIrOnuUO7poCRI6U4T6M7xob3X6bWqzhIYDgtC44FmdgPdmruBkbVIPzkNqXacD5jmN7PDo9/zxr/dfc+2FQalQV+KgwqazcxW94DgbWar0m3tXzixXo6Jf3sfceU5ZJ240e2Re90gBJXCHfANU/aJF1HYQkxHofCFtZES4TXkEr1CUm4vOnm71zLlGO/pY/BkOBBtgI4Y2h94iHv2jifbaiXeSqsxjNTCYhOHZE1Ga/ZfhrNvg6I2wvB/Cd1qZit4B0wypUbvDOvGfTjIG3AfTNl49qPXZbl1bu6gCDmfekVIDs2J9sVYECv2n56Qncy+PU3iPZgYjgrKWhuQzmQVZDTZOZwr5V3d/eIS74brQiVFaNqMwA5mVihgFkRze+Dkw5BSDfiOmW0PfMDdf2DCtXivu7cK12vhsVCUfwM4z8zmNXkMgqznw0aeYD8kNBxgg8AUXIEPoLXwJeAh5DX6Ythrs8gFUJ3Dtw/UaOMJHksFPYbmwn+iEuFvdIdKvRD9djrCcVs6FYG2nx/q+TTdoc+HAYeZwLK3RqGjo5A8+9sSRV0jmdmhyEhyDfDjaB7/zJRtKpfGoJTs+1SstyndjPgUp49Q34KmeopHgEQDMqFfDcj/JQob3u+R9usanwYfLjDr27r7lxsLd+6ZDzgfafQKpcHyyJ3z095BBq4DxOu5Zma3uQB97nb3ZYN3xK1eky4rKCPmSJUVwaI8Fk3AaxAD9FN3Xyz3OduQDSH95H8jWTewZQ/5tMOsmEJmthzS6M4ZTr2MMhTcHa7XAqZmbur99u1yBDb4VmPhvPq+i7yM1kGhZg6c4O5xeEEx72pTlll3+q2V3P1fVgIoamZXIqH8N+HUdsDH3X3dpFwZmNawphcLG/lS/6EWm0ay/xIQxDZkZn9AHpBP0g3M27N/WEWKSjN7h46rcLwfVwEEXoH2732B3YAdEdjyN+iDzOxIlCa7ShEyXVOLtWEN9M5ucvefmfCm9i5TLld5N7jAJmuz5AQDwkDJhgFQ3MyOJihw3X2JoDS5wt1TBe5Aycw+hTwr3oc8OhcEHnT3j9TeOLQ2Z0aeJKni7Ys2DGCOoc2Dgc8gr7gTPXJdN3kYZvOFof+fpTeN9/eTclmpBVu0G4c6zYSUBV0Zm0xhykujEKE4NLC10ea/iQKvV3g0T3D3Kq+novwyiDdcyvNwu+J7DQGu/iIo6dLrc3of+AgZ7W6J9rPr0H41Fvi6u5/Tuq5poUTo6oCQXrdpI5hOC7KK9F2B3KOUh2Fg1MZc9tH+LEhbtTVKrXMJYviGLbdxaPdjyBKzJXLFOs/7cHE15VEt0GIf8MS93MzOQMqRMo+FT7r7Vsn5b6BNbH3gh8hCcY67/6qk7VpXZBum/Oj/idRmnP9fpODtYsOxsPdLpjjVZZHHSBz/OGTAtsAEjUqf18xuQ65zdwRlwjyIkU2zM5yP3Jj3Rl4LLwEzuvuGSbm73H255NydHtL+BkvkqqGeX0bF5kDKyIHnW4/6cRmwhbu/XnG9Kt0iAKkwOb1RW2H4v4GqBMpYkCzxzrgIGBcs7f20eZe7L2cB5T6cu977z9iUrQiZHil3bWhZ5yQ63g0fK7wbSviHuVDYV8wTDNwD0MzG11x27yPbUa4Cd9Bkwo1YG2UAWSbwdNt4SKddc19lKu6MNs9EFvOtUPrQbRH/uKeZjfb2WAE5bX4Rxb33rPdt2zQh5r+CDGhT0ni7e12Yy8DJzDZD4cjfjs6VGm+mB6PNtCZTdrBYafXn5PqMSPbYGhlbrkeeahf00VYP7zPcFObyJ1zhv4WX3FX9rCHTIpyhEEy3QQvD4/xnuE2WaXkNCfbvJ0Lhds+KuWxFLsTRs4CzwgZ4GBq4rTRfOWRKTbk1+kYvIuuJ+RBc81wAIXVhK3sD55vZdpR4LJTU9zMz2wB5OCyNXLovK3mWRlfkwpJjcmHb06dOqEjRv1Xp1VIPPK98C8oe5/+XKLUoWEBbTi0K04ieCccI6kHUssgUIrER0bg0s1QpcTjyMJrPzH6Ewov2T+ty92LuHhg8b+ZEHlUpXWtmW9PBENgcuZAXNBOyzsxA9zO+GsoOJ72BQCtLLTYecBjM7PvIDfVUNGe2YwDfY7jJp2MQxEGThbSdKPymrlyrUIVMKlyWnzVlP3kGWcz7pQ2qLljLlGWDJjPb2d1PTM791KN0fblrg7ULA/mnC9wWM5vZFTbYZTk2sx8g6/ajdJRmrfAJcslDGNaA6d9hjS7A+uahJDPOcLTr7i+a2QgzG+Hu1wb+qol2RxkP+qFFXdk2NnL3E83sFAJWwHAoEAIdD2xlZgu7Qj4WAOZ197v6aHN+d1+/qZAp5HYHennBgXgFuPsFZvbN5Nz/eWVBSlXeNgR8LVOq1m0Qf3Q7Sov6RXf/R2mFedQUWjccNKJQIAR6kQ5IaiuaakqE4RBMpyZ5lL4reBpsh5CQb0Ua0pQGPjBMLtNbIebhDuQdMBz0IIpJ3sTdHwlt7zNMbQHg7s8hQLzYY6EHEM/MrnD3T4Z7LkNMXh01gseY2fLIhawQBl5Brup3Vd0zCDKzUxEw5L10KzimmRKhj3H+f4UupGNRmK7c2n2AgG2BLkb4CpOoYE7d/TQT+vk6SGDezEtSLwbB+gbgZi8J6bDubApfpaOkGonwSw4I7V2PQMBO8mFwO26gi+ikfKqj9dx9pej30cFj4+Dh6db/pz4oN23ncKSo/KEp7efXULjQHAgItS9y9yeDMDkfvbzctFZebW5m/3T30wDM7CiULQVTDPFuwCJojTmxbG2I6DTEL25MFAZSUfYvQSC7ALjSzF5CypqYtkSp4AYS/pVD4bsfQCeM93oUGtOPR1uWAncY6GVT+s4JwGlm9jwZacbdvV8FAnRjBSyBgNhrw1IGQEcg9/81EM/zD+AYyg0sTXSzmS3p7pMayv0O8ViVe24bsu4wmhHIIOdJmWmVlWx6ph+gEKgub5vo+rfRHrLvAJVYawG7mdkTTD2Pst9bB5sQJFf2lWp+qoUzBJfJG4CdI8H0sf+kAWvK4/l5xATcBvzEK3LJDtrV0MweR8LmWcBFQ9R8NbX1aaTwWRVZBn6LYqL7TXU2MLKWcXBNrsihzH3/j73zDpOtqtL3+12C4CVJEBUkDAYkg6CCiAImUBAlDyZkDD9RQAGzA4oJHVREB0ERgUFQQBQUFCUHEUmSHRBQcVAEFQmCXPh+f6xdt6urq7qrqk/16aq73ufpp7vOOXXOurerz9l77bW+D9jbRXlX0WLz34MuC5V0M2F3Wm9PUQu9fM4XFCTdYHudLo5bp6JVy25ianYDmID7FHNsLree4rjNgWfbPrashi1h+46WY95G9BduSqz+Xkz0Gf6wz9gqE6erGkmXERoSJzMmGry37c1qDSwZSSS9l5iY/pmxicd0xhiVlfgr2i/PIHqFtwH+anu/su+7xOTw4rLvd7b3neRcfbWBlEWXpYGfNCcMFL3g/69lJW6glGvewJgd3JuA9W1PqpkwyfnWJBK4EG2gExK4VaMQB3yEsSqrpYETXcRvyzHn2t665X0TtvVwzXcSY94NiP+7JwMH2R6YLbwqaBeRdAPxN7kwIfJ5O7H40HYeoIp1fTS+jWYeYVv5jebPvKRLGHMl247iSmZ7IILig6JUME6oGunzXFfa3lhR7r+hw9ntCtsvqDTo8decsrVuQNd9AzE2E9PQJpzJdoYdKV6Uij6hkxm/CjCrkbQ3IdhzLvDqLn7BHUsN+2T9UoY5cMqH6fTy0NiBWC1ZUSHoc7rtc2Yijg4srUnEijxRqGjSUuTCA26y7rF9SVkhHTQ3ECrg3Sipzgh9fM6rvPZzgCOBFW2vI2k9YHvbn5qpGCah2xWFr0taFPg20Vf59wHG1HADeAPxOWqIEu5ODBr65WxJr5zs71zSQcTqxnOJKp5FyvXHOSXY/hbwLUlPI1YADyD8yBtVP706lfSyKlkJkl5LrFA0dFU6rUb/O9FmdjiRRLi0bEtmIZqo4j/BtrOi60zmamPbh/R56n2JKrv7Oh1QVv33YmLS7W0tx1VS4i9p2aaX/0FUBFwKfFJj/eRr2V63HH8MUyuDT9kG0mN1w2cJm8cbGD8mGIiDTmEN2822u59QCEr2y5OJai0z3ip7YDQWrhS6QGc27yv//08Gltd4y9CliNLwfq95VPnxfKK0fCZ4TNHa2mgXWY7eqwNWIhIf3XKCpLcTWmfNn8l+V7v37+K9M+pKNggkfZXqqkagz2qb6VAqyiYsyAzymoVLiXvrcLkzNE1MdyceUMdR/8R0SkolxT3EgLWd+FTb7L+mEOjo4rofcPgif6Xdfs+QkmoZHOwM7Frnqp+k+4jS8nYJKLcZHE0pHiPpS8QDsGE7uish8nRaObZSwaWmFeQliQfNFczcYGZS+v2cV3TtCwnf6aOaVgC6qgAYNKWy6FmEhkvHFYVy7LMJf+mdid/tsbZ/NsDYLrK9xVTbejjf64mEwBziITNh0lwGwBsCVzf9riZUMEj6JlEu+Wdi5fGS8p55ZX9PTiX9rkpOB0m3EYma62db1VDSH5pExX8A19q/zea5xOR+Odt9DRjL38wrGn9LHY45hWhP/HfCinUP4ObWlX+FA8m6nmaJf6mYbH1uNLDtf2tddZ1qFbYk8S4mqiQabSCfcJOddi/VDZJuBI6ipXR8kqTDtJH0C0L9vGER/GLgv2xv2se5/pN4tpxGaSUDThl0sr1UBXySsAB+grHnwr9J2pfQtXoG4W7V+L3/g1gB/2qf12w3vr0fuMoVV/xJWtj2PIW49OuJJPm3iOT3J2yf3MO5eqosKIs3nyZcn+Yn8dxnpbakW4n72rHA2e2eW5phV7JBUEXVSMv5pqy2qZrmBRnbz1HYap9ie2DW1RoVd4bZMjHthk4lJw1aV2w1UaBjVeLh3ZMdjqTtHN7HqaRK9WVf5ZyTCT5OmMhUcL3a7ACnotfPecXXblh+NT8QJlh+1UGvJWeKXuUdiP7VfxA36o+0qZSpIrabgdc4PKmRtDpwlu3n9Xm+24nYO06aGyV+TQ/xucQkrDWJcDpxD7yJ6AO+qBFn0zFzgE1tX9pFbJfbfpGin+8rxKrkqbbX6OOf2hXl/rC17UlXo2Z5JU3ShLpU8R/AdZckkhd7EWXah7nHsnqNiSauTVQC/ZjxSegvNh17jaO39zrb6ylUxX/aJjlXWYn/VH/Pkh5nzA1ExEr6w3Su8Onmmtc3VTcsDFzRaZww6KRjh2uuT2gdNSyC/wa81fav+zjXzUSp9SPl9eJEYrav+30P172V+L3eO8kx73Uf7l2TnO9k4u/0R2XTtkRi/nnE5K4yl4PmsaWktYGXE5/Jn/easJB0F9BRvNQtwqaSfkvYnHb8v+3x+iLifxvwAqJ679u2/7fpmFZXsqWAL3iIXMkUmkObAnWCgagAACAASURBVFeWcchyFD2DHs/zVaJy9LIpD66YbhdkKr7mcLszNHCU2xxVvmY1fUyephLo6Pa6Z5bvC1SyYBJ6aoEpGf+DmViKPD/D65kX9/wjMdEYN8hS+GH3ZR9WFYNMEnTBvZLWYKyMcCdqbvVQl2ruTcevR/QWvgb4GSFOenXJLv+CwTjRvA+4oEz+IRSe3zmN890K3DDFqvv3FNaSyyjKMN9GqFqPw0WBXSGK9SqinW0h2ys3HfOEpP8iBgNT0U6cbr8u/1398gHgrFIp03ayVvgGpZKm7L9O0ncIC9pkdjGlin+VlAWT9xOrW8cBG9n+W5+na4gm/r58LVq+2tEsTLcO4R6yWpvjKivxn+rv2b17qa9AqPuvxni9huaqw8eats+TJh0mXCXps4RmQ/O/tXKLx6Zz/xpYX9EKgKfXmnonUd36SHn9JKINZdD8lkj2TKBMSP/QSCCU1fwdCU2wg91/Wf5TgA1cHLMkfYxIvm0OXEks1FXF/A+N7RuBG6dxroWIkvRux6s30uH/th/Ks/tnhLjolkRl4bvL5PFDtn8BzHNohT1IjFmGka8RFTkrSPoEpWqkj/PcChwm6elEwuUk29NpN+qFf9m2pMa4d+4MXHP43BkWQPq1w2lLWeU6gIkP0lldwTEA3tTj8ccQk6xxPr3NSFoR+AzwDNvbSFqLyLgf0+74CvgyofLaysNl33YDuu5sZ2/gaGBNSX8kWgf2qDekrtXcG3wV+CZRdfDP+Qfa/1cGQJVj+yeKFoo1y6ZbPIkbSRfcTSQlzqbDpNn2fynsjv5BrIb+p9u0bChKkV9C9Cw+hSibvLj1OOAcSTsC3+9Qermy7btsN1ak7idUjZE06L+XTxMDrcXoPFkDeLLtK1omMAPtp0z6phsV/0qQ9AWiHeZoomWgo8hvN7jFjUXSXHcWWj5a0aP+cWLSvATQTqPhOOBQKlKHZ4q/5x75IXHP+DkdnuHEBL0xMReweHndrrqhsUr5oqZtA7F4LFUj9zfGEo3kgUIUcyHbX+7jtI8CN0r6GRH3K4BLVFpePbgW1w8T2kC/ZKK+1FHEyndjMeRzwHuJds2j6d+GdxWifaLBo8Bqth+WVLVL0gqaxBq1TdJ4Mu52b/bPjxPaXefTWbura8qK/BuJ8fKfid/FGcTv4xRgdeCLZdJ8CnBySZwMFbaPV7hENapGdu61aqSc53Dg8FJxuhtwrELn4yTi/+Z/Jz3B9OhqQaZihs+dYUFD0s+JkuDPAssTLQ2buE+l7pJB/Dotk2EP2IZw2JH0S4+3XWt3zNlE79hHba9fyiGvaZRHDiCmjn3+zWWZCxKlBHYn298rmdg5jdWHZGokbcbEBGNfVqGKHr0JtE5eujzX1wiRoottd5ykKYRM5xKT7kZP4vzBv6Jn+1W272x5357AxzzYdoYrbW/cxXFnA+8h+hk3KpU0e9muWmQ3qRB1UPGv8PxPEBODebTXmenHLhJJmxJJ8iVsr1JK5t9p+919nKvSEv+p/p57PNesaGnrh1LZsVHr50rSk4Bf9VOyrA6trQ0GVbUq6QpC06ZVS+I4NfWhl3v+X2wfXF73/fsrq8vbEsk+gO0Jx7DPE+KZu/X5z2l3rbuJdrS21QO9PP/Uu4tYpe3Kkv6XsEs+1vZdLfs+aPvQ8nND8HhXoqrvux6y9rvSurEC48c+004IS9qQ0MRYr9fqqT6u9QrglcRn76ftFmQGcM0dCSHsabkzZBJhQKhigQ4VQbEKQ1wgkPQ5orTs+3QoXdQM9+JLus32s3rdNxNI+rbtt9Z07b7FAAdNWV2ZgIuau6LHejK7xUH2t50ArEEIKTUSjB7EilSZHLT7d7adJDTug7YfL9VUaxJCT4+1Ocdk192WcD3Y1vatZduHCcG4bVoHSlVS7iHneQrxX0n/Rqy6bUb0PN8B7OF6W4SSDigcQTanOGkMspx9EJQV4Z0Iy+dxQrSTrahC257sLxLPxxkr8e8WSZ8CLrPd10pZh3O+homOFb2sHHd7nY6LAsO2YCDpsk6LYCVZsoGjleQW4B1Nz8ZpiSNLehFjk51LPKCefVWot6UxJ5JakKReKoAkrUu07e1qe7Jqu1mFpHcTYp/3EWOfxjhkrT7PtwjwaqIaYWtCx+kk2z+Y9I1DgqT9CFeGazyJIG8vZDtDj5Sy4c8SiuPND6BxZc0t5YVVZIbPLH8wp1ONBczIUMo1n2n7uja7G1UIzSuJraWLD5Xyr0ZP0ouIculB8StJb7c9rmRJ0l5EpUmdDGyy2wU/k3QA0ZM2/+9nlnzGD2z6eTFCrOgqxj5Hry3f9y7fTyjf96DCXscObEzYplWSEVb0IH+AiYPsrWwv2fGN7bkIeEn5Gz2X6GPdlZY2lamSNLbPKuWrZ0vagbCP2wTYwv33lnfL3sAHJP0L+BcdEiYOwciXZyXN7EdjCvcNjZJjJQ1c4b5qbP9B49tnGknEXv9OKy/x1zQtNJsSlgI+Uv7+27rF9BjX1wk3pi2J1rOdmIbFWRfXW9H2n1u3TeN8XY1BB8D5kt5B2Du2jkFPAi6UdC/RfnBxifVZTHMsZfvysrK+WDnnM6pYaW5DZZbzvY5ZNNHVpHGenn6nkr5sez/gDJUe+5bzbd907POIZ/FOxCT8ZEJraJh4P/A829OyeS6VALsTWlZXEP8X73DnNrHKUFjWHwo8lfgMTuv+NgUrE4sxa0q6DriMSCr8ot9xdlYi9IikSwgf1S8Rvet7Ev+PB7Uc127F7n5iEL2/WxTKu7juHW02ewYeHLMSSRcQpW0LEyuwfwEutD3pCkyHc21EiLStA9xAlEbt1CEpMW3KAOJ0YkLSSBpsTPRbv972nwZx3S5ju4W4mXYq6RvYytQwfcYlPRP4vO3dW7Zf6hZrnnbbKo7lFGAf25WIUEo6h0jkHEB4r7+FKE/9YJtjJ7Ww1Zh7w3sJX+rPtyv1VNieNpifpPFEFfnNidLWy4BdXBTKZwMlEXkQY6vblwCf7Lf6LBkcqknhvkoknUoowH+VmPzvA2zcKPFWOMTsY/tLNcQ2YxaavaIxp4rG9yUI7YZXDuBabyZ+L/sDjWfn84ly/K/1U67e7Ri0aqZ6PpfFl6cD5zQmX6X6bIl+xw2lYuRLxOfoXmAl4Fbba076xv6uVVv1QHl2NFiMSHAua7udfslk53m+7avUwQHMTc5fki4nJsvfG1BSZuCUecDWtjtppXR7nvMJ/avTZvozoLCQ3s72zTN4zUWJOcdmhADupsDf+6ngyEqE3lnc9rmlXOh3wMGSLiZu6s18kRBq+g4xIdsNeBrwG6LP5mW9XNT26tMNfMRY2vY/ymDlWNsHlczaONSFaKJDPf+lhECcgN/0Wm7dC2VVYjOFam6jzO/Hts8b1DV7YCVC8bhdEmEg4lPzTz5cn/G7GPvdNTNX0uYe8wPfjOgNHiTLAzcpelanpaxeWM72MZL2LYOOCxXOBPNRBwtbonqh5VBtSlQe7FW2TXju2N6u5U3PJAbajdfNq5JPIkoN71Esww4qa9942O5B/LtMWFWe6Pa98ycTlRc7ltd7EMmYlw8itmRa3Ek9CvdV8i5iVWkl4n50DmOVUDhaiLYnJmFTUnGJ/76MWWhuqWKh2c+JJJ1re+uptvVA43f+sMI15z5gIM8eh/DbX4iS63WIe8iNwEG2z+7ztN2OQStlqudzuzYDT1+Q7tNEK8M5DpezVzB2f62UOise2ySav1ySRT0lEVw00tyFTbjtF011zBBwG3CepB8xfuzzlV5O4pl3aGvmzzOZQCgsTmhgLF2+/o/QOumZTCL0ziMKEbhbJb2HsOR7apvjXu3xgn5HKzzOPympnTJ/W0qpSzMmMrLXLuDlsgsrlGV3AT46yXHfpogmltf/SwzsW50XXsCYMN1GkvoWpusW2+cD5w/yGn1wW12rRaUf7f8RSv4AFwBHDTKh0y2SjmCssmgOoXLczuN7L+BbChtCgL8TaruD5OCKz9f4/767TCz+j1gJaqZbC9v9CFXv023fqNAN6OYzPy5J00cbxbQpCccziHK/q4gExsuAj0p6nSeqWS9r+5Cm158qrRfJ7KMuhfvKcHjKT+Vec5nCA721RWzcyvAASvynbaGpUEefCyxfWiMaie2liORlv5ypcOb4AlEdYAaohl6SBf0mDNrR7Ri0chQ2oa1tFIMcJ82z/ReFy5ls/0zSpwd4vVoo1bAN5hCrxH0/8xSuSIcw0dp8qaZjKmmhqJm7y9dAFhEGSdPc7kpJ3yUqLJsTIZXbgUs6mkgUPwD8kqjo/KKn0RKaSYTe2Y942O5D/JFuRZT7tvKEpF2AU8vrZoubXnpI2tmXLQusJ2mvWbJ6XQefBH5KCO38qkxObm1z3PIOxf8Pw3wP6XGlT+ogTAcMNImQTOBIYBHgv8vrN5Vt/1FbRGNc2fTzPEJs59LWg8pKQMMPXLYHqa3RuOaUqw498qmSBNmfaPNZirjvNdOVhW2jkqHp9e3EvXMcPSRpZpIjgP/nFqVkSS8nSshbVy/Ol7Qb4WMOcc//8cCjTPrh9PLV4IKa4ugZhZ5DJ9ySyGoI4TVXFLSrKNusqcT/E5IOY0wvoh+qsNB8J3HfeQZjSTwIW9mv9RNUmXyfa/vvwGllBXOxmbhPV0i3Y9BKUbj2vIxIIpwFbEO0bA1ynHS/QmPmEuB4SfdQjQXpbOOwpp/nEaK8u0zjfF8mbGWvtzv2rDfrhM1voZjGNWcc2x+vO4Zp0Dy3e5hwZ2hgpnf/7cQqRNXdrUTy8S5ioatvUhNhQJRJ7eFEr4mBy4H3Eb+45zfKnadx/lWJXqZJ7QsXdErP1I7Az0pv9ouAQ91kZ1X6YysTphtmJL2iddI0g9eebxM12bbZjMK6a0cm2i0OQvm7J6eELs63sju4HEjazvaZTa8bFrafA5ajxcJWReBJoXUwqcBTOb55EDwPuLNdkmYmkXRLp95bSTe79M+3tFrMZWyQOwd4cFCtFsn0KK0qaxK/u990aFGZdUhqJ342l6iCWs72En2c85e2X1j6pN9AlPjfYPvZ04sWNA0LTYWuw0daEiPTjecXtjet6nwLCgoHovUJZff1S6voN1tb0Sq+5pKEUKOANxOfoxM8TSG92URJbO1s+7sVnvN8Qiugp4SLpEtsb15VHING0vLEYkdrG1bl+iajQmkBXZtIMG9GVHz+ldCs6bklKisRekQhFHMgY2VCQCiXNx9XVtw63VynlUAo5/9dKf9eIJF0LO0nJ62l4+8nSpLXkHQpRTSx5ZgbCL2KSoTphpwvqo2qL2MT00G6NzwuaQ3bv4X5ibhpCeZMF0mvA1a2/bXy+pfEZwjgg7ZPaXnLDwkB1atoKk0bBAMo8T9X0qts39m8UdKewMcIVe4GryN6i/djzMK2OVHScKf4ry6vvYztw1uuu2/rthlmTinFHvd7LGXWzff+GW+1SKaHwjL0KEIHQcDqkt45jT71GcP2/FXLMsnalxDXO5nxK5qNY7rROvhRmxL/b/YaW/nbeBfwLKLH9pjpVEoVXYdtiRX3qjhH4ZH+/WFaOOiUkG3QmpgdAP+0/YSkeaXS7h5goKXvLS27rS2oI0H5P92baDmqig8AZym0jJpL5Odbu1bdQlET/0NUlL2e0IN5C1CbMHk/SDoO2LdUR1Fatw5rM5ephHLPu0HS34mx6v2Eu9gL6ENXJZMIvXMK8HWih67jBKc8TPdi4sO7kg9G6S8c6CRllvOjpp8XI24iE8olPYloYtNDeUmqFaYbZl479SED40CiJPx24ne1KjE4rpMPEKKoDZ5ECIbNJbQ2WpMIK9t+9QzFVjXvI0qPt7V9K0BpA/p3YJzas+2HJD2NePD8Ffipx4tDbSnpnh4mEG8hKreaeWubbTPJ8UTJ83saiRVJqwFfYSxJMg5J6zGxCmUQZYnJ9PgisKXt2wAkrUG0nsz6JAKEkjyRIN+DsJDeqF1fq7rUOmha6Z9f4s+YAGEvHEdoqlxMlLuvRSQ5pkPVk/73E/fvxyU1Vrl7rtzqBkmTukU1T+q6oJGQfQOx6PE/5fXuhFDooLmyJJq+QSTJH2RA1piSbmV8wkRNr227J32NIaBqe+tPE7+fxQjXr3ZU3UJRByvYPkrS3g6x0fOYfTpjU7FeI4EAYPtvkjac7A39ImkfovrgxcR9+lLgF4TYfworzhDzbB/ZxXEnALcAryJW6PYg1Mt7okP2eVnCSueNvZ5vVLB9WvNrSScBP+9weCfRxG5XSRckFgFWbC0ll/QSeu9p7YnyEHg2YwmfW1pXgWtgUdt/aHp9SZks31d6NVu5TNK6tvu6IdeJ7bMUXuxnKwQB/4NImGzROkFRuKL8J3Ae8bs6QtInbX+rHLIS8X9xB+EhfopDCI6W8+xOJClWl3RG066liJLq2rD9KYVw2UWSnlw2PwT8l+0jWo+X9C1gPUJ9vVFGOqjexmR63NNIIBRuJ1ZWZz2SvkBMJI8G1rX94CSHd6V1IOlbjQUO249KWpjoe+/VAWEt2+uWcx5DNZPMxqR/nqRHmOakf4Yrhyq7ViMhK+kQ21s07TpT0kVVXWeS67+7/Ph1ST8BlvKAbLAJm9xm5hCf+QOpXytnEDQWF/du2mb6r/RYdrKS/tJC8fUqWyhqoiEC/SdJryLGqM+sMZ5+mCPpKY0xVkkQD2puvhqh0/c+V2UJPkTVXLMCSQcTg43TGb9q/deW465xqJY3vIgXIVbrelK+10S/VxOD61uHpYdzJiiVGT+2/ayW7W1FE23vI+lZtJ8wbwH8sVFWvyBRVqE+0jo4kLQxYUs1yP7HhYDXMHElt5fVmqpjuq31M9W077e212jZdhNRynsHcX+YiTaQSpG0OSGIdhmwi+0JK5KSfkNMUO4rr5cDLmteISq9d1sQlRyvIwZ/JxFODQ+UY1Yl7NU+C3yo6RIPANfZnlf9v7B3Stl4a3lt6zE3uQ+f5WTmkXQkUen0PeKZujNhv3wpzO7qEUlPEPeWebRZrfV4BfautA4kHUKIEP+/Uk77Y+Abto/tMbarbW/U6fVsoNyX9gBWt32Iwk726bYHsqpeNQoNp9eUllkkrQ6c5aLRMoNxPBc4wPbbB3gNEUnmDxHJ2c8MMHExMkj6HHCe7XMmOeailmTU0KGwsL2QuJd/jVh8+MRsvn+3IunNhINVQ4R/Z+DTtttWO842MonQI2VlrRW7xRZF0hW2X1AyxO8m+nSuaD0u6Q9NFJX7E/DhNhUKHUUT65wwz1Yk3WB7nQ77rm+sMg3o2mcRJbTX06TAbLsvf/GKYjoRuMD2N1q2vxN4me3dW7av2u48Dj/vWY3GCwQ+icjyP077ycm5wDaNRKZCpO4s2y/vcO6FgJcTQozPtf3klv1zGeu5fQ4heHe2Z4G9Z7eUldfDbN9UdyzJ5Cg0dTphD6gfdaaR9HHCZWRrYpBtQgxvgqq5wl1laeD5wOdan6VdXu9xxsqxRfiRP8w0qwdKYuPZjG8N7Wv1vSSQngC2sv28cu5zbG/Sz/m6vGZl7a2SXk1UodxeNq0GvNP2T6cfadvrrUdUbT6DSC4fQTgovZC4331pANdcmGhxO4Cwovus7d9UfZ26kbSV7fM00cod6D+ZWZ7lc4lk42O0f4Z/nBCtrKqFIukTSWsTLWci3GOGZgyRSYQBUcp9TyPKW48FlgD+0/bXaw1sAUPSKcA+7Up36pwwz1amWHnvuK+ia18321bsJT2VMf/ehrf684lJ9g62/1yOW8r2P0op2gRG7cEs6XhgXUJI0kSlwRXA/8IEAad1iWqEXYmV0JNsf7nlfFcBLwGeQjjZXAk8bHuPgf9jKqJUMJ1JJDSHsgolGV0UzjHj7AxbJi8CPk78Hf8EZkdFRhlL7QusTFQUvohQEu+pqrPpfFc7nJqusb1h2TZQF6AyDrmFWFWf395quy+9iPK7bDjHDLTtTyEmfCTRO/1qQifoO8DH21WpVXTN3xOJni8RVX3jsH3GhDcNIZI+YfugDknNgSYzu10Qnc2UxP3+Hi9K+PlBVscMijLWbE4w/r7GcLomkwh9IGkzJpZcD9IrN2miZKkft+1SivhC4Dbb1zYd0yyauAExMBonmljnhHm2otCWOK/NyvtewCtt7zrAax9KZGE7luDVhaStiFUkgBttn9ey/0e2X1sezI3V/AZD9WDuBoVn+GR8h0gc7E5UM5xMJA9ub3dw08D+vcDitj/fPMgfBiTdRvRvt1bSzPoqlAWNKleGZzuTjVeGoSJDYS24CXC57Q0krUmULPf1LCqT4s2AX5V7zgpEJcLA7jWqoL11UKvWXVz3WtsbNL3+A7Ca7YE5J0n6Hzo7Udj2mwd17VFB0kpMdJEbuHbGTNJujDAbW6gmo7RkHEZU+txD/M5utr32pG+cJaSwYo+oQ489oeTd6G/phIelz2W2IuntwKHAg6WP80BihXhDhTjUoeXQbkQTfyXp7R0mzFdVGfcQsR9wuqQ9GPs/2JhQ+H39gK99ebn2HDqU4NVFSRqcN8n+15bvq89YUDUyVYuJwmHjJGBXdycyKUmbEit0e5Vts+L51Ome3iZx/PtRWSFbAKhE+Hi2M9V4xfae5bhlW6ulSq/9bOAR249IQmG5ekvpx++XrxCaVk+V9GnCseJjlUTamUZb1t8lrUNUK63W4zleSjyD2rVZDlLAdTGFWnwjMf4gsJ4kQThgVX1B2wuUaHipLNmRicm+VivWbs93KFH5dxPj/+4vqisZNSDmSFq6UV1VKhEWqTmmXjmEqK76eUk0bkksvgwFWYnQI5qkx77sn6DaTdx8twNWst3XwFihWv9ZwjKpeeVkpFY4p0LSjYRy75LEoG9V2/cq1NN/1cjeqQvRREkrEoOJf9Fmwmx7qPxmq6TcyBqtHhNW3gd0zduBHYDrO/19zXbK52sCI7gCsAJR1tq6kttvifEWRP/rpbYPlfRvwH6296ki3unQck9fjOgvv9r2Ti3H/TewDNHS0Fz1NEyDsgWCKlaGh4GpxitNx11KaJz8o7x+HuGo0rbdbyaRdDph9bsfsBXwN2AR29tO45xrEn/HjR7kgSaQmtpb1wW+zRC1t0qazDLPo/Y3UwcKt4v7iXHo/AoP24d1fNPk5/sNYR04oc2lzhaKqpG0J7GQ+F0iSbIb0c7w7Trj6gVJV9reWNKvgQ0dulBX2H5B3bF1w6xY6RkybiA8etvaY9h+b+PnkqndA/ggscr66Wlc91jgIKJHbEvioapJ3zGa/MthhfK30nJwL4DthyU1u1V8GfhIm/c/XPZt5+hn36xlwvzjmZgwz3Zsn8/M++3eSiiHD2UCoXBg08+LEfaiVxGD31HiROLB/VrgXYQI1l/6PVlJslzU9Pp2oPYEAoy/pwNIWppYyW5lcSJ50GytlRaPs5MqVoaHgUnHK018hrAKfA1hsXs8MXapHduNCriDy4R2aYpmQy+UFpZ3Ee451wNHeYbcX2x/s/x4Ef3b9s2n/J5aE7h9rVpPhe0tB3HeZBwr2351hee7nViRn5BEsH1Q+b5nhderBdvHKvSUtiLmQ91WPs4m/i5pCeLecKKkewjnnaEgkwi9szxwk6QJPfaNn0vP/luB/Qll2Z08fWXZxW2fK0mlx/ZgSRcTiYUFicVLad0cYNGmMjvR9EAlevYmWAHZvlLSai3b6pgwJxO5G7hA0tmM/9uqzeKxV9zi6FE0Oz5fUziDZDnbx0ja1+FffqGkC/s9WdWVDQPmYUIpfhyjMChbgDi6lL5+HDiDsjJcb0jV0aIJNOl4pbz+canGOKe8Zwfbt85gyBNoM+k/ptxr+uU4Inl0MbAN8DyiumHgSPoMsULaLAC3v+2e2ygkfR14MrGY9E2iHWMo7CmTjlwmad0KJ8APA9cqXJSa/+7nJ+arbqGYSSTNtf2QpKWAO4FvNe1bqlFRNSS8jnAlex+RuF2aaLEbCjKJ0DsHT7ZT0t6EkvC5wKtdnajWI6VX/FZJ7wH+CDy1onMPE3cDjUnln5p+brxu0JxQaGXxqoNKKuGO8rVo+RoF7mKsymWUaKzk3l1Wxf6PUE/vl0orG6qkaUIGkbxcC/hem+MWGLG+YadpZfhCKlgZnoV0ownUaNVprvxailjFfK+kcZOOGmid9K9FjK36ZS0XxyWFqvtMTry3sT2/MtL23yRtS39aDJuVFpzrbH9C0mEsQNVOkpZvVKAOO5JuIER4Fwb2LC2dVTj7nFG+JuOHjLVQDMzdY0CcStwTbmT8/Uvl9Sp1BNUPth9qenlcbYH0SSYReqQ1Ey7pxYRtT2P7EYTC5uZEeeD8Q5neTWE/Ivu8DyHEsRUx0F6g6KG0LkUTh4ypxPqGgZZB+RzCGeTX9UU0MD5Vyvr3J+55S9G0qifpe7Z3USirT3jIt7kPVlrZUDHNE7J5wO9s39XmuAVCrG8UkPT+NpvvB65yk8vPsNLDiv2VLa9n07Ox6kl/I/GJ7XlNY7OZYKEiCvkogKTFCZvgfvhn+f6wpGcQtrmzRQSzEiQtPEmryf8QVpOjwErEGKFSbHczGa26hWLGsL1N+f7MumPpF0kP0D4BMmsExbshkwh9IGkDInGwC7FyelrT7oHczG3/qvz4IKGHkExOnS4DSR+0rPg2uJ8Y6B7lAXlSV0zzoHweYWt4aaeDhw1JK9u+y/aPyqb7ibJaJDW3cjRWDF/b5amrrmyojB4mZM+yvbOk19k+TtJ3gJ8OMrakbzYuX2eW168BfgW8S9IptkeiBUnSi4gk3/OIZ99CwEONAWqXk426qHrSv76kRpmziNbIfzAzg/b/Ac4tYnYG3kb/q44/krQM8AXCmcrANyZ/SzWUNoxnM77SahCiwVcAbW36hnXi24E7KqxWnk+XQuxVt1DMGJImXYxt18o827C9ZN0xVEG6M3SJpOcw5nt+H1F6e4DtVWfw+gcy0fd1NvYMzxrqcBlI+kPS4cAKhDUg8bJtIgAAIABJREFUhEXRn4j2k6Vsv6mu2JKgqD6/yvadLdv3BD5me42W7XOBfxbF4ecAawJn236s5bjXEmXLz2SssuFg22dSE21WCsbROuloKCpLugh4N/HZvcILmIPOMCDpp8COth8sr5cgSmRfT1QjrFVnfFUh6Upi3HIKkTR5M/Ds5tL6ctysc3+S9DjQKPUV8Rx4mCFbqWsgaRvGHCHOsT3tBGPpa1/MxeJukBSHiX2J5O61hC3dLwYxBlVxT6n6vLMNSXcxviV3HP3qQUm6hDEh9u0oQuwOV4bmFopnE+1LVbRQzBhFD64Ttt3WJWu2Imlz4r58rKTlgSVt31F3XN2QlQjdcwsxyN3O9m0Akt43g9c/Bfg6kXF+fIpjk0KKJg4VG7bc/M+UdJHtLRTWnrMWSa8jygO/Vl7/kkiIAHzQ9im1BVct7wN+JmnbhvCapA8TlVkvbXP8RcBLygrWuUSlxq4U5fceKhtmnMZKgaRPEgmBE4iB1h6E+Fwr7cT6Pj4z0SY9sgph7dvgMcIu+J+Shq0/eFJs3yZpIduPA8dKuqzNYbPO/cn2QnVev2psnw2c3e/7JW0C/MHFelrSmwlhvN9JOtj2X6uJtCP7ApsAl9veUmGTOagWxBU6tBwBwyW2PAULEc+Jqv/WJhNiH0gLxUxi+yV1x1AVkg4iErzPJe7DixKVSy+uM65uySRC9+xIZPTPV3i6nszMPmTn2T5yBq83K5HUtsStge2rZyqWpHJWkLSK7d8DSFqFcEOB8QP+2cgHiPtDgycRA665xINhJJIIts8qk6yzJe0A/Afx79zCYb3aihz2q3sBR9j+vKRrmvafK6ljZQNj5eZ18irbL2x6fWRJErWWvB9bJmqjKtY3SnwHuFzSD8vr7YCTSuXMTfWFVTkPS1qUUGr/PCFMPLfNcen+NAAkXWJ78079zz1WUxwFvLycdwvgc8B7iQnh0YRLwyB5xPYjkij6DrdIeu6ArjWoyfVs424Pxg1hMiH2gbRQ1EGpxHknoUFnYqH3Gw3tkSHh9cCGRGsStv9P0tC0OmQSoUtsn0702M8FdiBW5FaUdCRwuu1zBhzCmZLeDZzOeMuWQWefZxuHTbLPhOBkMpzsD1wi6bfE4GF14N3lb2429+4CLGr7D02vL7F9H3BfiX9kKJONtwIXAJcBW0+iVyFJmxKr93uVbc3PnV4rG+rg8aKtcjJxj9md9tVgt0k6lUgmjNJEdOSwfYiks4jBp4B32W7omexRX2SV8yZC4PU9xN/aM4kFkVbS/WkA2N68fK9iUrBQ03hvV+Bo26cBp0maCTHQu4oWww+Ie/bfCO2aQTCoyfVsY1BJklYh9i0ZE2J/6ghVeRxHzIcamiC7l227dXzH7ONfti3JML8FdGhITYRpIGlZYGdg19a+sKp7DCW1649x9tsmo0TJLK9JPFxvGRIxRSTdZvtZHfb9tlUrYFhpWlETUW3xGDGhbruyVlbMDgAutX2opH8D9vN4v+qtiVW25sqG13aobJhxJK0GHE6UFxq4lPg33Nly3JLE4GVPYuL2LeBkD5dn9QJBqXKaQKMKalSQtBVRfv7wFMdtQjiJLENMOpYGPm/78sFHObqUMWJHelkEKr3sGxSRyVuAdzREDSXdYHvGrIQlvZT4jPzEduVVgguQJsKyg1gIlLSh7Ws67LsbOJIOCQwPkUuWwuZ0vZZtv7a9fl0x9YqkAwhtilcQc8a3Ad+xfUStgXVJJhEGxGTCJrUGNuRI2sr2eZLe0G6/7QXGL3lUkPQBFzV0STs36wdI+kyrCNhsRNKJwAWeaCn6TuBltnevJ7LhoAgL/YCobNhlWJJHnSjJk5OISdmpwCENLZ2kfjTeenRxourpN7bXri+q6pF0PCGAdx9R6nsxUSXVNkEnaSkiGfjAzEU5upTFn0bSdRXgb+XnZYDf2+7azUvSR4FtgXvLuTYqK5jPAo6zPZAe6ioTIb1ccwGssq0MSecDTyfaKE+2fWPTvqttT9oWPCyU+9sRLu51kp4PvN32u+qNrDckvQJ4JXFv+Kntn9UcUtdkEmFASLrK9vMlXe8xr+OLpyMIImkzYDXGuzMcP+1ghwhJn3AozB7bZrdtv23Gg0qmRfNDrfUBNywPPElPJSbBj1J624DnE6v1O9j+c12x1YmkFQi9iLUZX5G1VdnfU2VDHShcJY4EVrS9jsJeanvbn2o5biHCKnBP4j59AnAi8BLgM7afM6OBJ11TtHbeafuddccyCCQ9g+iZPwB4hu2FW/ZvTGi3NMru7wfeZvsqkmkj6evAGbbPKq+3AV5ue/8ez/MiYnJ4ju2HyrbnAEsMSg+qykRIMnNIehphQ78r4Xb0XdufGqUqj1Kd8zygUam9OnAjMYbwbB47SvoqUXHQTuh2aMgkwoCQdCkxeDwVOI/oMfyc7b6EaCSdAKxBWOs0+nHdXBacJMNI80Ot9QE3bA+8Uj7cWM1c4C1FJZ1DscMF3kX0Zf7F9gdrDawHJF1I2Ose1fQ5nVA+LOl2wgnmmNaBgaSv5L16djMsCctekPRGYhyyLrGCfQlwse1ftBx3HbC37YvL682B/24tFU76o7Go1LLtStsb1xVTr1SVCElmFknrEon8XW0vOkpVHpImbRO1/duZiqVXJO1LtD8+nRgjnWR7JrRNKiWTCAOi6h5DSTcDazl/YcD8P8BjgQcIUZWNgA958AKXScWMQiVC0p6miqz5vYuSLrQ9W0QTp0TSr2xv0pLsutb2Bi3HLWH7wXqiTHqhRVhsDvH8WM72q2oKaSBIuhf4LWEPfX6rjkfTcZe2lsO325b0h6SfEq0k/0Os6r+RcLQZms/bKCRCFhQkPY+oQNiJaGU6GTjN9j21BlYRkubafqi0X01gmHSIJK1KJBN2I6o1TyJaUP631sC6JN0ZBkSjRwd4kChvnS43AE8jLJqSKLU8XNKrCBXpPYmkQiYRho/1Jf2DKJFcvPxMeb1Y57clQ8Bj5fvdkl5DqHmvXGM8/XBvWfFoqCfvRPv78DKlYmxz4Ali1Xdf23fNWKRJtzSr5c8DfgycVlMsA8P28pLWBrYAPq0QfP6N7Te1HHqFpKOIAayJCcgFpc0jrZOnz+6ERtbpxP/vRWXbMHGvpI8xPhFyX70hJR04lkgcvNL2oBw06uRUYBuidaHRatP8va1w7mzEYbd5KHCopA0JQeaDCJvTWU9WIgyI0qd2ILAq4zUM+rIgLEIpGwBXMN7icfvpRTqcNFY2JR1OCNqdPmyl70ky6kh6LbEC90zgCKI382DbZ9YaWA8oHCWOBjYj+oHvAPZwi9e2pJ8B3yG0ECAG2XvYfsUMhpsk8ykrdS8m7FJfAixPuDW8peW48yc5jfsdtyTjGeZqpSKweBCRkIJIhHxiVErjk+FCkoCnD3uSRNIiwKuJSoStgQuJ1oYf1BpYl2QSYUBI+jVRQngVTZ7i/QoVKSx1JmD7wr4CHHKKsOJKhJDK+kTW7oLWcrskSWYeSSt3WoGXtN0wJREaKPyb53RSru/Q4jBhW1Ifks6YbP+oJeWL1sEl5euirIqphyKK/U1CAHEVSesTQp7vrjm0ZARpEsMch0fMEr5di82wUBwZdifEmK8gKkd+0BBMHRaynWFwzLN9ZFUna00WSHox8O9E1mpBZC+iMuN22w+XLHkVbSNJkkyfcyW9qrUHW9KewMeAoUkiSFqOWIHbHLDCvveTtltLee8tQnYnlde7k+W+s41NgT8Qv6NfQnuv9FGhSYdk7mSDU0nLAG9movtTioFWw5eAVwFnANj+tcIGdmgo1bUHMPEzklUqs49mnYrFgJ2BSa06h5QrJG00pO1WHyEqFw8Y5mqerEQYEJIOBu4heuCa2w/6/rBI2oBIHOxClNSeZvur04t0OClJlGuLuMobCWGsw1tLjJMkmXkkbQscDmxr+9ay7cPE/WubYVoRLW0KFxG9wAB7AC+z/fKW41YBvkpMVA1cBuxj+/czGG4yCcWGs7ECtB6hhXCSm3zURwlJmwLHMMUKuKTLgMuB6wk9DwBsHzeT8Y4qkn5p+4Ut4qy/tr1+3bF1S9XVtcnMIukS25vXHUcVSFrY9jxJ1xMWj78FHmLMGjrFuGeIrEQYHI2ewwObthnoqZyoZH93Y2xV67tE8mfLKoIcYo4kBPnWJ+xrjgGOJ3o/kySpEdtnSXoUOFvSDsB/AJsQiuR/qze6nlnW9iFNrz9V/k3AWOtGSRaMK4eXtB2QSYRZgu3HgZ8AP5H0JOK5eoGkT9o+ot7oBsKX6W4FfDHb72+zPamGP5SWBktaFNiHcO8aJiqtrk0GR0MQtTCHqExYssPhw8gVxMLhDlMdmAyWTCIMCNurV3SqWwhhsu1s3wYg6X0VnXuYmWfbkl5HVCAcI+ktU74rSZIZwfa5kt4KXECsym9t+5Fag+qP8yXtBnyvvN6JWMFuMDKtGwsCJXnwGiKBsBrwFeD7dcY0SGz/ITTI5vN4m8NOkPR24EdUVDmZjONdRGXWSsBdhIvU3rVG1DtnSno3FVbXJgPjsKaf5xGVy7vUFMsgEIDt39YdyIJOtjMMkJJ5Xo3x/WPH93iO1xOVCJsRKygnA9+sMEkxlEi6kPj/2JNQC/4L0d6wbq2BJUmCpAcYs1x6EmH1+Dhj5YZt/Z1nEy3/hrmMlXnPAR5s/BtGqXVj1JF0HLAOcDbhxX1DzSENFEmnAl8k2mxeRKyAb2x7t5bj9gY+DfydMUE2j5oQW9I/RayvlfyMzDIkzQF2tv3dumMZFJLuIu5rbbHdcV9SLZlEGBDFL3wN4FrGMv/uV6ioKIPvQKyebAUcB5xu+5wKwh06JD2NGKT/yvbFpR/5Zb0maZIkSaaLpK2Bo4h7dKN147VD2Lox0kh6guidhfHq5UOT3OoFScsTCa6XE//Gc4B9W0VBJf0WeKHte2c+ytFF0lcm25/ClckgkHSR7aES7uwFSXcTLc1thXFtf2JmI1pwySTCgJB0M7CWB/AfXJwIdgZ2TWXcJEmSwSJpPSZWlX2/5ZjNgR8QrRu7DGnrRrIAUqwvd7P9cN2xjBKS/gXcQLRC/R8tk55hE66UtA6wFqH4D/ReXZsMHkkfB/5JaKjNd2UZldYTSVeneOLsIJMIA0LSKYQy9911xzKKNJUaAywKLEKUGC9dX1RJkowakr5FKPnfyFhLg22/rewf+taNZLSQ9J+T7HaLUCiSTgfWBs5nfL97rpRPg2IPuzOwK9Gb/l3CVWvoKpQkHQS8jEginAVsA1xie6c640omMuqtJ80uJ0m9ZBJhQEg6H9iAUBFtfihv3/FNSd8UtfQX2P5I3bEkSTI6SLrJ9lp1x5Ek3SJp/zab5wJ7AcvZXqLl+LaixMO2Uj6bkbQS0Y76fuCDtk+oOaSeKHZ66wPX2F5f0oqEPtd2NYeWLGBIWnZUqiqGnXRnGBwH1x3AgoTtH0j6UN1xJEkycvxC0lq2b6o7kCTpBtvz1dklLQnsS4gQn8x45fbG8ZksGCDFcm934BWEqOdV9UbUF/+0/YSkeZKWAu6hR8vyZLBI2sr2eZLe0G5/awvesJIJhNlDJhEGhO0Lm19LejEhBHhh+3ckvdByk2z44GZZTZIkVXMckUj4E1FV1mhTWK/esJKkM0U76f3AHsRneKNOZfSSng18lon97jlJnAaSPgG8FriZSOB82Pa8eqPqmyslLQN8g0iCPEhU2iazh5cC5wHtqkPMCFvZJvWQ7QwDRNIGROJgF8Kn9TTbX603qtFA0rFNL+cBdwLfsH1PPRElSTKKSLqNmIxdz5gmArZ/V1tQSTIJkr4AvAE4Gvia7QenOP4S4CDgS8QEZE9ifHjQoGMdZYobyO2EyB2MLXQMdSJS0mrAUravqzmUJElqJJMIFSPpOcBuROnafYSQzgG2V601sBFB0qG2PyhpF9vfqzueJElGG0nnpQtOMkyUyeujRIJ9SitLSVfZfr6k622vW7ZdbPslMxb0CCJp0nHfsCUii67Dqox3qbmovoiSdkh6ErAjEx2FPllXTMloku0M1XMLcDGwne3bACS9r96QRoptJX0M+BBhm5QkSTJIbpH0HeBMxovkZmloMiuxPafHtzwiaQ5wq6T3AH8Enlp9ZAsWw5YkmAxJhxIuEzcR7jMQCapMIsw+fgjcT7SdPDrFsUnSN5lEqJ4diUqE8yX9hOiD0+RvSXrgJ8C9wFxJ/6CsrNBhhSVJkmSaLE4MxF7ZtC37S5NRYj/gycA+wCHAVkBbx4ZkgWUH4Lm2c1I6+1nZ9qvrDiIZfbKdYUBImkvcdHcnHsjHAafbPqfWwEYEST+0/bq640iSJEmSJBllJJ0N7DyVvkZSP5KOBo6wfX3dsSSjTSYRZoCikrwzsGv21lZH8SnepLz8pe2/1BlPkiSjh6TFgL2AtRmvXP+22oJKkgqRdCYT3Y3uB64EjrL9yMxHlcwGJB1BfDZWAtYHzmV8W9c+NYWWtCDpBkL8d2Hg2YSoZzoKJQMjkwjJUCJpZ+C/gAuIG+RLgANtn1pnXEmSjBaSTiG0bv4d+CRhmXez7X1rDSxJKkLS4cAKwEll067An4hWnqVsv6mu2EaBYbbQlDRZW4ttHz9jwSSTIulvwAad9o+SRkcyO8gkQjKUSPo18IqGpaOkFYCf216/3siSJBklJF1je0NJ19leT9IiwE+zqiwZFSRdZHuLdtsk3Wh77bpiGwVGwUJT0r62D59qW1Ifkq62vVHdcSQLDimsmAwrcxoJhMJ9QK+K1EmSJFPxWPn+d0nrECu0q9UXTpJUzgqSVrH9ewBJqwDLl33/qi+skWFx2+dKUlkNPljSxURiYVh4C9CaMHhrm21JfTxV0vs77bT9xZkMJhl9MomQDCs/kfRTxpdfnlVjPEmSjCZHS3oK8HHgDGCJ8nOSjAr7A5dI+i3RHrg68O4iEH1crZGNBkNroSlpd6KVa3VJZzTtWopYvElmDwsRz6d0hEtmhGxnSIYWSTsCLyZumBfZPr3mkJIkGTEkLWT78amPTJLhRdKTgDWJ5+ktKaZYHZI2AW4GliEsNJcCvmD78loD6wJJqxJJpc8CH2ra9QBwne15tQSWTCDbGZKZJpMISZIkSdIBSXcApwLH2r6p7niSZBBI2oxo05lfoZqiedNH0kLA52wfWHcs06XFEeuKlpbSpGYa+j11x5EsOGQSIRkqJD3ARCsqGLOwWWqGQ0qSZISRtCSwGyGGNgf4FnCy7X/UGliSVISkE4A1gGuBRtWN076vGiSdB2ztIR5wpyPW7EfSsrb/WnccyYJDJhGSoULSD4CnAd8HvpuWNUmSzBSStiB0WJYhqhMOsX1bvVElyfSQdDOw1jBPcmczkg4Dng2cAjzU2G77+7UF1SPpiJUkSSsprJgMFbZ3kLQ08AZC8Gwx4LvEymBmYJMkqZRSjvwaohJhNeAw4ERiJe4s4Dm1BZck1XADkZy/u+5ARpRlCRHCZltYE4shw0I6YiVJMo5MIiRDh+37gWMlHUe4MhwBLAakfU2SJFVzK3A+IYR2WdP2U0tlQpIMO8sDN0m6Ani0sdH29vWFNDrY3rPuGCqgnSPW2TXGkyRJzWQ7QzJ0FAGo3YmVwEuItoaL640qSZJRRNISth+sO44kGRSSXtpuu+0LZzqWUULSEbTXcAJg2DQnJL0B2JziiAX8IFtgkmTBJZMIyVAh6U7g78DJwHnAOHsh21fXEFaSJCOKpJWJaqfNgSeIxOW+tu+qNbAkSWY1kt5SfnwxsBbRegmwM3CV7ffVElgPSHqL7ePabF8EON727jWElSTJLCCTCMlQIekCxjL7JjLiDWx7qwlvSpIk6RNJPwO+A5xQNr0R2MP2K+qLKkmqo8X1aFFgEeChdDuqBknnA6+0/Vh5vQhwju0t641saiRdDXzd9tFN2+YCPwB+b3uv2oJLkqRWUhMhGSpsv6zuGJIkWaBYwfaxTa+/LWm/2qJJkoqxvWTza0k7AC+oKZxR5BnAkkBD/HmJsm0YeDmhh7CY7a8UV4azgHNtf6jm2JIkqZFMIiRJkiRJZ+6V9EbGBMV2J5TJk2Qksf0DSTlBrI7PAdeUigSAlwIH1xdO99j+q6SXA2dLegbwOuBI21+pObQkSWom2xmSJEmSpAOSVgG+CmxKlHxfBuxj+/e1BpYkFVEE8xrMATYGXmp705pCGjkkPQ14YXn5S9t/qjOebmn6bCxJOGCdS2hSAWB7mGwqkySpkEwiJEmSJEkLklbuJJ4oaTvbZ850TEkyCCQ1t+vMA+4EvmH7nnoiGj0krQSsSlMFsO2L6ouoO1o+G63Y9ttmLJgkSWYVmURIhgpJa9q+RdJG7fanO0OSJFUg6TfAq2zf2bJ9T+BjtteoJbAkSYYKSYcCuwI3Eg4vEBPw7euLKkmSZHpkEiEZKiQdbfsdTb2FzaQ7Q5IklSBpW+BwYFvbt5ZtHwb+HdgmLR6TYUfSf06y27YPmbFgRpiSkFzP9qN1x5IkSVIVmURIkiRJkjZI2ho4CtgB+A9gE+C1tv9Wa2BJUgGS9m+zeS6wF7Cc7SVmOKSRRNLZwM62H6w7liRJkqrIJEIytEhaB1gLWKyxzfbx9UWUJMmoIWlzwhP9MmAX24/UHFKSVI6kJYF9iQTC94DDUhOhGiSdBqxPiBLOr0awvU9tQSVJkkyTtHhMhhJJBwEvI5IIZwHbAJcAmURIkmTaSHqAcGMQ8CRga+AeSSJKvZeqM74kqQJJywLvB/YAjgM2ykqbyjmjfA0dkrayfV6Lg8d80p0hSRZcMomQDCs7EZn9a2zvKWlF4Js1x5QkyYhge8m6Y0iSQSLpC8AbgKOBdbPcfjDYPq7uGKbBS4HzgO3a7DOQSYQkWUDJdoZkKJF0he0XSLoK2BJ4ALjB9to1h5YkSZIksx5JTxDl9fOICeH8XWS1TWVIejbwWSa2X/5bbUH1gKQ5wE62v1d3LEmSzB6yEiEZVq6UtAzwDeAq4EHginpDSpIkSZLhwPacumNYQDgWOAj4ErHosSeRqBkKbD8h6T2EVkaSJAmQlQjJCCBpNWAp29fVHEqSJEmSJMl8JF1l+/mSrre9btl2se2X1B1bt0j6OPBP4LvAQ43ttv9aW1BJktRKViIkQ4uklYBVKZ9jSVvYvqjeqJIkSZIkSebzSGkJuLWs6P8ReGrNMfXK28r3vZu2GRiKlowkSaonKxGSoUTSocCuwE3A42WzbW9fX1RJkiRJkiRjSNoEuBlYBjgEWBr4vO3Law0sSZJkGmQSIRlKJP0GWM/2o1MenCRJkiRJkvRESYD8wfafyus3AzsCvwMOznaGJFlwSVGdZFi5HVik7iCSJEmSJEk6Iek5kr4h6RxJ5zW+6o6rS44C/gXRMgp8DjgeuJ+wBk2SZAElNRGSYeVh4FpJ5xIWVQDY3qe+kJIkSZIkScZxCvB1wk3q8SmOnW0s1FRtsCtwtO3TgNMkXVtjXEmS1EwmEZJh5YzylSRJkiRJMluZZ/vIuoPok4UkLWx7HrA18I6mfTmHSJIFmLwBJEOJ7ePqjiFJkiRJkqQdkpYtP54p6d3A6YyvnBwGPYGTgAsl3UtYPF4MIOlZREtDkiQLKCmsmAwlkl4MHMyYxaMId4a0G0qSJEmSpFYk3UHYIKrN7qEZr0h6EfB04BzbD5VtzwGWsH11rcElSVIbmURIhhJJtwDvA66iqcfQ9n21BZUkSZIkSZIkSTLipDtDMqzcb/ts2/fYvq/xVXdQSZIkSZIkDSTtLWmZptdPKe0NSZIkQ0tWIiRDiaTPAQsB32d8j2GW1iVJkiRJMiuQdK3tDVq2XWN7w7piSpIkmS4prJgMKy8s3zdu2mZgqxpiSZIkSZIkacccSXJZtZO0ELBozTElSZJMi0wiJEOJ7S3rjiFJkiRJkmQKfgp8T9LXicWOdwE/qTekJEmS6ZHtDMlQImlF4DPAM2xvI2ktYFPbx9QcWpIkSZIkCQCS5gDvBLYmnBrOAb5p+/FJ35gkSTKLySRCMpRIOhs4Fvio7fUlLQxcY3vdmkNLkiRJkiRJkiQZWdKdIRlWlrf9PeAJANvzaLJ6TJIkSZIkqRtJz5Z0qqSbJN3e+Ko7riRJkumQSYRkWHlI0nJEfyGSXgTcX29ISZIkSZIk4zgWOBKYB2wJHA+cUGtESZIk0yTbGZKhRNJGwBHAOsANwArATravqzWwJEmSJEmSgqSrbD9f0vWNlktJF9t+Sd2xJUmS9Eu6MyRDie2rJb0UeC4hVPQb24/VHFaSJEmSJEkzjxRxxVslvQf4I/DUmmNKkiSZFlmJkAwtkjYDVqMpGWb7+NoCSpIkSZIkaULSJsDNwDLAIcDSwOdtX15rYEmSJNMgkwjJUCLpBGAN4FrGBBVte5/6okqSJEmSJEmSJBltMomQDCWSbgbWcn6AkyRJkiSZpUjaGPgosCrjKyfXqy2oJEmSaZKaCMmwcgPwNODuugNJkiRJkiTpwInAgcD1FFvqJEmSYSeTCMlQIelMwtZxSeAmSVcAjzb2296+rtiSJEmSJEla+IvtM+oOIkmSpEqynSEZKoojQ0dsXzhTsSRJkiRJkkyGpK2B3YFzGb/o8f3agkqSJJkmWYmQDBt/BFa0fWnzRklblH1JkiRJkiSzhT2BNYFFGGtnMJBJhCRJhpZMIiTDxpeBj7TZ/nDZt93MhpMkSZIkSdKR9W2vW3cQSZIkVTKn7gCSpEdWs31d60bbVwKrzXw4SZIkSZIkHblc0lp1B5EkSVIlWYmQDBuLTbJv8RmLIkmSJEmSZGo2B94i6Q5CE0GA0+IxSZJhJpMIybDxK0lvt/2N5o2S9gKuqimmJEmSJEmSdry67gCSJEmqJt0ZkqFC0orA6cC/GEsabAwsCrze9p/qii1JkiRJkqQdkp5KUzWl7d/XGE6SJMm0yCRCMpRI2hJYp7y80fZ5dcaTJEmSJEnSiqTtgcNMnW1oAAAE40lEQVSAZwD3AKsCN9teu9bAkiRJpkEmEZIkSZIkSZJkAEj6NbAV8HPbG5ZFkN1tv6Pm0JIkSfom3RmSJEmSJEmSZDA8Zvs+YI6kObbPBzaoO6gkSZLpkMKKSZIkSZIkSTIY/i5pCeAi4ERJ9wDzao4pSZJkWmQ7Q5IkSZIkSZIMAElzgX8S1b97AEsDJ5bqhCRJkqEkkwhJkiRJkiRJMgNIWgjYzfaJdceSJEnSL6mJkCRJkiRJkiQVImkpSR+W9FVJr1TwHuB2YJe640uSJJkOWYmQJEmSJEmSJBUi6YfA34BfAFsDTwEWBfa1fW2dsSVJkkyXTCIkSZIkSZIkSYVIut72uuXnhYB7gVVsP1BvZEmSJNMn2xmSJEmSJEmSpFoea/xg+3HgjkwgJEkyKmQlQpIkSZIkSZJUiKTHgYcaL4HFgYfLz7a9VF2xJUmSTJdMIiRJkiRJkiRJkiRJ0hXZzpAkSZIkSZIkSZIkSVdkEiFJkiRJkiRJkiRJkq7IJEKSJEmSJEmSJEmSJF2RSYQkSZIkGTIkWdJhTa8PkHTwFO/ZXtKHpjjmZZJ+1GHfnZKW7yvgeP/Bkg7o9/0zfd4kSZIkSdqTSYQkSZIkGT4eBd7Qy6Te9hm2PzfAmDoiaeE6rpskSZIkSfVkEiFJkiRJho95wNHA+1p3SFpB0mmSflW+Xly2v1XSV8vPa0i6vOz/pKQHm06xhKRTJd0i6URJatp3oKQrytezyrlWlXSupOvK91XK9m9L+qKk84FDy/vXknSBpNsl7dMU8/sl3VC+9uti+0f/f3t3E7JTGsdx/PtT0hCWtrKYkYVG8hZ2ymoaLwtkhZSFJqVZ28vEo8dOCEMoStnIysjbAtnNckoW1IQyehb6W5wjx9NzP44w3Pl+Nue6/td9vXQ2993/XNe5k/yd5Brw0yfeS0mS9BFMIkiSNJyOAFuTzB4XHwEOVtUSYCNwdIK+I8BI+5nH49oWAXuABcA8YGWn7UVVLQVGgUNtbBQ4WVULgT+Bw53P/wisqaq9bX0+sBZYCuxLMjXJYmAbsAxYDuxMsugD8c3tOjcASya7SZIk6fNye6EkSUOoql4kOQn8BrzqNK2heeL/tj4rycxx3VcA69ryGeBAp+1uVT0CSPIAmAvcaNvOdq4HO2NtaMungP2dsS5U1etO/UpVjQFjSZ4Ac4BVwKWqetnOeRFYDWRAfEob/6+NX57wBkmSpC/CJIIkScPrEHAPON6JTQFWVFU3scD7pxImNdYpv+b93wo1oMyA+MseYw9a2GQLHjS3JEn6wjzOIEnSkKqqf4HzwI5O+Cqw+20lyc8TdL1Nc9QBmqMBfW3qXG+15ZudMbbybtdCX9eBdUmmJ5kBrAf++kB8fZIf2h0Wv3zkfJIk6RO4E0GSpOH2B52kAc3xhiNJHtJ8z18Hdo3rswc4nWQvcAV43nOuaUnu0DyE2NKZ71iS34GnNO8x6K2q7iU5AdxtQ0er6j40L2ccED8HPAD+oUksSJKk/0mq3BEoSdL3JMl04FVVVZLNwJaq+vVrr0uSJH373IkgSdL3ZzEw2v594zNg+1dejyRJGhLuRJAkSZIkSb34YkVJkiRJktSLSQRJkiRJktSLSQRJkiRJktSLSQRJkiRJktSLSQRJkiRJktSLSQRJkiRJktTLG+bNijqnjibNAAAAAElFTkSuQmCC%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838200" y="3957414"/>
            <a:ext cx="10918371" cy="369332"/>
          </a:xfrm>
          <a:prstGeom prst="rect">
            <a:avLst/>
          </a:prstGeom>
          <a:noFill/>
        </p:spPr>
        <p:txBody>
          <a:bodyPr wrap="square" rtlCol="0">
            <a:spAutoFit/>
          </a:bodyPr>
          <a:lstStyle/>
          <a:p>
            <a:pPr lvl="0"/>
            <a:r>
              <a:rPr lang="en-US" b="1" dirty="0" smtClean="0">
                <a:solidFill>
                  <a:prstClr val="white"/>
                </a:solidFill>
              </a:rPr>
              <a:t>Clustering Neighborhoods</a:t>
            </a:r>
            <a:r>
              <a:rPr lang="en-US" dirty="0" smtClean="0">
                <a:solidFill>
                  <a:prstClr val="white"/>
                </a:solidFill>
              </a:rPr>
              <a:t> </a:t>
            </a:r>
            <a:endParaRPr lang="en-US" dirty="0">
              <a:solidFill>
                <a:prstClr val="white"/>
              </a:solidFill>
            </a:endParaRPr>
          </a:p>
        </p:txBody>
      </p:sp>
      <p:pic>
        <p:nvPicPr>
          <p:cNvPr id="19" name="Picture 18"/>
          <p:cNvPicPr>
            <a:picLocks noChangeAspect="1"/>
          </p:cNvPicPr>
          <p:nvPr/>
        </p:nvPicPr>
        <p:blipFill>
          <a:blip r:embed="rId2"/>
          <a:stretch>
            <a:fillRect/>
          </a:stretch>
        </p:blipFill>
        <p:spPr>
          <a:xfrm>
            <a:off x="838200" y="1159002"/>
            <a:ext cx="10657114" cy="2520369"/>
          </a:xfrm>
          <a:prstGeom prst="rect">
            <a:avLst/>
          </a:prstGeom>
          <a:effectLst>
            <a:outerShdw blurRad="50800" dist="38100" dir="5400000" algn="t" rotWithShape="0">
              <a:prstClr val="black">
                <a:alpha val="40000"/>
              </a:prstClr>
            </a:outerShdw>
          </a:effectLst>
        </p:spPr>
      </p:pic>
      <p:pic>
        <p:nvPicPr>
          <p:cNvPr id="20" name="Picture 19"/>
          <p:cNvPicPr>
            <a:picLocks noChangeAspect="1"/>
          </p:cNvPicPr>
          <p:nvPr/>
        </p:nvPicPr>
        <p:blipFill>
          <a:blip r:embed="rId3"/>
          <a:stretch>
            <a:fillRect/>
          </a:stretch>
        </p:blipFill>
        <p:spPr>
          <a:xfrm>
            <a:off x="838200" y="4441370"/>
            <a:ext cx="10657114" cy="218802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5967110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5"/>
          <p:cNvSpPr>
            <a:spLocks noGrp="1"/>
          </p:cNvSpPr>
          <p:nvPr>
            <p:ph type="title"/>
          </p:nvPr>
        </p:nvSpPr>
        <p:spPr>
          <a:xfrm>
            <a:off x="4593771" y="0"/>
            <a:ext cx="6702446" cy="1119693"/>
          </a:xfrm>
        </p:spPr>
        <p:txBody>
          <a:bodyPr>
            <a:normAutofit/>
          </a:bodyPr>
          <a:lstStyle/>
          <a:p>
            <a:pPr algn="r"/>
            <a:r>
              <a:rPr lang="en-US" cap="none" dirty="0" smtClean="0"/>
              <a:t>Analytics (2/3)</a:t>
            </a:r>
            <a:endParaRPr lang="en-US" cap="none" dirty="0"/>
          </a:p>
        </p:txBody>
      </p:sp>
      <p:sp>
        <p:nvSpPr>
          <p:cNvPr id="7" name="TextBox 6"/>
          <p:cNvSpPr txBox="1"/>
          <p:nvPr/>
        </p:nvSpPr>
        <p:spPr>
          <a:xfrm>
            <a:off x="838200" y="789670"/>
            <a:ext cx="10918371" cy="2308324"/>
          </a:xfrm>
          <a:prstGeom prst="rect">
            <a:avLst/>
          </a:prstGeom>
          <a:noFill/>
        </p:spPr>
        <p:txBody>
          <a:bodyPr wrap="square" rtlCol="0">
            <a:spAutoFit/>
          </a:bodyPr>
          <a:lstStyle/>
          <a:p>
            <a:pPr lvl="0"/>
            <a:r>
              <a:rPr lang="en-US" b="1" dirty="0" smtClean="0">
                <a:solidFill>
                  <a:prstClr val="white"/>
                </a:solidFill>
              </a:rPr>
              <a:t>Removing anomalies </a:t>
            </a:r>
            <a:r>
              <a:rPr lang="en-US" dirty="0" smtClean="0">
                <a:solidFill>
                  <a:prstClr val="white"/>
                </a:solidFill>
              </a:rPr>
              <a:t>(i.e. removing neighborhoods with  less than 10 venues)</a:t>
            </a:r>
          </a:p>
          <a:p>
            <a:pPr lvl="0"/>
            <a:endParaRPr lang="en-US" dirty="0">
              <a:solidFill>
                <a:prstClr val="white"/>
              </a:solidFill>
            </a:endParaRPr>
          </a:p>
          <a:p>
            <a:pPr lvl="0"/>
            <a:endParaRPr lang="en-US" dirty="0" smtClean="0">
              <a:solidFill>
                <a:prstClr val="white"/>
              </a:solidFill>
            </a:endParaRPr>
          </a:p>
          <a:p>
            <a:r>
              <a:rPr lang="en-US" dirty="0"/>
              <a:t>Looking into the dataset we found that there were many neighborhoods with less than 10 venues which can be remove before performing the analysis to obtain better results. The following plot shows only the neighborhoods from which 10 or more than 10 venues were obtained. The resultant dataset consists of </a:t>
            </a:r>
            <a:r>
              <a:rPr lang="en-US" b="1" dirty="0"/>
              <a:t>37 neighborhoods</a:t>
            </a:r>
            <a:r>
              <a:rPr lang="en-US" dirty="0"/>
              <a:t>.</a:t>
            </a:r>
            <a:endParaRPr lang="en-US" dirty="0">
              <a:solidFill>
                <a:prstClr val="white"/>
              </a:solidFill>
            </a:endParaRPr>
          </a:p>
          <a:p>
            <a:pPr lvl="0"/>
            <a:r>
              <a:rPr lang="en-US" dirty="0" smtClean="0">
                <a:solidFill>
                  <a:prstClr val="white"/>
                </a:solidFill>
              </a:rPr>
              <a:t> </a:t>
            </a:r>
            <a:endParaRPr lang="en-US" dirty="0">
              <a:solidFill>
                <a:prstClr val="white"/>
              </a:solidFill>
            </a:endParaRPr>
          </a:p>
        </p:txBody>
      </p:sp>
      <p:sp>
        <p:nvSpPr>
          <p:cNvPr id="5" name="AutoShape 2" descr="data:image/png;base64,iVBORw0KGgoAAAANSUhEUgAABBEAAAI7CAYAAAC6HAMBAAAABHNCSVQICAgIfAhkiAAAAAlwSFlzAAALEgAACxIB0t1+/AAAADl0RVh0U29mdHdhcmUAbWF0cGxvdGxpYiB2ZXJzaW9uIDIuMi4yLCBodHRwOi8vbWF0cGxvdGxpYi5vcmcvhp/UCwAAIABJREFUeJzs3XmcHFW5//HvQ8KubBIWCSGALEEDiBHwAmKCKAICKouoGBGNKAIKVw16lehVCf7gqhdBLqtRBAFBECIKJmFTEBMIhJgoiygoiyibImLg+f3xnM5UV1d3nZ7MpIfk83695jXTNaerTndVnTr11FnM3QUAAAAAAFBnhV5nAAAAAAAAvDQQRAAAAAAAAFkIIgAAAAAAgCwEEQAAAAAAQBaCCAAAAAAAIAtBBAAAAAAAkIUgAgAAAAAAyEIQAQAAAAAAZCGIAAAAAAAAsgxfmhtbd911ffTo0UtzkwAAAAAAoMacOXMed/cRdemWahBh9OjRmj179tLcJAAAAAAAqGFmf8hJR3cGAAAAAACQhSACAAAAAADIQhABAAAAAABkIYgAAAAAAACyEEQAAAAAAABZCCIAAAAAAIAsBBEAAAAAAEAWgggAAAAAACALQQQAAAAAAJCFIAIAAAAAAMgyPCeRmT0g6RlJL0ha5O7jzGwdSRdLGi3pAUkHu/sTg5NNAAAAAADQa920RBjv7tu7+7j0erKkGe6+haQZ6TUAAAAAAFhGLUl3hv0lTUt/T5N0wJJnBwAAAAAADFW5QQSXdK2ZzTGzSWnZ+u7+sCSl3+sNRgYBAAAAAMDQkDUmgqRd3P3PZraepOvMbGHuBlLQYZIkjRo1qh9ZBAAAAIBWpx85s2XZUWdO6EFOgOVHVksEd/9z+v2YpB9J2lHSo2a2oSSl34+1ee9Z7j7O3ceNGDFiYHINAAAAAACWutoggpmtbmYvb/wt6S2S7pb0Y0kTU7KJkq4crEwCAAAAAIDey+nOsL6kH5lZI/2F7v5TM/u1pEvM7AhJf5R00OBlEwAAAAAA9FptEMHd75e0XcXyv0raYzAyBQAAAAAAhp4lmeIRAAAAAAAsRwgiAAAAAACALAQRAAAAAABAFoIIAAAAAAAgC0EEAAAAAACQhSACAAAAAADIQhABAAAAAABkIYgAAAAAAACyEEQAAAAAAABZCCIAAAAAAIAsBBEAAAAAAEAWgggAAAAAACALQQQAAAAAAJCFIAIAAAAAAMhCEAEAAAAAAGQhiAAAAAAAALIQRAAAAAAAAFkIIgAAAAAAgCwEEQAAAAAAQBaCCAAAAAAAIAtBBAAAAAAAkIUgAgAAAAAAyEIQAQAAAAAAZCGIAAAAAAAAshBEAAAAAAAAWQgiAAAAAACALAQRAAAAAABAFoIIAAAAAAAgC0EEAAAAAACQhSACAAAAAADIQhABAAAAAABkIYgAAAAAAACyEEQAAAAAAABZCCIAAAAAAIAsBBEAAAAAAEAWgggAAAAAACALQQQAAAAAAJCFIAIAAAAAAMhCEAEAAAAAAGQhiAAAAAAAALIQRAAAAAAAAFkIIgAAAAAAgCwEEQAAAAAAQBaCCAAAAAAAIAtBBAAAAAAAkIUgAgAAAAAAyEIQAQAAAAAAZCGIAAAAAAAAshBEAAAAAAAAWQgiAAAAAACALAQRAAAAAABAFoIIAAAAAAAgC0EEAAAAAACQJTuIYGbDzOwOM7s6vd7UzH5lZveY2cVmttLgZRMAAAAAAPRaNy0RjpW0oPD6ZElfd/ctJD0h6YiBzBgAAAAAABhasoIIZjZS0j6SzkmvTdIEST9MSaZJOmAwMggAAAAAAIaG3JYI35D0aUkvptevkPSkuy9Krx+StNEA5w0AAAAAAAwhtUEEM9tX0mPuPqe4uCKpt3n/JDObbWaz//KXv/QzmwAAAAAAoNdyWiLsImk/M3tA0g8U3Ri+IWktMxue0oyU9OeqN7v7We4+zt3HjRgxYgCyDAAAAAAAeqE2iODuJ7j7SHcfLendkma6+3slzZJ0YEo2UdKVg5ZLAAAAAADQc93MzlD2GUnHmdm9ijESzh2YLAEAAAAAgKFoeH2SPu5+vaTr09/3S9px4LMEAAAAAACGoiVpiQAAAAAAAJYjBBEAAAAAAEAWgggAAAAAACALQQQAAAAAAJCFIAIAAAAAAMhCEAEAAAAAAGQhiAAAAAAAALIM73UGAABLx4Ktx7QsG7NwQQ9yAgAAgJcqWiIAAAAAAIAsBBEAAAAAAEAWgggAAAAAACALQQQAAAAAAJCFIAIAAAAAAMhCEAEAAAAAAGQhiAAAAAAAALIQRAAAAAAAAFkIIgAAAAAAgCwEEQAAAAAAQBaCCAAAAAAAIAtBBAAAAAAAkGV4rzMAoN7oydNblj0wdZ8e5AQAULZg6zEty8YsXNCDnAAAMPhoiQAAAAAAALIQRAAAAAAAAFkIIgAAAAAAgCwEEQAAAAAAQBaCCAAAAAAAIAtBBAAAAAAAkIUgAgAAAAAAyEIQAQAAAAAAZCGIAAAAAAAAshBEAAAAAAAAWQgiAAAAAACALAQRAAAAAABAFoIIAAAAAAAgC0EEAAAAAACQhSACAAAAAADIQhABAAAAAABkIYgAAAAAAACyDO91BgAMnNGTp7cse2DqPj3ICQBgecW1CACWbbREAAAAAAAAWQgiAAAAAACALAQRAAAAAABAFoIIAAAAAAAgC0EEAAAAAACQZWjPzjBlzYplTy39fAAAAAAAAFoiAAAAAACAPAQRAAAAAABAFoIIAAAAAAAgC0EEAAAAAACQhSACAAAAAADIQhABAAAAAABkGdpTPALAUjBj5uYty/aYcF8PcgIAAIDlxejJ01uWPTB1nx7kpDu0RAAAAAAAAFlqgwhmtoqZ3WZmd5rZfDP7Ylq+qZn9yszuMbOLzWylwc8uAAAAAADolZyWCP+SNMHdt5O0vaS9zGxnSSdL+rq7byHpCUlHDF42AQAAAABAr9UGETz8Pb1cMf24pAmSfpiWT5N0wKDkEAAAAAAADAlZYyKY2TAzmyvpMUnXSbpP0pPuvigleUjSRoOTRQAAAAAAMBRkzc7g7i9I2t7M1pL0I0ljqpJVvdfMJkmaJEmjRo3qZzYBAADQSxvMmtuy7JHx2/cgJwCAXupqdgZ3f1LS9ZJ2lrSWmTWCECMl/bnNe85y93HuPm7EiBFLklcAAAAAANBDObMzjEgtEGRmq0p6s6QFkmZJOjAlmyjpysHKJAAAAAAA6L2c7gwbSppmZsMUQYdL3P1qM/uNpB+Y2Zcl3SHp3EHMJwAAAAAA6LHaIIK73yXptRXL75e042BkCgAAAAAADD1djYkAAAAAAACWXwQRAAAAAABAFoIIAAAAAAAgC0EEAAAAAACQhSACAAAAAADIQhABAAAAAABkIYgAAAAAAACyDO91BgAAAAAsP8ZOG9uybN7EeT3ICYD+oCUCAAAAAADIQhABAAAAAABkIYgAAAAAAACyEEQAAAAAAABZCCIAAAAAAIAsBBEAAAAAAEAWgggAAAAAACALQQQAAAAAAJCFIAIAAAAAAMhCEAEAAAAAAGQhiAAAAAAAALIQRAAAAAAAAFmG9zoDAAAAAAD0yoyZm7cs22PCfT3IyUsDLREAAAAAAEAWgggAAAAAACALQQQAAAAAAJCFIAIAAAAAAMhCEAEAAAAAAGQhiAAAAAAAALIQRAAAAAAAAFkIIgAAAAAAgCwEEQAAAAAAQBaCCAAAAAAAIAtBBAAAAAAAkGV4rzMAAINlypQpWcsAAAAk6aHJN7UsGzl1t36ta8bMzVuW7THhvn6tCxhKaIkAAAAAAACyEEQAAAAAAABZCCIAAAAAAIAsBBEAAAAAAEAWgggAAAAAACALQQQAAAAAAJCFIAIAAAAAAMhCEAEAAAAAAGQhiAAAAAAAALIQRAAAAAAAAFkIIgAAAAAAgCzDe50BAOjWQ5Nvalk2cupuPcgJAAAAsHyhJQIAAAAAAMhCEAEAAAAAAGQhiAAAAAAAALIQRAAAAAAAAFkIIgAAAAAAgCwEEQAAAAAAQBameOynUw/Zt2XZ8Rdf3YOcAMDAOv3ImS3LjjpzQg9yAgAAgKGGlggAAAAAACALQQQAAAAAAJClNohgZhub2SwzW2Bm883s2LR8HTO7zszuSb/XHvzsAgAAAACAXslpibBI0vHuPkbSzpKOMrNtJE2WNMPdt5A0I70GAAAAAADLqNoggrs/7O63p7+fkbRA0kaS9pc0LSWbJumAwcokAAAAAADova5mZzCz0ZJeK+lXktZ394elCDSY2Xpt3jNJ0iRJGjVq1JLkFQAAAACAIW305Oktyx6Yuk8PcjI4sgdWNLOXSbpM0ifc/enc97n7We4+zt3HjRgxoj95BAAAAAAAQ0BWEMHMVlQEEL7v7penxY+a2Ybp/xtKemxwsggAAAAAAIaCnNkZTNK5kha4+/8U/vVjSRPT3xMlXTnw2QMAAAAAAENFzpgIu0g6TNI8M5ubln1W0lRJl5jZEZL+KOmgwckiAAAAAAAYCmqDCO5+syRr8+89BjY7AAAAAABgqOpqdgYAALB0LNh6TNPrMQsX9CgnAIDl1dhpY1uWzZs4rwc5wUAp1y+k7usY2bMzAAAAAACA5RtBBAAAAAAAkIUgAgAAAAAAyEIQAQAAAAAAZCGIAAAAAAAAshBEAAAAAAAAWQgiAAAAAACALAQRAAAAAABAFoIIAAAAAAAgC0EEAAAAAACQhSACAAAAAADIQhABAAAAAABkGd7rDABVFmw9pmXZmIULepATAACGnocm39SybOTU3XqQEwDA8oaWCAAAAAAAIAtBBAAAAAAAkIUgAgAAAAAAyEIQAQAAAAAAZCGIAAAAAAAAsvRkdobRk6e3LHtg6j49yAkAAAAAAMhFSwQAAAAAAJCFIAIAAAAAAMhCEAEAAAAAAGQhiAAAAAAAALIQRAAAAAAAAFkIIgAAAAAAgCwEEQAAAAAAQBaCCAAAAAAAIAtBBAAAAAAAkIUgAgAAAAAAyEIQAQAAAAAAZBne6wwMNacfObNl2VFnTuhBTgAAAIDBM3ry9JZlD0zdpwc5AfBSQksEAAAAAACQhSACAAAAAADIQhABAAAAAABkIYgAAAAAAACyEEQAAAAAAABZmJ0BSB6afFPLspFTd+tBTgAAALC82GDW3JZlj4zfvgc5AfLQEgEAAAAAAGQhiAAAAAAAALIQRAAAAAAAAFkIIgAAAAAAgCwEEQAAAAAAQBaCCAAAAAAAIAtTPAI9xJQ+AAAAQJ9TD9m3ZdnxF1/dg5ygHVoiAAAAAACALAQRAAAAAABAFoIIAAAAAAAgC0EEAAAAAACQhSACAAAAAADIskzMzjB22tiWZfMmzutBTvpvypQpHV8DADBUcM166ajaN+wvAMCSoCUCAAAAAADIQhABAAAAAABkqQ0imNl5ZvaYmd1dWLaOmV1nZvek32sPbjYBAAAAAECv5bRE+I6kvUrLJkua4e5bSJqRXgMAAAAAgGVYbRDB3W+U9LfS4v0lTUt/T5N0wADnCwAAAAAADDH9nZ1hfXd/WJLc/WEzW69dQjObJGmSJI0aNaqfmwMAdFKepealNkMNAABYiqasWbHsqaWfD7wkDfrAiu5+lruPc/dxI0aMGOzNAQAAAACAQdLfIMKjZrahJKXfjw1clgAAAAAAwFDU3yDCjyVNTH9PlHTlwGQHAAAAAAAMVTlTPF4k6RZJW5nZQ2Z2hKSpkvY0s3sk7ZleAwAAAACAZVjtwIrufmibf+0xwHkBAAAAAABDWH9nZwAAAD12+pEzW5YddeaEHuSk/zaYNbdl2SPjt+9BTpZvM2Zu3vR6jwn39SgnGCjlc4vzavkwevL0lmUPTN2nBznBsmzQZ2cAAAAAAADLBoIIAAAAAAAgC0EEAAAAAACQhSACAAAAAADIQhABAAAAAABkYXYGAAAw5DHiOIChYsqUKVnLgGUVLREAAAAAAEAWgggAAAAAACALQQQAAAAAAJCFIAIAAAAAAMhCEAEAAAAAAGQhiAAAAAAAALIwxeMge2jyTS3LRk7drQc56b/ytFrL+5Ray8u0PmOnjW1ZNm/ivJZlC7Ye07JszMIFLctOP3Jmy7KjzpzQsuzUQ/Zten38xVd3zCeWDcvLebU8mTFz85Zle0y4b9C3yzULQJVy/UKijgH0Fy0RAAAAAABAFoIIAAAAAAAgC0EEAAAAAACQhSACAAAAAADIQhABAAAAAABkYXYGvKSVR/zPGe1fYjReDJ7yyPASo8MPpF6M+D/Q+zR35pNeWBZmFAJeqpilplnu7E/A0rTBrLktyx4Zv30PctJbtEQAAAAAAABZCCIAAAAAAIAsBBEAAAAAAEAWgggAAAAAACALQQQAAAAAAJCF2RkAYCibsmbFsqeWfj5eYhg9GUMRMwr1U7kcXAplYHlfSdX7a3nBzEN4KWPmk4FHSwQAAAAAAJCFIAIAAAAAAMhCEAEAAAAAAGQhiAAAAAAAALIQRAAAAAAAAFmYneElZMbMzVuW7THhvn6vj5F2B1d5fy3JvsKyZ3k6/x6afFPT65FTd+tRTlqV98Oyug8Y8b8kc9aTsdPGtiybN3HeYORouTSQ5eDytK8Guj4IvFSV6xfS0KpjLMtoiQAAAAAAALIQRAAAAAAAAFkIIgAAAAAAgCwEEQAAAAAAQBaCCAAAAAAAIAtBBAAAAAAAkIUpHoHlUXl6s4qpzdBqg1lzm14/Mn77HuUEANAfC7Ye07JszMIFPcjJMipz+lQsezi3li+0RAAAAAAAAFkIIgAAAAAAgCwEEQAAAAAAQBaCCAAAAAAAIAtBBAAAAAAAkIXZGTAwGI0XWO6cesi+LcuOv/jqHuRkiKAcBFDhock3tSwbOXW3HuQEAAYGLREAAAAAAEAWgggAAAAAACALQQQAAAAAAJCFIAIAAAAAAMhCEAEAAAAAAGRZrmZnWLD1mKbXYxYu6FFOBtcGs+a2LHtk/PY9yEmrsdPGtiybN3FeD3ICAACwZMqz1CzXM9Rg0I2ePL1l2QNT9+lBTvrn9CNntiw76swJPcjJS0zm7E9L8z6LlggAAAAAACALQQQAAAAAAJBliYIIZraXmf3WzO41s8kDlSkAAAAAADD09DuIYGbDJJ0u6W2StpF0qJltM1AZAwAAAAAAQ8uStETYUdK97n6/uz8v6QeS9h+YbAEAAAAAgKHG3L1/bzQ7UNJe7v6h9PowSTu5+8dL6SZJmpRebiXpt6VVrSvp8ZrN5aTpVTry1r905K1/6chb/9KRt8FNR976l4689S8deetfOvLWv3TkrX/pyFv/0pG3/qUjb/1LV5VmE3cfUbt2d+/Xj6SDJJ1TeH2YpNP6sZ7ZA5GmV+nIG3kjb+RtWc3bsvAZyBt5I2/kjbyRt15vk7yRt6GYLnddVT9L0p3hIUkbF16PlPTnJVgfAAAAAAAYwpYkiPBrSVuY2aZmtpKkd0v68cBkCwAAAAAADDXD+/tGd19kZh+X9DNJwySd5+7z+7GqswYoTa/Skbf+pSNv/UtH3vqXjrwNbjry1r905K1/6chb/9KRt/6lI2/9S0fe+peOvPUvHXnrX7rcdbXo98CKAAAAAABg+bIk3RkAAAAAAMByhCACAAAAAADIQhABS4WZbZqzbIC3OczMpg7mNjD0mNkKZnZwr/OBPOk8/WSv87GkzGzlnGWDtO3Vl8Z2lkUWKr+/Xly3ciwr5wwGT4/qXD0rAztJ58tRvc7HS1GbfbpO6fUKZvYfSy9XGCqW+pgIZjbD3feoWmZmx3V6r7v/T+E9Jmmkuz9Ys72sdAPNzN4p6Tp3f8bMJkvaQdJX3X1uKd2Wkr4taX13f42ZbStpP3f/cind+pK+KumV7v42M9tG0hvc/dx+5G1FSR+V9Ma06AZJZ7r7v0vpXiXpdEkbuPt2KW/7uPtJ3ebNzG539x1K75vj7q9Lf18lqe3B6O77Fd63oaRDJO0m6ZWS/inpbknTJV3rhYPazGa6+4Sa72OYpH0kjVZhsNHi8VZIu6m7/75uWc32TlPnz3pM7roK63ydu88pLXu7u1+V/h7u7ou6Xe/SlvbF+mreD3+sSLeJpC3c/edmtqqk4e7+TOH/N7r7G8vvK/y/q31gZqtJOl7SKHf/sJltIWkrd7+6Yt0bSdqk9BluLPz/MknnSbrG3V/skMevSfqy4vj+qaTtJH3C3S8opBkm6Wfu/uZ26+lWqmgerdbzYb9SundL2tzdv2JmG0tar+IYXFXSJyRt4u5HpjJlC3e/ppTuend/00B9hoFkZidJOknSs4oyZntJn3T3C0vpqsq4qmX/odbv9rulNFnlfVrXOZJe5u6jzGw7SR9x948tyWdeGsxsh07/d/fbB3Hb35X0cUmLJM2WtK6kqeUyv+66lV7PlnS+pAvd/YmKbWVf21L6FSTt7O6/rPkMteeMmY2T9Dn1lUcWm/RtS+lGSPqwWo/LD5bSfcndv1B4PUzSd939vZ3yUVrHOzv9390vL6XPqod0sf3NJT3k7v8yszdJ2lbxGZ7sz/pqttXVvs9c55KUR03Hbj+23bHM76IMPEjST1P9+L8U9eMvl895M3u9pPnu/mx6z2slne7ufzKzH6nzd9t0nJnZDe6+e4fP1rHe5e7/2+n/bdbZsd5Qvhmv2ObfCutaQdJd7v6ajO3WHiMpOPAutZ7zXyqta7qkAxr3B6n+fXX5ODKzW9z9DRl5u9bd35KxLKd+8SpJx1V8hrek/2ddY7q9FpnZWpLeX7HdY/pRt8w6n3OZ2cru/q9Oy3LL+xz9np2hW2a2iqTVJK1rZmsrLmaStIbiRlCSXp67Pnd3M7tCUscCMTddyuMukqao9YK7WSHNzpJOkzRG0kqKmSn+4e5rlFY3xd0vT5W8t0v6H0lnStq5lO5sSZ+S9H8pv3eZ2YWKm4ei7ygqKp9Lr38n6WJJ56Z8be3uC9udDKWT4NuSVpR0Rnp9WFr2odLbzpH0WcUFXJLmSbpIccBn5c3Mtpb0aklrlioPa0hapfD6lKp8l5nZ2ZI2U5xs35T0WFrPlpIOkHSimX3a3W9Ob7ndzC6XdKmkfzTW4+7F6UivkvRc+nxtb+qSyxQXvKIfqnB8dQqUpZez6z5nmZm9RtI2KnxnpRuPs81sorvPS+kPVdy8XZX+f1tFvjttr+Nx3kXh3E1w6GhJJ0p6VH37wRWVvGLePixpkqR1JG0uaaTi3Cp+59eZ2X8qjsPifm9clBv7YBfF93pxen2QpKYLVXJ+Wt64SD6kOKaagghmdrIiwPUbSS8UPsONhWTflnS4pP81s0slfcfdF1Zs8y3u/mkze0fa3kGSZklaHERw9xfM7FkzW9Pdn6pYRyNf3ZQPVyjKlavU5nwws28pypA3SvqK4js+U9LrS0nPU5xXu6bXf1Z8b9eU0v0irbO8v8oX79oyOqXLCgxmnKuS9DZ3P8HMDlCUN6+WNEPShSn9BpI2krSqmb1Wzde21Urr/p7imJ2r5uOjKYigmvK+4OuS3qo0vbK732lmlcGzuuBQ7neb0ratRJXSddoPp1bls5FE0gQzm6fq8qPyZri07RUlvUbSn9z9sdK/x7r702b2HknXSvq0okz4n/Te3OuWFNNbHy7p14WAQjGYnXVta3D3F83sVPWVNe3knDPfV9Qv6q5tV0q6SdLP1XdcVhllZie4+0npJuRSSYu3Z2bPqG9/Nc4DV9/+WkNRH5Kk9ST9h6SZ6fV4SddLagoiKKMe0mVg4jJJ49INyLmKc+dCSXsX31N3vhTSdbpR7Grfp/XVnVt15VE3x243ZWrbMr+bMjD5vLtfama7KsqvUxTXxZ1K6c6RtL2ZjU15/K7i+jde0rcq1tvJjem8+oGaz5ffpD9H5KzEzC5x94MryqaqMqmu3jBHfedHmSvquo18vmhmd5rZKK94sFLS8RhJrpT0VMrDv1pXsdgVki41s3dJ2lhxvvxnRbprU5rLC2XfYma2kuL4W9/MXq7mY2RUKW1u/eKHinP4AlWXW7XXmC7TNfxE0q2qLle7rd/Xnc83u/uupbJVai5Ti25Ra12/vCy3vK+11IIIkj6iuKl5pQoXHUlPK10c3P2LXa7zVjN7vbv/eoDSnSvpk4qTqt0X+y1FpeFSSeMUhf2rKtI13r+vpDPc/bIUcS1bzd1vM2sqQ6qeGK/r7peY2QnS4ik2i3k8XhFZqjoZyifB6919u8LrmWZ2Z8X7Vnf3XzbylgIy/65I1ylvWym+g7XUV3mQpGdSfhvrvqFivVW+5e5VeZ0r6ZIUrCoWSOsrCqBiBcGVKt3JyE6VUSnvwpwZKJO7T+u0rYptnyjpTYqb3Z9Iepukm9V843GgpB+a2XsVN2zvl1SM7FZdpDqpO85zC91uKlHHKipff61Jd5SkHSX9SpLc/R4zW6+U5oOFtMV8bZbeM02SzOwDksYXouxnKm4qyjZ390NScEbu/k8rnbTJAekztL0ou/vPJf3czNaUdKgi4PGgIqB4gfe1CFox/d5b0kXu/rfqTUYAzMyuU3PlqHhDd5wi8JJTPjyX8dTlP9x9BzO7I23rb6mSULaFux9q8RRJHk+Uqj5Eoylk8SlI1cU7p4yWagKDuedq0rhONvbD42ZWvJi/VdIHFMGsYpDiacXNT9E4SdtUVbJK6sr7xdz9wdJX2u57qQsO5X63UudKVFHb/eDu42u2IcW1I0s6d09z9/np3LpF8TnWMbP/dPeLCslXMrPhkvaX9G13f97MivnLum6lz3GvpM+Z2efTe86T9KKZnSfpm11c24o6VsiTnHPmL6WAeTuruftnMtIdLun76bgcr2hN9fXFG3evfRDk7odLkpldrTgXHk6vN1RfoKAopx7y9ta39W1SzYGJF9P59A5J33D30xrlWEltMDVpe6PYz31fd27VlUfZx26Se953KvPblYHPqLUMVGE7+yjOvyvNbEpVurS/91fsq7PN7JC0/Rkd8lql0Vqv2OzeG6/d/fOZ6zk2/c4pmzrWG9y92+4lG0qab2a3qflaX27RUneMSFHv3atug+k7X0lxPoxWtHSraiV1nKTVJS0ys+fUepN7VEqznuIhS8PTigBBUW794kV3P63IhrIcAAAgAElEQVRD3nOuMdnpClZx98qW893W71Wzr9x91/S7Y9naZSAvt7zPzvygc/dvSvqmmR3daadLiyt4Ryhu2opPXstNLcZL+oiZ/UFxQrV7OpGb7ikvNbNt81nuNbNh7v6CpPPNrOqEetjMTpe0lyLqvZKqx6B43KJ5nafPfqCkhyvS/cPMXlFIt7MiitjI04fT75yT4QUz29zd70vr2kzVF4+/pmh8Y5sHSHqkm7yli8PVkj7j7l+ty1iK4p+k1qfujYjsMYpjo5K7P6d4atd4fVjdNiVdY2Zvcfeqm8eGnAtzbaCsyKJJ0WfU+lnLN04HKpqy3+Huh1s0dT6nmMDd77do/nWFpAcVT7H/WUgywjp0F/KKrhudjvMuCucbUoG2uaJZ4oIOyR9U4Zju4F+p0i9JSjcDTRfILi7Or1S0gGq0UHiZWm8iJel5i6b5jWN8c1VH7+9X3Px3iuwrnS/vU7QCukPxxHBXSRMVASNJusrMFiq6M3wsHS/PVaxuevppy90npd85++2bKXB1bfFzePMTzn9bNK9sfB+vUHWF9/lUnjfSbSrp+Yr85V7Es8po1QcGuzlXrzGzuxVl5FFmtq6av5dpkqaZ2bvc/bKafN0taQNVl/FFHcv7ggctWrt5usYcI6ndOVYXHMr9bqUOlaiS2gCt1L6llbv/ITM/krSbux+Z/j5c0u/c/YBUubpG8fS64RxJf1TsjxvMbJSkvxe2faWkK83sDe5+S0b+t03b3FvxpLtxPs9UNE/NubYV1VXIc8+ZE83sHMWTreIxW37af7WZ7e3uP2nz+YpPsb6paDn5C8V3t4NXdD2xeMq8hbufn86Zl3tzt7/RjQBC8qiiRWFZbT2kEZjI9O90UzdRfdfyFSvS5QRTpYwAc5f7vu7cqiuPuqpzKf+8b1vmd1kGStKfzOz/FDf2J1u0aqmqHz9rMfbHYZLGp+037at0Lf6KWr/bpmPJM5rap/WtrAiIlO8/GtfQh9PvnLIpt96gFMzeorTNG0vJch+0djxGkl+a2VhPrVcr8lM8Bk3RCmGupJ3NbOdynbHuJjcFG79uZp9w92/U5D+3fnGlmU2S9CM1nwNPV3yeuta83aT7nkWL2KtL2y12P8mt33fcV5bf5aWbhxkdy/tu9GJMhJUkHam+/vjXS/o/L/THt2jiu1DSexRR9vdKWuDux5bWtUnVNsond126wgXyYEWz7cvVpvJsZjcqCr5zFBeyhyV9wJuf7MvMXqaoUNzl0Yz4lZK2KxfW6Qb+LEU09AlJv5f0Pnd/oJRuB0Xz8tcoKj4jJB3o7nel/2c35zOzPRTR8/sVhcMmkg5391mlbb4q5W1nSX9Jn/VQbx0ToGPeUppZOZUeM7tZ0aT964oL/OGK4/TE9P+W/nU166vtT2nxROICxUXs32rfTEg5lcqcQFlKd62iKep/Ks6JiYonR58ppbvN3Xc0szmKgNgzku5291dba5O69RQ3G/9SfIht0zoeVjQXrHyU7aVWQLnHecVn2lPSp919z/T6C4qb5TmKpoonufvZbd57riJYM13N51+5CfrXJD2paB1xtKSPSfqNu3+ukGY1RUV8lLtPsjZjGJjZ4Ypmko1jf3dFV6RppXR7SvovxQXhWkU3iA+4+/WldJcpAj7lSvsxhTSXS9pa0vcUXRkeLvxvtruPK7xeW9LTHt0WVpO0hrtXBfKyWU2ffIs+eodJuk+FbiXFi5+ZvV/SOxRP1s9TlJ1fdPcflLa1l6TJiu/tGsX3e4RXPEUys33UWnEr98+cqpoyOqU7WdKMmsBgN+fqepL+5vEE82WS1nT3P5XSbKCozHYaG2aW4qbytlL+y02ka8vUlG5dxU3dmxXn9rWSjvWK1jwWTfe3UCk4VFB7/Sus65OKm+62laiUrnY/WJuWVu5+YCFNbTdCM7vD3V+b/p4u6VJ3/075f23yYJJWdPfnS8tzxiWZoyiPzpV0mTf3Pb3cU9/sumtbf9SdM2Z2gaKsma/mc7k81sEziqDF84prYCNdo/taU92gpKlsSOlPVJQNW7n7lqn+c6m771JI8y3F8XiR4hr2bkn3uvvRpXVl1UO6+E62UVxvb3H3i1KA4hB3n1paT+X5UlHW/FLRle4XHk9PN1c8UdyxkCZ73+ecW5nlUW6dK7dMrS3zLb+f/WqKB2zzPFoSbqjoYnRtKd1IxXX+No/xjzaRtKe7n1NIc5PiHD1F0RLwcMUT6i+U1rWu4iZ8I4/g4hhJ49z9e6V0FyvqxocoyvP3KB6AlLtqvVPSyYo6l6mi3mhmb1F0SSvWG6rq2h9StHAYqXSjrjg+O47n1UndMWJmv1G0Lv29Yr83PVxN53BbFXXGym50XgqEpH1/jGKcpI9axThJXdQvqsa6c3cvd4+ovcZ0me4oxbHxpPrq3+7NXd+z6vcpbdt9ZWa/T9swRSvrJ9Lfa0n6o5cemFlGIK9Q3v9LNfc8dXoRRDhHEUlsVNIPUzRZ+lAhzR3u/lozu8vdt7Xo2/izigtV04HS4KX+QnXpurlApkLsUUVF5pOS1lR0V7i3tM2qp5ly9z9XLbcYHXoFLwwOV5FmuOImyyT91psDL+enPyv7GXrrIDMrF9a10Ds0v7ZoGmreYeChTnlL//+K4ruq6/M8x91fZ2bz3H1sWnaTu++W/l6o6Bve7ma4XMm+Xqk/ZTqmTOkGvJDmfsXFZ57XnBDpe25JU6yUpX35SdXfwDY+612Fgrtl8B8zOyN9hncruq38XdJcj1YJlQGyQr4agbJugy8dj3Mzm6BogvZKReuHryq6V5ikr3gKWpnZfEX3mWctosk/dfdyv7bGNisvWhUXqxUUrVHekrb3M0nnFPddqgjMkfR+jwFLV1VclLev2O4G6uuL+Stvc5Oe8r9z2uat7v54RZqJbT7DtEKaCe4+sypdxfpqo+LWxVMua9Mn35uDHAslbVu+oapY16vVd/P6c3e/u026EYoyyST90lv7p8uiKfpqivLqHEXrm9vc/YhSuqqyuuomJiswmHOuppuJqo2WBzK7RmkcA4+A5XBF66GxhTSVA3t5RbPnujK1W9YmOKQ2ZWlf1lorsjmVqJSudj9YBEIbLa22s9TSyt3fXkgzWxXdq7w5cDhL0V3nT4qg4Nbu/kj6Hu92960LaauaWMtLT27NbK67b58+xwGKY2WWF4KpZraZu99ftb7Sujpe20ppayvkOedMcVtLKpW7B7n7xRlp5yoGwbvd+wI7i69zhXTvVAyQLEk3uvuPOqwzpx6S8510HIS4sKw2mJrS1QaYu9z3Hc+tLsqj3DpXVpma0nYs883sp+rrZ7+4dau7n5r+v4bHWCSVT1e9FITMkfvdWrTOuETS8amcWVHSnIpjMvf+415Jb/fOrStz6w3zFP39b03lzdaKm+ZDSumK/eJXUtxLtYzJlnOMtKs7euEhrMWYNlPd/VOdPmNKWzx/VlF0OZ1T8b1dpOiq855UN1tNEYB7bSldVv0iR841pst090naqWpfFtLk1u9zz+czJf3YU+sBM3ubpDe7+/GldLUPMwbS0hwToSGnP36jsvRkqkQ/oohslk1XXyVoFUmbSvqtIgqdnc676A9TOMGeU+emRTNK29xYcTHaqpjI4klt8XVjO+XI7VGSvu/u89Prtc3sUHc/I6Wv7WfYuHmx1lYLm5vZ4tYK1maU2kLe/re0vLy+Lc3sKcVNeeOGIbfP83OpsnKPmX1cUSEs9nffKH2edgPRlCtfOf0p71FUMnMiasVAwCqKaGk5MHSe4iLa+MyVg/Cp7zh/2OLpyZ8Vkegm3jfS+pnpIr2Gp2CJu//B8kbt7WpMhIzj/FRFH/tbFNHaWxWDJX2zlO45d382rfOvKa/ttvlFSbIYdMfd/e9t0r2oGD+gskVDkjuGgRTR2IeVBug0sy29NXq+iyJwM93M3ifps2b2TS+1enL3aRatrRpNKVtu/tI5mDNCf85YGFLcuDaeco1XesrV5rPm9Mm/UxHlrrrZL1ZWHkzbXvw/T80ILVr8FDWeGm5gZht4Kdin6AO5bbrgftFiAKxyk+tuyurGwHR1gcGcc7VYGV1FUWbNUfMgVVLGOAae2Ufa+kYvn29p9HIzqxq9vKq59VOSZns0yS96h6TNvCY4lOk4xU1820pUkrMf/ukxaNiidHw9psKAYg1e343wI5L+V9Fd5BPeFwzcQ63dfYr7ZRVF3+z5FXnLGZfkb+maOVodBplU/bWtqFhpX1whV/P1MuecudXMtvG+wePaMrP9VGgh6qWgd9pHR6lvENpOnk/X2kZz5MopNFOdo+U8T+/pqh6S5HwndYMQN2SdL+5+nZndrr4bxWMrzotu9n3duZVbHmXVuerK1NwyP6nrZ3+holto1YCCTQMJpvUXb5pXSOlfKN00/ytd2+8zsyPV/rtd392/a2lqVHf/tzWPg9JQvP8Yo3iYUnXD/WhGAKExSO/0imVFz7n7c2Ymi5H0F5rZVqU0LV0GLLr27FhOp4xjJNUdtyukvclL4415tIDMevhUcaO9saSvVSTNHSfpN4qWR8PT+l7ppYewFgHiSWpu2X6Ot85ElnWN6SLdfMVsCp1k1e+Vfz6/3vu668ndrzGz/65Y3/lqP9D9gM+I1IsgQk5//LMsmvF+XjEA3sskfaGURl6KsKcv6CP9TWdmX5X0NU+R7pSH4939vwppyiPZNrbRdKC5+5jSundUVO7L/lH4exVFAVtVMH3Y3Rf31XX3Jyz65JxRSjfa2/cz3F3RQqFqEKLi4ENZo9QWHKGoKDYi2m9S3FRuaTEl1Pe6qPx/QvEk4RhJ/624KSo+3b3XO0zdVyFnXIeHJV1v8SSxbTP6tKypmZBFVPXnpWS5N7Bftni6cryiqe4aiiddjXW3PeGt0A/V80btLXbfaJqS0sze6a3TatUd5+59T1quMLO/VAQQpAhQNQb2stLrpmbcFgHD7ylmXZCZPa5oSdBUubfqEdufUoyK+2WPptxZfRGtTTNCtQa3vi1pu3TR/ZTi5vO7inOquL43KVpZPZA+78apwlp8gpg7Qn/tWBjJqu4+w8wsBTWmWDTxrGrZkdMnf31JC83s12ptcj9f1ZU/S78brb6qBkgrpi+fw43xO561aMX1V0Wwt0k6X05U8/S0X/LWmSlyA4O156q7f7SUh7UVsyeU1Y5jYPmz++SOXr6Korn6pen1uxT76AgzG+/unyikbRscSnk7VlH5eEYRoNtB0mSv7oqQU4mS8vbDbIsR6c9WVJ7+rujuUfSsRXBurkUXg4cVzTGL3lJ1A+PuP1O0ViouO7n42qLbxRUVecsZlyR3kMnytW2Cmq9txfzlVMhzzpldJU20aBLb0mS5sP6piieh30+LjjWzXd19cml9dbPeNFxi0ed9rVRP+aBKZZfVNwfvth4i5X0ndYMQN3Q8XwqfwxQB3s3c/UtmNsrMdnT34jFcVa95f5tVdjy3csujLupcss5dQHLLfKmmn72775u+r9071FWK6RffNKcbxgMV5V3RJxX3CMconsCuqb6BlYueTeVMo3zeQYVxUArOTd/piYpyYzVVX0tnW7R4vEKl8Uasu4F7JemhlLcrFOfYE2p9ONXC3a+wmEK+vLz2GEnl/YfVV++/wMzO8tbufXNTna08w1ll8K/4mRTd8cpqx0kys48pgl9/VdSRGsfaNqV1na64DpyXXr9Pcd2aVEqXc43pJt0Liu9lltp0W1VN/b7wntz6xeMWDxQuUHwX71N8P2WdHmZ0OwtFrV50Z8jqj78E689qtl2Vzir6TZbTpQpFy0i2Xj+i/OLmLTVpVlY0WXlrafldijEVGifeMMXT51eX0mX1MxxIFs2YPuTuj6bX66tvysgbPZos1Vb+LaPpVNU+qslbVX/Kd3thzAnLbEbfZv1bSZru7q8qLKvtI5mZ92662cxUVAIrR+0tHscVx3TVudDxOLfoAlKc5ueU4mvva9VS2Xy7kG7xk9n0vX2uURakG/KvuntxNGWlm4gX1BepfXf6/bSkXd397VbdF7GpiWlaV24zwtvTvvyCYsq4c9t8b3MUzfR+m15vqdj3xSlAFyhjhH7rMBZGKd0vFNHsHyqChH9SnEctTzIso09+u33m/RtpPIvFyPanKc6b0xVl19ne2q/1MkUgpNgdbjtv7a71HcUThI6Bwf6cq6kyO68iUJwzNkxVs/wt3P2zpXU1mtSelLZ1YZvr00zFzfOiQt6ulbRnet82hbTXK6ZLrQoOyczu9GjC+VbFSNqfl3R+1fXUYo72VysCx+0qUdn7oZB+tAotrQrLq7pXne7pYURK01WXrdL611S03tii4n/FcUlWVwwQ+Ejh//3ebhf5M8X1vtg1pvacsfxxo+6StL1HK6/GtfiOimBD1TgE7tVdp/ZUocuZu19X+n9Wc/ButPlOzvHSyPupXG4MQnyANw9C3EhzvTqcL4V031YEjya4+5h0vFzrhW57ZnaQu19ael/LsrQ869wqpG9XHrU8eEvrKbdyzepKlsNq+tkX0tXWhTts41Z3L0+VnvO+nRU3UdsoBtMdreie0/XT17S+8ysWu7t/MN2gNwbu/ZP6gghPK87RttNTpuvvmoqWaOWb6+J1bgXFNWR3rxk0suoYSef8G9z9H+n16ooun+V91fZzltKdpuZWI9tLesDd31dKVztOUiob3uDuf6n5XHd663h0LctK/x+timtMN+kso9tqf3U4n9dR8z3UjYq6ankcousVDxOuS3WanSWd7KVuFANlqbdE8HhitoU69Me3/MFZiqOHrqCIQLUcdLnpJA2zaEr0r/S+VSWtXEqTNZKtNTfFW0HS69Q3Anwnq6m6+czPFNH9MxUn6pGKgZ6auPvHrbmf4Vme+hlah9H503vLFezRiibSjQLqF4qWGQ+U3jq6EUBIHpO0pUfTz0aTnvMUFeuD0+vDFMGkxYViqqS9zsysww1WZV/WDp539wlW6E9ppTEycoIFDdbXvK4RGX1EMQJr0YmKfbOxmX1f6Qa2Yl0jFJHg0Wo+zj+Yfmc/SVD9qL3W5u+q11L9cX6Dmlu0FF8vbtVSChKMSMvaXRhW90Iw0d2vt+pmsLt4YYAuxfSGv3D3XSy6Gsjdr003352amEqZzQglPWMR2X2fpDemSnbViN4rNgIIKR+/s+hTWZQ7Qn9uVLyu9U7RlJptdtPkfj/FkzxXNIUsd9dplOUfKaZTVKKaynx3bzTLu8yiS9Yq3tq6QIqWA+8qvP6iRf/rst+nn5XSTzu152qq1BcrR69WxVNrd789VQAXj2OgihHHPW92n9zRyzdSPIlpfFerK/pCvmBm5ZY3lcHS4kdNv/dWBA/uTDevVa5Q9ZP7str9YIXmvY1ri7U2+T3Ao6XT4u5VqaJe1fqplsXUYY19OkwxdVrLSPYW/XWPUjxtnaS4KdhKzd1dakfqTuvaUtGKqdy6q6rveVWFvNzUOOec6eYp0Vrqq6OsWZXAM2e9MbOTPQYQu65iWUNtc/D0vtHKq4d0/E6stQXbOop9/yuL7pzlLlh150vDTt48Hd0T1jod3Qnqay3UaZlUc27llkfKb+Wa1ZUsbbuuzH9bu3yXZE27bmbFqbkbN80rpP8Vv4cWXgosu/utFmM5vUZR1t3tMZtXeZsrKcY/Ga3m87SpfPAOM4J4F7PRFbY7TNEKcHHXP8UMMkXFOtciRYvH/SvWlXOMmJpbgTee+Jc/S9vPWTK7lLeL3P0XFev7aaqbNcZJ+pS3jpP0kPLul140s9GF68ZotWkNZmYbqVD2mtkbvXX2i6x0OcGCuvp9IV1u/eJv6ptetJPjFC34N7d4wDRCERgcFEs9iGDRjOVjKhREZnZm6WS+Un2Ds3SaKq3YP2iRot9R1aiUuekukDTD+gbP+6D6nng1zDKz/6f6EayLTfEWKZq8V0Wdixe2Yel9Vf1cPqOojH9UWjwKd1XT5k79DBvfw1aKp6+NZuVvV0S1yi5SPMVvPJV9T1pWjnrelC7YxSa1N6YbwMYgSLmV/zsU07a0azp1j5mdrRih9BuKqabeKOleSZO8NGCS4mTcoVS5ukIRSJK0+Olsy8WoqnLnefNg5/SRlOI4v0lxbLSdnzndhH5UHWY0ybjx8zZ/V72Wao7zThcWi/nNG3+boivS0YrvYgUzW6SYz/1Lpbfeb/EkqTFa8vvUd0EtepmZ7eTuv0rb2FHRnFGKc00Wze8uUrTq+UfFOhpymxEeojj+j/AYrG2UpP9XkW62xSwTjc/wXkU5VrSupN9YzPXcrjWAKWayeFIVY2GU/NNj/Ii/q7rL1GI5AQLLGwn/W+n/jdGSjzWzt3pri6dp6TM2xq84NC17dzGRxRP68yVd6O5PqH25/0+LZtY3p/ftor4mzMXPmRUYzDxXi0+NFkn6Q9UNjJmdlyoIjXFrVleUscWb4Zxm+VIEW/eSdEoKfG6o5n7yDV9L67o+5f+Nkr6att3UzSpj38+xGFF6U0knWIxNUlkhy33i0mk/WHdNfieqNWDwgdKybc2sZWov9T0NLXYZKVaqFkl6pBzYSs5X/ZgZzyvKgs+pryxt6d+d3nem4lxoW94ntRXyzHMmd9yokyTdka6FjePohKqMWd4UaHuqNbj+ttKyts3BS+/LrYeUn9Q2lj2l6Gqyb9XnaSc3mKqYjm6Y+ppnj1A6bywGP9tb0kbWPH7JGkrXqort1p1bWeWRp8EMG8zsFPXV+Ypyu5LllPm5Qavxypt2vThFd+Om+YD0uvE97K8oLxpdcQ5VjD9Wzv91inruTYqWh1XTJUsxXeBzKrXCrFhf7VT07n5azvliZkcrglaPqnnQ2/L3cXw5ONlGzjFyviKA1hjM9ADFDDNNcj5n8ldJP/HUmqnGGxQBe1d8x+XxSO5VjJdXDsyWx0H5tOJe43eKY+hVqpgC3qK72iGKcRaKXUjLY1/lpssZzDqrfq/8+sWI9HnL+6E8xknLwwxfwkGZO+lFd4ZLFM1yG1MkHSppbXc/qJDmbu88SFy32+ymKdleKkyX5dGfsvj/qibmXnXDmZm3YnPDRYrofOXFJXN9OTcA10p6l6eZIFJl8VIv9Sc1s1+5+04Zy0wRONhF8b3drJjqygtpblFEHIuV/1O81AzLappOWfT1vkhxET5KcVJdpWh5caKnZm4WT33GKOZLLfZDWkPSZ725mW+xWd0q6bMscvdPV+SlUVEpRuNbooalNDd7xajTlkb+rtpGKV3OjCYd97uZPakoCE3xXTUKRVN0AVi7tM1+H+dm9kdPU+xYDGK0tyLA8/u0bDNFd5efeswd3Hjf2oqnjLumfN2omG7xidL6X69o2dIIHDyj6DozXzF95yWpED1EMWDabYo+vFd3qDi0bUaYKog/c/c3Z3z2lRXHZfEznOHN075ldRewzCafFtOHraToR3ehdx69PKd8qG1ybzHrxmsa57i1715VNSJ7VRPEVykCIIcobqDOV5S/Xkq3veI8WFPx/f5N0U3lzlK6rAtuSlt7ruawGORoXY9pq9ZW3MCd7e7nF9JsomiptaI6z+6TNfNQSruhYnAtUzRDbjcDUF0Z0XjifX8KXLxCMR1aVXPOrBlBOu0Ha27yW8zz4ia/FmNVvEexf24qpHm5ogxcfE5a913dTBG0Lz4lKg/cNdvdx1nz9JFNx69ljNSd0vW7CXeb9WWdM6X37CDpI+5eNSbUhoqHC6Y2s9RYzRRoZvZRxUOizdR3I2eKsvoXXmjaXHetL6TLqoek5dPVZnwmRR/r76t+EOLGunJHwn+vYh/soCibDpT0Xx5jmmynOKe+pOZxvZ5RzPLRdG1L68uebacbqUy6zUtddiy/K1ltmW99D8WaglYV14WsbjaZn+tGL4yTlc7rG7w0dpbFKPW7Kuo/O0p6XNHd9oRSuqz7D8uYir7ufCmku1dRhnTsFm1m9yjGUjpf0jWdzvUcqTxYXFdx9zsq0tR+zpTuAsW5d5miJVtlKyOLVlbbqC8YdbCiRfrRhTRVD1LlpW5JKe2qimuaKab6ruqa9FvFjFOdHkp3k652ytbc+n0uy58SvuVBvaTyg/qB4+5L9UfSnXXLFFHnsR3WcZUiolr5U5H+9rpligrVzwfwc75KMejhTxStBq5VXODL6b6XuWwXRdPA3ynGk/i9orJXTjc7bfuO9JkOV0y5V0yzUNLKhdcrK07i8rpOUhywIxXNZo9TTGW0huKpaDffR6M55gOS/pDyt23V5+y0TDFCfuPv+0rpiv97h+Jp8F/T78bPGZJ2y8jvDW2Wn5H25eHp56eKvrldpUnpvixp7wE6Z6r2+1cL/9+9089AHfdpWw8W/r5DcWNVTjNC0ed2SbazpqS1atIMUzwVu0TRr7kqzXaSPp5+tmuT5seKuXsH6jtaX/FkbF9J67VJc7piRN6c9TUqnvcqgmx7tknX8ThppEm/7yos+2UpzY8kbVx4PVLSxRXb+27xMyi6dZ3Z4XOsIGk/RT/SBxVBpXUq0nUsg9L5d4Si+e7uiqDTyRXpcs7n/dN6nlLc4D7T4Vg6WfG0+deKQG1/j495ku5Kv+9RBJjnV6QzRYudL6TXoyTtuAT7fm1FBfuNjZ8267pZcdNxl6Lp5xRF/8yu94Okozt8D5soKuG3qLnM2kHS8FLa7PJEUcl6XPFUfkH6+U1Ful9KWlWpvqAYEPW2UpofS1otY5tT0nY3VDSlX6d8bBf2e/lnngrnY3/OmUL62wt/b51+71D10+a4XEHp+qMox64q/H9NRfPdi9K+a/y0zU/G95ZdD1HUDdcvvF5f0ZpuHUXzdSkCCaP6kY8DyudL8XtUBI8/LmlMxf+Hd7GdjueWMsuj0rE0XxG8/HjNtldWm+ucMsv80nt2ULSabPf/9RRl1qiqfZL223GKWVfOaPyU0ixUdKktlhkL2mxvnbQfT1XUpa+vSHOOYsyiuv10R/p9V/q9oqSZ3SzNRnQAACAASURBVJwvhXSzco4RRXm/Zzq/7lN0wdqyIl3bY6RxzqhQBqlNeZT7OQtp11C0mL5VUWZPUowhU0wzX+kBdno9TBXXtprvYff0e7+qn4r010h6WcZ6c9PNaezfwrKbSmly6/e553Njm8V6Wct9iqKue66itc94xf30pRXHUVa9oe6nF7Mz3GFmO7v7rZJkZjsp+rgV7SrpA9Z+ROFT0u93KvoNFVs1PNBYiXXRlMyjD+mzZramV/fFXcw6j2Tb8EPFjrxAnZuylCO0wxUV7bJzVTHQXRWv73P7PUm3WV9fnHeodWR4KQ4yqbUfzkckeYpse4d8rFH4e65idPs10uuqZqdSRMTLg1QVlxWbSpX30+L/eTxN/JEVmj63Y81zFjfGr9igTfLd1RyNn6a4UHSbRorv9bMWfZfbzmWvvBlNOu53d7/BzF6rqATP97y+qDnHeZXiMbGiVzyhc/e/WBorwMy+4e6fsBigs+V48taBrNZXXDw7zoObItRvV/NTovJnzB2h+DnF2AvXqbmbzTFpPZe4+8FWPXOECmWXzOxgRfPn6xX7/DQz+5S7/7D0ttwmn3L3eyxG7p2tqHBtn57IfNZLzYMzyoecJvdrSlpgZrem1zspRuZujIXRaFa8g6L/6+/T600lzbfUJ92bB/jcVnFju7fiacb3FdeCmWZ2irtfYKVxXaxvurfyQH2v8Bj88liPFh43mFlV8+Scc/VUSe/wNiOOW3MT6tsUAxLepigj3+kxWnf28ZFeZ80opKhUv6gYVflLigrIZYonyi067XvLn6lEyp8RpO1+sDTlsGL8h5Zm6O5+eVr3H1TRdL1CVf/yxmdb3Zu7NR2nuNnrOHCX8sa3yRmpW+obp6TYLcXV3O2hqyb3nc4ZRRlQNx7UcYqKftWo3a7Wfd9xCrRUd3pK0qFWmj5OpT7Olt9MumM9RM2zA4z2+vGZNlSUQZWDELfjpZHwS/WGxxQ3dov/l7Z5ibsfrKj31p73Sd251bE8KigeS21buVpMsX6xIiBwn9p3Jcst84uf73aLloPlbe6XPscrFd/dJoobqXI3mysVgyDOVvt67/GKLrWNsYi2UHT/LG9zvqLL3+WKc+UEr56+cyfF/rpXzfcf5XppzlT0uVMG3q+YIWy6OgxAm65T1ym6Xo5X3F98LO3Dye5+S0ra6RgpT7PZYKruhpXzORv5e9pi8ONVFa3M3iHpU/+fujeP+20q//+fl2MmR5lSMs+FyBTK0CjzkFkyNXwKRWhGkQYqhCJTknmej4wZMhzOcczJFBkakEjC9fvjtdb9Xu/1Xnvv9b7Pje/vejzej/vee1977WkN1/i6zOzwRKZ6AK0xfwnb8yKcqN6NmM2Jvms+N8QqKh9DOFyfZpCcwbSdl9AcfSXtc3QtX2PJVuvHTauR72vHc23JyCW8P9Lz6tA/UhpKbmijN82IkAhP0wGfMbPHwvYCKP8kpVZwliCMYGbf9/6QpQvNLM1d+SuafDakPy/5BQqlNuhQFMI1i0i2hbZeLygiI2QCafsmMJP18jgN5VceUzilCtCRCgXA3Q8ylTOMC/yOXghjcvf3VFwPM/semlhODs+wLf04FJhCY/cjhNiYwoG+5z20/w+ivNO5MsFnNmSpjLSkKYfZgCXC/4TtxRmk+8xsHwbBTdISMGnN4ldRlEcTMvH9SGiJYXfvQZb+YXnwCnyFQHujiaCvoknG0/rdTUjN26Fn/bGZHezux9JAXf28SRkK9zdPst1WYzsei/gBhzQxZnQiDXVwk/s7HQkDlyGP/jVeztXbGYURRoTiHyHFKR+7FzNYaz6lKODWKAHfQt75Z8I150J5c7kRoQqkKlEk1kMCxgZBeHsXepbUiFBjINgejbkvo3nyPSjFJ6WDau6NAuhTwzNMRPgpxyFhKC7gN5tSn+I9lsZMqR/WLrg1Y/XpjgU+L5l7B1rnNgj3dg7D9Y8BahLGqQN1i9T17fegV6lkbQuVShraqq173/Yd1qSj5LCZXe/ua1h/aDkUBDJ3/4EJFGte5K15xczmRsLsZ+nHWagC7vI6zIwqkEmvACX0IcK5K8YMdOBBJevgup6FuwYlP6cqsFcTsPTnaDfOnoy8yJ8gCZPO26qVQwLV4DNV4aVYGQk/7YOp3DByu/QrY6MZ911jq2s+0o24P5oZcq6jIIcg+XhLBNz9OlpLz/DB1KnOOb/CaBXp+2hM/d5VhWZt5ATMaTbPwuZzcveLTemrMUW1GNKOHGWrozVpIWBBM7vW3Z/I+DYeOLNMNaXoa8GRHwu/ViDgIEdvh9bopxHW1AUo0vfM8FzQ0kfcff3wt3M+ClR6zlJawQYIR24RNLZXdvdnTOC099KTqVJjlKN+kBujfosiXzZBET47kJRmd/dvh3+/lfdTK6cCxkj1LqrlayzZOoRcH6lqPFNZMpI6R/0wckMrvWmYCNaQAxUpXTwzC2+kFzwDhzCVSlvP3R8K2wshYI+8NMY+7v7jbN8entW1t3LZDvcEBMVCjm/yd1bgnMRCFvn2Q0LaufRbtP6V8R3sWU5WiUx1nMfRAeho5VJYfTm3DYOMwmCcBoF7LUi/An54xteZs2g9UJsYNbItsJaHnFZTnvhaKNfnl0lTL6Dwrz8FvkVK957cWx+gjgmd9I8Mlio8va2dJjJ50WIpRcL/fyQYndx9wwaemwi1n71XUq1UFux5BKzS5zEw5dq3VTRp/e4mK/xK7v5SWIgu86QEVeE5W/u5KW9zHnrW5EgLAH9Nrvsa/SjRI5dAyNkjlQsaxmRp363uvpL15yn35Z+ZsE2ucHlcGykYQ1aKAnQQnG/1zBNcSzaIQD6wz8ymeH+pthjuuEzYLs1/I+SDqO/XIUPPmbnwZGbbu/vJyXbn/DAMBQEhnRsGIoxMHpj5Mr68hN/CcR7vuN7qPggwV9q3PvJ+vofegnuAu1+Q8XWOVTP7OUq/yQHgLkjaGQfs7gnGx9RQgzA+hw+W/r0ZGV9vDULBXChtbgAboGKOiONqEhIy/puPq6StlZBgODsSosYDP46CS8JX9R3GgkxRRd9GKT0zINDFnyLl4cfu/mTC+2vksSwCd5nZ+Sis/Eb0btuMoTHqaX5PKrMUeAY8tWi+n5IYFHNjycjpZEaT2jFTQ1YuV9tautLMFqS5BNqddJSPs14Z07jGTIewZ9bJ2qqSQwJvJz5T4JuHntftFh9Eh8f6MRsiqN+xJd4aMrN3olQhR31qAHMi8OVjazbgJ4lS0DkfBb48ym4TVK2rzbm1GFIQt3X3cQ08jXO+9ZfLju/s7IKBKmKNTAaWd3nrb/GstK7J2HmZK2KpkUzgygtm9/W7Bt6ZEIbS14D58ucM61VOL3bJEl3UNl6GaOMBpKCf4O6PZ8f2dfcfhf9r1qy8Ak5x3xD39htUTrVU8eAjHko4mllr+64onInu/oFkbjCEIbJW1u7Q89ZYkFXi7JmML4vRH02RgzTWjuc5vQN3J/Ddi3SFqM/Nj+aT1wmRrMPIDV30pkUieL+RYA0E1HWCKWwlt9zcjoSOZ9FCMDvyZDwD7Oo9BP6vohCguJAuSDnkcyuEYp3SZ8nQnj1DxTWz95ChiFOJZIsmKei32OWhd7j7N2o6GvKqgqzhaXt5uOEKyJDyL5ot7hGxGRR2tBBlxObzA98UGlC6A71mAhc6LfBvzWDo2Tu8V34JZFUbsfh6L9T1RG/xxuRGggqaxd33Kh2wEE7bINzhgyjRMGhpLlENDyikaAV64dPLINyIOczsC+4+IeH9AL1FcjlTSarfANhgmkLpu7/s7lEx+kcQzNqoq5//DIXK932rMBlFsBmaBJEG2oFuBHaAF4MhJIagr8pgasuVwJfMLEYqXYty8XOU2hMYRCg+Pr8xUzh+KRw1D/2rQSW/zMwupxf+uiXCTomUerjmp38efIxsvvEMQCo7dnK2Hb/XSKm8nKwcZfI8iuo6MPSfnVHO32tobojet/mztvZDHsn0/Tmh0kiqLFuhmqAPpil0pTtFutF7odVrh/ZL83TNWJ0DPWMa7twXMulKh9sQ9f0BalEO4/m54FpbUehwZKie28wOIoC6Fa4/DmHjbEfzt6+tVIL3SrN1VQTp/A6WRakhxW8kSi3hW4F+AMw8eu7zKJTznyZD+YMI0+GPDNKT4VdSGECew9WQ93VZM7sPeXNuDM80EjJv8sAdgowzC5nAP7/ng+HxO9MA+mdm33P3k73Ci1UzZqwyRSwotu9GEZHLQ1+FjJmT68yNIicXRevVwV5AEE9vk+7ycbVh0rVySAz3PovBqK7ejVWmk3lHaTsrOwHS829PeHdBc81VyTW/5+59a00Yp1u4+940j63O+ShQbZRdVHC3QGvRawgMNefpnPM9VGMxgXW7q2pQiZ4zOSauA04Jsn0JUHxH4Gth/kxTC0YiM8zsRBSFMIl+RP0+I0KYH9dAkUq3opTIFKw10j2B54VwvVmBp83scQRKekdob3bkfV6QfuPF7m19w8xW8EHnX2mcxjX3V4kRZoncIJZc90fJZmMfscqqOCYP9jFItpyCKlPlUePp9T/TciwaEMYB+3hmDC9QnBueMrNPoHVoJCLJesDp48O6G2k2Ej0q4e+UaYbho6Jkq9WnB7aO57C+HA+8anLKbeHupbLQkT7ZcixSldxQQ29Ficf9kCK8BBLgp0fe6bTu+2XAuR4qI5jZx9GLOQMpXqsAuOqNLoZAbSDz0FoP2XkhU8m3SG9DSlHp/uZEeTZbo8U1R+q+KEweP0HGDqdQatHrUwGqOpq7r13THuqIPzd5J09Dlv0c/6E233bBnLeBtkGK3mHofdwQ9qV0tZlthb4hqNOWwsNnMLNjGJyY1wn3+iyFsFZ6i0vuxb3UzD6eKeSROsNpC/s/5R2eZq8vDfUImphjSbilUerC98O1J4T9J6OJPF8kf2P1aQqLJGPAsu1SPmhXP1+wZFF399uCQFJNoxine9JdB/doFFJ+VNjePuzbJWUKAvc19BCKi6k99BvvZkRzxEhfswSV3OSFS5+hz0vu7nubymBGb9kxnlQE8BBmaEopucDdLwnb66LKMfGaTSklsZ2BfFtTmPP+DNaqT40hl6J+FoWwrcJ9Po9SSTYAvo5AKLu8ctsAC3sz2nFV2VmrT3eKdKGZrRuMqZjZUmiB70Pdrhmr7r59F0+gG01l0E6nPx3u9qgcWkXqVzinShh391NMYe0fCe1t7AW8k2DkmMvMpvcGr7q7bxL+3d+U3z8ercUj1KSUJm3k80jNdzgNfeuYMrMteodpX/8uGnNxTj7RzM509wOTdl72EKXj7o+Z2QMNBgS8gPKdHb+IUMYxCL7LI6X/J8iIl/a5/ZGH+Zpw7qQGg9XrCIfh6dDuPGhOWiU8/8n5CUF5T50Lj1E3ZmpTxD6BDLXzoaiNSC8go0Gk36A15ggUmn84g9gQKZWMs3n5uBgm/W1awqSpl0NitMePUPi/0ZMLUmNRazqZhchVE4p8yQAT01tLOBIjbPTLcHsjj3tUVuZABqk+I0IYpx8wM2tRFmvnoxpDDiav5HRoXH7am6NbOuf8YAw6mbA2mtnfgR3c/a6MdSNkzPwqGu/jUUpLTqUUtJxWRUCIXaUF70NrbVfK0PnIEXcxgJl9ChlAz0NRstGhdwkyApaMW8P0DRAmwlz0OxaeRim6x5rZP9z9K8gI0Ikb1dFHPk+vKs5Een3iXyj1M9KRKFrjOqRX/AzNF31kw6WcvWZmr5jZbN6MiwYqUzw+XP9ItM6nWDLvRZh4s9OPi/ACZV2mRqbp5DOzo6gv2VqVHlgxng9CYPD3BcPOj5HuUiRXGtM4FCmcyniPJf9XyQ019FaUeJyEFuTbvReK3FcGzEKoU3ZeDH/Kw5ZXY1DhjB7aBdCCfzCaACO9gHImY035t6FQr23QoD0X2NLdWycwU4j5jJ4AMZrZmi4QuyJIjw+GqEyh19HeHzuau2+Zn2uVQHemsMB10US0Bgrr3iXny84phQUdgibT1lCyGgoTzCz0FrVx9ATtkYnGFN72SwbTDyaG4xehyfZsJHz25bN5FnIWjA7jUXjyKzQbG2qfo/SeYshV9WQazhsIFY770mOm8KSlS0KFVaYpWENZwUhtylRDP3/Q3Rdt4G881sBfNU6zc6alpQ6ulcsIDuwrtDs78CV3r8n/vN7d1wj/j0fI9gPP4HV1nUvtD5SES+dG66WIfSn8jYrDtsBLDXPDfRQAWj3x+prZDe6+enbeDe6+uoVUDFMkxUbeUTbIlOf4Oe8uf9dadtYq052S9tZD3rT1UD/5DQrRnZTxNZZxM7O93P1QM8ujIQBw9xzk8eoyWy882+rL5vYJ46iSwIgwbkOmvIRzfoUiNi6gP8XoxNq2hp1Har5DVz8P2/ciJSymHcWKCUslPM/QKxsGEgBHtl0ewkPdfS/rgQrn9z8SlWZyKKwWfquidXcSCss/KeG72d1Xsf70qlJp0zyNyVAqw/ssK09pDcBz3l9Or6pUcw2Z2WbuXop0icdzuaszZNg6yseZ2UIeyv527KuWQ0xgeBu0CcSF75Cnk23g7hdaOb11IGK1hkxAbet6MOCZ8o8v8ULZYDM7FEWmnkn/OF1oyPloTxTdlxpyTnT3n2d8S7r7fRXP0Dnnm4Bav+XuV4fttVBFi9W62s/aWcjdHzY5VgbIE4+4Ccjvi16RZmJySI5EJ7r7FQWeNv1jRIaoGQO1ZFmZynRfkPE+4+4Tm+Zf7+HEVa9ZZrabt6e29D3fWD2vmZ2K5tMJ9Bvb92w8qbmtTuD0wNcp09TwIYddVclW60gPrP1Ww34HM9sNRfY9Tc+45d6vYx+GgFTbIhqq6K2ozvCKu7sFa5opVy6nf5rZvvQEgC2BZ03WlRGLn7V4aGEkdPdRupGdn0E5sd9GYZJuZpukDNYQ8h6OpaHvw6KGvuzuL5sZZjaDy9q0ROEatYCOuPv/TMCJHs7ZmMQDa/XgN39AniSnoIBbpcU+CEvv9UKN8wK96u5HNx109/VN3ovNkRV/GtRPznD35wqnzNnUVvYeStf6acLb5mm+MfCvEf7WAqvcb2ZH09/PHzAp7alSfBeqFvEkg1SVppAL9000RD+/1cx29SzqwRTyOHHw7GaqHact97Z4dm/QUdHClKr0HSSkn4csz99HEQunkpH1hydGkK2R7+wJKnngjx7EWc1sVpdntDrfOdDfTRUXfhvO244kMiO8N0yYAOnC93VThEbJs1MD0Dqrma3i7jeH9ldGXkLoWdu/DtxgAkdK8/jyMXUQAvq5M+PLv+X89INwvkIS2uyV6U4J/8UmY+oE9J029szQEPhyANiNkVcZenXu7+66XmirJlqsJvULFEa6ZyaMH4MUWqgDdcvpr+E3Df3RD6W20jZT9P3aKKvIX/MdaqLUHkHjKSowM9D7PpH2zrZL81DEwvlF232b6rE/j4zVl6NQ1qbQ7LvMbBtgnCkycnfCmpBRDehfpBrgucYxY0NGKbn72dbupDDrD30el257MDRZv3HrEfqrZb3D+41bZzOYhnQWg9WpWuWQjJ5uMyAEak0nCwaEcahqS96nimQy+i1N/7tLK149gSIzYmrGRqhC1p6BN1Uk3oHm+dRbncqOtfNRVZRdkDlrHFQ1c/4scc4Kx65JZfzCGphHksY1cD8U6ZJHrxD4U6NECtTXuMaY2QHoncbv/u2ghKY4DqBUi73ol8ueC30inatPNrNdGcRVSY2uxRD/rG+AIuzmjzKyKR0ryq6veHCiVcy/w6xZr5vZ7FFuDuN5a3eP0ZuzZzJX33Ymb2FmJ3vmVS/tQ1E/v2+7MTM7Dtgru7cfu/uuGeutZvZ5Bvvu5zK+Gpmmk8/dJwOTzWweH0x/34P+1Nuu9MDabzV3pqv0bftgyuceKO2lGG0f6HbU/6PT/HR3v63jPor0VkQifA1ZWT+GvHY7Ab9LLWImD0DMkYzgOAegRX1+7wFBNXpos2uuisLwlkLepnEEb1M4/lXktZgFKROnI+/9wkkbEWRnbjSBRav42gj5vVH56ri3c1He11fQBPcsKov3qYyvFtDxk+FZ1kG5l6eFZ3k14akFv3kICXR94VoevP02hMXeCt6mhvexPzLq5ICUJc+aoQn+FyhHsxhCFgTUhV3o3fOhOtITk/dQDAv1JHrDKj3NQYm/0937wqYb7msmZJhI+/lRSFCeGS12joTv9yOjUfpONjSz5+iFsBpCYr4u5QnXqhIqa/u5KRT3XCTURWF9RTS+NvEG0Kg2qhinJ7Sc7p6UBjOB95yAwgSNUNEiUcquRsa+m1Cq1EfQZP7V0r1bv5c5jplDPANSM+Wv/ZQWD2ItBYF8P3qek+tQlFIOrDgJ1f++PmyvhgDzUs9hFNa3oAOg1QTsdTxaPA2FOe6C3s967n6GKQT2ZgbnhrzM5l2hrZzvyozvW+He0rKzZ7j7DzK+K1DIbSpcnOYhx9IGDZrroD7wSLhuXqppgMzsj+6+ahdfw7mtwrgp1ecwlMoSU7++4ll+uY0ykubNoqAsH8yg4rRwOF79Haw/Ss2QkaMvSs3MzkNz9BWh3Y+h+fKZvL0xer5vICX+3aj6y03hd4cPRrvNjELkPx7u/3Lg+4X11KgA/Qu8ncBzbWPGhoxSsgYnhbvvHI4/Qi8PPidPvnvEPjGUVx6F5qgkLmyKtnwvCstNlfTZgL3zubJLDsl4D0MG9xykLFd40u9wnSfpZAnPVZ6BPJYoyBFrobFwCYoCvd7dN894GslD+tJYUJi/5/TMWGyKbnnCe5hicX/rt0/4Ouf8IM/eTq+/bQes6O4bh+Pnoe9zDpq3axxLXc9bBOorrDF3Ah/wELVoMm5O9MGIobmQAT7KZX9AKUvPodSa+wPfl5CR/Dl6c93IWAg8qad/RiRn3J72jcD3KRRh9+dwzYWQbHgNwoH7eeBbHxkYYzpikwOik6wcCZtGU1XLW4E/95hPi2ThYjRJx731RWaV2g/7TkfrypboW2yDsMF2z/g6ZZoh+Ur3MnDPybE1CemB3gHSWzh3qLkjyKof80IEb6Htd6A1aSukWy82zL3BW2BEADCzj5EsuF4IKaps50yEiF3y0KZ8t6GXdCZSdD4DLOru38r4FkbW/q2QoWM/hM3wQMJzERrUT4bteYEjcyOCCeF1OwZTLRq930lHu9QHw7NvcfeVTdbWTZGl+q78o5vZaUj5vMwVPrMGsi5+KeGpRRa9HPhkm5HGZJ39oXdY7M3sSBRKd2sH38OF3fnEvDL6TmujnLTTkYJbEsZ+gUKUP+zuS4VBc7knIf82ZFioFYBBPQnBNNUT/8bULpAmK/c8DIL/rImEgeOsMrzYKqspJNeu7edr08tvvtunIvWldpwO0V5jRYtcITOzp9Ek2pS7X3vNyUhh6vMgemYZt6z0lk8dYvMH0MI3Pux6DtgpMwyUQu0jeUlYDoYz80KEj5nd5O5dEV5YIUyzhXcF+t/JgNesQbhIBZ+iQTOSD3oP0v4cI0zWTJ8t3Nc3GMSRyIWIKmG8hiqE8WpQt6TNuVBqQZ+RA/g/lzey2GZDW9ej9TGCqO6I+sp+4fhQ36GLatqzfjyVEs9IiqHJ2F4Sxge82yZvzWooUupDwN/cvXXenVoys9+jCMKDkUfyGZS2tlrG1zpmrCU8N9tX5aQY8hmKQrWZbRSebUP6IzNfQIrljRl/pxyS8JYUH3f3nczsK8hod0elgF1MKygYJKYAy4V2lzMZ2H/t7iWsJUyOhlm9ISc8PEMpsnOncLx1PjJFH3zWBw2TiyJMgLz6Ra2DqnPONxl1DyBJYwH29/4w7/FIht0KzUOno+/e5Cj6GINy9FE5bxeF77SGh7TMcB/X++grMf0Zhal3IuYn54wHTvZB7JgoryxJT14ZSBsxpetsitKg2uTyzjUrGFWWi+0EWf5OH9LhYUm5ekJVo/AMr6BqJl/P+BdBCn9ugF484ZmMZPb4rd6O5rccz62qwkvC3yjT1PBZD79rDfrl8rcBr7n7R2346lpV8kUtmaI4lkDRfKkhdSBtIuhSW6L5+J6mOauN3gpgxdmRkHsG8ID351lXIQonNCdwj5kNeGgL5z5oZuNc1usTTLlbOc9DqHMfZGbLIEX1UpQyEWnBzGgRwU9yugQJga2IwpaE+yQK38korDqlC20Q6G4AQM/dt7KADm1mWyJU9BwgsBNZNNBfgavM7BIKZbDC/68FJaaL1gY+b2aPogU5Cm15WGUJkGqEwiT6bxRhsTO9sP9lTCHtuTK2mvfXQ/2nDdZDbQ2lzq6/H93AoPMCd4d+mQofMSrgDHffwhqiA5J3shGqgND3TGb2IhLgj/P68OKqagoJVfVzl2e/TUEditrGqQ2XfnIbUqxPTQWYlKw/PPcpYGYLoZeFiX48/VEB1yIE9rwqxP88pJWY2TTufrUJFTttKy+9dYoN1lBvVPryBdLlWVrOZLg0d38+CLIpT02ofbzuDMg6vSAwrQUEeO/3Xl5pZjsBF9JSwhaFG34fKQspXwmU83bg9vANNjGzA919vYztdesP+1yAZAxF5dTMPuCDHrfSApnuixEmG2U8v0NCUhc6/GqJMH5AUELOCdeuBWuLtBMSxs+hJ4zvmBwfFrgL4BQksK+PsCV2QGlse6IKGqU2m9qayVWKy8Kcsr+Z/QGNkaG+gwnsc5K7v2hm26EQ9597PxBUGtX2duA9hT70QWQkPRV5TEte80i/QF78rvV5YZTesgqKTJgLeb5oklOSe47z/VBYOYGqgOcqxswsluQNm6KUSimktVWnhqHiu3H384HzzeyD7n5TRTudckiyb8d8X0LzoSigJYMCdSMyKtxUUmBpTivI5an/uCJFXg1z8DNk6URm9js05l5DkXvjzeyn7v6TwnUvSv6fEUWYpGHQXfPRHLkBAUbW1jkK/LXfvnPOD2tta1RQWDNPMLOTkAJzBHrOUm74B66GmQAAIABJREFUecgJ1DhOTd7jGME4AxpX/y2Mq0NQat2EwPMRkjFlQ+ClBLqbntJcSy8hw1S8ZlOFsIVtMEUTNL/d1WZACFSzZl0OnGEyfjvqn5c18DaSux8MHGyV5eoRBs+B6Husi9a1/B5/DtxkijRwyhX2oL/Cy1JITo1RWJjZdu7+21x2TGSanw7Dh+aMJ5Huma6XLwBxPfo78Di9NIk85TBPNayVL2rpsfCbPvwGKMikm6LIlzNQ5FyrYaWJ3jQjQlDcjkEWj4eQ12eBMGC/4ArxqEUUjrR/Jd9L4fqTTHVnn6S8kI6Qu09BH/Wb2aFrrJdPFzt3SYmauSAYligP3RtHlhNoslxfGT7y2SYvcQ50t3i4l63RInA6UijWTnjWpR5ZFDQQHqe5DFakO0xeoDaL/bodbcR7nBkJtfO7++dMHvQlXGjZIGXPEVDXpxgcoLnX83/h/UVrayynktLJKD8xDQvNc9YibUIABg3P+FdT5EJKXaGJe4S/63fwLdigbA1dAWEUbdX287GkrnFaizUBut8dkRJ7GzL4TEgW3/H0IxND+KaUJ/rjETbFFmF7+9BmvvjXlK6qLb3VpPQ1kQGbmfKzl0Kh2P0MdeX0zkepYxNJhMWMomc47etOVuKRHr7AWhlfDiI1PRrP26D0krPpB1CM9C3gejOLxrMPIwU4p2PNbIcwj0cPwleQAJzSXgWDUS5A/6MgzJWoTRiPedpVeYddwvgwRqGE5nBFL+3hPYyJaz141Yds8+Uwr/7JzL6Mcr7nLvDVfIejkRFsOWQ0Ow7NySPefpN3dUMks0wC/hbuPRX63om8ltFbdDEyIpZyTh9HhosmxeRcZDR4Ho3NG4AjvL/EWZRTNg3X/m3Y3poEC8CHx8ohzg2BilEblWNmZ+D4YASFEKVUaK6q6tRYkCnC7hp3v8kkpR+HjJaPIg96HvlSK4dgKl+3M4OG153c/WuBZ3rkCFgNvYtjzew5z8KuOwwSKd0W3t2xaM78N4N4VUu7+79MeCiXoJK/E9H77iPPAC5NQHRpDnnXfDRTy7GS3Fv77RvnfBsuCmg1NEY+hNafTdy9VGoRlIbaFSlwFIrUOg2tN5+lvxzgu939CVe00tVoXBsqeZtGi1bhpST0GpJVrqbfqJKmaqWGxmmQ9/2MpI01Ga5C2D7AJWH9a/My16xZ+6JKBl9E72MCUzfmV853mNmV7p6nm8zs7peb2SEuzKpvBwP0CLmifCciA54hoPspDNJxwai8HzKKzEw/4GHs711zbxWfJ/hdJkdNjGi+13vRTUcgeecGJD9f32H0qZUvqsjrUqMeBj7oQ0TRNNGbls5gKm21CDIYpGHjRwKPeqHkkik05X0odLsTebXl2gsgC9X0yLI/HuUMP9h6YnN7m9IfQljKp/saEiJz0JVY6qotBOiY3KJnHaFkZvY6Cq/Z2XuYEQ95fxrAclQii2Ztz+AtYd7WHkI4W1g8iyE+BQH+dLS4fsaFWj0T8hS8v3R+F5mAbTZBQsPxSAk8wN1Py/g+gBQraAilDnwxreR2V4TDLOH+BsrpDXGPcyBl6DFPvHY2thUQhm6rpp+PJTWM0yPDQjPaNqdBSvjRyHh0PHBYg+eprZ3GShrZvlmQMjkNPQ/ib70fN2MKCk2OSPMzArfmwpIFHBFLkN5TpS9sz4SUq22QB/dtyFB7XUlBMmEKXEdP4dkWWMsTlHAzu8srMD3GgkypbVuj0lFXI0HuCHdfsOWcOekJgjeVFkKTB/ks9HxroNSY9T2LHDEBUA6UIEyf34TovRkS5NO5PK+08x0kQHwErWuOwpq/E453pn7ZkCUUwxr5RXpGmWtQXfH/ZadiAeshGAcPR97Ns9x9kYSnCyAu8q2EDCOzo7SA8Qj46o8ZX+d3SObS79JL08rza2PY6i4oCmE/K1RASPhnQP3qJ8hIlkf5rIwEz2soeLdN+eM31ghZ1oKsHv6fGUUoxVzsJZDy/0jTnGotpQpHOWZGopQajo+s8eHdzYhAe4dK77J+T96eZN5lF9jfXQjn4X/B4LkXSm9dHtjP3T9EgbrkkMBzJirltw2Sc7ZFAv4eCc94FLWyevg7OwoP3zFrq9Eg0XL9BYHZfDB68G4ke/0O+IWrglcVxknoLxfHNbprPjJ5lv8BfDtVXkzAgvP6IOhceq2BSkw1ZGZ/oyUKyHtRto8gQ9ZpSHnOy4/3GZBMyPXnuft1NFCyTqYo+zd6SP3J55IhnmlaZIz/qxdA6qwOCyxNe3oV6TqPD3svSXsTkJEqx6XI8+Kr1qyxoDBOZkHfcy163342lJq9VMZ/Ixp756LIhycQvtQSZjaLKyKtaDD0LNLRkqjEtn1jTWb2aWREvgZGsMj2dvdYJtbQu9gaGVcmAEd7Vnkm8HZ+qyDHbu4Bk6Hj3hojWC1UYrEhUhc7yd3flB/y4s1c2D8rCs8BWdHfG/4fD9yDBssTKK84P3dV4FY0qF5BlsF/NVx/emBZYBlg+jfheb+AvBiPo8n1L0hJzPkOrmzvANTRrOH4JkiY+AuyiH8EeLiBd7r4Fy3cczfwrRze/2NhezkkrAzzHi4Kfx9GESgPJ7+HCvy3hb93JPsmJ/9vDWxXOG8XZK0s3cN7kff/Kwhxuele50ae1PlRJESJ52vAr8Kz7Iq8VLuFYy8gIJbiL30n8T5Q6sOTyDN3DwJZi3ynIlyC/B52Rmiqw3yHMWvrjfoBe1Tumw8tQM8go8PZwHwFvmVRqsb9SGlaBQmsk0ZxbzehfMq4vTpSYHO+H3XtQ8L1ZBRJtT/yrH6lcN4fw9/LUeTN8sCfk+OnoPF+HPLAjqNhzCfnTCzsuy3bPgZYpqOdmRDA6NFhe1GkjOd8c4XxEueBpZG3MR5/HaWGLJTsG5gXsjbfjbyIH46/Br7Fw5i6HIXfl3jWC9efFUWA3Q28P+M5CbgjvO+Tw+83Hfc4AzC+sP+qjvPWDL+1gD8l22sirIac/9fh/tYJvxOQ4aLU9vpoXX0fUj4nAhsmx/cL+58O7TyFjAxt9zsbwoRp42n9DuH9fyM87ztDP56S8UxBc+UEZIAD5e+W3vumKCruVlSB5d0FvktRis1ByAjyfRTSOdS8ENq6F3lM4/ZCSHGN29chDJ04Tv6JjE1XIqNSqc0HgaUajg01ZkIf3wc5Dr4LfLfAc3vbPhTa3/jL+lDjL/BMSvh/RzLHN9xHtRxCkBti30AyzlXh/2OQd/AyJE+tC7y95b2dGfrFn5EXfgIyQJd4l0XG3E3jLzu+O5JjL4ERoN8/NLQV5Yj49wGE2VQ1HyGF7tRw32eH34NIcZ+14ZqrIcPLZ+KvwNM456Mx+8nk3g4kyPJZG9egOeZqpHRenW4X+NdH0a3Po/X+b8AzGc919NJKfwDsRjI3kMiSHeP4SHr6x2xIZ7kXyWdbjHJumAWYJvy/eOgj0yXHNwAWSLa/i2SDC0jGd3L8tsrrdq5ZSIa5IvSvKJs/lBzftO2X8O0Rzv0v/fL9ZAT4nN/bKsjZMX+4rwuA1cOxS8Pfv9ALy3+MZv2pa97ald7ca8iJ9DxKPVh+WL6EfzKJ3oTknMkFvtmRLvg3CvJ37beK/bzy209Acv29SG44niCDIgc19I+7xvFXdb3RnDTKwTSw4CfHpoS/dyf7voIskCDBYmAiQKGhi4YPMA6FL/+gwLde6ITXoMX3MQoCb+VzbIqEnedJJvoC359pUM7D8QVIhEyEGXAY8sAOGDnCdV5HxpK2686CrO8XoQiHo4GPh2PDGmn+GO4zVejvSv6fES2uG4aBt0+47mEIHXg07/dGtFjdHrYXQeBkIxMEsvSXBuvEZPsDwCcKfOuTTQrh/v+EFquHkTHq7pZ7/BjycB2CUFDz499DyLpvQ4vRF4F9kuNpP/8mYcII/OniN094H9eg/KtD6VUUeGd2zcWR8WgCWpyvIpkUhmlrmH4+lj/KC0Jp3F+Bxvq04fdZVIEk5ZmIhPRtgBmyY+eM4t6WQwvHI+F3BwIlqnmGkrKzAhIs98j7Y9ZX25S+yWiR+xryzkK3An4ISvWYJvxiZE7Kcw+aZ+4P7U/JnwEJqd+kZwCeueFbXRy+weSwPR2JgogMIz9C8+UVaPF7tOX+fxTe/8XI8HYhcEFyfEq45/h7KnmO4hqEIjduDOcuVjh+V9P9JGOlU9gKvIcioWn7Jp62vl/gKQkuA/vC/rk62poS+kT8VvMAFzbwrhj443iYjJDPh/4OaH3fE/hQ2J6fTIlBJZPvpKfALIwqG6Q8J6ExciAtxuLAO2BMG+0PKU+Pobn1mvA+PpEcT/v791F0FUjxmdLQ5g0t16seM2jN/w2Sf/YL3+W47N1/AAmcy6N5aQVkxLov4XuYQSdA/LXOOYV7uh0ZhGZEBqv3JsfuLfC3yiEZ7y3h73Vo3pwz3h8yHtyGcrI/hxxKRadMOv4oGCQyvuNDuych49sJwPEV72HaUfa31vko4VsYKakbkBi5Cnwno/nvKGTcOgI4vMBXO+fPgNbkvxEcLFMxth5CRqSZQrszMLieLxz6UoyKOhxYPDn+DIqIKf4SvlQu24OwrqBKS6V1fTEUZXVPuM+H8rGA5qOZkeH7L8j5cUpy/E6CcxWt9w+g8bgLAgjMr/lDgjw/tX0EReysi5xnc8RfcvyElt9A/57abz1kv1gc4cb8Gcnv8bcdAggceQ/0nKbbhO8xB/BREiNeLV/Cnxu5p6Gnx84S2jgfjasR+Wy03yrwfSe2RcGAm/a52LeSfddm97r6mH2LN/GjT0Yl8kqW7Ci0pIvExfR7rIpGhMLLurHAdx9CeY/bi5AskMn+mkmh0UOQ8V2IwsKajt8MvCv8/34ExrEXWoiKnqRRvPN3oJynaIkf1kgTF+SmqIAzkPXsPKSQHokEqgMJnseG+1oE5TYPDB6koF+LFqBTkEC2VnK8zRiV9oOrKCycaPK5stA356AnNKxNsNiN8r3f3LaPfk/MlcBWpWPJvrWRdX03YJ2Ga05GxoqV0SL0ARKhfpi2hunnY9RPtw7j5VmkYMXfNajKQc5fekeTsu1GoWkq73U2ykasLyIB/UV6itMUJGT/NvCsRNlbv2HpW1Xez5LIaHU/Smf6GwWjUMIfjZH/Q+GVr4d9I0YiJLAP/LJ2ShFDpe9yaw1f2L86ykd9EnmKP1fguZ9MiMyOF+89fwaCoJz87gp97nAyARpFeizRcs3XkWJ0fPg1CltUCmSBd0BwLfEAi6T9vuk8ZBSMXooBDyy9+X5i6OdGgzE19O8PJdtr0D//Vn2HhH8eJESvT4vxveNd9PXl5DdgAEUgXY3zX+AxWoS/jHcGZGhcLu+f2Xu5Adg42W4y+ByGIgu3psXY1DVm6CnA8e+sCBsmHt8BGShfoN8zfEHpemPxC9/4CWRYOjbZvyYK22/ql0U5JOPdBcmZayL57RmUQpt+0/chI8KJSPmfQGZIza47YJDI+O5pe97AMx4prbeF36EUIpUS/k0D/6FpfwnHWuejUXyPe2kxpiR8rXM+lVFAQ97bhJp762jjUTTnFX8JX/pcF9Gtf1yPIn7vRPPa/nk/oucM243gSGrqx2jt2Dc/N2svrt//od2Z2NlHKMipU/mep0eOkbPC78v0R10cGv6ei7Ae+n7h2LJtv6StTZDx6x/0vPcnI0NYui5VRT3V8iX7foIi6z4bfpeidD6QDDgJYU5sRotTofZbBb6HC7/SfNQawRqODUTRjvb3ZlZnKAGZRfLw9zlTHdQn0OIYaxRPSxksphYw8Rnvxz+Ii0tOJ9ArW7U2oWxVxvO0u9+bn1igVxDg4FX057nEnMGZ3D0i7m6HBMlDQ+7LpLyxEkBJaV9KrjzsX4VfvKdIHyNUY3D3p8yKQNZ/CbmjHvJ5d0OW0khLu3ALpgUe916u9mWmEi3pvc6LkHi3QRPCwUhAyu/5CjO7nV7O8x7en5c6vZnN7O59qLgmMLsZkl1zuapt5O0/EHKGUupE1E+u05irmrC9ZgJQOg317a1RdEOkv5jZbijVZQUCIm7Ib5+ucM9RsGujV9396A6e2ragvp+PBdUg3qb0dxOK+6lhO4KJ9uXklvq0ZwBEpnJDj7vKoa6F+uZvPCDVhvae91AL23u587sB4zzUb0YLz6WoX6cljV7wHh7CT9CCk9M9KNR2ndD24QWe9Bl2T/6/jxCibGYrhndxi5k97lk5uMDfCe7moYKHmc1NfynAlF4JuZAeeBeif36J9KIJDyXyrYS+a+m6NwA3mNnuaH7aCr2XlB5CY6SYG+2D1UeaniEHOJxY4Im0MnCnqTLMf+mN+ZhXuBma25ZF3odTvQFvxzvA2qwfO2ac9VcQwQexPPYGrjazh+iFSRev4e6Lhfl8K+BbZnYPKq0W8TFqAOIiveAJGJq7X2+qPhC3a78DZrYFGhvXhGc4wsxG8ksDz3zI8LM6PUDQPTzJL3b3aRrutUS7Al8zs5dQv43fdOT9u7ub6trXVB9aDFXsmRGBROI9LIk7zewQJNcsihQjwrtuotlQJGFaZs/JgNYqxkwr8r4rf/skM9vMM0C/Jgp9cjH6820bc9ZzcveLTPg3b/N+HKbb0DjKqUsOSduOwHDXMgiOi0uCvsvMnkNRds8jo0bEyEjpmPCs30ZGlVmRYpzTTWa2tPeDbuZUC8yLmR2F+klc375gZh/zXpnurvloWLoLOZJaS6XTMuebKi28D62BB7j7XaO8l5z+AkywwcocIyUerbtc6z/i+t1Bz4e2nkBG0V1D++Mo6x+tFWp6t2cfRNHBsdTvtNnxWdFY/whSgiMNzJc163egmj5ytZn9BM0p6bvNcSnmQWki73L3dc1saQTKl7/To9DaHJ9hexQJvUvYrgGuPLLlmBOwf1xYMudaUnmmgV4Pusez6P0elBybaRR8hOvvHXSBWMr0GORMBelVjhw8SxaeIQdRrBrP3lG5LqEDTbgve6E1czYU4Z7SBDPbDBlvPG9gKBora8RY/JCX+DKkRH822f8JghUr418AfeDZ0MD9Kf0RB9H6czTKRfsssrxf1NBeDANJww//kPHUegi6rJ7pNW6nP/wx9VzMSIjWoD+SY0EKoX8d7/dqQjg/Ard5Z9g/LeXIjLmRIvz38DuNJE2Bfkve7dm50QK7K/JwPIAiFJalkLcdvvHmhf3bkqQMoJSJi0ly4FGO/AXA15N9D7a8hwez7d8jAeEItHAfRiGiJZ5Lh4c+fJvzwzv7G5pcFsze6y8Dz8eT/WsDXxvym8b+sD9KoZiXllCnIdqt6udvxA9FhWxCg3cehTtfEN7tM+H9LhCO7df2K7Q1KfT/RVFo3M+AS5Ljd1FOL5qB/nE6M/1W9yXQxJ3mDhZDl8Ox1CPxCpoTvo7yU3dIfxXvzyjkz4djqwOzhP+3Q3Pm/BlPnt7zOplHGkUcXRPe/0koYugjheutiLyvzyHB/kEyzIEh+0bM7/0VSSRBga/zGQJfKVpng2x7kdKvcF4axnh96RsQIqHohQQviwDQ4vGHGTJsPPTFZSl4wVve45wozP21huMLhjbfnu2P4e4/C99gLeT1PQqhnQ/9HajIL6UihWmIPmRoDhmX/wq8RxIwGFra248WLAl6ueSHkaRAoTz07Uc7Fiqf9TsozHuzcF9PkmA/MHxO9i4owurZ8Mz/YZS5tEM8Q6scUhgL26Cw+z4MCOQlPQ0ppg8hz+X/hXEzTaGt0vOX9n0YGSPa0r86o+eS/XeTeN9R+HEaRVo1H1W81wvDd746fM/LSSIBC/yNcz5DRAENeY8HF34/yHgeRHPSdBTGMiEaruJaSyJZ8C76ZfVPoJKzOf8N4ducg7zumwD3F/rGBYQIA2TYOjw5vlO4/9uBy5L9y5NFzCbHOjGBavoIlXnxyDC0Bb2I8WkpyDIMkVo3tb/w3hYN/0cl/h/hPb4/4auKehqCb4eG+5kOOQ9G8yzV4xkZ6ragBbuk8pppROpUjdMx/7j/L/0YPqenZlLobAtNYid13NthKB3gMCRcxXyceUnAU+gHLUmFyyJoScc1q4w0te2ixeRwpHzH/+P204HnFaQ8rJicVwzBoZCziyzkN2X7Ykmxp8Pv8fyew6RSClH8Llm6CAH8Bk2OOyBho6iA05Kr+hb18aGVjqkYO515nqO8VhXQ5Bt07Wjs2pseQGYabtim+KeGwE7wNCoNW8iI8gW0qF9BCNEdo+e9Ey26y4X/9yDJlws8jek9JAYHpOxthDAF5s7aWDX5f/pwvfczlaC2ZAYVGgwrbc+Qf38SEElkNEtTj8ZRKQgF3vWQcnIHZUyWa5HnoTO/u+Na21FQQJHRdpuGc2YL7+tSZNT9EfKyNwExvie/N8qCZ5sA2vkd8jFGkl+a7KtWwirfXxUmApqDXkUGxiYFsRpLYoj7mxH4EjLOxDSZoedfEqMSAewz2zdsTvaUcG+TwvaSFIB5aVHmh7j3oeSbcM5lyPi9D/LE7YXKuIIMppujCgU1bZXCmEvAtA8iY9lCNKd/VQHzhmPn0G/YWYCgoDDcfHRy2z4y0Nb8l/BVzfmj+FZvR3NhURkOzzpgmCy0cw0FI9Ab/UPpibMiJ9YJyMC96ijaeTcyGkyT7JuXArg3PUygSyhgAg3bRyrvryolkY7UOrQm3t70y9qaAcnhZ4Tx/GX6560Uw2Cr0PY8yNB1XdbWtAwaw2chAxmt4Qv3mqeMzYLktOPyd1LxbocZz/tRAXyM5qGfonmk0Sg4Vr83M51hzMhUIs0bDruHsjleX+c30leQR3F3FB61Dr3auLHxzjbd/TUzm9fMpvNCqa3kWluiyWKNhO+dCC8gtnUYcJiZ7eZZmaphyd0fQIMs3385skJH2om6WrlpqbI8PDhuvwuBYv00hEWdQSFkHwkyfyvc21Omsnnpvl8AvwjhoObl0pR7ofrYD6AJBqTETGEw3Pe77r4vssydBBDSGfaNDCF0CRTyezryfqchYOckvEOXhhoteX2I07DtDjt2poYW8l74447Iw/gZUwnYG4CfA4SUpYfcva8Wupl9FUXV7GtmE9z942H/N9z94I5r/89Uu34HerWa+/qnmc3j7k/n+7J23u7ufwr/74CEvt1CutVE5In8vZkdRLn01lVx21VO6pfAL83s3UixvdvM9nX3kzuep4tedXc3s40Q0vhxNliqqi295zzk9SGM1/MbrnNUwvcKUianmjwpn9VBtSlKmwNnhfSjWIJwJIQ8zOX3WKg1XrqQma1Nr5TT79F7zefDSDO7+y1Zqs2rDbxttBe9so4pnY4Ejd8Vjk1G3+977n5T3Glm05rZb5FX4/WwbykU8fW9tAF3X3vI+6z5DpeZyk7G8O0tkZCcUmMK0yjpFjNbwbtLWq1b0dZ/3P11M3vVVJrsGQqh9EPSyQjL6RMkpQpH0c5N9Mbhf4H/mtIFY6isey81cFMkCE8EJprZ/xXae9ndXzazWHLxPlMJwpzOR975iTSkHlVQrRyS0nzuPiDjQF8qaSuZ2ZJo7R6frPsgI1wpJecx7y6d90WUNjIeGXH/STm1DWR0u9fMYirRSihlIl6jdT5K6L3pRgjLH0nN8VB2MeOZE4X/p/J17ZxfTaZSrXsgBXwSSl+9iZDSF671WkgF6KJ9gAvN7BoK5VrfCArvcgtXud5/05BCZmaLIzC8BUnSGNw9fc4nkFOMZF9TasnGKH++cUzVrFnh3r5b2u/u38t2vWgqQ+7hvFXR2M6pK7Vu8/D3C0h5jrLMtgymOJ6EvuWxYXvrsG+rsP1qojNtgJy2T6O15AfZ87yKIm3SfS/mN1/J99FwjRnd/XBTavQlKGrk6wxJtd8q0ObIGXOHu+8YZNBfF/jOQzgLF5KUAY1kSj9fl16qxT3IYDwaOeT/n0YEZDHPydCE9M2BA8rd2o3BgdxXc9vdbw3/tk0KJ1AwYBQUxIeAP5jZ+SiUM/IdHv46Cq3L27kj3xf2H2FmqxWeYaCG95tFNQK9C8/gaOBoU17rVsAzZnYvcK67x+81o5lNm3dkUx30mZLtrZDnwz3krWf8C6LcrRuBT4dJPC6m3wmGlJw+RmIwCLRuti8qmE53rupYCYDVZGZfQqi/MZf/7ajixlHtZza2V9vPx4JSQ9tHCAuHu79gZukkuD4K58rpMORR2xd5SiJ9GoU/ttGOaFE7yN0fDnPFb5PjPwEuNrO9kBUaJIj9GFU6iJS+q3XCebj7K8kz7IUm/QfNLOKeLIcMbruQkamW79aof15Ke95+Lb1gZt9AnuwPB2EoN+o9F/I0rwNOMbNn6Cm6RfCUN4vM7GHK/TJX2uIz/IHBZ0jPeyjMKeehMOePu/t/MrY5kVB/E/1zeVQwrkT973rkQfmMmX0m4ds9aevvJhyOKJBtTncuconGufsAtoS7/yvMmSVaOFMOIu2IUhNOD+9iFWSM+IK7X1xqKBhwP8PgerR7xtr5HVz5pZsh76yhSIVzs3aiQvkz9O5uDPtGS2sAu5rZn9E37ctDNbPZXPgnRfyOjIbBkqilRd3902a2kbufZGa/o9/Q30pm9k7k4ZzJzJanv3b7zP2s9TnZwOPhWc8DrjCzZ4G/Fvgalfnkwqsjj+aLwUC0AjLAPdp2XgfdaGbLuPuUqWhjCbTWzE5v3Qf1hV0L/PeF73MhDY4Fd5+EsDJmC9v/arl+UblL6Nu0zEdhfv8m+vb/ovftXyHBywjK4A+RQeP7SG6ZE5jGzD7j7pdF1o77GQ3tgYwjf3T3tYPh5oAC30QzOxM5n9JnTY2MByAZYnYKStMbQUH5+4CZWcOcGulM5BD4Nf24WKOlVkyghLrWLNL9aKyvT1lO3RN5sxcxsxuQjLV5zuTCh4jYMIZSpNPx8GcAM1vN3VdPTr0jtJt+/6Xdfdlk+wrrx1nzoEQ/h+atVM4r4VeMCbn7P83so8ClJoyZjVDFoKkxWNV8K6g3Vr/cdD/hnq9GMscd6Dutj5y8a3spgLyOAAAgAElEQVQPp6+arL3/jz1ZN5DZNCg3/ozK9t6Pwua2QCHcZ7s81SnPZGSZmUIyyeSW2KBw7k0PoCXyrZPwbJacMiNKefhrLjyZ2fdL9+vuJWCeTjKzk1GuzCR6k5EXhLapJjN7FQkVA4fCNWcrHBv2GkugqgQHhO0fonCkL0frnykC4XDg765IAYIytz0S0iaivPgZUQj5Wii/Z193v7/iHr6IciIXRuGq8RlnRWkL2xXOOQkBeqXK+qGpcm1md7j78mZ2p7svG4T6y9N+NNZkZpPc/f3ZvjvcfflRtlfVz8eCzOxCBDb2OArbXcjdnzMBTd7m7u8NfHfH/wtt3O3u7zWz2xNFYOT/qby/dVEkwfuQAnM3SlG4NOH5LQoveyLwLuTuLwWB+1oP0VGBd2F6hq27PQMANUUmxAX9NJQrWW0lNkUZPOXuNxeOvRPNl7e6+x/MbH5U/eQ3Cc8sKNd5GmQAG48MVP8ISuCA8TNS7B8m4LJGsLXcgFu4zyjMHJnO5yaPSKQZkaHoHe7+3ez8WYCX0Xjue4ZwPI9mmxt5V/4b7m/ZpK0ieK27XxmO55EcOd+IsTV8+2NQTuuzaM3azt0faWsjp/B+Vsw9JabonVvdPQd0wuQ12YfBCKkI6HkYUuQWQF62P7Zc/0aUgpavqSdlfK3f4a2iIIcMUCLoXuTu6ydGK+tnGzBaxXYXRNVbSoCww9zfLe6+spldh9aop1C1gMYIh3TMIIX3swiT5Nbk/l8ATowKrpnthBTOfyEA6k+G/csDh3gLcLOZrYm+52WuaKP02DHAEW3KvJndiYyoyyIF9jiEIbNmOF4thyTjeVoE+vgQ/SBlyxbaaSUz+6AnETstfCcUdru772QJ0G+JPAP6rbyv1vko4TvY3b/R0s5t6NuPR3PSuu7+x6DQnxplh9o5f8hnuNXdVzIZ01cJ+kBJhjm1cLq7+zYJz0R3rwE/jYaTxd39N2EtmcXdH8t45q/cdyjqa2fSr/ylUanV91Z5/2ejMXMl/QarXP+o6iPZOTOgsPdPFI5NS884cL8XIqyDnnUacEacRxuuMxn4fFxfzGwVZDhOZaTfoPnj1rD9AWBXd/9C2N6InsFzgofIWTP7EPANd/9U0/WnhqwXmfQ2lDJwJcnYcPdzzGwdd7/K+qOYSHmyNmvH81FovG6FHFL/RkbYHTO+bVC/nEAGmGlmJ4Zzfp6dszvCh2qVZUr0VhgRJqGFbUF6QC5LpB/dzK5z91KoZjy+OHqRMaTxdARIt0AD/83uvkrFvU1GVsOJJFZDV3hf0znToDJ0RQXRFPI32nC+tJ17kXXuDf9gU6N8TsU1p0XAi7ugkjwg8KvjUATB/zLejyHP1bxI4bkXAeI9PMQ1x6O8vDZE/fycgXeT7+sSAM1sH3f/sZkdQdmrOppF+U4E2hU9nONQ7m5R6R5F+639fCrbnhtFbMyLlMaIXr42mtgOCdu3onzvP2XnL4aEnhUT5dWAD5EpsrnyaqoGU0J2HspQFgwee4RnON7dJ4f9q6E8weo0BFPkwkP0kNVjH6kSiE3hfMugOuQ14djpueOQweujDccfpcVTFpVIM/sTheiKhG8glLZwrTlQjmnRG57wXe/uaxT2vxOlGDhSrJ9KjhXXiuT+8uoC8yHMi6tN6UrjcgV+GArK9TReiCYIx0929+2b9pnZ15AH5ovRABEU2COBa9z9J4U2JxDWShR9swMyws5MT1HeBkXcjHikSvPRMAa6pu9gquZQWs9GxmDTHNl2b7VUo1BUtrMJwoN4PmzPjgxz52V8K6JUxXyuGRjPpnDvs5GCfQIybH/Xs1Suwnl9Y8Yqqi6YUqbmRrm5MZ1lXpRznCtO7yg08UKuVJgqfyxKD89p4FljHzKFVT/hSq1KjcDVcsgoxvM8yBMOWpsHqnUFOfNoYB5XFaplgQ3d/cCaewpt7Jdsfp5epax4XwPe99AvjwCWQngy44AXM6NJ53wU1uxtkEH7+2b2HoQHcUs4PqK0m9m97r5Ucu7Iu6+d8wPvLPQ8poujkOlLC/3jXBQB9RUUufcs6m9DK3+mNMfL3P2qDr5vI5lxEXdfPPT70/O1ozS3NexrNB4lPPsjj/G59Ct0A/KlySH1HvodmHmlhKKS54Wo4GHXrHD9W9x9sbBdVIKTa+bK8AIoFW1LZFg+HRkU8jlkJTSnRUP2f4CdvBcJjpndhfp/lOcXQs6b1wgRY6ZU0fGepEGbjOjmvSpaCwDPJXPz2igl5FHgFx6Mn2a2pCs1q7imxe/Q8M0TNt/JzA5w9/1q+kdy38N+qwVpMFab2cHI0fpnegZ+d/d1zOw+LzgYwnn3u3spNa2V3gojQlw49kZhF0cUlLDvoI51Ov0Wvn+G46+j8MidPZTSMrOHvNk70GiZyfiGthqaPOoXu/ui2f6VkQI83t3nN7PlgF3cfbdh2k/aOxPY3ZtzpWraqLKKvxVGhEhBGYvv8kEfDC0ey2vNjHJ2/xe2lwA+BTyaT5DJOZORgPhs2H4H8jQvk/BEAXAZVIt6VmQI+VU4voG7XzjMglDxLIcg4fSXSOj+AvAXd99r2LYa2i/28zeTTBEBRyBjUzTsrQh8AwEwXmLyjjVSrryayupsioDc3tzJsIGGEYiDoLiqK32nrc1OhS3hvQCB9g3kPdYqj0Mqma2Gi4w3bXMa9P2/6IkXI/DtggTfq9AzromwAI7P+OYvXScVfEze2i+juXyRIBwfVXO/SRtDeSTz9xfe0RR3XzrZ9wXU92dF3/ZFFCFTLPUa1zcLEVJh37Uo+qft3koC6leRJ+QiWoTjIb5Dcc3J5sgDyMrwjWauDO1WKRSBt7WkoVVGgZnZ/SjSMY/eGDp8v2vMmNkGyIj8aNj+LqrQ8CiKpKs2tmftPoIUnWfR95wdhcY+gzyFEwNfcQ7L5q5rERDijgjf42/IS7ZMOD60HGIdxrewnZcU/RDQV1I0ub+9gV8lCvVd7v6+jK8KA6n2eUwRAlshD/eKKG1oMQ+pn7XzkZkdjfrZOu6+VOjHE9x9pXC8MWqv7VjHvU9E7/PtKFLpNuAld9+25Zy2iJaF0Zr/zjB3LYMiJn6c8Dwbzn+JXmqke1KuNfBNQgCGtyffM50LF0eK60/pL4k3G/DNdO6tJVMkU06e6yqmyOXPIsXPE75ROW1q+oj1R+ONQ2kK3/MQ+ZcowXOjyLlopFkbGaobjQwmx853gG3dfVwDzxzhIQei0qwhUiySt0Q6ZO3cDGzi7n81Ra3/HjkNl0Wy/y6B7xh3/5yZXV2+3BsaRVw7nqvSv8zsPmDZfCyFY41z0Gj1vrcCE6ETyIxeruOXkn1OL/9jMzTJXm1ml6Fwkra8rWWQZWYdEssMCYhLoAtNYEKNVsNEGLfw9ykG8+lBYfjrE2qHuvvkYAXrozDYDgaWpn8Byg0icyJAnVuye2sNC87oEJQOcSk970CJzhyiTUxhsrsymB87dM5qMBpMTT7jAFmzx+kytPj/ycwWRcA+pwDrm9nKXgZKORTlXZ6Fvv8W9NeUBYGsPIu84DH6YAQA0d0vDH9HJQA30D7A5xCAkyGDWQl0pYqG6OdvGrn7pWa2MaGSQth9F7CZh7DZ3EhQQX9BCPT/TxgQYDilwuXxORRoBaDy+vrSoPDzKWZ2Bf1G3N0JdcEr6JHai7nyS18ys/Elw0VGhyb/vxqus0WBb29gee+lL8yB8uhzhfliev18RuTxuJ9+ULLdkSf95nC/D9ggsGYXVc29NpjPTODty2cO9xHBN2dFDoGu/P0oYD9pZuuhXPb5RjkPvYIUsW+RCL0M5mjWfofi+PN+L+dXxnDO3JygUITrPGEhXz0lqwCAQ8asnEqy1d+8G4AvXrdkdHoeVQeYVDFmDgr3iinaajsUubk8MjQPhCxX0mUIy+jy0PbHEVjzGSi8eBXQHGZynHwonPcHD9FZCW2JPOU7uwCU5ydgyQQaSg4J1AomGOhbqGznM4FnLqRcnJXx1YKg1mIgVa8x7v6gmY1z99eAE0zpQ5Fq56NVXA67OwLfsybvbaTlrIeZkM83KR5G7ZwPmodeMrOdUTj6j+P1YcTpklOU92ZF+Awp/RqVrz4sbN+FwFV/nPDMWXlv/3V3N7MYrTlzdvy9yKEwO0qTi/QCiiLpoxrjkdcDX2+BDJqt73oIfaGmj6TYcq+iimoj/dt7KQIXoSjoJ8P2vCjirXR/C4Zn2RJFDexT4JkeRQMsCEwbx5e7/8DMZnF54AdA1gNPG5ZIiWbyXp7/dihK9FCT8yXiUuHunwt/hwUObiRTeshmDOpFOXBl7Xg+Go3Z5dB7PQ6Vac4dZ5NRHx6IrmIQLHbkdpGxbGh6K4wIXUBmnQPPBbp0ril0amNkNZwnWF7P9RAOndAmCFSqazKMXo+06kCfYDSEMD5NWEjTfSVglROQd+VnyMK3I2UBc//K67bRCsj4sh7y5J6KFN6+xc3df1A4t43OR5Ehvyd7RqsME3qjyBKPExpwMyLk8jWoQ9TP7/c3wVOwDvpOm7r7PRnb2fTQryOdRSbMWAVyb+UzxpKi2yEBcappSKXzTSNXFYeh87ZaaB/gkuB1So1zQ+eqTg2Z2WPuXvSKV9AEE4bFOWNkDLk4/FJyAHdftaaBNi9FA7UZLtJ2axf5x+kHxXsBGYzy+1wm3Q7zVC4wvuwCyIw8A56VsG93d/9Zw/3Uzr0HAwdbRz5zds6/a/iAA00pXHsh795s9HvchqE9Efjf3zv4qr5DJY2loa9LoYhUAwB3m5n9FAnWjgycpRTI/czs1wzmM5ei3lYMvwvD9noI2+ALZnamyxPbNmbch6u6UEsreshLDteaYGY/cPc9g9AMgJntgRwL8dl+G7x9RyTnPoW8vnH7MbRGx+1qOWQY4xuSzVIB+x+UDUG1IKhTBYJZoJeCDDLJFKr/JCojF6lzPgr0v3As3v9c9EfANJ3XR7VzfiAzVVTYFinY0K9nTKRntB24FINGyLe5+3WJoukmrIz0/l4zs0/Rq1ZzjfdAIVM6x8yORIrUjuH+jk/aiXrFGu5+fcWzdhqPTHhYX0zvDUW25JgCd9Gs+KVUqy809pHEkJMbnWczs//6YBj9gt4fAf00KhffRyav/3TI+Pdpz7CeEjoXzV19aeOBzkKg5nfT78SKf4eVkdJ3sw6K3IvOl/IJYwdgX1uhpnY811TWAmHL3WdK/80dztfSDxabUiOGVRu96UaEoHDtnmw/jBBi+8jM3segta3vQ4bOfgpCfX4Hsh5+HXlhU2qzzKTtVVkNzWxD+iesiwpsfzGlNHjoFLuhGsw5zeRCNTWXB3J/M/sDIWwzKuHufq1l+AomD3s1uRCCJwFfDwNla+AIU+m4Kg9JA83sAfiwQHsiD/mhhWOlaJCxpjaPUw2i/gCFPpwbDrDhS0ONCXJvWETnMrPpKwxl1VTZz8eMzOwd3oBF8QbSQSgse0aUf1qkYBn+Aar8sa6ZLQ180N2Py/je571ylcNQWyRVF+2JhMxXzSyC2LmPEgDVB8Hx3kOvtNIbRSXDRXoPbekA/0VhoBM85HQjgMubTdVxHKEo3xLbaTISucCHVsp232Bm+6AKMmujCLmLsvNeC4t70Ygw7Nzr7t8whdjnIL+jWujDufGen0cC6NTQ3ZRB74C+71X8DoEnnSNnzz0kDcr1WFGrQpFQTUnD3VDo7un0osBKivqOKEd8OvojIkvPOQewQjQQmXLrz0Lz8UTkiW0bM2ZDVF0wpcOd4O53N7QX6Z9mti89MLEtgWeDjJOumTsjT3gESf4RiuAYMSJYf4rV9Oi9/Nvdx3fcwwANaXwrlRS9tMD3JWSAWNLMniCAoBb4okL4XJBbn0JKSB4yvqgJuwh6c3QJ32Z7ZNT4MjLyvQd5NCN1zkeBDkcK2zym0sKbo8oObyTtgRS1c939blM6wkiIeK2MndA/TREq0RCyAVJiRyg82+r0ytruEwwBfc/q7j8ypUS+gsAJD/IEHDmhp0L/eKe7L2fCwljPB8tF1xiPjkb9Oo6/7cO+HC/oYFSl4C7aI41b9YWE2vpImyEnRgZ83d1PCfuuScaLE6LAC+fu4O73FfbntIBnKUGRgmxlaO7orBRgZqchw8qEBgfK1WZ2BjLEvZ2QkmGKpiiF+xcB7EmMm1aZQkpFhZpAteO5prIWDPaFEfI3oHT7W4GJENGO+8iTcJywYK6FjAiXIMvU9e4+UFak8prXoByY1DLj7r5RgbfVCmWqIrASMl6AhMHb8oXLBBZ3OKorCvLSfzn33JhKm3wICQhXIaHrhx4ALqwyb20YChbpLZDR5X8oX78RibuivQOBG72/7M6wbQwVsWBmX0ZVPf5lZr9ChoJv+CCi6c3uvor1sDhmRl6lZW0IRP3KZ9gIRcZsiABDI70AnJZPOjaGyL3hHawQrpt6pUblUa/t52NJJjC+SWhRuLRhURjra97m7itW8F0a7utbQbCYFtXrzT3Z1yOB+ETgd14oQ9rQ/kgkgpmd6O6fHe5JxpZM9cI/jb77u5FQ+LUh2zC0kI7W85y21bgworn6vchSv0UFP96rCpMaJ6ZBY2gOTxCqw2L9OVTW1ZCg+KvEYBH5DkK5uTmWz+0JT9XcG8bfVshYmVbjGSZ9LW9zzNLOTMBo70XC5ABKeM37tzqQqlTRnJme4WKqDGXhHtcl+aYlhcJGAQBnCnPewN3PzPZPyeeLljbuRUC5EfhrBpQPu5RV5K7akFUXTGkbO6J+cQKKyithosyJhNQ10Hu7HkVmPA/M7z2MqikoZeDl5J3c2vb8plS1lb1X9jnuj2H9VVRjfAsGq/gM1/lgSdGUtwsEtREE04YEfAztrY9AoouOjNr5KPAuiYxIIPDPN7TUdBc1yXeRCnLeYqh06kpIVnsWVY55KOG5E6VMvRa2p0W4B0NX5AjnX4PGzpGuKluGUh7zVJnOCipmNjmXIxv23Y1AN7sqyLXqCwlfdR8pPP9cSP5N8Xc2pZeaVBwvJtyVAfIsfN8UjfVTH4zgTXmqZGMz+ySat1ZA6+6JcQ4Kxw0ZCedFII9PhP3LA3N7SMtK+KsA7M3sJndvTSG1igo1ga9WvqiprFWNLzVW9FYYETpLdIUFaDkkpC9n8gL+2t2bwjC6rpnmjBhaPLYuTAqdZRTDhPV+76EYjwv3GcFZvuxZicmOe1sJhUDNjlDixwM/9l75kxQlNwegHAoIw+Rx2RK997PQoGqNzjDlzuY5X/mk8ALyhP4XCcZFAc9aoktsSGAT65VP/DiKbNkPlYnJUwb2RSFQn0SAfDsDZ7n7z20MEfWza9aWhtqfSuTeiraKQrsX0J8r22vt528EhQn/owgTZWV6i0IpgqepjZ+7+1dMZSNLxsq8OsMPkXCVRy/l7caSVOl4HABUC/sXC8/waeR1PcHdr7Bmb7oh48Q7wvlDGwetA/ytso23odSvbVC44rnAlu4+X8Y3DQJtK3oTMt5aYaA217OtjTuH7Z/ZuIkYC2e7vM9DGXPa5q5h514TCN+y3lHZxwbDZa8FfunlElw3orSzvPrQ2eF4FUBc4B0zUNg3k8xsgrt/fJTntgHAjUNC4Nbh74DTw8yOBX7WJjwnvN9BY/H8sGsDZCA+FK1z23aNGRui6kJy3SWQUL41cANwrLuX+nXX/e+J0s6isrExSrlrSveJ5/3Rs/B5k+PpLDSPtr67GuObKYX2ycTAMROqwPBI1lZtTvOYksm58UFkmDghKv7DzkfhnBWQvOuobPWo00etIlrFusvItvUlT/g2cvfY96PeYF5InwqyypreA7t+O1KCo0z+LOVUqCin5gCMVWt9m/Eo4bkdhfbH0rELI/kzr/RwrYfSpm1U0BdmA36S6Atj4oCwAP495DkpiPeMhDLV+foR9LvFgQfpr9ySOkiPRnNPVX8N33xbhNv1MDI8nQr8HBlEb6hspwrA3lSG+05aUkito0LNWH2rwnUbgbHfCHrTjQjFm8hKdCUWvoko7PIFCpbAIa/xfiQcb4E+6jme5OcFnk4rVJiw1vJepYh3oFDv2DHGpDZ9cr0xi0QwhehPAaIAkefj5grWL5H3Z20Ucr85srTuzJBkYx9dMtllYPpZaOfsJqOKVXicxpKs0uNnlci9bwV19fM34fprI6yUWVA60teBD3lzaUxHoEyT3P18a6jS4IOW/VoD2DVIoLzCFdGyKvCjpoU/KBUbo2ikCF41iTLgVry36B2/DwnxxRSHfGG1BvC33PDWRWb2H2T0+DYaU24NVW/M7BQU+dNaEs8UMn6iJ+WbGviup5fruQEh19PdWz3aLe3l5fQA8P4Sc+OQF2fvwRbGdi4fxdx7KRI+W/EOTF6d6YCovG8PvOYBdTrjLRq9kuNnohzfbUhyfN19j7Z76Li/zu/wZlLTGtFxTqMiZmYfRu9rPTR2Vkf4SwOpHkG+WISWsocZ/4qhPUPj8bbs+FiPmXFI8N8RhdCfEZ77RXffKvC0KolZe/G9RW//HdnxNH0lVlpZ0zMPXzBubhXuaxqUdnKaF0DWaoxvJkyj1bwX5TE9+q4rZXyX0ctpTo1uh2Z8Y25sMKVcbo2e2ZGS+n9t47fQxneRIfts9A02Bs70IUpUZu11RqtYQxlZb053bbrWMBUhtkMK9ZXoOddCyvwp4Xgr9oNnUS7hu38RGZNXMEXIfMHrQtPze/sIelcPhXtbANgxN8yZMFX+iwyFbRXkls/HUXZ8LNes6919DRus7FQVBRbGxQWeRPWF/cXKC+7+ZzOb1t1fDYaGpVCa4ovJNQeeLRgQtkFVTP5OD/NsMYQpsxVyFJ6O+uykvI2krauB96O5vDGtJJEbX0X4DgPvxDoq1IxCfyuVfh1I/zKlb6wKtOJLjRW96ZgIVi7RlYO43WYKKT8WTeD/JuRRDnmtxVEH2hqB55yOFtmmfNC7gHdSBs+JFHOXrkYd58Mo9GlUFO5xbwaFrLgoz2dmh4drxf8J2+8e8nLD5sGu5vL23+kKPz2UJH/ThktB2JxedMmOFqJLSudZBR4GMNnMLkEWzW+Z8j+bEL4vpZzz+EZRI9BkSj58fmAjhf5Y8ryPFnNiTPt5DZm8DdshRehplGt8AZrUz6SHpXJbsQHlEX8POD83FjSR1wNI7hnuZRFTSOFcqE/nz7AsErTWQ5P4Bq48+3chQ2gNtsC7kcexCXwq/6Y14G819E00Xx4N/M7MTm/hnRe421QtJl2o8nD7tYHPm2qNp8JArjjV5nrW0ikUyuml5MIxaFvEZzaFPdYac9pwM6rm3sRA9hICVstB+HJBYCXvD429ylSGtkQXmdmnvDntrBogzuojRzq/w5tMTejUwCAOQ6KIxf0nmIANDzSzx5FR6GhUIvAFM3u4ZEAINKwScgeqoDFtuJf5M6PdmI2ZoMRsiBSxH7h7lLd+FBTzSKcgOWp9EiWx0F4sq3h7YV+kNLI0RgENpJi60giOBY4NRptTgZ+ZKiR935PwZaSsTUc7kNm0nkSSuDCQSng4tTnNtQBq1eRK0zwbmAml0mwCLG3ClijOy/l8RKjG4b2Iix+i73Fg2B5KSXT3XwO/tl60yp1hLUyjVeZwAb7tEdbga02gxX1kSivdE6XAfC7MJ0v4kLhLZmaoz16NKoMYMiA8kdz3awn/svQMgtd7OdT8ywj5fsmwbj1JAROoxngUxudiwBLh3u5rMHBFw2YahVNa639qiiY6ExnS8qiQodasDpolnDNakO2ZGQTKjMaC96HvAKrcEp/jFpSasHHNBYLCvAwyHGzm7o+HQ6cEg/FhwGFBod8Kzd8zojnkNB+Mct2/5ro17yQxFsxNGRNt2G/1CwqlXwuntuJLhXv6NIqoe8EEPr8CcOCQ/QN4a6ozdJbocvcISvTLYBWczd3vZHi6DylzG3gvV68NjbqzjKK7n2rySq6EPv6+LpThSMtaDx04pSbrXQTXO5aywpl6yXLlqUmZaqKVUC3s2hzl/4S/LwUl6B9AqvgOA5r4Hxci6qvByv4MhQnGGiIWSIBNAu2Iqh086MIxmJMeGnBbCJtuLgthG2NqA5rso0qDSQ2l+eozosWtVI6qiir6+RtBNyHE442TxQBkVPylV5TGNLMI5LU6WhCicS6Ov1Kf60wFCIaANekJA/d7IWQcTfTHorrS/0nO/2vDvFCiB4c0/tSAv3WSK9T4Z6aQy61Redp3mVKCzs0W3FojxbqVfC+b0iT+ZMI7eQKFYo+WasvpTTKF/51JvzHkHIY35pxIwM0I2w8ggf+4WqMWvTl9Iv24Kk30mpkt4v3hsrlnLS3X+k0za4q6aQSIK1AtSnjjdzCzVX0qsHhGSeORAtz0TXOQwzZF7Gwk7G6JvkMEjyxShVA5Qma2G3q/T6PvaaHt1Pg2lmPmLuDbDQaQlZP/q5REKkoteiXIVzh3PdTHFkRj8hSUox0dCZFqjG9/M7MNY780YRmVqozcaGbLNCiaKdUaG/rIzObwUPo0278BSodbBK2HK7v7M2Ec70H/94hUmo8eQf3s5bA9A/Ls6oQQ/TuMkhi+xZLh93cUJbinmX0+GMiLZWQLTZ2A5rjVwvbjaA6ORoQlTakAA7dA4pF2dzezi1wpc61ArGb2LeSxPi/sOtXMTvEMMDHoCuuYKtmYN+MaNRqPTNER/x975x1uSVGt/d+aIQxBkJFwVcIoSFAByXFAgpIFlQyCXERAJSliQgGzoCggGWYIApKzSIYhZ4YBBckiIAgSBcWB9f3xVs+uXbtD9T77zIzebz1PP+fs7uqq6u4KK77L3P3UoDS4L5zfxcz+4e6nx+U9M+uQy0jwP0hmOi7w0md6x7ska8+yvJDEVm7q1g0iOhIZWnq8ccJa9SU63+EsMzvS3Y8q+l3sZxl0AvIOLTOgLRP9/yTwM6QUXQZ5Mx0Q+hnfk7tPN/KNJmDyXwDvQ/LOQsgTtVgb2/IXeH3q16LMyaYQrQXd/f+pZIMAACAASURBVKH0eqDvuvvZZrY6yi7yc6QMX6n+qct66j7dHSj+bSMEZjOUej6NmLinEGO/DvB4Tfk1y46GNhZDmtji9z0t+3jXVHyvvwzvYgJy15q7ofx3UezVZxFD+Szw/T7bPirUtRvwMLKyjC8pNwl5qEwMv+cDLq6oc06kQVu1OKJrI5Hw+ANkwZ4LGI2s298Y5vf8Q2DDjHIHIA36c2hT/SuKlxtUP64fYF1d43yY3ptllpsHLXq/Q+BC1yBcg7jMg0iAnRd5KLwHMcBpXV8IY+6l8C3eTOsK5b4MvDv6PRdyL23zfHdnlmu7hpwf5taBYW5fiIC5BvFNlkTW9UeHWM+8CJtkQbS5pddXQDGl84e5cB5CQC6rayPkUv294igpsw5iMLZBKe4+g9KxpuXGlxzj+vwOd6T3ofCa4Zwz6yBr+HUID+EJYK0+6/pCGNdrIovu88CuFWXvCn8nReduaPMdcufDgN9XqzaRB1s8798NXBL9NsTsHY+E+NcQgz97SV2fQnvfP1BIwzvAAxXtPlK2XiVlGudMPOfq5l8oOxcSUNcojpIyt4a/l4d5uEy8NiBk/teQAvvV8P9ryADxk1BmFPJg+FR4f/sh4fEwSniSMBZPJNrfo2uHJ793LDuSMgsDtyJe6CngZoSBlNb9B4Tg/hASAichwSstdxywZOZ4ehSFuK0I/KGizCkV7/4eYJ0WY/eCMCZPCuPjLyirxuHFe0O81v2Z9R0axuWxSLERX3so/N0Y8WUfRfvpXcCnSuq6s3im6NzE6P8HwncqPZK6jkaZTJr6/0dk4Cl+z4rCtcrmwaHIKn4bEvTmKilX+d7Ct3pXyfk5qOD5ydjXkvJLIiXTW3G7LcbHaVSsBeH6X5ChsPQoKb9QdLwfefyU1Xsf0fqI1rD7+mkz3LM42le2LY6SMjMiz6fTEJ99JjJWpeVWRgD8r6O5/zbwakm5Rr4RKdjeU3wTpGw/rp9vFcpPQGEMp6DsPPvEcyYqtwlasx4Pvz+GwkpI20behNv2058pdfVzU78HYk6WCv9viax2+wAzJ+XWDR/7UZT+cfEhtjsbiu+8BGmqjwY+mXHfagihFWQBuAJp7H+IhNtzw6DfZwgD40CklXsvEnJHI6DJ4foGFr7D0UhLfBlyi+lZ8JL7ZgbmrLi2RXE/iqc+D1lvquoaU4yDkmu3h793oQXXKGG0kKb+AeBl5G3yTxSzn5a7reTcrcnv5ZEgdjc1zEKLd/waYhDfpMNIlS1E2QqTjDZHR8fcSLv4UB/1ZI3zYRqb86A0m5XKgVDuCuR18scwlschfILa717R5iTE1N4bfi+ONPtpuR5hsGyuI830OYgBfaw4wrWCsU6PrvEBfGII73BNxJzPNMzfKnezzRacMts9Bm2iTyEl3CRk6U/L/QZZ9U8mUQ60aKvtWn4dYhrujt5RX4q8Yg1KjhuQIvg9SdmZw7xdmmQvDdeXrTuiciNb9O8mtHadh9x/P1223tR9BzIE+mJupHMlnTPD+E0bBbGobMGong68UFJXLVOZlL2WCia8z3E0KczDyWXzj3xlaq6Q+JOaPp2F+LsLkOLrSDrAx5eUlO9RyAziQMJLJd9Dt1A05Sgpl6VsiMrvg9bLHWrKzBfe9cYIRb6fsbtj3RGVqxUmo3L/SySEJ9dKecOaum5GoRrFWrkwgfdr+6zhfU8O7/9uJMD3rC1A4dVc/J4DuLSk3OXI0+5D4TgApRBMy1Uqjxq+f5kiKndfWwLJDPeHubN7MT76eG/XoHX0auT1dhGRsImMht8L/ek5krraKKMmEe1TaP+a1LbNUH5/JFw/jxQqzyO8u+L6JxB/+BzCR9gOmK2mb3ciMMR7kCFyJxTeVfYMtXwjHUXZRIJBvN8xHsovFNqcI7yPQ1EIYlruLrRGxwq6SUmZS5Ay8FGkGJ+ZEoVEzjHVwhlMAFtLoVyYD6EF/PfIgjwOfVwA3P0q4KrgTrQNcKWZFd4Ev/FyN+JKcuUqPg3FyYxGQu83kTCS9jMFYDw3XDoeCd63oA3vbsQsbOfB1TFQV1qnDNox/I3DFpwSV/9BkGsEFW6IX0EKm5+iRWzWuGyIHfoSUQyZmR2dPC+Uu8YcQ+IaY0nqJTNbw3sR5HPxMPZBwv8t7j7WzD5CeQ5kN7OtEBp68X9KA43b9Xz3wKwQj0yKc/9ORmO3NQAm+eN8OCgr3pY8l9przewQJORUAhWRHwowwswszJ/CrbMsjnY81W7ekzwP1O1QM/OS86V4AmFNK6hwvS27f5CUG5/3AyRMX+VKl7UWWtO7yMqzabyCNvVjo7FXi9MS0dKekU7PzOZHYEWrhfZvBPZyhdO0AgMjEzcjtDtb2Jeq6DIkaBRur1uj7/8KcJJVp0dc2Mzw7tj+ItxsFPpWE0NdSyFLWxGb+ogpzny8N2cQ2BvtF3uib7w2nb0sprrv8MEQSlJKrjDCqxFO0XkohrUWyDODPtdcpIvOp5NhAKQoKqXAl1wMXBzcSVP6t7u/aGYjzGyEu19rinEvo8dQfvZL6V6/pqTszZkz6bs3YYDsWtJeFq6Kd2LWX6EG58Pdv1Xj7vthd/+oKRXfX7wDTvt7K8fzmMXM9iQjNallYHUEvvIAQkaTsHd83xOQQM8PP6kM2TIBDe4S1bUy2tt2RftcT+iiKV7552isGXCEmX2dluuR52dKycK3cfdxZraUmY2h+zucV7w7U+aLPej9VilWzoGI/1/ABNK7GtorC2oT5pQVP48MiA+Y2eVo3nwS8bSHhj4W2ZPm9m5w0oNMIO8AmNn9iE+cAdjJzB6jFyh1xrI13gQSWsY35O5r45ES85Pu/kzJ9TZjpCkk8VnPBAcNfOxE68VtmUIWQBORsH+rCfMDpIAuxmp2m4G2Qpb2u939cya8iGOj6wcjL+h9PTPrmWeEDJDHN75swmqbgGTP5+kOMW7LXywJPBV4obpvN9ndXzHripJI94ktEX//c3d/Oby3UoDpJpqamAhrufuHg2D6NNKevW3Kb9+Dd2DdIGv3IAFjdcSofLzfToSBdCzRQLM8AMaZ3f2k8P9DZrYv8E1PkF3d/cct+5MFrmdmo3MnQWZ9S6Jn3go9cxlo3ilIU1lksdgGLQBbJOWKd7ARcLQLHf/ApL2fhba6Ui+hCTaFPB8P45/u/maYxDO5+wOB8Ulp29D/o00I6bcSKawC5cZP15K1A5qEAQGIhroHBdKYNc6HiXLjbXPiLgsF1vLROac3zuwv4RtcgJSVL4X6Urocxe4dE+rZDTFBKQ0C7GzjFmVBip4FkBXRkGb52bBp7eLud9Xd3C9lbra5gtNjSOg+I/zeClkPFkXzoxD+CmVCFU5LQbea2YczhOHxSFAv1rTtw7lPeEPaz5Q8AzfDlD72BKREX9DMlkYhA19KqlvN3VeLfk8ys5vcfTVTvG1dumMnYkCLfczMfgt80UOMtwn3IMZSWQrtCSeYYmYrUfC9k23jdbqZ/5TqvsPfKMfTidvZLAh9n0HAeqPQ/vzbfvZDd7+/ZfmTTaB7i6P3+pAn6R0r7nuz5HQTUxnTn8MxE+VCB+TPmbhfd5vSxKWUpUy1/MxDpRlj0Pr7Vrhnspmla23ZPpMFVByoTolb0DhkyS2wuD4X7usC3LTmmGbCczwZ5vHYcOoGD+miEZ9bKBA2Qp52m7j7n8ysTJkDMoas4CEFbHjnV3k3gGoj5ShUAmXh25jZOLRGPEDH2NK11qB99ESkTKs0yLj7FUEwXxl9n708St/o7rvn9CmUrQPqiykFnKtSVFxvZpu7+zkAJiDWGJj7/UhwraMTgXPMbHcPqUOD8uXIcC2lJvwxADxJf1pyPXvP8ub4/1LAvxpqUkbdjjzfDjYBdo8NbewW7Sdt23wzyJGTg4LmrySGOHc/vkV9b4T1/l4zOxh5RsxWUi6Hb9wU8Sv7IJljTiKMiLb8BdqbDwvKl/EeUr+W0P1mti0wMqwBeyLPn9TgdF107l+0x9gTeR/uC/0cRO5FJK5GJb/PQ8Lmt4D3JtfuHIa+vYOs84tE5x5LyjyI4v8KN9A/xr+H2P6qdFKU7ECJmxtyRTwb2JDM2PGSOj6EcA7+gCyW30HpqKrKl8XblJ1rdI1BrmY9rrYV7b4/vJO62MyL6OTKvRZ5jPy+z/eSFT+dUc9x4e+1JUePa2hy7xgqQjwGOY4y6hi2cZ7Rdm28bVQuy6W2j/bXpCIUALnr7Y5CFc5FlqQe929q3LwR2OJwvLdjgPWi359Erm4rkxnWEd07Enl7NZXLjc+7CgnMRyBh5zDg5rL6qs4RuV+TidMSxm1OPHNZmEpfOAaIUf9q+PbnImv9qKTMbUjhE7sa9riBIm+BlaLfK9IJe+ovdrHFs6J192nEDJ5M2BuJ3F7Ljjbfgfb4BCPQGv0CFfGxgz7QfvsUHcyJPwMb9FnXbHSwenZEzF0t7kFDfY1zhu6Y4n2RwuzykvuycFUQM/ozJIB/tjhKylW6+yKB/HC0JhT/F7+fyx2jFe+kEasjdx6QGX6ClCX3IwHh++HZ9wjXbgvfev/wrO8P5+egGhMhdT0ekZ7LfBc3It7mPqQAORA4qKTczzLPlfY3KZMbRnh1zrnMur6CeNofh+MBWuIVJfW9hGSCf4XjnXDuJZRGOhfbaDfgSaQQeCH8v3tF2bJ97Qcl5R4nCpMkCpfs4znjULF/koQk0jKsmgZMOTL2rT7aPDa8ty+jPeYO4JToej+4DrPQEDJQ8txT+EbkpdmD3zKII/RrV6QAuwUB278rKTMr8KPwLu4M/49Kxs/j4Xu/EMbn29TgBdYdFioedjKlQzoUaZr2Cf8Tfu/t7gtEZdd292umSsfU3qeRlmdVZF38LXCCR9bdoDmrIvcETd3MPuDuj2ecOxXFg91LZKH3JJWXyTdlXRSXtiKyxpzkvSlK6p7zMTqpTZoQhzGzk4BjPCBom9lKKJbuS0m5WZFrzCR3fzi4xizpkabN8vOel3oseK87XHzPOkiovNST9DmmNDyfpzev9RejMr9BTE6Xht1L3CUHTaaUQ2NI3AP7qCdrHGXU02qcD5LMbGNkcVoAMZRzIKbnoqjMSGBPVyaBsjq2d/ffmNlXy6575A4c3bM68CF3Hx+sPrOn87TFM6yABKdCwTUHcIi732qd9H2lVHwr6025NaV6SjK8mNmd7r582Tkzu9db5BYP916OrGWVFldTyqTnkCJhHzT/jvLudGuY2Wx08igX2vjTPEElN7M/IkXIn8PvBZFS8MOmVE3LBOv4yu5eaNVnRptjlxty1L8e8mAVjMpdheLdC2vuNiiP9zoVzz0CjY8e67wp3dRrCAegqGsud98iKnObu69UPFM4N9ETK2MYR+OQAsYQo/cFtEZt5O5nhXJdrtlI0O1xzQ5lz0BKgd+g8bV9eJZtwvUUBf9UOij4P3b3Rc3sb0ioPgMJSN0+k4l1q+47mNl57l6ZbjGqY1X0LsciwehMd7+h6b6GOvdypf9qOvcgsLF3sjstjPaZMq+3gVFYh/ajd99aOyqTM2cOiKotsmGd6zWhacGbZs5Q11vJtaz1xMzucPcVzOxepAz7V3Gvme1Yd68nbvhm9kOkeKxKTRqXvQmNk3NQzPfTwE/dfbGozC0oJeeN4fdqyK13laSuYg2diDCe3jGz2919xaTcfSiVa5EZaDYUZrmUmS2CQmffQkaWDZCSZlOkrO3Zx0xheEvR7WEyyd33Kylbtx7d5e7LmdkkD2EtZnaDu49NyvXkqze51adhcycCv/Aa765gAf0QChXuCSM0eRLNipT/H6ezfswBXObuS1TVXdPmfUhoez38nh2Nl7T/66M9eSG6MzaNTsp1IfaX0JN05JceSnmM0B9zpSrNeZ66fe090c9RyINutLt/r6a+yjGSlNsMAWYOSyrvSAYspTLerGX9iyDP5Tit7LPIyFLVZm6WqbStw9A+1ON9aWZ7IXnyvUhOO8Pd782st/FbmTLRbY+MFH9EGA6Hu/sRVfeU1HEMUvr/LvzeAFjX3b+WW8eUuqaiEuGAuuuuOKBahqIf4aoNhcV/M8SwrI0sMOd7e7eTqoX5LlcqmvjcH1GMYPaHMMUV/wZZNiYid/Nb2vYxqm81hND55ZK+LYasLyBk5z8iQdtLFumu2EGPYqOCC87SKMa1Mu+5CS9jqVQZUNFvQ+6csQD+TFLmTKR52wpp5LZFVpo9ozJTNtlBUWB8xyR9OyUpU+oe2I/yop9xNL2RmY2qY26jctd6RUokU6qpY6vWm3TTCOWWRzmqFzW5Ep7t3a7k2a6hZvZBd3+som8x83wQSYhDyjznkinu9mqk/ASN9U8gxd4d6TqUUd+xyPPkIrrdEg8N10cCJ7v79v30t6LNDdFm/yhi7j6A8FiuQyEZvwrlbkmZ/YZ6K9ekcH1BZDlYBQnWNyMlVbx2nY6sSm/TAS061N0PSeoqUwZ0nTNhDhwa2lwZWaOXd6VHK+t/bZqxsK7eTyem9HMIh6BnLw0M/O50FA4TUPhZkb7wMcTcn5gyR2Z2uLvvGb79J9AeuRRyDz7Dy92H4/tLv0M4/2UkLDtSHh/l7s+F608g8NzfIqGwy/3f+8hrHeot25+nKHaicxPcfY3otyGwzPjclUhB/nL4PRdS1K+X1PUZZMWfF43xUqVgKHsFYkD3JcKH8Sh1cNOcQYrYn7p7Y6yrmX0fKXBv9hqsjlyB3szOR8qovREv9RIwo7tv2NSXqI44NelsiG8oS00a31OpxI3KLI08qOYMp15CxpH7krquQvzgTxBY8fMozGDVpNykcL6YR6PQutvDU5jSy62LrLJX1Tz7Z5B7viHvkvOja7nrUa1Cxcx2R+NlYZR1oaB3ATel67uZrYHCFP5KLwZAUeYnaA16lG6epkgtuBcaE+8L/SmUCK+i7E+/LnkPV7ry2X8T7Us/joWy8P6XL3jGIITfmb5/M3sEedB0YV95SaimmX2YXv7tonDtWYQbVep630YwHYTMY2Y3ekjXGZ3LGiMldd3qDSETVe1br/Gja54O8r1FbY9D69YNnhgwwvWedb6injg9ZVnfUllnR8RnLYq8uM509zuTMgshZcLWaO8rDLh/Ssrlzuc09evJrtSvRZaRhUK5RdG+MYbu8RsroMtk0R5jVA5NNSVCDlkHLGpe5BVQeCOshZD3G60WA+xLAcC4lbewvpri8j+CXHzjzXsOpP1O8yefjZjWZxvqjTEinkNxVReh2KyzvWVMvPUCSJ6XarKswopUkHdi/dLYwQWBB+NntQrrQyo4Wb7HwpeQ6+CLdG9WH07KFRaZ+1yWgRmRO2c8oY4HfunN8dNZZPneJX9I+zuENrPG0fRMYZN/Dm0KExAjU6aN/xFaaM+kW8htLVCYLGXLIBfFwjJcZoW5kU6s7SaEWFvvBmDCzCagcJw7wjPc4CVeP2UCS79k0kwfQIfpvBEpKV5BqNs9m2tDfY0KGMvwVgjl2ghOMyOPIEPrR49CycwOQu6559UpzErWpIXQRvuRcH1+F3hi2b2buPvF0e/CgrodynX/DeQ2nY6Rk2jw3Arf6jAkSBiy2O3pIb7fWnrSWIlluOxcDpnZ7E3rblJ+ZqRMOAR5P/RYQuq+g0l5fTryBLkLvY9lkcC8nbvfZGbXUc3cTRFOWvR5G7TvrY7WmYLmQIBU6ybljw59Piv0YwvkNntT6MB5FcqHsnOPoDlTFcsaly2syFPWIjO73jsghEW52jljZld7hVdNUu5/0TtZBXnT3ICE1wuTcq+RKdBH91R6NgyazGwZd78ns+wcAO7+qpl91t3PTa7nelF9FY3Z80PZTZGX6K+G+jyh/pHA1u5+Wvidux6lCpU5gYOj9WlOlM7wJ8hboqDXvARvJIzfr9IrhD8ZlXkQGYGa9oU9ytaLknIF37YqWmcORXz0ylGZ/dA6FAP1neHuP0/qug5Y291rwbMDP7g8UmjGvOUO4XqWYJpDVg2QW7SZYo3E7Y4I/dzde5XXjWMkUWAUda3pLZT0oZ4sXmaQ7y2q85No3RqLPFjvQuvWkS37liXrlNw3GoWgbI14rTJw6UJ5OA7NjZHJtdz5fArykE/B6DGzddz96vD/RKRcvosIQ8YjbKzAv91At1fiGp4ovnNoagIrNpK77wRgZpcgq+qz4fd7ESDJ1OxLDwBjJi2GYrbfTTf41WvIOpDS3MAfTGAksYU+dd+/BWmfNkuY3ztNrimNZHkAklPI5XK6LJ3sDDdVCGqNCOypsqCG3kCgJrUeC2gzW8Ldy9D7YyqAzV42syWQkJouGKsDO5rZ41Ro2FvS8uR5BdxieeBvlWQdhO53kTeOplty90VMluGxaA4dZWYvlwhEhSUoRvF1ItBEy0eJfsvd3UI2hMA4llEWYKK7r2EC5lkBuWteGoSz0Ul9A9PeugCp9qi43EqBEOrLsQg8AdxkQtfv8VaI6GAyBSfkBrsY0tovZcoykKKXfxUJMZPNrGDwy4SYpjXpajNbzwPoVUFmthOKX744Oj1jUD5uBvza3f9t5dkzVgJ2MLMuzy0LVg53Xyp8qy5gVzPbGygEjmL8lWV4KWvzTTNb3btds8tA/bBmb5osFPwguG6E3ucYFM9eZTGr+w6/QPtZLPRdaLJiH4vc4D9eUW+/dDOKN56bblDH1ygBeEbv6TkU9woCgxyN9nZHz/2ORajkgSEt+1bPZc4DyAOPheY5c2+Yo2fTPU+7vpe7jwPGmdn/IMPCvoR426RcY+Yhk0vufe7+0XBPE4BbU309ipAa5cihgV88G1n9Kj1kvNtl+Jd0hNDieuyRUcm/uPuhQUAtrME75SoyYgpKjS8jJfRFwJXh99eRQeK0UDRrPfIG8FOXgv4VM9sf+Ksr5OTjaByd4r3eT3/2ZgDqiYj3fb7iGVdACPNHhN87ICHsSeDAEuVFIQRtjDyUzg39jZ+jDqgvpv1Q5pTr6OaRDk/KrU49/9YW/K+SCpmnBcVrVpGFa8uScjljJJZPilCnTVv2B/J5mYG9tykNC6DzKqR8XgfNl+XoyIuNCtRQT6mSIIMWQUrcMUjpNIXC+18fyVzroFDDMt6q9luZ2a+B0wslVkX/r45+Tnb3oxv6vQ3iXQsPpwmUZM3KoelKiRDRGO+2qBaIw9OUzMyA+d39qaoyLs39hWa2iueFGByY2fz+HuJgo/5s4e5nu3tVmqiUHkTap028E+O5T1VhM/sesrwUDMd4Mzvb3X+YFG1EYA/M7YH0xqOlSMEFSFcT/QWB3DTRiSb30gMQYN+sKA9tTOtn1NOG7kdpyZq8Ak5GioRK98AM+nlzkXaUM86Hg0zp9lZDzMDSKMzjxrRcldIroSyUaJRx4Vjg3Wa2C3IXK0Pz/Wdgjh82pUZ9GlnX02cotOJjETN1Cd0Wz4GTZcRPD0N9z4RjBOUCb0FZgpPJ++HjSMD9HYodvpEkBVqOEBOoaU3aB6Eqb+juD4c+fAtZqddM6joWMVgTgQlBSCyLWex3HfkqQYng7seGvz3MRlA2pLQ7cLLJqgjBNbuinfHUI9c3ouCb2ckI0PQyhFfSlO2g7jvMUSZsufu9JqTt1FrWQ6kw3ESBWXzSzNalk2J3UcQI9ngMZTL530Gp4gpheQ0kgKd0pym87gK6hZiyZ/hh+KZfo4MP07VXZ86Z0chgEM/dQvkR13VCqKfwBNscZX3pIatO3Vj835juLYdMYQGzAXOHNuP4+feV3eNKT1koQo4LgvmZJTxLT3NRu3EYBXSEpDqvi7dDOaf/NNGnovl7C8I/+TrCnNnUu2Oqa9cjK0/9OYVKFOnnAsubYsoLD9fTEahoTA+aXK8vpnr8zhfK3UG5MeNY5IWFKTzip0gB/jHgOHpT4j5rSg+/fujjTGjPwcyWQ+kYLw9KgzvC+Y2t3CPlIKScezf13+g2JG88VHE9x7OnUJb8NfxuUpYQlIXpnvv96PoI5Ol2ZlP75O1ZXyvrRx80r1V4zkGXYSFLoG9DJov6nOjb34Awk6aENLd9PlMK1iOAJdDcGwn8I53zYQ/7DArbOQuBYBbhbEW430YoI0WRFakqTKzpWz0M/CIoRysxFqyTeeFik6f2+XTPwb8n/+/V9D5yaKqGM4RJsHkqDJeU+zXapM5Ai+E2wMPuXmVtm2pkJbEkFeUOBn6IrEK/R0LR3u7+m4b7qvAJymI4W7kHWQaAZFL+jwhQqIj1mwW5fS+RlGuMHTS5ue1Dr4tNl2tgi2c5AY2RS6jQKpvcADfzxE2xps7a+OmM+2OvgI+hBaTSK8Ay3AMz2lwEmM/db0rOrwE87e6PtnmG6P6scT5IMqXgvAPFPF5Ycj3b1dsCgF1mu59AGQ0MhbpcWVKm1jU0Kvc2QsT9CUI3fyu6FscMzoq8bqCeOc3pf2P89NSuLxL+1kQKtVrByWStXxrFCi9tZvOhtaknlWGTEBPK5KxJ66ANfDPEtK+AQPReyni+Iud1fG7BsrJN64iZPeURsHBNuT+7+4LJuZGuFFdTXLNr7q8FWrOMMIgwRwtmqDL+NSpf+R3C/rJq+r4DM3Szuy8e2rs3HEU7Bbn3CX5rSi83Frlz34rm7BvunnqJjAJ2ppe5T70z5qaTru4Wj9LVRWXKXJeH8gzZcyajrvORYP4HZDGb4CXYLlaRujFVWJrZNWg+VaV7a+SRrGX8fElfl0TK0K3cvSpNZlG2Z27lUujnLkgYN+ROf5z3hofOglyeS4XTZF6ORMjpC3oGIF+8HpnCR0BCzv/QDfT6hCfAeQUfaQoLeNPdj7DycJzG8Ru1nRa6PlyfghETlAN/c/cDw++y0KzZkTLjPlfa0fchzJfLwhj7QjpOg1LwaO/1Xsnl3cciRcnTdBt32vDadyOgur8HXuy3dJQlS7j75kn5YxBPsBbKFLY5cLu775yU68JoaUPpnmVmD6M5PB6BWvYlDNowYB20aPsIFI76OlKgTkAZQhox1SrqA2xkpAAAIABJREFUuxPJSGcjj+IdUHaG7yTldgPOqVjnr0VKuHP7VdJU8Be1GAsmT+pY+RmTe2SwtQzchOy+Tk0lAuRPgiDwTgGA8ghYZlpSWPhO8nJ3qbhcEefyacRE7QNc6yW5fq0Xn+DcYoM0oWZuGK7FGsg5kMvVirQkywSQNOETbBNp2N6NEIU3LqnvTaQhLo0dzBXqLNNjwcx+UHa/u383KdeDRlzSZm38dC6ZLNnz0Wt5XhMJ9Ccm5a/pZ9ImdVyCUgemoFDLAwf0w1CG+7PG+SDJBHi1Opr3CyIN7PXFe7MWoInWgBIdyoxESoOuOOgW/V0oVfiEObJaeIYVkHLolnRcDpIsM356kPVZg7dCBcMZFesRwm539xWDcLcWci+/P52DLYSY3Hjm1ZGC42ZgSy/HYShFvvbIShTKFeBMht7JB1B6z9p1JFeAKVM2BMbhHGCcN3h8WDPQWjYKfi7VfQcz+yISvvalY/VeDmFojAtz/dMIwGoR5ClxhrfE+KjoVyE47YFClQ6uEJzORh5826Lwqe3Q3rCXmS0eBJtS4cL7w2ipRFlXlf6DqGzjnAnzdBcaQlSi8ksA6yF+ZaS7z59cn4TWtVsDf7M48kjZKilXK0yGMlk8kmXGz0f93woJYS8i4e1cFwBZFXiaAYu6+8yhjlFIeboICnEZlzL0SZuV2RmiMpsgr8GZ3P0Dgef7fqJU6TIKpb+j87nrUQ+vXXHuNuQJ9R3kpfq4md3vIRylLQVl1grh5+3u/nx07X7gY+4+2WRY+qIHBXBZm0FpUPasz1gNILaV4xodjHA5ajO/BeH6G/Qad7INMn0oSwrsh+Lv7Aj355NJue8iXjvFg/p7Uq5xjJgNPeNbqGfgWAdtyeS1tQPaS+Z191n6rKfIyBLzPjd7L5hqqQzrJXgFGW1mzefknkqMhcw2G3ETcmlahDNcaWb70jAJgtLgfBCjZ2ZHemKdn0a0FrCrmT2J+l/lgj5j+LshYnz+rjkrsnx8gmeQleRT6IMX9BqJe2Muhc3uNOA06wBIfhMJXDH9C3jAhD7tCJX7RjM7PNSzZ1QfKDb0UuBF79VOXWtKXXQeFUJdoBMp8VgoeYZcoexykxtwOt5ii10jpkMmbUq5QP8P5EZ8YlI+xz2wicak7YU67jSzMS3qSSl3nA+M3H2imT2KXMTGEsBeCO/Na1y9S2hJBEK6NhE4EpFbr8uC+4aZzeklAI4FmdkqKE51QmBGl0LzpQDziZ/hZRPK/QJI0F2VzlowXJQbPz3I+k5Dc2pjIm+F4qJ38G1W814vma7MF4HuDAqY49Hcfx1ZMVPai44Qs1YhxKSFvCGe2bpdlmdGrpbPB8bKvduiHtc1Kjxzj8CeMrRBuNw1aa+nKygvdQ6V3b8U2kdONHn6jUPWiTKPhL2RtWtPtOatjbBg4nfxbTPLBs1r7HDNd3D348zsmdCXQvB9APihB2DLgg8IgtmmyK3zPcB3fGix9hbm9XbI0wDK+aFF3H0LM9vU3U8O6/Xl4dpXUdjCL0ru61prQoM5Xg1lLq+zhfveg95VQTlzpjFEJfRtY7SerYG8M66hPAzrn+7+TzPDzGYOSpTF0kLufr3JcvYhd7/KhCCeMru1PFJU1xFm9lF6sTxSvBSQVfUM4JOeZGpC8zaHTkbj/4bQt49Q7/prdL/bt+m1Bh6IBLXrYErIzpikzNJmVsxbQxglr9I7D7PWI2Aei7IFmXCC5ikptxNaw38UFAgfoOO90HnIjPFrZlsiAMTrQr+PMLOvu/s5ocgZwPVm9gIShm8I9y2CgIBTuppuxewCiD9YjPp1c9aSc7sA+5rZGyjlZvFeU7yip1ryYGU00jrW5HXoDm8qW2cKHJs3guLkRaSETql417Es5EAaFtw4RgKPfiWSydZC3/xLQcBsk/Ft4FgHuWTyCBiLeIJnUSjXUMJH3zCFzNwblE7P0sEpiikGzR+F5vZdJGt+JmXNZ8vEWDCzLZCy7DUTfsiyKNwiDu/JwU3II3efqgeytKfHYyXlPoYsEk+gtFN7TO2+VvR/obKjpNxPkQXjHrRZzoPcbIrr74RBsEh0ruc9RNdmmAbPumPDsTLaLM5DLkX3o/Q/zwPrJ3VdW3JcU9LmbQ19+kX4e35ot+soKf9UdPy5+JuUuTP8nQiMCP/f3sf7ur/m2qSSc+NLjnEt23ykn2uDGucDHm93Iu3/sUgBUNpemEvfRjGU44ojKfMgsvo0tXlWGBcnIoC4w1HO3eL6IWhBPwOFWhyA4ob3Qrmc0/oeRfHJ30abW2MfBvDeNkYW3o+GeXUX8KnhrA+hB4PcTItz15fUdXfOueT6GKRhL7t2R/h7LzBz8X90/TXk7lx6DOh9z4w8WHLK1j5rSfmq/r+GNv66e9dA3gX/QILQIm3aHqax+RnkUfRK9BytvwMSQDdCceP3AOsNsV9roNjvb4TfH4znfVTu9vB3QpgPc1OzTze0eTZSAjyK9s8rgMNqyr8LgXw+TshwUlO2dM7Ec6Ohb0ciC/77Gsqdj0K6Dgzv5EIUtpWW2wWtl4+G3x8Crk7K1PJIUbkDwjr0HNoj/4pciYdrzE6K/p8hY736KuIdDgzHvSgsIy5zW/h7T3TuvgH1t3Q9QgLHnxGPdh3ipfueNznjN7yHeaPf8wATkzIro5CP2aJziwLLZvRhRRSqANr/Dyop8z0U1pOeH1l2lJT7NRJGt0DGu0/Rcj9FXh03hflxDx2v70UQQHla/rthXn02jO9nkeA3qDHdM0aQUnIvxHdditbqGZAb/+Mt6h49qH728VzfQp6fA+GzEJ87Cnl6H4CygTTuo0i5dcZwfCtkvB2H1r+LkeJ7tpr77wt/iwxEm5Ksq2Gd+hLwXoSbM7rf7zi9pXgss87v6yH/5fRElhE/b4rdfdVl8ZwNeJd3gFay8AnM7Cx337LEFW/YLcNNZIof+jYSOI4DNnD3W4N18AzvI4Wdmf0ULe6lHgtmtqK7326KZ+4h76Q5WdmTePWaNrPyQWfU84i7L9L22lDIzM5Aypjjk/M7I2vMVuV3Ztc/JJyIlm3N483ZNjCzm9HimLpinRuVORMpHktRoqNyO5ad95BNxMz+gJibf4b5/Axi1h+uqG+EN6SQ+m8gC/mkTcBGh6P3co67Lxyur4LWtr0RkF9BcwCf9o6rZ60bfzreLDP/vCnv/V+R0Fm40r/L3Q/u74m76p4LCZcfSs7HWB0jkAXgPd5H2qQWfSmE652QIHkq8hIZi7BFFjWh89fRgXUXvQ+3/Kh/lWkNTfGslQyIu+8ZeYWtiKzpv/UkH/dwkil85lzk8TEemB34nrsfE5XJsfxgGemGQ7nRSDDdDimDDvMIN6LNnLFhCFGJ6l6TitSNptS5KyLmtUid2+N+XscjRWXa4KU0ZSDJea6ssILkniKLlSGPtfTbn4is6t9EguKeaN3aLbdfNW2XrkfhWpECFJQCtCdWPPed5Yzf9BsH76iJ6XcfClkn3O5dSLhaGgnqIOPjJJQhowdLwsy2Bj7o7j82ATnP54kLtylFd0ruNej4Ff1cGQlpV3gn1GVRYPa6NTV8s1EeeUea2drufo1VAM16g+dE2Rgxsz+h/WK8J+mOzewbng/YPtXJAgZQFXkNNlBG3TOhOeMoHLExLa3Jheq+QYzz9FtZS4yFaJ7+BClET7ckVM8UBpmSt1knC5om2RlqXNNaZQ+YFmQV8fN03DGLcrMil6MFkSvT+5AL1iXQ46ZZxAPOZ8pLHeMTFG50ua54A6OMzWWGop9m9v1CaHe5OKZ1zQf8GFk6NjCzD6M4wtTFv8BNWD465wQ3IXe/Pfy9mno6CjFzObQpcifbh07cbj9gMHeY2S4VAn1PrFGOe2AG7Y3G0XZRG8sjZNlPt+t+V9+yxvkgKBa+0nED3YCJgWb1ZpC/JpTo4ndl6q5Ab3qIk3f3l8zsoTIFQiwQVTxDmqJ0yGQt4qcz69vPFRteJtw5yobyG1dsaBN6/ExI4JqB7uwNr9KNwH0pvWBAjixY85K4QLt7MaYPDJvrnEgJm9J63o3BcrQp9re1EiFR4I4MfSuLV4yfczJ6tixQ1yHQw8hKe4i73xydP8c6cZurIA+sMxDyeDpAC3f8UWjtmBjKLBXKr07/VJedI0cZcDWKS78RWWh2MCGdA/3PK8vMaOLuJ4R/r6fXZbig77r72SZ8jfVQ7PsxdPayguJ0wx9FSq4xSb8OQRbB44Al3f31kvYa54z1hqi8RbcL9xyhvbowm7hcjBMwCTjR68NJ/uXubxVroZnNkLYTjBDj0Lh8KQhaZeEcRRaNyUF4eJ7qbzGe+gwkOZQVVlDyTo7yauyEPZB1+l/oeS+nOzQlm5rWoxqBc2FTCtBU4Mx9Z43jF/h9UCyfEX5vhTzz+iJTytmCRiDMlL8DBCXBFkEwL/iS73pFTL8JsH1G5IX0YwRsfAwd/AZCvZ/rt79RW6OBP4Vj5iCYvlzTtx7lgJm9goTA5xGu1jV0p2Wc0mV6s63k7FmLuZdbkadnBUKgB+g8XzpWHcldrckUvnkM8rYx4AMmLK7LknIxjzQCKa8m9tlm7bfyvGxkMT1tyji2LvCzoJQaERfwCjD9fmhaACseQElaInff3FpmD5gWZIoXWpskft7dv5iUOxMJdTu4+0dNyLy3eA36tXXwCbYqsU7MRm9Kqsvc/d8lVQ2EzOxGOpvLJoTNxd0PCNenaOibtPcmkMbxKJZ16cBU3NOv5s7M1keb8EJ0AzCOLmu/oa4NShaJ3TyyNmXWMx9y93yLEoG+xMJSCdrVpt1Q11rI3RbgAW8AD8qoL2ucD4KsAiixIE8wECzDumbNKNGbojSWR4bft9GJF93PQwynmb2M3HYLWiP+XSglrMKjISrXpKxoTWb2tZLTU+Kn3X32lvVt4u4X1zzLe4Adw/wd5SUghCV1LuTtso2MQaBW6yL38h5ANetY/Ry5hvZYdUzeKkeiPcSRNfvL3tK7qHiG6OdkJBhXAq2Fe+ZCTOOwbrBmNnuFoBmXGYlcIrdBioFLkafYA0m536K46Enh90eRJ+Dnh9C/w8jIzlFz/+ep91boa15ZZgYSK88E8woK57k3lGm0/IRyOV4N76D3NJlyz8MeC1zOnBkqBX6mwAnYAHiybp8yxRO/jMDO9kCus3/wCOXcFAe/ExI070Tv5Ip0zpjZUcjjcWuktHwdhWnsVNJuUwaSkcDJ7r59f2+iq630nTzh7mVpWAdKTeuRmR3k7gdYZjaQpncWlSsbv9/1gFUUlfsscjEvvDL6BkW3bgDtySgk42x3f6P8jtq6CjDVKXPTIgDEqNzMwOfpVTBm8z7WQcqHjpA7OxI0v+DuTyTlL0XK3mvDqY+jrDGLIgDOMu+IuvYrx4iZ/crd97aKVKDemwL0/wyZwD439o4Re2HgUndfPCkX80iT0dzvwn5q0WZr/qKhvllRKNMkd3/YlBpySe8Fzs/Fmaknn/oxLJOQVmRi+D0fcHFSZjYkUF2CtIVHI9fsqd7fkv5nxc9H5eIYuIlDaPcuBBbzfmRVOh+hXA/nsxZxz3GM4A3R/28TxevSHb/776SuIpY5fh898ZphPJyIFCSEQb5zSblHkKfBjJTEtyEG5qKqI6nrZmDt6Pd+Rft9vre1EOO0R1xvSbl7wt8ihmlGSnAipudxPpX7VMSLv4YwRd6kJs4aKZjWDf/Pilxli2s3AQvEYxEJyQsSxe4iC0DlMa2/U9TP7PjpIbaza/j7SHiHP0XgY3NWlJ8H4Ur8DllSrikb4yhm+iTk7fIF5OpbVt/30B5yUDgmAvuXlBuD4lFfCMcFCIR0KM8+K1IKzlPSp8XD/zOHZ/w7spiuO8zffX60F/wNxUyei5RjVeULBvlvJDhDlK/HWTH1Ne2NLznGhWuV6zPJGj0M7y0X0+N0ZE38RTgeRC7AdyBlI4hPORZZr94d3nHfe32LZ2icM0iA2R4Je6DY3RWj63OEv6PLjqhcW5yAEQgX4WyUDWQXgtGqouynEJ7HU2Fej476H6/TY6jASwnXbwr1nQd8BXnjPZSUuZwBxFC3eScoljkd46dSga2T2X7petRHPY3v7L/hQF5VI4rvhPb7e0rKnYk8cB9DCvmrKcFL6bMPn0HhP2XjY77o93zhe4wmwtoKa8u2SKn2veJoM0aA5cLf6ZqnaXiPHwp/lyo7hlDvhOS3peeG8ZkGMp+j+uZF/OyCKFVsfO0ABoQzMy3CGRpd0zw/e8C0oJdN6VcmoP49jwTolN4K3gcaidJo9ZW7NJC5+xsm1/gjPKSkGkJ9OfRPU0zbw2b2FbTJz1tc9HapRf5hQtUu3sfKlKPxnkTwWAi//4QW9TTs4S+Iwa2KP/8b5ajZZfQp4BIz+zrS4C0ezvVF7n4tHY1yHeW4B04ryh3nQyard6PHO1lA3tVzc3Wdu6AwotHAwkj5dgxCtQUxkU9Ft9zoSv/3YvD6KdrOQoCfVtp9642fXtaj+Ok+65wHWTZTLfXa3smQsYgpNnssCrU6ysxe9l5Pq9osDmHcfwdZfQ5GCsNKFHlkTV/GgxeECUPlbpRvfgq5LD2btnvybjKF9ByOFAL7I8+G54AxppjRwgq+FR3X5B0RozoPsiKdjGL5h4vGI0F3i/B7+3DuE3GhYF3bCL2/Mei5Um+AP5rZCQil20NdtWkjm8hLrMURNYVZYA14DkOYV7kZTd6D5tTroT8HIKF4DaTYPxilX14f+LkrO8t7idC7K7wZ4mdIw7VqqeWcOQopXNdGY/R1NI4LF+7T0dy8i/IQiYI3m+Lx6ErPV9vHsC8fH466Z1kKeSNsiBRgpyEvo2tQKkA3swuQG3sxr+uoNANJUuYJ4KYwtuKMTa2+A+3eyWNoTYjd/J9Da8TxCEi4llqsR/E9G9FrUU/d2nPeGabMSbciz4sJ7v6HkjKfISix0VjqK8NL4BV3Q5g3J4U6xyJF3dc9ZJzIrKvIknAkGmPzmNlBaN6Wha0u6u5bmdlG7n6imZ1CJyPLkMjdzzPhpqQ0xt2fi34/H/rxdzOLvY0vJHhCUSJP5IwRDxgQubzNdErfRAqeI0uuOVqf+6EHzOx3CHDb0b56h3XCTQ6iPvwrG6Oun/ncot44FHlBpPyOQ5E3p4Mzs5MFnJl+2psWSoTcVF4AuIAkjg3H9ECborzXcfx8WXzsASgkYwEzOw25d31+CO2a5aWkGiSlm8talGwumfRVpH1f2JSvfB66Y6MLmtvdzzKzb8GUzbmMQdoPuNjMrqPbTfbw8O9ruYuku78QJt5VaExu7kFdN8x0XHB73h+9m9kRSu/0QLnjfBBUCCpZgGlmdrW7r9Nw7ssEYC8Al1vXvNH1ueL73f0r0c+yNFhNVLgb/ryPe/siy4uf7ocKwX8jSgT/0Pb8aE0bizajB1DcekrvCYzYXmE+Xm9m8byciATJS9H3WjFmxr035v0JxBAXoRQzI8ayi0L/jgh99NC3vTwBkGqgHwCfRGP/WmTheCyMo6vppCx8K1ov1kOhAm8joXy41+h53H189PskU0rbKWRmJ6NQp8sQmvn9FXXtBOxOB4dnAvICbE2ZisH/oRNmsS3lYRaNioY+qQnTo6AFUXhaQf9GWWPeNKXCBIHx3glgHdDDB6N7CuXnYkh4LxQjm9AdKpVLbebMSh5cuMO1l0zx2UXZjcPfppDR3PSDKqA0rgfSG274wajMXchj8ESUUq54n7dZdxrYW81sBXe/o6GPRGVeR+O5jJ4Jxwi6cUzaUpt3soy7x4LNxWY2wd3XMLOusKIayl2P1CGzYxD/thYSEDanhNfOfGcgpfJKaM3/uQlAe6J3cGpASq1SINWWdBrCQnk/mvdnIKXmWDRe1jKz2dz9H1YOsufA62Fdvh0pAk8JY25d9I22qFgLY+POEkiwW2iIzwMo/IwkPj3QDWZ2CfLcAYFvTggGjZejcvO7+/o1TWSPEVNa17KQ4L5T+k4tcvedw9+xTWVb0ij0vdcMv/+GDFGboDE1SGy6VvO5Zb1NKevb4MzU0lRXIrj7l8K/x5jZ75E7XU+e++mVvCH/eFTuSjO7G31MQwzsC0Noei+UzuR8d3/AzD5InrV7KPRmEEyaNpdGcve7TXHqi6H38ZCX4znkeiwchBb7dyNLS0pPNPXJusGnHGEXfBDY3MymxmJ6dbAaTwjtYsrRPM0pd5wPqK0iJ3xtOyYgq9mAuYPypeCc50Ba15iagL1us3IQzF2pUWrWPMO00O5/DSnQ9ge+EwkSQ2UGmgR/UOqwO1AGgDqE8SaLbxsQUdDzPmBmV6Lv+QngRjM7HLoEqCwLfQO94wEIy8weL6xf7v68mcVeOf8K1uHnEMO+b3StLF/5IOkFM9uejoWzyGwU0+eQxXVRYM+qcRK8O35JdzaNfqlRMRgULb9HYGwzh75fZwLpLeL6cxQNrcndLwn/voK+WRWdjoTYC8PvTYAzAnNfWGJjoMNRwAeAhwiWHw+YLiYchmU9oMab2YF0hIY21GbO/NuEA1Dsp/NQvl8WOB4fottqPSH8beN1CBL09iHJoBO1NQKhjf+47GZ3j4Hm1gJ2NbMn0TiutPqZ8KK+TkcwKupbO/q/H9Dksj62eSfzmNmCHjJnBGXT3OFaI/p7oNz1qKBVXVkU7nP3g8zsF/R6H2W9s0Bvo/X8bTSGnkPCR0x1QKpt6L3uvr5psfpzNE7uD3s0yCNoAzoge6mCcRYTnsaU82HdaFo7Tgxz4QDkgTBr+D+brNz7aC7k4frrkmtfRoqDAkviFDQ/nO716WYzW9IDbk0JtRkjv0JGiElTyWg2LBSUWanX5On91OX1nnODprbzOZf+7e4vmtkIU7awa80sBcpsZcyvo6muRDCzcxAzd5k3u6ZNd2TlaMavIGbpa4gBuxHF2d/h7pcOoM2RSLs7xXUzDLiBI74ndEywWpwEnO7uLzeUb6IVkSvtDMCyJqTgFMgj12NhXndfrqqhhAmpKjMUK8Qg6Fx6M0icQ3DdnJbUNM69hTthizYr3ejDv7si75j3IRf2gl6l163tejP7NmIkPoGAvS6Oru8DXGBm20Z1LYcs25uV9O2jNRbcuNyQU4zlkruXWTQGQTmu3ssgt+NtzeybKEvA9d6bbaXW4tukOCqh88NR0HUV5Rot9Bk0IjCTI4B3EsVV/O73QvN2HuCX7v44gJltSCf12HDR/yKm9Jdovt5MovDNHSeDHLstFIO1YRaZioZsspAyOfz/M4+AFM3sCnf/ZPIcPzC5txbp+3bzTorJ7UKZNG3hsmitSin1aniLPsLXWs6Zw9F8mdfMfoT20h53ahNo3l5ont+LjB+3ELIi9UGveAJWHFOwgq2PUPKbaIMW7Z6NwtaOp0R5AWDK6lLmHdPvs+bQ15CycwrqO/CloIzK/Z6561FBb4a/b5jZ+5ByscxI0fjOAr2K8GgOBY53hf8BU8IYQMLJmfQJpBrR2+E+N7M07fM74doG4e8CZRUEw8Ek4F0VQn3Rt0OT34XX87X0ifJPr4eLo3DV7csUAEGIPyccPWRm96PnngHYycweQ+83Vai1GSNPIbyF/2QFwv7Imr84Uvish+SvvpQI1pAxrYIvhv4MN23ncy4Vocg3UBGKPEhj/rTIzrAuYnJWRovXSe7+YP1d0w+ZYqmeQYPUEGLw/yDLw+7InXnVcCyF3BpvQszdzd4d99Sm3WuGeZOravdDiFHdAlkex7n7lX3UcyqKTb+XzkblXpKiKyz+tR4LJvTn3/sQsxCEukrjpworzKApaE6LeNavR5fmQPF+A0+j2Jaaxrm7f3wY2sxFTN+jSYAIlq6d0QZjaIM5Id0wzWxtOrFilVktTJlKGhVq1pDR5D+BTG6ONyAQtkLwP8jdL0rKzY6Eq7HI0u/uPmbq9raczOwq9K1iC/1OnoTBNNTxBGLcylzofTgUQ4MgM9vb3X/Vx30DG7uWgWVg3WEWv61S0pUoGi5C+9DTffQrRmZPMwiVZVQoFSIKi3JNOz3ZgczsOygO+3zEiH4aOKvKGj8oCvvNOmgcX11mKTalGVsBuNXdPxbuOcjdt2rZVvHMWyKw4/PoFibvjsp+Fwm6Z9KNTVCaC93k5hsz9j3fwEKmgYY+xtdHIQvwZHffr+6+oVIYx4uj7/CgZ2S3Se5/ghbrUXi/R6BvfyQac8e7+/eSco3vLJTbFK33KyIF2M0IG+FqK88EEfetlceZKSvSNehZ1wr/E35/3N3nSsrPifjLeHzcHPiAp1FYVmkolPdmf5oJGRLG0O2ZMWzz1BqwJMzsJZRGsJQ8ZEBqM0bMbAXk+n493XO0LTbINKOwbn0MgWUubcKjOdb7xMqxAWZMy2jrCQbIXwQjyU3IC/ANpIgoQpFPC94JtRnrvCTTVWO700oJFSb9Nggg6CmkBf1NmcA4PZGZ3ebd+ccxs1vdfWVL0sUED4JlULqW3YAPeHu3wKKuXyBXw7Pp3nDbanj7aXskWlQPR9poA77dpm0z+yPw4Rytp5mtSu8CfkpS5iU0Od6gO//16Nw+RXXFFupRaJO8a7iUNmEz3gy5tsXM9muImb659MapSG3G+QDbLFJN3Vdo1s3sendfM/y/n7sfHP7fwt3Pju79sbt/e9B9SvoXK9RuB8anCjXLTJc1vVKY63u6e61LuynH+8yIkbwRMZNPlpSbByGzj6F7PrdlKs9y9y2tO6fyFPLEtTkIf79GMfWFhX7PJuHvv4HM7M/u3tqCNsixG6yHlVgG7n69KZ1hsZfF33QKA52raGjRr+y0xOFcPN5mIYQqxIrexMo5AnmXvcfd1ytpfzkkiIHmzHB7qmSRmd3h7iuY2b0IR+FfZnav16SkrqinLsTS4z3VlAavrEwqDKdAYQshxj7+BsW+v2cocz7dglGpYiK6f8o+MxxkSrv2VYSnsUvYSxbzTljNsFJQYIxy91eic329s6Bg2gB5Bc5PXUeXAAAgAElEQVTr7rOY2VfcvcxNv9/+1ip73f3qqOzO6N2+H3keFMqwj4fr2em+Q/lLEeZOVyiOu6cu4QMjM3uEGiyJts+Q2eYVyI19ElGIU6pUmZ7JzG539xVNWBcfJzyPu3+0/s7K+op0vfe5QoFmBC6vkgVyFJtTi8ysMGAvjvBEbkZKhVuKudxmfc6laQGsiCnmfXsUq3kPHUTeHdFAmJ7pHTPbko7bUexqX8Qdzk3HG2FlNMiuQu6B/dJo5I4Wf2SnJMZtUGQd5OSNgCvRIne3yTXulpZt348s2c82tFnqsYBixIoyhsDcKi1RZra4uz9YpXmLNW7uvkly7wLIS2BYyN0vBC40s1XcfShjYjipcZwPAzW50W9N57t8i+544vWBbwcFzfzufiRIGUIHKPEbseKhLbnAGfdHIR2HA8uEsRgr1Gozmkzv5O5vB6a9KS5+A3dP3UzL6ELk1XAV9a6yTVRYAmqBjcxsfnf/S9jMP5Vc2wRhOfy3U7/gg4Mcu41YBp4XZpGF59CCZjWzZZCwP0v4v7D8zZIW9rxQhdh1eTJ61nMr2r8X7YEzhPoWHA7G07rdbi36fwaUmSbl/f5iipG9ALgyKOmfaduuu9fhS8T9G4Fcu3Nyq+cAhaXZJWIPvzjLRCw8g8bBcmi8DieND31cJfz+C9q/Bq5ECBbmp9z9r+H3Dsjb4kkzOzBSDmS/s1DPucjq+whSHO9AAC6mE1Y1EIqVBBm0N0qNd4u7jzWzj9AdstN2PVyoXyF0CNSEJTGvtQjJyKTRnoRv/QfSPWHdGof4slfpDnVtS1kZ06oUm3RnQJiq5O77hr7NhObDqmheHm/KnPXh3PW5DU2LcIbzkKbkVBTK8Gx07U53X36qdqglmQAND6Nj4boVxfg+jTaj8Sh2/Nxw7Q4fHGr6VCUzm4BQfc929zeTa59z91PL7+wqV6S8exfagG6nW9udMvpZHgvW4IJnZse5+xcrNG+1GrcgGN6XMpCDpkFZaYeDmsa5u5ch8Q+1zVo3eut2Re5yPY40yDcBW3tI3xgsa+sgQMbx3sKdPelbqlA7MVaouftCodwKaDN5N2J+5wQOdvdb+2l3WpApdnpOet2MY1fkvdBa9xpaI5ZBCOtXJHVlWTOtIRaxRd8fAtbzBG/HzHYC9nf3hdvU959IQ/BEGJaxax0sg0OAvrAMBkUNlpgsIbhfq6CZ7YHCRZ5DCrVKgMDM+sZT7pXTM2fM7F0IF2ZXBM78tZp610Tf/jJv6RkaFHX3ece9+nsEARZ5Aj0Rlb3F3Vcprai7zjvdfXkzm4iyHLxTWCDb9C2q73E6wvNk4HE0Lge+p0VtFs8Q72HD5dF3N7CuKz3gGsBvgT0Q/7WEu5dhTOXUuwJyGy8Dyhy4pTyXrNuLZkUXoHL8nkc3eaIk9Z0AHOolKSyHi8zsMKTIKsWSMLNnaRGSkdnmT4Fr0j37P5XMbBEU29+3EsGEDXMuCkUfjzKmfc/dj0nKTUQG3S7Fprt/se8HGBCZvPxXQSCdq6D9fJIrlWMtVpz34dk+LTwRfu0VccfTuwIBpgAablJx+UYzG4e05p8FlgQ+ama3oHycfVviTAi6RwPzuftHg1DzKXf/YcOtQ6FDgEtdOZ+7KEeBEKhtyrssjwXgdjNbtmrBKCZzJlMYpyEbgTbbidk97p8GZaUdODWN82Fqswcx3QQ8NaVIxf/x75kKBUKgG10AUC8mdbWlXyNh+duxQs3dn7Eo77OXpMsys4Gkh6oiUwaTI4AlEG7DSOAffVhpC1o1/I1TejrdXlD/6+6Hmdl6yNNjJ7TppgzJJWa2obv/rqHNU1Es4npEsYhpIWvOQ74PsqRu6O4Ph3u+hazhw+auHNrZoey894LHDqKtOoCnHot6DpWN3aGQNYAmTgtqa4mx8lCFv4VrjbgPyam9kAt7mj2jX4qt2KMQxkKX90Cw0u2NrManAys0te8KNXk3SqP8o5Z9+hHifwql8Pbo+y+D0nTHIR5XmNlngfMajAYFUNgEKoDCCjIBFx4SM/1mdomHVJbh+aZFBqS3zGwWOt6qCxMJiwOmkZHQvBVwnLufC5wbBG1CHyo9FoDYY6GgMWiNfi3secsCPww82FLWSXcZ01AzBVWSmc3g7pOR5+K7EXDy5Wb2d6SoA5pDWUpoJWThfoRu8MJ+FIe5fPscKDQ39gyIPY2fdfdBp9j+MrCfKVXtvxnGbzU1yN0fMbNFzOxod9+9zzpOCP9eT33Kw5wMCFOVzOw4ZIR5DXkI3YyUYS9FxQqefl7E5xWy+FoIpLr1/jzVPBGGQwMyLaiNxSwsIKsibdBYBBLXFyNrSrH2dQQaUmhY7/dhdLsys9+gvp+LrLitU/cE7eB8nrgtBg350+7+aPjd1mNhEhKaHqU77VPPQm9yS0oRx+PwiB2j4pOBJ9L+DgflWmmnBQ3KMtyivfcD70VWrLdMsWZ7A5939/eFMm/T+dazoE2X8HuUu89oZo+4+yIVbTw6nJZoM1sFxWVOcKXpWQr4JjDWKxCkB9TunSjU42zkxrYDsIi7f2cY2yxiBg8DrnP381PvkFDuNeQFUsuoWGYsojXEjoYy6yCBZTPgCyhGduNkM815xjnc/VXrdn+eQilzGpSRBY1CHjB392v5m1rUhzCcU+dAsQymFZlZDCo5GaUOPtfd/2kZuA9JXdcCnwiCz3D0dQSyjK1tCqn8GhIixwFHeBQPH92zAPBd5JZ7AVI0/ACFkZzhLQHFYut6MKg85CGWPLVWR2vDZBSDXrU2zIYAGHuAwkrafxAZAN4Adk2t0qHMKOSVsTriOW4EjvaWQIdtyJQhaH/Eh1yBrISfd/fr+qjrVHf/XNU5E5L/x9x9cngfX/QAEh3zjG09FqK1eXWUxeXnSKm+UtnaP1Qy4fP8yN2/WXG9DMNkHTQ+LnX3vpQ0QcHTQwWv2rKugfDtbd5vWAfuG07ZYFpT4OkPprNuHYkMPWNRhqRDWtZXGSoCveEiJuDmzdA8mBuFNKzg7quW3N7U9s+RfDWktMWmLAtzI0PszSjkvDT7hpldAuziIRLABEh5pGdktUtpanoiDFwDMo0o12L2QQTQtxLSzM8DDCUt3qzufrtZF58yLMxIQe6+vZnNgSwJ483MkbXxDA+5rjPoV0AZ4N0b4VoxLtp6LPSk4SujwAR+HG3ev0OAQDcSYSx4+zRzg6JcK+20oKxxPggyocp+B8VazhwE00PRN5oSsuJ5oKS3mdku7n580sau9JEH1yqA/KI+FQCQh6B4/XuBb4RF+ksohdmwh6cELfxIl7fTeDMbEjinCZMiVSDFlpC7TMBMHwC+ZXKXLvNYyk2jmhWLSEYechda+OfRvnIzsE6fAsLp6JumscNQEjPs7nvEv01uhbkeW9OSVqFGGO6TBo1lME3I692EG3EfEnoMpae8lOFBQ/8QnZR0TyKPifFor9055h2iNk9BVrdzEa7MrcADwFKFhbolWfAaeAMp0Y6Kro2KC7ZYG4ryk01enYuj2OcyesPdtzKz/YAbTLg+6fp9CrLWFUq/bdA83aJNf9qQu18ZhPaV0RzYy91f6LO6rrjrIGzHoZ1noBTHLyDlyw2h3CLIy6+gLI+FiApvyY2Q0uVCMzuwz2doJBc+T13ISs865e2wFKpoFyTUPTSAurL49gyjTXYYpivcZ6Jl4K0E481CdIfTDktWsgHTCeG4Ba1bdyMjysKehF5nUrEWLYaMDoVifRPkAZXSpkjxuQ8dxWa/niIPAseZstIV8lWPwreJ3H1900D7CJKxv4Y84f+OQm5jhfgYj6AEkOfOov10fqopEdy9cO29BMW8d2lAplY/BkCLuPsWZrapu59sZqej9HEAmNn5aKN4BQ3wm5AVYKjxVS8EDWnhDrc5zS7/Q6ZgiTsXWX73Ri6TXzezwz0vtnWMl+Qfdfc7zWxMdOppajwWSu5/1OTGvai7n2IC6yxzV98cgTDe44oJmg8tPnEbA8uP3pL2QmCA06M7We04HzB9Ebn5/t2Eqv8IsIb3F4u9D3CBmW1LB2BnOZRJIEvxlFDhBvvl8LcQCrej4wkBYqyWCRbKuZBb8VIeXOqHmd4wgenca0p9+izlcyGLzOwYYFak4D0BzaFUAbMzslg95u5vhPlX6gIf3seH6J5b6cZ8XCj3XbSBzx7+L+rIykNuHTd/Q998HeD5sLm2mlseXKC9f/fnN9BzT+/UVhhuJM8DTZwmFMbC/N4d9pSWafTOCAq73wO/tw7uw3VmVoX78OdwzBSOIZH1hrT8FSjS4R4SXasT1ke7+4Hh/8vN7DlkUevX1f5XSJH6KsqgcGfo6zKU8CuZa8MEYGwoezUCUNsKrcE9VYY6DjYhtl+OQKljWsy7sQiuNcU4D5ysF9i5eAcLBiEvO37bFJb1bQQIWmTJAmWnOq4o5+4/MrOrkWffFZElcgTyNChopHVCAtZB+3BBZbLB02Z2LLAu8LMw5ot53jdgcQPdbcJRS7OSXQTMU2dBHoJy7gngFDObjIS6M1sYzVLK5dtrjTbePiTjvcADZnY73e9tileZyf1+K+APdIOY/ycoEUZ5J/TggWCI2s/79PIqlMXBMLJs8b2DkizOAvZrlOI7NtIMyQgZnuMEM1sM8VD3mbC9jnf3WgyfkrocuN+UIvWVcGyMDNqxEuE6M7scKRwdebK2aqugaYGJMDANyDSiJovZeOQm0q+WuYq+jDaKxc3saQQGVLaJDoxMIEn/i7IlnIpAa543pSv6Ix1Nfh2NqrkWx+7meiwUfdsfuQQujCwLo5DlcPXk/jeDZnZy8Kp4nt5Yp/F08qOvRciPXtPvgVBbS8xUplzL8CDon8Um6e5/NrM/9alAwN2fB1Y1s7XpWGwu9Qocloz6CoCw1dx9tejSN8NCX2if3yys3e7+kpk9NJUUCCCr7wjgK0iJsgCKbe2XVnW5rd7n7geZ0sumnmKOlG4bo3cwGyVz3QRUtBfKsnEvUrDeQje+Qk4sYjz/K2NHh2tO5VhsrBOSBfoeHwbOGo7+DJL6EIb/o8nd3cwuoNt6m1KWd4a1wH1o8GpoRYXFqcrSGCkGcuqai87z/RVlsJgt1NNKeHH3cYE5nZduXKG/kigZc9cGFHb7himV3xFBQVCVGvN7UV+uNrNPAp9PytxjZisXe4yZrYSMPcNBv6i5luLM1JK7/wT4iZn9xN2/1VC2Z/909z8lp3I9FgraEll9f+7uLwcD4NdD3T/OfY6WNB8SgjeMzjlSNI9EyuaB8mouPI1jzOzDiP+dZAIZP97db2hZXRnfvn1JuUEbbXLWms2QQm24sDmGk0aZ2ZJ0vv3rwBJhXaTMcJlJCyKlXEFv0c33Pgz8Ioz9M5GyvcxrpxWZvIkWD8cLaO38qpnt6u5bZ9axJ/JAWA3x7zeh9XQcSuM5hdz9K2b2aWCNcOo4dz+/n75PCyVCqgHZhj41INOIyixm8cZVa8EYAj3p7uuGzX3EEDSjbWgLFF/UxSyHDT3XRfsOK3cv3xm5CReU67FQ0OYIrOnuUO7poCRI6U4T6M7xob3X6bWqzhIYDgtC44FmdgPdmruBkbVIPzkNqXacD5jmN7PDo9/zxr/dfc+2FQalQV+KgwqazcxW94DgbWar0m3tXzixXo6Jf3sfceU5ZJ240e2Re90gBJXCHfANU/aJF1HYQkxHofCFtZES4TXkEr1CUm4vOnm71zLlGO/pY/BkOBBtgI4Y2h94iHv2jifbaiXeSqsxjNTCYhOHZE1Ga/ZfhrNvg6I2wvB/Cd1qZit4B0wypUbvDOvGfTjIG3AfTNl49qPXZbl1bu6gCDmfekVIDs2J9sVYECv2n56Qncy+PU3iPZgYjgrKWhuQzmQVZDTZOZwr5V3d/eIS74brQiVFaNqMwA5mVihgFkRze+Dkw5BSDfiOmW0PfMDdf2DCtXivu7cK12vhsVCUfwM4z8zmNXkMgqznw0aeYD8kNBxgg8AUXIEPoLXwJeAh5DX6Ythrs8gFUJ3Dtw/UaOMJHksFPYbmwn+iEuFvdIdKvRD9djrCcVs6FYG2nx/q+TTdoc+HAYeZwLK3RqGjo5A8+9sSRV0jmdmhyEhyDfDjaB7/zJRtKpfGoJTs+1SstyndjPgUp49Q34KmeopHgEQDMqFfDcj/JQob3u+R9usanwYfLjDr27r7lxsLd+6ZDzgfafQKpcHyyJ3z095BBq4DxOu5Zma3uQB97nb3ZYN3xK1eky4rKCPmSJUVwaI8Fk3AaxAD9FN3Xyz3OduQDSH95H8jWTewZQ/5tMOsmEJmthzS6M4ZTr2MMhTcHa7XAqZmbur99u1yBDb4VmPhvPq+i7yM1kGhZg6c4O5xeEEx72pTlll3+q2V3P1fVgIoamZXIqH8N+HUdsDH3X3dpFwZmNawphcLG/lS/6EWm0ay/xIQxDZkZn9AHpBP0g3M27N/WEWKSjN7h46rcLwfVwEEXoH2732B3YAdEdjyN+iDzOxIlCa7ShEyXVOLtWEN9M5ucvefmfCm9i5TLld5N7jAJmuz5AQDwkDJhgFQ3MyOJihw3X2JoDS5wt1TBe5Aycw+hTwr3oc8OhcEHnT3j9TeOLQ2Z0aeJKni7Ys2DGCOoc2Dgc8gr7gTPXJdN3kYZvOFof+fpTeN9/eTclmpBVu0G4c6zYSUBV0Zm0xhykujEKE4NLC10ea/iQKvV3g0T3D3Kq+novwyiDdcyvNwu+J7DQGu/iIo6dLrc3of+AgZ7W6J9rPr0H41Fvi6u5/Tuq5poUTo6oCQXrdpI5hOC7KK9F2B3KOUh2Fg1MZc9tH+LEhbtTVKrXMJYviGLbdxaPdjyBKzJXLFOs/7cHE15VEt0GIf8MS93MzOQMqRMo+FT7r7Vsn5b6BNbH3gh8hCcY67/6qk7VpXZBum/Oj/idRmnP9fpODtYsOxsPdLpjjVZZHHSBz/OGTAtsAEjUqf18xuQ65zdwRlwjyIkU2zM5yP3Jj3Rl4LLwEzuvuGSbm73H255NydHtL+BkvkqqGeX0bF5kDKyIHnW4/6cRmwhbu/XnG9Kt0iAKkwOb1RW2H4v4GqBMpYkCzxzrgIGBcs7f20eZe7L2cB5T6cu977z9iUrQiZHil3bWhZ5yQ63g0fK7wbSviHuVDYV8wTDNwD0MzG11x27yPbUa4Cd9Bkwo1YG2UAWSbwdNt4SKddc19lKu6MNs9EFvOtUPrQbRH/uKeZjfb2WAE5bX4Rxb33rPdt2zQh5r+CDGhT0ni7e12Yy8DJzDZD4cjfjs6VGm+mB6PNtCZTdrBYafXn5PqMSPbYGhlbrkeeahf00VYP7zPcFObyJ1zhv4WX3FX9rCHTIpyhEEy3QQvD4/xnuE2WaXkNCfbvJ0Lhds+KuWxFLsTRs4CzwgZ4GBq4rTRfOWRKTbk1+kYvIuuJ+RBc81wAIXVhK3sD55vZdpR4LJTU9zMz2wB5OCyNXLovK3mWRlfkwpJjcmHb06dOqEjRv1Xp1VIPPK98C8oe5/+XKLUoWEBbTi0K04ieCccI6kHUssgUIrER0bg0s1QpcTjyMJrPzH6Ewov2T+ty92LuHhg8b+ZEHlUpXWtmW9PBENgcuZAXNBOyzsxA9zO+GsoOJ72BQCtLLTYecBjM7PvIDfVUNGe2YwDfY7jJp2MQxEGThbSdKPymrlyrUIVMKlyWnzVlP3kGWcz7pQ2qLljLlGWDJjPb2d1PTM791KN0fblrg7ULA/mnC9wWM5vZFTbYZTk2sx8g6/ajdJRmrfAJcslDGNaA6d9hjS7A+uahJDPOcLTr7i+a2QgzG+Hu1wb+qol2RxkP+qFFXdk2NnL3E83sFAJWwHAoEAIdD2xlZgu7Qj4WAOZ197v6aHN+d1+/qZAp5HYHennBgXgFuPsFZvbN5Nz/eWVBSlXeNgR8LVOq1m0Qf3Q7Sov6RXf/R2mFedQUWjccNKJQIAR6kQ5IaiuaakqE4RBMpyZ5lL4reBpsh5CQb0Ua0pQGPjBMLtNbIebhDuQdMBz0IIpJ3sTdHwlt7zNMbQHg7s8hQLzYY6EHEM/MrnD3T4Z7LkNMXh01gseY2fLIhawQBl5Brup3Vd0zCDKzUxEw5L10KzimmRKhj3H+f4UupGNRmK7c2n2AgG2BLkb4CpOoYE7d/TQT+vk6SGDezEtSLwbB+gbgZi8J6bDubApfpaOkGonwSw4I7V2PQMBO8mFwO26gi+ikfKqj9dx9pej30cFj4+Dh6db/pz4oN23ncKSo/KEp7efXULjQHAgItS9y9yeDMDkfvbzctFZebW5m/3T30wDM7CiULQVTDPFuwCJojTmxbG2I6DTEL25MFAZSUfYvQSC7ALjSzF5CypqYtkSp4AYS/pVD4bsfQCeM93oUGtOPR1uWAncY6GVT+s4JwGlm9jwZacbdvV8FAnRjBSyBgNhrw1IGQEcg9/81EM/zD+AYyg0sTXSzmS3p7pMayv0O8ViVe24bsu4wmhHIIOdJmWmVlWx6ph+gEKgub5vo+rfRHrLvAJVYawG7mdkTTD2Pst9bB5sQJFf2lWp+qoUzBJfJG4CdI8H0sf+kAWvK4/l5xATcBvzEK3LJDtrV0MweR8LmWcBFQ9R8NbX1aaTwWRVZBn6LYqL7TXU2MLKWcXBNrsihzH3/j73zDpOtqtL3+12C4CVJEBUkDAYkg6CCiAImUBAlDyZkDD9RQAGzA4oJHVREB0ERgUFQQBQUFCUHEUmSHRBQcVAEFQmCXPh+f6xdt6urq7qrqk/16aq73ufpp7vOOXXOurerz9l77bW+D9jbRXlX0WLz34MuC5V0M2F3Wm9PUQu9fM4XFCTdYHudLo5bp6JVy25ianYDmID7FHNsLree4rjNgWfbPrashi1h+46WY95G9BduSqz+Xkz0Gf6wz9gqE6erGkmXERoSJzMmGry37c1qDSwZSSS9l5iY/pmxicd0xhiVlfgr2i/PIHqFtwH+anu/su+7xOTw4rLvd7b3neRcfbWBlEWXpYGfNCcMFL3g/69lJW6glGvewJgd3JuA9W1PqpkwyfnWJBK4EG2gExK4VaMQB3yEsSqrpYETXcRvyzHn2t665X0TtvVwzXcSY94NiP+7JwMH2R6YLbwqaBeRdAPxN7kwIfJ5O7H40HYeoIp1fTS+jWYeYVv5jebPvKRLGHMl247iSmZ7IILig6JUME6oGunzXFfa3lhR7r+hw9ntCtsvqDTo8decsrVuQNd9AzE2E9PQJpzJdoYdKV6Uij6hkxm/CjCrkbQ3IdhzLvDqLn7BHUsN+2T9UoY5cMqH6fTy0NiBWC1ZUSHoc7rtc2Yijg4srUnEijxRqGjSUuTCA26y7rF9SVkhHTQ3ECrg3Sipzgh9fM6rvPZzgCOBFW2vI2k9YHvbn5qpGCah2xWFr0taFPg20Vf59wHG1HADeAPxOWqIEu5ODBr65WxJr5zs71zSQcTqxnOJKp5FyvXHOSXY/hbwLUlPI1YADyD8yBtVP706lfSyKlkJkl5LrFA0dFU6rUb/O9FmdjiRRLi0bEtmIZqo4j/BtrOi60zmamPbh/R56n2JKrv7Oh1QVv33YmLS7W0tx1VS4i9p2aaX/0FUBFwKfFJj/eRr2V63HH8MUyuDT9kG0mN1w2cJm8cbGD8mGIiDTmEN2822u59QCEr2y5OJai0z3ip7YDQWrhS6QGc27yv//08Gltd4y9CliNLwfq95VPnxfKK0fCZ4TNHa2mgXWY7eqwNWIhIf3XKCpLcTWmfNn8l+V7v37+K9M+pKNggkfZXqqkagz2qb6VAqyiYsyAzymoVLiXvrcLkzNE1MdyceUMdR/8R0SkolxT3EgLWd+FTb7L+mEOjo4rofcPgif6Xdfs+QkmoZHOwM7Frnqp+k+4jS8nYJKLcZHE0pHiPpS8QDsGE7uish8nRaObZSwaWmFeQliQfNFczcYGZS+v2cV3TtCwnf6aOaVgC6qgAYNKWy6FmEhkvHFYVy7LMJf+mdid/tsbZ/NsDYLrK9xVTbejjf64mEwBziITNh0lwGwBsCVzf9riZUMEj6JlEu+Wdi5fGS8p55ZX9PTiX9rkpOB0m3EYma62db1VDSH5pExX8A19q/zea5xOR+Odt9DRjL38wrGn9LHY45hWhP/HfCinUP4ObWlX+FA8m6nmaJf6mYbH1uNLDtf2tddZ1qFbYk8S4mqiQabSCfcJOddi/VDZJuBI6ipXR8kqTDtJH0C0L9vGER/GLgv2xv2se5/pN4tpxGaSUDThl0sr1UBXySsAB+grHnwr9J2pfQtXoG4W7V+L3/g1gB/2qf12w3vr0fuMoVV/xJWtj2PIW49OuJJPm3iOT3J2yf3MO5eqosKIs3nyZcn+Yn8dxnpbakW4n72rHA2e2eW5phV7JBUEXVSMv5pqy2qZrmBRnbz1HYap9ie2DW1RoVd4bZMjHthk4lJw1aV2w1UaBjVeLh3ZMdjqTtHN7HqaRK9WVf5ZyTCT5OmMhUcL3a7ACnotfPecXXblh+NT8QJlh+1UGvJWeKXuUdiP7VfxA36o+0qZSpIrabgdc4PKmRtDpwlu3n9Xm+24nYO06aGyV+TQ/xucQkrDWJcDpxD7yJ6AO+qBFn0zFzgE1tX9pFbJfbfpGin+8rxKrkqbbX6OOf2hXl/rC17UlXo2Z5JU3ShLpU8R/AdZckkhd7EWXah7nHsnqNiSauTVQC/ZjxSegvNh17jaO39zrb6ylUxX/aJjlXWYn/VH/Pkh5nzA1ExEr6w3Su8Onmmtc3VTcsDFzRaZww6KRjh2uuT2gdNSyC/wa81fav+zjXzUSp9SPl9eJEYrav+30P172V+L3eO8kx73Uf7l2TnO9k4u/0R2XTtkRi/nnE5K4yl4PmsaWktYGXE5/Jn/easJB0F9BRvNQtwqaSfkvYnHb8v+3x+iLifxvwAqJ679u2/7fpmFZXsqWAL3iIXMkUmkObAnWCgagAACAASURBVFeWcchyFD2DHs/zVaJy9LIpD66YbhdkKr7mcLszNHCU2xxVvmY1fUyephLo6Pa6Z5bvC1SyYBJ6aoEpGf+DmViKPD/D65kX9/wjMdEYN8hS+GH3ZR9WFYNMEnTBvZLWYKyMcCdqbvVQl2ruTcevR/QWvgb4GSFOenXJLv+CwTjRvA+4oEz+IRSe3zmN890K3DDFqvv3FNaSyyjKMN9GqFqPw0WBXSGK9SqinW0h2ys3HfOEpP8iBgNT0U6cbr8u/1398gHgrFIp03ayVvgGpZKm7L9O0ncIC9pkdjGlin+VlAWT9xOrW8cBG9n+W5+na4gm/r58LVq+2tEsTLcO4R6yWpvjKivxn+rv2b17qa9AqPuvxni9huaqw8eats+TJh0mXCXps4RmQ/O/tXKLx6Zz/xpYX9EKgKfXmnonUd36SHn9JKINZdD8lkj2TKBMSP/QSCCU1fwdCU2wg91/Wf5TgA1cHLMkfYxIvm0OXEks1FXF/A+N7RuBG6dxroWIkvRux6s30uH/th/Ks/tnhLjolkRl4bvL5PFDtn8BzHNohT1IjFmGka8RFTkrSPoEpWqkj/PcChwm6elEwuUk29NpN+qFf9m2pMa4d+4MXHP43BkWQPq1w2lLWeU6gIkP0lldwTEA3tTj8ccQk6xxPr3NSFoR+AzwDNvbSFqLyLgf0+74CvgyofLaysNl33YDuu5sZ2/gaGBNSX8kWgf2qDekrtXcG3wV+CZRdfDP+Qfa/1cGQJVj+yeKFoo1y6ZbPIkbSRfcTSQlzqbDpNn2fynsjv5BrIb+p9u0bChKkV9C9Cw+hSibvLj1OOAcSTsC3+9Qermy7btsN1ak7idUjZE06L+XTxMDrcXoPFkDeLLtK1omMAPtp0z6phsV/0qQ9AWiHeZoomWgo8hvN7jFjUXSXHcWWj5a0aP+cWLSvATQTqPhOOBQKlKHZ4q/5x75IXHP+DkdnuHEBL0xMReweHndrrqhsUr5oqZtA7F4LFUj9zfGEo3kgUIUcyHbX+7jtI8CN0r6GRH3K4BLVFpePbgW1w8T2kC/ZKK+1FHEyndjMeRzwHuJds2j6d+GdxWifaLBo8Bqth+WVLVL0gqaxBq1TdJ4Mu52b/bPjxPaXefTWbura8qK/BuJ8fKfid/FGcTv4xRgdeCLZdJ8CnBySZwMFbaPV7hENapGdu61aqSc53Dg8FJxuhtwrELn4yTi/+Z/Jz3B9OhqQaZihs+dYUFD0s+JkuDPAssTLQ2buE+l7pJB/Dotk2EP2IZw2JH0S4+3XWt3zNlE79hHba9fyiGvaZRHDiCmjn3+zWWZCxKlBHYn298rmdg5jdWHZGokbcbEBGNfVqGKHr0JtE5eujzX1wiRoottd5ykKYRM5xKT7kZP4vzBv6Jn+1W272x5357AxzzYdoYrbW/cxXFnA+8h+hk3KpU0e9muWmQ3qRB1UPGv8PxPEBODebTXmenHLhJJmxJJ8iVsr1JK5t9p+919nKvSEv+p/p57PNesaGnrh1LZsVHr50rSk4Bf9VOyrA6trQ0GVbUq6QpC06ZVS+I4NfWhl3v+X2wfXF73/fsrq8vbEsk+gO0Jx7DPE+KZu/X5z2l3rbuJdrS21QO9PP/Uu4tYpe3Kkv6XsEs+1vZdLfs+aPvQ8nND8HhXoqrvux6y9rvSurEC48c+004IS9qQ0MRYr9fqqT6u9QrglcRn76ftFmQGcM0dCSHsabkzZBJhQKhigQ4VQbEKQ1wgkPQ5orTs+3QoXdQM9+JLus32s3rdNxNI+rbtt9Z07b7FAAdNWV2ZgIuau6LHejK7xUH2t50ArEEIKTUSjB7EilSZHLT7d7adJDTug7YfL9VUaxJCT4+1Ocdk192WcD3Y1vatZduHCcG4bVoHSlVS7iHneQrxX0n/Rqy6bUb0PN8B7OF6W4SSDigcQTanOGkMspx9EJQV4Z0Iy+dxQrSTrahC257sLxLPxxkr8e8WSZ8CLrPd10pZh3O+homOFb2sHHd7nY6LAsO2YCDpsk6LYCVZsoGjleQW4B1Nz8ZpiSNLehFjk51LPKCefVWot6UxJ5JakKReKoAkrUu07e1qe7Jqu1mFpHcTYp/3EWOfxjhkrT7PtwjwaqIaYWtCx+kk2z+Y9I1DgqT9CFeGazyJIG8vZDtDj5Sy4c8SiuPND6BxZc0t5YVVZIbPLH8wp1ONBczIUMo1n2n7uja7G1UIzSuJraWLD5Xyr0ZP0ouIculB8StJb7c9rmRJ0l5EpUmdDGyy2wU/k3QA0ZM2/+9nlnzGD2z6eTFCrOgqxj5Hry3f9y7fTyjf96DCXscObEzYplWSEVb0IH+AiYPsrWwv2fGN7bkIeEn5Gz2X6GPdlZY2lamSNLbPKuWrZ0vagbCP2wTYwv33lnfL3sAHJP0L+BcdEiYOwciXZyXN7EdjCvcNjZJjJQ1c4b5qbP9B49tnGknEXv9OKy/x1zQtNJsSlgI+Uv7+27rF9BjX1wk3pi2J1rOdmIbFWRfXW9H2n1u3TeN8XY1BB8D5kt5B2Du2jkFPAi6UdC/RfnBxifVZTHMsZfvysrK+WDnnM6pYaW5DZZbzvY5ZNNHVpHGenn6nkr5sez/gDJUe+5bzbd907POIZ/FOxCT8ZEJraJh4P/A829OyeS6VALsTWlZXEP8X73DnNrHKUFjWHwo8lfgMTuv+NgUrE4sxa0q6DriMSCr8ot9xdlYi9IikSwgf1S8Rvet7Ev+PB7Uc127F7n5iEL2/WxTKu7juHW02ewYeHLMSSRcQpW0LEyuwfwEutD3pCkyHc21EiLStA9xAlEbt1CEpMW3KAOJ0YkLSSBpsTPRbv972nwZx3S5ju4W4mXYq6RvYytQwfcYlPRP4vO3dW7Zf6hZrnnbbKo7lFGAf25WIUEo6h0jkHEB4r7+FKE/9YJtjJ7Ww1Zh7w3sJX+rPtyv1VNieNpifpPFEFfnNidLWy4BdXBTKZwMlEXkQY6vblwCf7Lf6LBkcqknhvkoknUoowH+VmPzvA2zcKPFWOMTsY/tLNcQ2YxaavaIxp4rG9yUI7YZXDuBabyZ+L/sDjWfn84ly/K/1U67e7Ri0aqZ6PpfFl6cD5zQmX6X6bIl+xw2lYuRLxOfoXmAl4Fbba076xv6uVVv1QHl2NFiMSHAua7udfslk53m+7avUwQHMTc5fki4nJsvfG1BSZuCUecDWtjtppXR7nvMJ/avTZvozoLCQ3s72zTN4zUWJOcdmhADupsDf+6ngyEqE3lnc9rmlXOh3wMGSLiZu6s18kRBq+g4xIdsNeBrwG6LP5mW9XNT26tMNfMRY2vY/ymDlWNsHlczaONSFaKJDPf+lhECcgN/0Wm7dC2VVYjOFam6jzO/Hts8b1DV7YCVC8bhdEmEg4lPzTz5cn/G7GPvdNTNX0uYe8wPfjOgNHiTLAzcpelanpaxeWM72MZL2LYOOCxXOBPNRBwtbonqh5VBtSlQe7FW2TXju2N6u5U3PJAbajdfNq5JPIkoN71Esww4qa9942O5B/LtMWFWe6Pa98ycTlRc7ltd7EMmYlw8itmRa3Ek9CvdV8i5iVWkl4n50DmOVUDhaiLYnJmFTUnGJ/76MWWhuqWKh2c+JJJ1re+uptvVA43f+sMI15z5gIM8eh/DbX4iS63WIe8iNwEG2z+7ztN2OQStlqudzuzYDT1+Q7tNEK8M5DpezVzB2f62UOise2ySav1ySRT0lEVw00tyFTbjtF011zBBwG3CepB8xfuzzlV5O4pl3aGvmzzOZQCgsTmhgLF2+/o/QOumZTCL0ziMKEbhbJb2HsOR7apvjXu3xgn5HKzzOPympnTJ/W0qpSzMmMrLXLuDlsgsrlGV3AT46yXHfpogmltf/SwzsW50XXsCYMN1GkvoWpusW2+cD5w/yGn1wW12rRaUf7f8RSv4AFwBHDTKh0y2SjmCssmgOoXLczuN7L+BbChtCgL8TaruD5OCKz9f4/767TCz+j1gJaqZbC9v9CFXv023fqNAN6OYzPy5J00cbxbQpCccziHK/q4gExsuAj0p6nSeqWS9r+5Cm158qrRfJ7KMuhfvKcHjKT+Vec5nCA721RWzcyvAASvynbaGpUEefCyxfWiMaie2liORlv5ypcOb4AlEdYAaohl6SBf0mDNrR7Ri0chQ2oa1tFIMcJ82z/ReFy5ls/0zSpwd4vVoo1bAN5hCrxH0/8xSuSIcw0dp8qaZjKmmhqJm7y9dAFhEGSdPc7kpJ3yUqLJsTIZXbgUs6mkgUPwD8kqjo/KKn0RKaSYTe2Y942O5D/JFuRZT7tvKEpF2AU8vrZoubXnpI2tmXLQusJ2mvWbJ6XQefBH5KCO38qkxObm1z3PIOxf8Pw3wP6XGlT+ogTAcMNImQTOBIYBHgv8vrN5Vt/1FbRGNc2fTzPEJs59LWg8pKQMMPXLYHqa3RuOaUqw498qmSBNmfaPNZirjvNdOVhW2jkqHp9e3EvXMcPSRpZpIjgP/nFqVkSS8nSshbVy/Ol7Qb4WMOcc//8cCjTPrh9PLV4IKa4ugZhZ5DJ9ySyGoI4TVXFLSrKNusqcT/E5IOY0wvoh+qsNB8J3HfeQZjSTwIW9mv9RNUmXyfa/vvwGllBXOxmbhPV0i3Y9BKUbj2vIxIIpwFbEO0bA1ynHS/QmPmEuB4SfdQjQXpbOOwpp/nEaK8u0zjfF8mbGWvtzv2rDfrhM1voZjGNWcc2x+vO4Zp0Dy3e5hwZ2hgpnf/7cQqRNXdrUTy8S5ioatvUhNhQJRJ7eFEr4mBy4H3Eb+45zfKnadx/lWJXqZJ7QsXdErP1I7Az0pv9ouAQ91kZ1X6YysTphtmJL2iddI0g9eebxM12bbZjMK6a0cm2i0OQvm7J6eELs63sju4HEjazvaZTa8bFrafA5ajxcJWReBJoXUwqcBTOb55EDwPuLNdkmYmkXRLp95bSTe79M+3tFrMZWyQOwd4cFCtFsn0KK0qaxK/u990aFGZdUhqJ342l6iCWs72En2c85e2X1j6pN9AlPjfYPvZ04sWNA0LTYWuw0daEiPTjecXtjet6nwLCgoHovUJZff1S6voN1tb0Sq+5pKEUKOANxOfoxM8TSG92URJbO1s+7sVnvN8Qiugp4SLpEtsb15VHING0vLEYkdrG1bl+iajQmkBXZtIMG9GVHz+ldCs6bklKisRekQhFHMgY2VCQCiXNx9XVtw63VynlUAo5/9dKf9eIJF0LO0nJ62l4+8nSpLXkHQpRTSx5ZgbCL2KSoTphpwvqo2qL2MT00G6NzwuaQ3bv4X5ibhpCeZMF0mvA1a2/bXy+pfEZwjgg7ZPaXnLDwkB1atoKk0bBAMo8T9X0qts39m8UdKewMcIVe4GryN6i/djzMK2OVHScKf4ry6vvYztw1uuu2/rthlmTinFHvd7LGXWzff+GW+1SKaHwjL0KEIHQcDqkt45jT71GcP2/FXLMsnalxDXO5nxK5qNY7rROvhRmxL/b/YaW/nbeBfwLKLH9pjpVEoVXYdtiRX3qjhH4ZH+/WFaOOiUkG3QmpgdAP+0/YSkeaXS7h5goKXvLS27rS2oI0H5P92baDmqig8AZym0jJpL5Odbu1bdQlET/0NUlL2e0IN5C1CbMHk/SDoO2LdUR1Fatw5rM5ephHLPu0HS34mx6v2Eu9gL6ENXJZMIvXMK8HWih67jBKc8TPdi4sO7kg9G6S8c6CRllvOjpp8XI24iE8olPYloYtNDeUmqFaYbZl479SED40CiJPx24ne1KjE4rpMPEKKoDZ5ECIbNJbQ2WpMIK9t+9QzFVjXvI0qPt7V9K0BpA/p3YJzas+2HJD2NePD8Ffipx4tDbSnpnh4mEG8hKreaeWubbTPJ8UTJ83saiRVJqwFfYSxJMg5J6zGxCmUQZYnJ9PgisKXt2wAkrUG0nsz6JAKEkjyRIN+DsJDeqF1fq7rUOmha6Z9f4s+YAGEvHEdoqlxMlLuvRSQ5pkPVk/73E/fvxyU1Vrl7rtzqBkmTukU1T+q6oJGQfQOx6PE/5fXuhFDooLmyJJq+QSTJH2RA1piSbmV8wkRNr227J32NIaBqe+tPE7+fxQjXr3ZU3UJRByvYPkrS3g6x0fOYfTpjU7FeI4EAYPtvkjac7A39ImkfovrgxcR9+lLgF4TYfworzhDzbB/ZxXEnALcAryJW6PYg1Mt7okP2eVnCSueNvZ5vVLB9WvNrSScBP+9weCfRxG5XSRckFgFWbC0ll/QSeu9p7YnyEHg2YwmfW1pXgWtgUdt/aHp9SZks31d6NVu5TNK6tvu6IdeJ7bMUXuxnKwQB/4NImGzROkFRuKL8J3Ae8bs6QtInbX+rHLIS8X9xB+EhfopDCI6W8+xOJClWl3RG066liJLq2rD9KYVw2UWSnlw2PwT8l+0jWo+X9C1gPUJ9vVFGOqjexmR63NNIIBRuJ1ZWZz2SvkBMJI8G1rX94CSHd6V1IOlbjQUO249KWpjoe+/VAWEt2+uWcx5DNZPMxqR/nqRHmOakf4Yrhyq7ViMhK+kQ21s07TpT0kVVXWeS67+7/Ph1ST8BlvKAbLAJm9xm5hCf+QOpXytnEDQWF/du2mb6r/RYdrKS/tJC8fUqWyhqoiEC/SdJryLGqM+sMZ5+mCPpKY0xVkkQD2puvhqh0/c+V2UJPkTVXLMCSQcTg43TGb9q/deW465xqJY3vIgXIVbrelK+10S/VxOD61uHpYdzJiiVGT+2/ayW7W1FE23vI+lZtJ8wbwH8sVFWvyBRVqE+0jo4kLQxYUs1yP7HhYDXMHElt5fVmqpjuq31M9W077e212jZdhNRynsHcX+YiTaQSpG0OSGIdhmwi+0JK5KSfkNMUO4rr5cDLmteISq9d1sQlRyvIwZ/JxFODQ+UY1Yl7NU+C3yo6RIPANfZnlf9v7B3Stl4a3lt6zE3uQ+f5WTmkXQkUen0PeKZujNhv3wpzO7qEUlPEPeWebRZrfV4BfautA4kHUKIEP+/Uk77Y+Abto/tMbarbW/U6fVsoNyX9gBWt32Iwk726bYHsqpeNQoNp9eUllkkrQ6c5aLRMoNxPBc4wPbbB3gNEUnmDxHJ2c8MMHExMkj6HHCe7XMmOeailmTU0KGwsL2QuJd/jVh8+MRsvn+3IunNhINVQ4R/Z+DTtttWO842MonQI2VlrRW7xRZF0hW2X1AyxO8m+nSuaD0u6Q9NFJX7E/DhNhUKHUUT65wwz1Yk3WB7nQ77rm+sMg3o2mcRJbTX06TAbLsvf/GKYjoRuMD2N1q2vxN4me3dW7av2u48Dj/vWY3GCwQ+icjyP077ycm5wDaNRKZCpO4s2y/vcO6FgJcTQozPtf3klv1zGeu5fQ4heHe2Z4G9Z7eUldfDbN9UdyzJ5Cg0dTphD6gfdaaR9HHCZWRrYpBtQgxvgqq5wl1laeD5wOdan6VdXu9xxsqxRfiRP8w0qwdKYuPZjG8N7Wv1vSSQngC2sv28cu5zbG/Sz/m6vGZl7a2SXk1UodxeNq0GvNP2T6cfadvrrUdUbT6DSC4fQTgovZC4331pANdcmGhxO4Cwovus7d9UfZ26kbSV7fM00cod6D+ZWZ7lc4lk42O0f4Z/nBCtrKqFIukTSWsTLWci3GOGZgyRSYQBUcp9TyPKW48FlgD+0/bXaw1sAUPSKcA+7Up36pwwz1amWHnvuK+ia18321bsJT2VMf/ehrf684lJ9g62/1yOW8r2P0op2gRG7cEs6XhgXUJI0kSlwRXA/8IEAad1iWqEXYmV0JNsf7nlfFcBLwGeQjjZXAk8bHuPgf9jKqJUMJ1JJDSHsgolGV0UzjHj7AxbJi8CPk78Hf8EZkdFRhlL7QusTFQUvohQEu+pqrPpfFc7nJqusb1h2TZQF6AyDrmFWFWf395quy+9iPK7bDjHDLTtTyEmfCTRO/1qQifoO8DH21WpVXTN3xOJni8RVX3jsH3GhDcNIZI+YfugDknNgSYzu10Qnc2UxP3+Hi9K+PlBVscMijLWbE4w/r7GcLomkwh9IGkzJpZcD9IrN2miZKkft+1SivhC4Dbb1zYd0yyauAExMBonmljnhHm2otCWOK/NyvtewCtt7zrAax9KZGE7luDVhaStiFUkgBttn9ey/0e2X1sezI3V/AZD9WDuBoVn+GR8h0gc7E5UM5xMJA9ub3dw08D+vcDitj/fPMgfBiTdRvRvt1bSzPoqlAWNKleGZzuTjVeGoSJDYS24CXC57Q0krUmULPf1LCqT4s2AX5V7zgpEJcLA7jWqoL11UKvWXVz3WtsbNL3+A7Ca7YE5J0n6Hzo7Udj2mwd17VFB0kpMdJEbuHbGTNJujDAbW6gmo7RkHEZU+txD/M5utr32pG+cJaSwYo+oQ489oeTd6G/phIelz2W2IuntwKHAg6WP80BihXhDhTjUoeXQbkQTfyXp7R0mzFdVGfcQsR9wuqQ9GPs/2JhQ+H39gK99ebn2HDqU4NVFSRqcN8n+15bvq89YUDUyVYuJwmHjJGBXdycyKUmbEit0e5Vts+L51Ome3iZx/PtRWSFbAKhE+Hi2M9V4xfae5bhlW6ulSq/9bOAR249IQmG5ekvpx++XrxCaVk+V9GnCseJjlUTamUZb1t8lrUNUK63W4zleSjyD2rVZDlLAdTGFWnwjMf4gsJ4kQThgVX1B2wuUaHipLNmRicm+VivWbs93KFH5dxPj/+4vqisZNSDmSFq6UV1VKhEWqTmmXjmEqK76eUk0bkksvgwFWYnQI5qkx77sn6DaTdx8twNWst3XwFihWv9ZwjKpeeVkpFY4p0LSjYRy75LEoG9V2/cq1NN/1cjeqQvRREkrEoOJf9Fmwmx7qPxmq6TcyBqtHhNW3gd0zduBHYDrO/19zXbK52sCI7gCsAJR1tq6kttvifEWRP/rpbYPlfRvwH6296ki3unQck9fjOgvv9r2Ti3H/TewDNHS0Fz1NEyDsgWCKlaGh4GpxitNx11KaJz8o7x+HuGo0rbdbyaRdDph9bsfsBXwN2AR29tO45xrEn/HjR7kgSaQmtpb1wW+zRC1t0qazDLPo/Y3UwcKt4v7iXHo/AoP24d1fNPk5/sNYR04oc2lzhaKqpG0J7GQ+F0iSbIb0c7w7Trj6gVJV9reWNKvgQ0dulBX2H5B3bF1w6xY6RkybiA8etvaY9h+b+PnkqndA/ggscr66Wlc91jgIKJHbEvioapJ3zGa/MthhfK30nJwL4DthyU1u1V8GfhIm/c/XPZt5+hn36xlwvzjmZgwz3Zsn8/M++3eSiiHD2UCoXBg08+LEfaiVxGD31HiROLB/VrgXYQI1l/6PVlJslzU9Pp2oPYEAoy/pwNIWppYyW5lcSJ50GytlRaPs5MqVoaHgUnHK018hrAKfA1hsXs8MXapHduNCriDy4R2aYpmQy+UFpZ3Ee451wNHeYbcX2x/s/x4Ef3b9s2n/J5aE7h9rVpPhe0tB3HeZBwr2351hee7nViRn5BEsH1Q+b5nhderBdvHKvSUtiLmQ91WPs4m/i5pCeLecKKkewjnnaEgkwi9szxwk6QJPfaNn0vP/luB/Qll2Z08fWXZxW2fK0mlx/ZgSRcTiYUFicVLad0cYNGmMjvR9EAlevYmWAHZvlLSai3b6pgwJxO5G7hA0tmM/9uqzeKxV9zi6FE0Oz5fUziDZDnbx0ja1+FffqGkC/s9WdWVDQPmYUIpfhyjMChbgDi6lL5+HDiDsjJcb0jV0aIJNOl4pbz+canGOKe8Zwfbt85gyBNoM+k/ptxr+uU4Inl0MbAN8DyiumHgSPoMsULaLAC3v+2e2ygkfR14MrGY9E2iHWMo7CmTjlwmad0KJ8APA9cqXJSa/+7nJ+arbqGYSSTNtf2QpKWAO4FvNe1bqlFRNSS8jnAlex+RuF2aaLEbCjKJ0DsHT7ZT0t6EkvC5wKtdnajWI6VX/FZJ7wH+CDy1onMPE3cDjUnln5p+brxu0JxQaGXxqoNKKuGO8rVo+RoF7mKsymWUaKzk3l1Wxf6PUE/vl0orG6qkaUIGkbxcC/hem+MWGLG+YadpZfhCKlgZnoV0ownUaNVprvxailjFfK+kcZOOGmid9K9FjK36ZS0XxyWFqvtMTry3sT2/MtL23yRtS39aDJuVFpzrbH9C0mEsQNVOkpZvVKAOO5JuIER4Fwb2LC2dVTj7nFG+JuOHjLVQDMzdY0CcStwTbmT8/Uvl9Sp1BNUPth9qenlcbYH0SSYReqQ1Ey7pxYRtT2P7EYTC5uZEeeD8Q5neTWE/Ivu8DyHEsRUx0F6g6KG0LkUTh4ypxPqGgZZB+RzCGeTX9UU0MD5Vyvr3J+55S9G0qifpe7Z3USirT3jIt7kPVlrZUDHNE7J5wO9s39XmuAVCrG8UkPT+NpvvB65yk8vPsNLDiv2VLa9n07Ox6kl/I/GJ7XlNY7OZYKEiCvkogKTFCZvgfvhn+f6wpGcQtrmzRQSzEiQtPEmryf8QVpOjwErEGKFSbHczGa26hWLGsL1N+f7MumPpF0kP0D4BMmsExbshkwh9IGkDInGwC7FyelrT7oHczG3/qvz4IKGHkExOnS4DSR+0rPg2uJ8Y6B7lAXlSV0zzoHweYWt4aaeDhw1JK9u+y/aPyqb7ibJaJDW3cjRWDF/b5amrrmyojB4mZM+yvbOk19k+TtJ3gJ8OMrakbzYuX2eW168BfgW8S9IptkeiBUnSi4gk3/OIZ99CwEONAWqXk426qHrSv76kRpmziNbIfzAzg/b/Ac4tYnYG3kb/q44/krQM8AXCmcrANyZ/SzWUNoxnM77SahCiwVcAbW36hnXi24E7KqxWnk+XQuxVt1DMGJImXYxt18o827C9ZN0xVEG6M3SJpOcw5nt+H1F6e4DtVWfw+gcy0fd1NvYMzxrqcBlI+kPS4cAKhDUg8bJtIgAAIABJREFUhEXRn4j2k6Vsv6mu2JKgqD6/yvadLdv3BD5me42W7XOBfxbF4ecAawJn236s5bjXEmXLz2SssuFg22dSE21WCsbROuloKCpLugh4N/HZvcILmIPOMCDpp8COth8sr5cgSmRfT1QjrFVnfFUh6Upi3HIKkTR5M/Ds5tL6ctysc3+S9DjQKPUV8Rx4mCFbqWsgaRvGHCHOsT3tBGPpa1/MxeJukBSHiX2J5O61hC3dLwYxBlVxT6n6vLMNSXcxviV3HP3qQUm6hDEh9u0oQuwOV4bmFopnE+1LVbRQzBhFD64Ttt3WJWu2Imlz4r58rKTlgSVt31F3XN2QlQjdcwsxyN3O9m0Akt43g9c/Bfg6kXF+fIpjk0KKJg4VG7bc/M+UdJHtLRTWnrMWSa8jygO/Vl7/kkiIAHzQ9im1BVct7wN+JmnbhvCapA8TlVkvbXP8RcBLygrWuUSlxq4U5fceKhtmnMZKgaRPEgmBE4iB1h6E+Fwr7cT6Pj4z0SY9sgph7dvgMcIu+J+Shq0/eFJs3yZpIduPA8dKuqzNYbPO/cn2QnVev2psnw2c3e/7JW0C/MHFelrSmwlhvN9JOtj2X6uJtCP7ApsAl9veUmGTOagWxBU6tBwBwyW2PAULEc+Jqv/WJhNiH0gLxUxi+yV1x1AVkg4iErzPJe7DixKVSy+uM65uySRC9+xIZPTPV3i6nszMPmTn2T5yBq83K5HUtsStge2rZyqWpHJWkLSK7d8DSFqFcEOB8QP+2cgHiPtDgycRA665xINhJJIIts8qk6yzJe0A/Afx79zCYb3aihz2q3sBR9j+vKRrmvafK6ljZQNj5eZ18irbL2x6fWRJErWWvB9bJmqjKtY3SnwHuFzSD8vr7YCTSuXMTfWFVTkPS1qUUGr/PCFMPLfNcen+NAAkXWJ78079zz1WUxwFvLycdwvgc8B7iQnh0YRLwyB5xPYjkij6DrdIeu6ArjWoyfVs424Pxg1hMiH2gbRQ1EGpxHknoUFnYqH3Gw3tkSHh9cCGRGsStv9P0tC0OmQSoUtsn0702M8FdiBW5FaUdCRwuu1zBhzCmZLeDZzOeMuWQWefZxuHTbLPhOBkMpzsD1wi6bfE4GF14N3lb2429+4CLGr7D02vL7F9H3BfiX9kKJONtwIXAJcBW0+iVyFJmxKr93uVbc3PnV4rG+rg8aKtcjJxj9md9tVgt0k6lUgmjNJEdOSwfYiks4jBp4B32W7omexRX2SV8yZC4PU9xN/aM4kFkVbS/WkA2N68fK9iUrBQ03hvV+Bo26cBp0maCTHQu4oWww+Ie/bfCO2aQTCoyfVsY1BJklYh9i0ZE2J/6ghVeRxHzIcamiC7l227dXzH7ONfti3JML8FdGhITYRpIGlZYGdg19a+sKp7DCW1649x9tsmo0TJLK9JPFxvGRIxRSTdZvtZHfb9tlUrYFhpWlETUW3xGDGhbruyVlbMDgAutX2opH8D9vN4v+qtiVW25sqG13aobJhxJK0GHE6UFxq4lPg33Nly3JLE4GVPYuL2LeBkD5dn9QJBqXKaQKMKalSQtBVRfv7wFMdtQjiJLENMOpYGPm/78sFHObqUMWJHelkEKr3sGxSRyVuAdzREDSXdYHvGrIQlvZT4jPzEduVVgguQJsKyg1gIlLSh7Ws67LsbOJIOCQwPkUuWwuZ0vZZtv7a9fl0x9YqkAwhtilcQc8a3Ad+xfUStgXVJJhEGxGTCJrUGNuRI2sr2eZLe0G6/7QXGL3lUkPQBFzV0STs36wdI+kyrCNhsRNKJwAWeaCn6TuBltnevJ7LhoAgL/YCobNhlWJJHnSjJk5OISdmpwCENLZ2kfjTeenRxourpN7bXri+q6pF0PCGAdx9R6nsxUSXVNkEnaSkiGfjAzEU5upTFn0bSdRXgb+XnZYDf2+7azUvSR4FtgXvLuTYqK5jPAo6zPZAe6ioTIb1ccwGssq0MSecDTyfaKE+2fWPTvqttT9oWPCyU+9sRLu51kp4PvN32u+qNrDckvQJ4JXFv+Kntn9UcUtdkEmFASLrK9vMlXe8xr+OLpyMIImkzYDXGuzMcP+1ghwhJn3AozB7bZrdtv23Gg0qmRfNDrfUBNywPPElPJSbBj1J624DnE6v1O9j+c12x1YmkFQi9iLUZX5G1VdnfU2VDHShcJY4EVrS9jsJeanvbn2o5biHCKnBP4j59AnAi8BLgM7afM6OBJ11TtHbeafuddccyCCQ9g+iZPwB4hu2FW/ZvTGi3NMru7wfeZvsqkmkj6evAGbbPKq+3AV5ue/8ez/MiYnJ4ju2HyrbnAEsMSg+qykRIMnNIehphQ78r4Xb0XdufGqUqj1Kd8zygUam9OnAjMYbwbB47SvoqUXHQTuh2aMgkwoCQdCkxeDwVOI/oMfyc7b6EaCSdAKxBWOs0+nHdXBacJMNI80Ot9QE3bA+8Uj7cWM1c4C1FJZ1DscMF3kX0Zf7F9gdrDawHJF1I2Ose1fQ5nVA+LOl2wgnmmNaBgaSv5L16djMsCctekPRGYhyyLrGCfQlwse1ftBx3HbC37YvL682B/24tFU76o7Go1LLtStsb1xVTr1SVCElmFknrEon8XW0vOkpVHpImbRO1/duZiqVXJO1LtD8+nRgjnWR7JrRNKiWTCAOi6h5DSTcDazl/YcD8P8BjgQcIUZWNgA958AKXScWMQiVC0p6miqz5vYuSLrQ9W0QTp0TSr2xv0pLsutb2Bi3HLWH7wXqiTHqhRVhsDvH8WM72q2oKaSBIuhf4LWEPfX6rjkfTcZe2lsO325b0h6SfEq0k/0Os6r+RcLQZms/bKCRCFhQkPY+oQNiJaGU6GTjN9j21BlYRkubafqi0X01gmHSIJK1KJBN2I6o1TyJaUP631sC6JN0ZBkSjRwd4kChvnS43AE8jLJqSKLU8XNKrCBXpPYmkQiYRho/1Jf2DKJFcvPxMeb1Y57clQ8Bj5fvdkl5DqHmvXGM8/XBvWfFoqCfvRPv78DKlYmxz4Ali1Xdf23fNWKRJtzSr5c8DfgycVlMsA8P28pLWBrYAPq0QfP6N7Te1HHqFpKOIAayJCcgFpc0jrZOnz+6ERtbpxP/vRWXbMHGvpI8xPhFyX70hJR04lkgcvNL2oBw06uRUYBuidaHRatP8va1w7mzEYbd5KHCopA0JQeaDCJvTWU9WIgyI0qd2ILAq4zUM+rIgLEIpGwBXMN7icfvpRTqcNFY2JR1OCNqdPmyl70ky6kh6LbEC90zgCKI382DbZ9YaWA8oHCWOBjYj+oHvAPZwi9e2pJ8B3yG0ECAG2XvYfsUMhpsk8ykrdS8m7FJfAixPuDW8peW48yc5jfsdtyTjGeZqpSKweBCRkIJIhHxiVErjk+FCkoCnD3uSRNIiwKuJSoStgQuJ1oYf1BpYl2QSYUBI+jVRQngVTZ7i/QoVKSx1JmD7wr4CHHKKsOJKhJDK+kTW7oLWcrskSWYeSSt3WoGXtN0wJREaKPyb53RSru/Q4jBhW1Ifks6YbP+oJeWL1sEl5euirIqphyKK/U1CAHEVSesTQp7vrjm0ZARpEsMch0fMEr5di82wUBwZdifEmK8gKkd+0BBMHRaynWFwzLN9ZFUna00WSHox8O9E1mpBZC+iMuN22w+XLHkVbSNJkkyfcyW9qrUHW9KewMeAoUkiSFqOWIHbHLDCvveTtltLee8tQnYnlde7k+W+s41NgT8Qv6NfQnuv9FGhSYdk7mSDU0nLAG9movtTioFWw5eAVwFnANj+tcIGdmgo1bUHMPEzklUqs49mnYrFgJ2BSa06h5QrJG00pO1WHyEqFw8Y5mqerEQYEJIOBu4heuCa2w/6/rBI2oBIHOxClNSeZvur04t0OClJlGuLuMobCWGsw1tLjJMkmXkkbQscDmxr+9ay7cPE/WubYVoRLW0KFxG9wAB7AC+z/fKW41YBvkpMVA1cBuxj+/czGG4yCcWGs7ECtB6hhXCSm3zURwlJmwLHMMUKuKTLgMuB6wk9DwBsHzeT8Y4qkn5p+4Ut4qy/tr1+3bF1S9XVtcnMIukS25vXHUcVSFrY9jxJ1xMWj78FHmLMGjrFuGeIrEQYHI2ewwObthnoqZyoZH93Y2xV67tE8mfLKoIcYo4kBPnWJ+xrjgGOJ3o/kySpEdtnSXoUOFvSDsB/AJsQiuR/qze6nlnW9iFNrz9V/k3AWOtGSRaMK4eXtB2QSYRZgu3HgZ8AP5H0JOK5eoGkT9o+ot7oBsKX6W4FfDHb72+zPamGP5SWBktaFNiHcO8aJiqtrk0GR0MQtTCHqExYssPhw8gVxMLhDlMdmAyWTCIMCNurV3SqWwhhsu1s3wYg6X0VnXuYmWfbkl5HVCAcI+ktU74rSZIZwfa5kt4KXECsym9t+5Fag+qP8yXtBnyvvN6JWMFuMDKtGwsCJXnwGiKBsBrwFeD7dcY0SGz/ITTI5vN4m8NOkPR24EdUVDmZjONdRGXWSsBdhIvU3rVG1DtnSno3FVbXJgPjsKaf5xGVy7vUFMsgEIDt39YdyIJOtjMMkJJ5Xo3x/WPH93iO1xOVCJsRKygnA9+sMEkxlEi6kPj/2JNQC/4L0d6wbq2BJUmCpAcYs1x6EmH1+Dhj5YZt/Z1nEy3/hrmMlXnPAR5s/BtGqXVj1JF0HLAOcDbhxX1DzSENFEmnAl8k2mxeRKyAb2x7t5bj9gY+DfydMUE2j5oQW9I/RayvlfyMzDIkzQF2tv3dumMZFJLuIu5rbbHdcV9SLZlEGBDFL3wN4FrGMv/uV6ioKIPvQKyebAUcB5xu+5wKwh06JD2NGKT/yvbFpR/5Zb0maZIkSaaLpK2Bo4h7dKN147VD2Lox0kh6guidhfHq5UOT3OoFScsTCa6XE//Gc4B9W0VBJf0WeKHte2c+ytFF0lcm25/ClckgkHSR7aES7uwFSXcTLc1thXFtf2JmI1pwySTCgJB0M7CWB/AfXJwIdgZ2TWXcJEmSwSJpPSZWlX2/5ZjNgR8QrRu7DGnrRrIAUqwvd7P9cN2xjBKS/gXcQLRC/R8tk55hE66UtA6wFqH4D/ReXZsMHkkfB/5JaKjNd2UZldYTSVeneOLsIJMIA0LSKYQy9911xzKKNJUaAywKLEKUGC9dX1RJkowakr5FKPnfyFhLg22/rewf+taNZLSQ9J+T7HaLUCiSTgfWBs5nfL97rpRPg2IPuzOwK9Gb/l3CVWvoKpQkHQS8jEginAVsA1xie6c640omMuqtJ80uJ0m9ZBJhQEg6H9iAUBFtfihv3/FNSd8UtfQX2P5I3bEkSTI6SLrJ9lp1x5Ek3SJp/zab5wJ7AcvZXqLl+LaixMO2Uj6bkbQS0Y76fuCDtk+oOaSeKHZ66wPX2F5f0oqEPtd2NYeWLGBIWnZUqiqGnXRnGBwH1x3AgoTtH0j6UN1xJEkycvxC0lq2b6o7kCTpBtvz1dklLQnsS4gQn8x45fbG8ZksGCDFcm934BWEqOdV9UbUF/+0/YSkeZKWAu6hR8vyZLBI2sr2eZLe0G5/awvesJIJhNlDJhEGhO0Lm19LejEhBHhh+3ckvdByk2z44GZZTZIkVXMckUj4E1FV1mhTWK/esJKkM0U76f3AHsRneKNOZfSSng18lon97jlJnAaSPgG8FriZSOB82Pa8eqPqmyslLQN8g0iCPEhU2iazh5cC5wHtqkPMCFvZJvWQ7QwDRNIGROJgF8Kn9TTbX603qtFA0rFNL+cBdwLfsH1PPRElSTKKSLqNmIxdz5gmArZ/V1tQSTIJkr4AvAE4Gvia7QenOP4S4CDgS8QEZE9ifHjQoGMdZYobyO2EyB2MLXQMdSJS0mrAUravqzmUJElqJJMIFSPpOcBuROnafYSQzgG2V601sBFB0qG2PyhpF9vfqzueJElGG0nnpQtOMkyUyeujRIJ9SitLSVfZfr6k622vW7ZdbPslMxb0CCJp0nHfsCUii67Dqox3qbmovoiSdkh6ErAjEx2FPllXTMloku0M1XMLcDGwne3bACS9r96QRoptJX0M+BBhm5QkSTJIbpH0HeBMxovkZmloMiuxPafHtzwiaQ5wq6T3AH8Enlp9ZAsWw5YkmAxJhxIuEzcR7jMQCapMIsw+fgjcT7SdPDrFsUnSN5lEqJ4diUqE8yX9hOiD0+RvSXrgJ8C9wFxJ/6CsrNBhhSVJkmSaLE4MxF7ZtC37S5NRYj/gycA+wCHAVkBbx4ZkgWUH4Lm2c1I6+1nZ9qvrDiIZfbKdYUBImkvcdHcnHsjHAafbPqfWwEYEST+0/bq640iSJEmSJBllJJ0N7DyVvkZSP5KOBo6wfX3dsSSjTSYRZoCikrwzsGv21lZH8SnepLz8pe2/1BlPkiSjh6TFgL2AtRmvXP+22oJKkgqRdCYT3Y3uB64EjrL9yMxHlcwGJB1BfDZWAtYHzmV8W9c+NYWWtCDpBkL8d2Hg2YSoZzoKJQMjkwjJUCJpZ+C/gAuIG+RLgANtn1pnXEmSjBaSTiG0bv4d+CRhmXez7X1rDSxJKkLS4cAKwEll067An4hWnqVsv6mu2EaBYbbQlDRZW4ttHz9jwSSTIulvwAad9o+SRkcyO8gkQjKUSPo18IqGpaOkFYCf216/3siSJBklJF1je0NJ19leT9IiwE+zqiwZFSRdZHuLdtsk3Wh77bpiGwVGwUJT0r62D59qW1Ifkq62vVHdcSQLDimsmAwrcxoJhMJ9QK+K1EmSJFPxWPn+d0nrECu0q9UXTpJUzgqSVrH9ewBJqwDLl33/qi+skWFx2+dKUlkNPljSxURiYVh4C9CaMHhrm21JfTxV0vs77bT9xZkMJhl9MomQDCs/kfRTxpdfnlVjPEmSjCZHS3oK8HHgDGCJ8nOSjAr7A5dI+i3RHrg68O4iEH1crZGNBkNroSlpd6KVa3VJZzTtWopYvElmDwsRz6d0hEtmhGxnSIYWSTsCLyZumBfZPr3mkJIkGTEkLWT78amPTJLhRdKTgDWJ5+ktKaZYHZI2AW4GliEsNJcCvmD78loD6wJJqxJJpc8CH2ra9QBwne15tQSWTCDbGZKZJpMISZIkSdIBSXcApwLH2r6p7niSZBBI2oxo05lfoZqiedNH0kLA52wfWHcs06XFEeuKlpbSpGYa+j11x5EsOGQSIRkqJD3ARCsqGLOwWWqGQ0qSZISRtCSwGyGGNgf4FnCy7X/UGliSVISkE4A1gGuBRtWN076vGiSdB2ztIR5wpyPW7EfSsrb/WnccyYJDJhGSoULSD4CnAd8HvpuWNUmSzBSStiB0WJYhqhMOsX1bvVElyfSQdDOw1jBPcmczkg4Dng2cAjzU2G77+7UF1SPpiJUkSSsprJgMFbZ3kLQ08AZC8Gwx4LvEymBmYJMkqZRSjvwaohJhNeAw4ERiJe4s4Dm1BZck1XADkZy/u+5ARpRlCRHCZltYE4shw0I6YiVJMo5MIiRDh+37gWMlHUe4MhwBLAakfU2SJFVzK3A+IYR2WdP2U0tlQpIMO8sDN0m6Ani0sdH29vWFNDrY3rPuGCqgnSPW2TXGkyRJzWQ7QzJ0FAGo3YmVwEuItoaL640qSZJRRNISth+sO44kGRSSXtpuu+0LZzqWUULSEbTXcAJg2DQnJL0B2JziiAX8IFtgkmTBJZMIyVAh6U7g78DJwHnAOHsh21fXEFaSJCOKpJWJaqfNgSeIxOW+tu+qNbAkSWY1kt5SfnwxsBbRegmwM3CV7ffVElgPSHqL7ePabF8EON727jWElSTJLCCTCMlQIekCxjL7JjLiDWx7qwlvSpIk6RNJPwO+A5xQNr0R2MP2K+qLKkmqo8X1aFFgEeChdDuqBknnA6+0/Vh5vQhwju0t641saiRdDXzd9tFN2+YCPwB+b3uv2oJLkqRWUhMhGSpsv6zuGJIkWaBYwfaxTa+/LWm/2qJJkoqxvWTza0k7AC+oKZxR5BnAkkBD/HmJsm0YeDmhh7CY7a8UV4azgHNtf6jm2JIkqZFMIiRJkiRJZ+6V9EbGBMV2J5TJk2Qksf0DSTlBrI7PAdeUigSAlwIH1xdO99j+q6SXA2dLegbwOuBI21+pObQkSWom2xmSJEmSpAOSVgG+CmxKlHxfBuxj+/e1BpYkFVEE8xrMATYGXmp705pCGjkkPQ14YXn5S9t/qjOebmn6bCxJOGCdS2hSAWB7mGwqkySpkEwiJEmSJEkLklbuJJ4oaTvbZ850TEkyCCQ1t+vMA+4EvmH7nnoiGj0krQSsSlMFsO2L6ouoO1o+G63Y9ttmLJgkSWYVmURIhgpJa9q+RdJG7fanO0OSJFUg6TfAq2zf2bJ9T+BjtteoJbAkSYYKSYcCuwI3Eg4vEBPw7euLKkmSZHpkEiEZKiQdbfsdTb2FzaQ7Q5IklSBpW+BwYFvbt5ZtHwb+HdgmLR6TYUfSf06y27YPmbFgRpiSkFzP9qN1x5IkSVIVmURIkiRJkjZI2ho4CtgB+A9gE+C1tv9Wa2BJUgGS9m+zeS6wF7Cc7SVmOKSRRNLZwM62H6w7liRJkqrIJEIytEhaB1gLWKyxzfbx9UWUJMmoIWlzwhP9MmAX24/UHFKSVI6kJYF9iQTC94DDUhOhGiSdBqxPiBLOr0awvU9tQSVJkkyTtHhMhhJJBwEvI5IIZwHbAJcAmURIkmTaSHqAcGMQ8CRga+AeSSJKvZeqM74kqQJJywLvB/YAjgM2ykqbyjmjfA0dkrayfV6Lg8d80p0hSRZcMomQDCs7EZn9a2zvKWlF4Js1x5QkyYhge8m6Y0iSQSLpC8AbgKOBdbPcfjDYPq7uGKbBS4HzgO3a7DOQSYQkWUDJdoZkKJF0he0XSLoK2BJ4ALjB9to1h5YkSZIksx5JTxDl9fOICeH8XWS1TWVIejbwWSa2X/5bbUH1gKQ5wE62v1d3LEmSzB6yEiEZVq6UtAzwDeAq4EHginpDSpIkSZLhwPacumNYQDgWOAj4ErHosSeRqBkKbD8h6T2EVkaSJAmQlQjJCCBpNWAp29fVHEqSJEmSJMl8JF1l+/mSrre9btl2se2X1B1bt0j6OPBP4LvAQ43ttv9aW1BJktRKViIkQ4uklYBVKZ9jSVvYvqjeqJIkSZIkSebzSGkJuLWs6P8ReGrNMfXK28r3vZu2GRiKlowkSaonKxGSoUTSocCuwE3A42WzbW9fX1RJkiRJkiRjSNoEuBlYBjgEWBr4vO3Law0sSZJkGmQSIRlKJP0GWM/2o1MenCRJkiRJkvRESYD8wfafyus3AzsCvwMOznaGJFlwSVGdZFi5HVik7iCSJEmSJEk6Iek5kr4h6RxJ5zW+6o6rS44C/gXRMgp8DjgeuJ+wBk2SZAElNRGSYeVh4FpJ5xIWVQDY3qe+kJIkSZIkScZxCvB1wk3q8SmOnW0s1FRtsCtwtO3TgNMkXVtjXEmS1EwmEZJh5YzylSRJkiRJMluZZ/vIuoPok4UkLWx7HrA18I6mfTmHSJIFmLwBJEOJ7ePqjiFJkiRJkqQdkpYtP54p6d3A6YyvnBwGPYGTgAsl3UtYPF4MIOlZREtDkiQLKCmsmAwlkl4MHMyYxaMId4a0G0qSJEmSpFYk3UHYIKrN7qEZr0h6EfB04BzbD5VtzwGWsH11rcElSVIbmURIhhJJtwDvA66iqcfQ9n21BZUkSZIkSZIkSTLipDtDMqzcb/ts2/fYvq/xVXdQSZIkSZIkDSTtLWmZptdPKe0NSZIkQ0tWIiRDiaTPAQsB32d8j2GW1iVJkiRJMiuQdK3tDVq2XWN7w7piSpIkmS4prJgMKy8s3zdu2mZgqxpiSZIkSZIkacccSXJZtZO0ELBozTElSZJMi0wiJEOJ7S3rjiFJkiRJkmQKfgp8T9LXicWOdwE/qTekJEmS6ZHtDMlQImlF4DPAM2xvI2ktYFPbx9QcWpIkSZIkCQCS5gDvBLYmnBrOAb5p+/FJ35gkSTKLySRCMpRIOhs4Fvio7fUlLQxcY3vdmkNLkiRJkiRJkiQZWdKdIRlWlrf9PeAJANvzaLJ6TJIkSZIkqRtJz5Z0qqSbJN3e+Ko7riRJkumQSYRkWHlI0nJEfyGSXgTcX29ISZIkSZIk4zgWOBKYB2wJHA+cUGtESZIk0yTbGZKhRNJGwBHAOsANwArATravqzWwJEmSJEmSgqSrbD9f0vWNlktJF9t+Sd2xJUmS9Eu6MyRDie2rJb0UeC4hVPQb24/VHFaSJEmSJEkzjxRxxVslvQf4I/DUmmNKkiSZFlmJkAwtkjYDVqMpGWb7+NoCSpIkSZIkaULSJsDNwDLAIcDSwOdtX15rYEmSJNMgkwjJUCLpBGAN4FrGBBVte5/6okqSJEmSJEmSJBltMomQDCWSbgbWcn6AkyRJkiSZpUjaGPgosCrjKyfXqy2oJEmSaZKaCMmwcgPwNODuugNJkiRJkiTpwInAgcD1FFvqJEmSYSeTCMlQIelMwtZxSeAmSVcAjzb2296+rtiSJEmSJEla+IvtM+oOIkmSpEqynSEZKoojQ0dsXzhTsSRJkiRJkkyGpK2B3YFzGb/o8f3agkqSJJkmWYmQDBt/BFa0fWnzRklblH1JkiRJkiSzhT2BNYFFGGtnMJBJhCRJhpZMIiTDxpeBj7TZ/nDZt93MhpMkSZIkSdKR9W2vW3cQSZIkVTKn7gCSpEdWs31d60bbVwKrzXw4SZIkSZIkHblc0lp1B5EkSVIlWYmQDBuLTbJv8RmLIkmSJEmSZGo2B94i6Q5CE0GA0+IxSZJhJpMIybDxK0lvt/2N5o2S9gKuqimmJEmSJEmSdry67gCSJEmqJt0ZkqFC0orA6cC/GEsabAwsCrze9p/qii1JkiRJkqQdkp5KUzWl7d/XGE6SJMm0yCRCMpRI2hJYp7y80fZ5dcaTJEmSJEnSiqTtgcNMnW1oAAAE40lEQVSAZwD3AKsCN9teu9bAkiRJpkEmEZIkSZIkSZJkAEj6NbAV8HPbG5ZFkN1tv6Pm0JIkSfom3RmSJEmSJEmSZDA8Zvs+YI6kObbPBzaoO6gkSZLpkMKKSZIkSZIkSTIY/i5pCeAi4ERJ9wDzao4pSZJkWmQ7Q5IkSZIkSZIMAElzgX8S1b97AEsDJ5bqhCRJkqEkkwhJkiRJkiRJMgNIWgjYzfaJdceSJEnSL6mJkCRJkiRJkiQVImkpSR+W9FVJr1TwHuB2YJe640uSJJkOWYmQJEmSJEmSJBUi6YfA34BfAFsDTwEWBfa1fW2dsSVJkkyXTCIkSZIkSZIkSYVIut72uuXnhYB7gVVsP1BvZEmSJNMn2xmSJEmSJEmSpFoea/xg+3HgjkwgJEkyKmQlQpIkSZIkSZJUiKTHgYcaL4HFgYfLz7a9VF2xJUmSTJdMIiRJkiRJkiRJkiRJ0hXZzpAkSZIkSZIkSZIkSVdkEiFJkiRJkiRJkiRJkq7IJEKSJEmSJEmSJEmSJF2RSYQkSZIkGTIkWdJhTa8PkHTwFO/ZXtKHpjjmZZJ+1GHfnZKW7yvgeP/Bkg7o9/0zfd4kSZIkSdqTSYQkSZIkGT4eBd7Qy6Te9hm2PzfAmDoiaeE6rpskSZIkSfVkEiFJkiRJho95wNHA+1p3SFpB0mmSflW+Xly2v1XSV8vPa0i6vOz/pKQHm06xhKRTJd0i6URJatp3oKQrytezyrlWlXSupOvK91XK9m9L+qKk84FDy/vXknSBpNsl7dMU8/sl3VC+9uti+0f/f3t3E7JTGsdx/PtT0hCWtrKYkYVG8hZ2ymoaLwtkhZSFJqVZ28vEo8dOCEMoStnIysjbAtnNckoW1IQyehb6W5wjx9NzP44w3Pl+Nue6/td9vXQ2993/XNe5k/yd5Brw0yfeS0mS9BFMIkiSNJyOAFuTzB4XHwEOVtUSYCNwdIK+I8BI+5nH49oWAXuABcA8YGWn7UVVLQVGgUNtbBQ4WVULgT+Bw53P/wisqaq9bX0+sBZYCuxLMjXJYmAbsAxYDuxMsugD8c3tOjcASya7SZIk6fNye6EkSUOoql4kOQn8BrzqNK2heeL/tj4rycxx3VcA69ryGeBAp+1uVT0CSPIAmAvcaNvOdq4HO2NtaMungP2dsS5U1etO/UpVjQFjSZ4Ac4BVwKWqetnOeRFYDWRAfEob/6+NX57wBkmSpC/CJIIkScPrEHAPON6JTQFWVFU3scD7pxImNdYpv+b93wo1oMyA+MseYw9a2GQLHjS3JEn6wjzOIEnSkKqqf4HzwI5O+Cqw+20lyc8TdL1Nc9QBmqMBfW3qXG+15ZudMbbybtdCX9eBdUmmJ5kBrAf++kB8fZIf2h0Wv3zkfJIk6RO4E0GSpOH2B52kAc3xhiNJHtJ8z18Hdo3rswc4nWQvcAV43nOuaUnu0DyE2NKZ71iS34GnNO8x6K2q7iU5AdxtQ0er6j40L2ccED8HPAD+oUksSJKk/0mq3BEoSdL3JMl04FVVVZLNwJaq+vVrr0uSJH373IkgSdL3ZzEw2v594zNg+1dejyRJGhLuRJAkSZIkSb34YkVJkiRJktSLSQRJkiRJktSLSQRJkiRJktSLSQRJkiRJktSLSQRJkiRJktSLSQRJkiRJktTLG+bNijqnjibNAAAAAElFTkSuQmCC%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 name="Picture 18"/>
          <p:cNvPicPr>
            <a:picLocks noChangeAspect="1"/>
          </p:cNvPicPr>
          <p:nvPr/>
        </p:nvPicPr>
        <p:blipFill>
          <a:blip r:embed="rId2"/>
          <a:stretch>
            <a:fillRect/>
          </a:stretch>
        </p:blipFill>
        <p:spPr>
          <a:xfrm>
            <a:off x="838200" y="3548874"/>
            <a:ext cx="10657114" cy="252036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307368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5"/>
          <p:cNvSpPr>
            <a:spLocks noGrp="1"/>
          </p:cNvSpPr>
          <p:nvPr>
            <p:ph type="title"/>
          </p:nvPr>
        </p:nvSpPr>
        <p:spPr>
          <a:xfrm>
            <a:off x="4593771" y="0"/>
            <a:ext cx="6702446" cy="1119693"/>
          </a:xfrm>
        </p:spPr>
        <p:txBody>
          <a:bodyPr>
            <a:normAutofit/>
          </a:bodyPr>
          <a:lstStyle/>
          <a:p>
            <a:pPr algn="r"/>
            <a:r>
              <a:rPr lang="en-US" cap="none" dirty="0" smtClean="0"/>
              <a:t>Analytics (3/3)</a:t>
            </a:r>
            <a:endParaRPr lang="en-US" cap="none" dirty="0"/>
          </a:p>
        </p:txBody>
      </p:sp>
      <p:sp>
        <p:nvSpPr>
          <p:cNvPr id="7" name="TextBox 6"/>
          <p:cNvSpPr txBox="1"/>
          <p:nvPr/>
        </p:nvSpPr>
        <p:spPr>
          <a:xfrm>
            <a:off x="838200" y="746126"/>
            <a:ext cx="10918371" cy="923330"/>
          </a:xfrm>
          <a:prstGeom prst="rect">
            <a:avLst/>
          </a:prstGeom>
          <a:noFill/>
        </p:spPr>
        <p:txBody>
          <a:bodyPr wrap="square" rtlCol="0">
            <a:spAutoFit/>
          </a:bodyPr>
          <a:lstStyle/>
          <a:p>
            <a:pPr lvl="0"/>
            <a:r>
              <a:rPr lang="en-US" dirty="0">
                <a:solidFill>
                  <a:prstClr val="white"/>
                </a:solidFill>
              </a:rPr>
              <a:t>This </a:t>
            </a:r>
            <a:r>
              <a:rPr lang="en-US" dirty="0" smtClean="0">
                <a:solidFill>
                  <a:prstClr val="white"/>
                </a:solidFill>
              </a:rPr>
              <a:t>chart </a:t>
            </a:r>
            <a:r>
              <a:rPr lang="en-US" dirty="0">
                <a:solidFill>
                  <a:prstClr val="white"/>
                </a:solidFill>
              </a:rPr>
              <a:t>can be used to suggest valuable information to Business persons. </a:t>
            </a:r>
            <a:endParaRPr lang="en-US" dirty="0" smtClean="0">
              <a:solidFill>
                <a:prstClr val="white"/>
              </a:solidFill>
            </a:endParaRPr>
          </a:p>
          <a:p>
            <a:pPr lvl="0"/>
            <a:r>
              <a:rPr lang="en-US" dirty="0" smtClean="0">
                <a:solidFill>
                  <a:prstClr val="white"/>
                </a:solidFill>
              </a:rPr>
              <a:t> We will now discuss few examples from below outcome as to see a suitable location to start up a business venture basis the diversity and density of existing business environment </a:t>
            </a:r>
            <a:endParaRPr lang="en-US" dirty="0">
              <a:solidFill>
                <a:prstClr val="white"/>
              </a:solidFill>
            </a:endParaRPr>
          </a:p>
        </p:txBody>
      </p:sp>
      <p:sp>
        <p:nvSpPr>
          <p:cNvPr id="5" name="AutoShape 2" descr="data:image/png;base64,iVBORw0KGgoAAAANSUhEUgAABBEAAAI7CAYAAAC6HAMBAAAABHNCSVQICAgIfAhkiAAAAAlwSFlzAAALEgAACxIB0t1+/AAAADl0RVh0U29mdHdhcmUAbWF0cGxvdGxpYiB2ZXJzaW9uIDIuMi4yLCBodHRwOi8vbWF0cGxvdGxpYi5vcmcvhp/UCwAAIABJREFUeJzs3XmcHFW5//HvQ8KubBIWCSGALEEDiBHwAmKCKAICKouoGBGNKAIKVw16lehVCf7gqhdBLqtRBAFBECIKJmFTEBMIhJgoiygoiyibImLg+f3xnM5UV1d3nZ7MpIfk83695jXTNaerTndVnTr11FnM3QUAAAAAAFBnhV5nAAAAAAAAvDQQRAAAAAAAAFkIIgAAAAAAgCwEEQAAAAAAQBaCCAAAAAAAIAtBBAAAAAAAkIUgAgAAAAAAyEIQAQAAAAAAZCGIAAAAAAAAsgxfmhtbd911ffTo0UtzkwAAAAAAoMacOXMed/cRdemWahBh9OjRmj179tLcJAAAAAAAqGFmf8hJR3cGAAAAAACQhSACAAAAAADIQhABAAAAAABkIYgAAAAAAACyEEQAAAAAAABZCCIAAAAAAIAsBBEAAAAAAEAWgggAAAAAACALQQQAAAAAAJCFIAIAAAAAAMgyPCeRmT0g6RlJL0ha5O7jzGwdSRdLGi3pAUkHu/sTg5NNAAAAAADQa920RBjv7tu7+7j0erKkGe6+haQZ6TUAAAAAAFhGLUl3hv0lTUt/T5N0wJJnBwAAAAAADFW5QQSXdK2ZzTGzSWnZ+u7+sCSl3+sNRgYBAAAAAMDQkDUmgqRd3P3PZraepOvMbGHuBlLQYZIkjRo1qh9ZBAAAAIBWpx85s2XZUWdO6EFOgOVHVksEd/9z+v2YpB9J2lHSo2a2oSSl34+1ee9Z7j7O3ceNGDFiYHINAAAAAACWutoggpmtbmYvb/wt6S2S7pb0Y0kTU7KJkq4crEwCAAAAAIDey+nOsL6kH5lZI/2F7v5TM/u1pEvM7AhJf5R00OBlEwAAAAAA9FptEMHd75e0XcXyv0raYzAyBQAAAAAAhp4lmeIRAAAAAAAsRwgiAAAAAACALAQRAAAAAABAFoIIAAAAAAAgC0EEAAAAAACQhSACAAAAAADIQhABAAAAAABkIYgAAAAAAACyEEQAAAAAAABZCCIAAAAAAIAsBBEAAAAAAEAWgggAAAAAACALQQQAAAAAAJCFIAIAAAAAAMhCEAEAAAAAAGQhiAAAAAAAALIQRAAAAAAAAFkIIgAAAAAAgCwEEQAAAAAAQBaCCAAAAAAAIAtBBAAAAAAAkIUgAgAAAAAAyEIQAQAAAAAAZCGIAAAAAAAAshBEAAAAAAAAWQgiAAAAAACALAQRAAAAAABAFoIIAAAAAAAgC0EEAAAAAACQhSACAAAAAADIQhABAAAAAABkIYgAAAAAAACyEEQAAAAAAABZCCIAAAAAAIAsBBEAAAAAAEAWgggAAAAAACALQQQAAAAAAJCFIAIAAAAAAMhCEAEAAAAAAGQhiAAAAAAAALIQRAAAAAAAAFkIIgAAAAAAgCwEEQAAAAAAQBaCCAAAAAAAIAtBBAAAAAAAkIUgAgAAAAAAyEIQAQAAAAAAZCGIAAAAAAAAshBEAAAAAAAAWQgiAAAAAACALAQRAAAAAABAFoIIAAAAAAAgC0EEAAAAAACQJTuIYGbDzOwOM7s6vd7UzH5lZveY2cVmttLgZRMAAAAAAPRaNy0RjpW0oPD6ZElfd/ctJD0h6YiBzBgAAAAAABhasoIIZjZS0j6SzkmvTdIEST9MSaZJOmAwMggAAAAAAIaG3JYI35D0aUkvptevkPSkuy9Krx+StNEA5w0AAAAAAAwhtUEEM9tX0mPuPqe4uCKpt3n/JDObbWaz//KXv/QzmwAAAAAAoNdyWiLsImk/M3tA0g8U3Ri+IWktMxue0oyU9OeqN7v7We4+zt3HjRgxYgCyDAAAAAAAeqE2iODuJ7j7SHcfLendkma6+3slzZJ0YEo2UdKVg5ZLAAAAAADQc93MzlD2GUnHmdm9ijESzh2YLAEAAAAAgKFoeH2SPu5+vaTr09/3S9px4LMEAAAAAACGoiVpiQAAAAAAAJYjBBEAAAAAAEAWgggAAAAAACALQQQAAAAAAJCFIAIAAAAAAMhCEAEAAAAAAGQhiAAAAAAAALIM73UGAABLx4Ktx7QsG7NwQQ9yAgAAgJcqWiIAAAAAAIAsBBEAAAAAAEAWgggAAAAAACALQQQAAAAAAJCFIAIAAAAAAMhCEAEAAAAAAGQhiAAAAAAAALIQRAAAAAAAAFkIIgAAAAAAgCwEEQAAAAAAQBaCCAAAAAAAIAtBBAAAAAAAkGV4rzMAoN7oydNblj0wdZ8e5AQAULZg6zEty8YsXNCDnAAAMPhoiQAAAAAAALIQRAAAAAAAAFkIIgAAAAAAgCwEEQAAAAAAQBaCCAAAAAAAIAtBBAAAAAAAkIUgAgAAAAAAyEIQAQAAAAAAZCGIAAAAAAAAshBEAAAAAAAAWQgiAAAAAACALAQRAAAAAABAFoIIAAAAAAAgC0EEAAAAAACQhSACAAAAAADIQhABAAAAAABkIYgAAAAAAACyDO91BgAMnNGTp7cse2DqPj3ICQBgecW1CACWbbREAAAAAAAAWQgiAAAAAACALAQRAAAAAABAFoIIAAAAAAAgC0EEAAAAAACQZWjPzjBlzYplTy39fAAAAAAAAFoiAAAAAACAPAQRAAAAAABAFoIIAAAAAAAgC0EEAAAAAACQhSACAAAAAADIQhABAAAAAABkGdpTPALAUjBj5uYty/aYcF8PcgIAAIDlxejJ01uWPTB1nx7kpDu0RAAAAAAAAFlqgwhmtoqZ3WZmd5rZfDP7Ylq+qZn9yszuMbOLzWylwc8uAAAAAADolZyWCP+SNMHdt5O0vaS9zGxnSSdL+rq7byHpCUlHDF42AQAAAABAr9UGETz8Pb1cMf24pAmSfpiWT5N0wKDkEAAAAAAADAlZYyKY2TAzmyvpMUnXSbpP0pPuvigleUjSRoOTRQAAAAAAMBRkzc7g7i9I2t7M1pL0I0ljqpJVvdfMJkmaJEmjRo3qZzYBAADQSxvMmtuy7JHx2/cgJwCAXupqdgZ3f1LS9ZJ2lrSWmTWCECMl/bnNe85y93HuPm7EiBFLklcAAAAAANBDObMzjEgtEGRmq0p6s6QFkmZJOjAlmyjpysHKJAAAAAAA6L2c7gwbSppmZsMUQYdL3P1qM/uNpB+Y2Zcl3SHp3EHMJwAAAAAA6LHaIIK73yXptRXL75e042BkCgAAAAAADD1djYkAAAAAAACWXwQRAAAAAABAFoIIAAAAAAAgC0EEAAAAAACQhSACAAAAAADIQhABAAAAAABkIYgAAAAAAACyDO91BgAAAAAsP8ZOG9uybN7EeT3ICYD+oCUCAAAAAADIQhABAAAAAABkIYgAAAAAAACyEEQAAAAAAABZCCIAAAAAAIAsBBEAAAAAAEAWgggAAAAAACALQQQAAAAAAJCFIAIAAAAAAMhCEAEAAAAAAGQhiAAAAAAAALIQRAAAAAAAAFmG9zoDAAAAAAD0yoyZm7cs22PCfT3IyUsDLREAAAAAAEAWgggAAAAAACALQQQAAAAAAJCFIAIAAAAAAMhCEAEAAAAAAGQhiAAAAAAAALIQRAAAAAAAAFkIIgAAAAAAgCwEEQAAAAAAQBaCCAAAAAAAIAtBBAAAAAAAkGV4rzMAAINlypQpWcsAAAAk6aHJN7UsGzl1t36ta8bMzVuW7THhvn6tCxhKaIkAAAAAAACyEEQAAAAAAABZCCIAAAAAAIAsBBEAAAAAAEAWgggAAAAAACALQQQAAAAAAJCFIAIAAAAAAMhCEAEAAAAAAGQhiAAAAAAAALIQRAAAAAAAAFkIIgAAAAAAgCzDe50BAOjWQ5Nvalk2cupuPcgJAAAAsHyhJQIAAAAAAMhCEAEAAAAAAGQhiAAAAAAAALIQRAAAAAAAAFkIIgAAAAAAgCwEEQAAAAAAQBameOynUw/Zt2XZ8Rdf3YOcAMDAOv3ImS3LjjpzQg9yAgAAgKGGlggAAAAAACALQQQAAAAAAJClNohgZhub2SwzW2Bm883s2LR8HTO7zszuSb/XHvzsAgAAAACAXslpibBI0vHuPkbSzpKOMrNtJE2WNMPdt5A0I70GAAAAAADLqNoggrs/7O63p7+fkbRA0kaS9pc0LSWbJumAwcokAAAAAADova5mZzCz0ZJeK+lXktZ394elCDSY2Xpt3jNJ0iRJGjVq1JLkFQAAAACAIW305Oktyx6Yuk8PcjI4sgdWNLOXSbpM0ifc/enc97n7We4+zt3HjRgxoj95BAAAAAAAQ0BWEMHMVlQEEL7v7penxY+a2Ybp/xtKemxwsggAAAAAAIaCnNkZTNK5kha4+/8U/vVjSRPT3xMlXTnw2QMAAAAAAENFzpgIu0g6TNI8M5ubln1W0lRJl5jZEZL+KOmgwckiAAAAAAAYCmqDCO5+syRr8+89BjY7AAAAAABgqOpqdgYAALB0LNh6TNPrMQsX9CgnAIDl1dhpY1uWzZs4rwc5wUAp1y+k7usY2bMzAAAAAACA5RtBBAAAAAAAkIUgAgAAAAAAyEIQAQAAAAAAZCGIAAAAAAAAshBEAAAAAAAAWQgiAAAAAACALAQRAAAAAABAFoIIAAAAAAAgC0EEAAAAAACQhSACAAAAAADIQhABAAAAAABkGd7rDABVFmw9pmXZmIULepATAACGnocm39SybOTU3XqQEwDA8oaWCAAAAAAAIAtBBAAAAAAAkIUgAgAAAAAAyEIQAQAAAAAAZCGIAAAAAAAAsvRkdobRk6e3LHtg6j49yAkAAAAAAMhFSwQAAAAAAJCFIAIAAAAAAMhCEAEAAAAAAGQhiAAAAAAAALIQRAAAAAAAAFkIIgAAAAAAgCwEEQAAAAAAQBaCCAAAAAAAIAtBBAAAAAAAkIUgAgAAAAAAyEIQAQAAAAAAZBne6wwMNacfObNl2VFnTuhBTgAAAIDBM3ry9JZlD0zdpwc5AfBSQksEAAAAAACQhSACAAAAAADIQhABAAAAAABkIYgAAAAAAACyEEQAAAAAAABZmJ0BSB6afFPLspFTd+tBTgAAALC82GDW3JZlj4zfvgc5AfLQEgEAAAAAAGQhiAAAAAAAALIQRAAAAAAAAFkIIgAAAAAAgCwEEQAAAAAAQBaCCAAAAAAAIAtTPAI9xJQ+AAAAQJ9TD9m3ZdnxF1/dg5ygHVoiAAAAAACALAQRAAAAAABAFoIIAAAAAAAgC0EEAAAAAACQhSACAAAAAADIskzMzjB22tiWZfMmzutBTvpvypQpHV8DADBUcM166ajaN+wvAMCSoCUCAAAAAADIQhABAAAAAABkqQ0imNl5ZvaYmd1dWLaOmV1nZvek32sPbjYBAAAAAECv5bRE+I6kvUrLJkua4e5bSJqRXgMAAAAAgGVYbRDB3W+U9LfS4v0lTUt/T5N0wADnCwAAAAAADDH9nZ1hfXd/WJLc/WEzW69dQjObJGmSJI0aNaqfmwMAdFKepealNkMNAABYiqasWbHsqaWfD7wkDfrAiu5+lruPc/dxI0aMGOzNAQAAAACAQdLfIMKjZrahJKXfjw1clgAAAAAAwFDU3yDCjyVNTH9PlHTlwGQHAAAAAAAMVTlTPF4k6RZJW5nZQ2Z2hKSpkvY0s3sk7ZleAwAAAACAZVjtwIrufmibf+0xwHkBAAAAAABDWH9nZwAAAD12+pEzW5YddeaEHuSk/zaYNbdl2SPjt+9BTpZvM2Zu3vR6jwn39SgnGCjlc4vzavkwevL0lmUPTN2nBznBsmzQZ2cAAAAAAADLBoIIAAAAAAAgC0EEAAAAAACQhSACAAAAAADIQhABAAAAAABkYXYGAAAw5DHiOIChYsqUKVnLgGUVLREAAAAAAEAWgggAAAAAACALQQQAAAAAAJCFIAIAAAAAAMhCEAEAAAAAAGQhiAAAAAAAALIwxeMge2jyTS3LRk7drQc56b/ytFrL+5Ray8u0PmOnjW1ZNm/ivJZlC7Ye07JszMIFLctOP3Jmy7KjzpzQsuzUQ/Zten38xVd3zCeWDcvLebU8mTFz85Zle0y4b9C3yzULQJVy/UKijgH0Fy0RAAAAAABAFoIIAAAAAAAgC0EEAAAAAACQhSACAAAAAADIQhABAAAAAABkYXYGvKSVR/zPGe1fYjReDJ7yyPASo8MPpF6M+D/Q+zR35pNeWBZmFAJeqpilplnu7E/A0rTBrLktyx4Zv30PctJbtEQAAAAAAABZCCIAAAAAAIAsBBEAAAAAAEAWgggAAAAAACALQQQAAAAAAJCF2RkAYCibsmbFsqeWfj5eYhg9GUMRMwr1U7kcXAplYHlfSdX7a3nBzEN4KWPmk4FHSwQAAAAAAJCFIAIAAAAAAMhCEAEAAAAAAGQhiAAAAAAAALIQRAAAAAAAAFmYneElZMbMzVuW7THhvn6vj5F2B1d5fy3JvsKyZ3k6/x6afFPT65FTd+tRTlqV98Oyug8Y8b8kc9aTsdPGtiybN3HeYORouTSQ5eDytK8Guj4IvFSV6xfS0KpjLMtoiQAAAAAAALIQRAAAAAAAAFkIIgAAAAAAgCwEEQAAAAAAQBaCCAAAAAAAIAtBBAAAAAAAkIUpHoHlUXl6s4qpzdBqg1lzm14/Mn77HuUEANAfC7Ye07JszMIFPcjJMipz+lQsezi3li+0RAAAAAAAAFkIIgAAAAAAgCwEEQAAAAAAQBaCCAAAAAAAIAtBBAAAAAAAkIXZGTAwGI0XWO6cesi+LcuOv/jqHuRkiKAcBFDhock3tSwbOXW3HuQEAAYGLREAAAAAAEAWgggAAAAAACALQQQAAAAAAJCFIAIAAAAAAMhCEAEAAAAAAGRZrmZnWLD1mKbXYxYu6FFOBtcGs+a2LHtk/PY9yEmrsdPGtiybN3FeD3ICAACwZMqz1CzXM9Rg0I2ePL1l2QNT9+lBTvrn9CNntiw76swJPcjJS0zm7E9L8z6LlggAAAAAACALQQQAAAAAAJBliYIIZraXmf3WzO41s8kDlSkAAAAAADD09DuIYGbDJJ0u6W2StpF0qJltM1AZAwAAAAAAQ8uStETYUdK97n6/uz8v6QeS9h+YbAEAAAAAgKHG3L1/bzQ7UNJe7v6h9PowSTu5+8dL6SZJmpRebiXpt6VVrSvp8ZrN5aTpVTry1r905K1/6chb/9KRt8FNR976l4689S8deetfOvLWv3TkrX/pyFv/0pG3/qUjb/1LV5VmE3cfUbt2d+/Xj6SDJJ1TeH2YpNP6sZ7ZA5GmV+nIG3kjb+RtWc3bsvAZyBt5I2/kjbyRt15vk7yRt6GYLnddVT9L0p3hIUkbF16PlPTnJVgfAAAAAAAYwpYkiPBrSVuY2aZmtpKkd0v68cBkCwAAAAAADDXD+/tGd19kZh+X9DNJwySd5+7z+7GqswYoTa/Skbf+pSNv/UtH3vqXjrwNbjry1r905K1/6chb/9KRt/6lI2/9S0fe+peOvPUvHXnrX7rcdbXo98CKAAAAAABg+bIk3RkAAAAAAMByhCACAAAAAADIQhABS4WZbZqzbIC3OczMpg7mNjD0mNkKZnZwr/OBPOk8/WSv87GkzGzlnGWDtO3Vl8Z2lkUWKr+/Xly3ciwr5wwGT4/qXD0rAztJ58tRvc7HS1GbfbpO6fUKZvYfSy9XGCqW+pgIZjbD3feoWmZmx3V6r7v/T+E9Jmmkuz9Ys72sdAPNzN4p6Tp3f8bMJkvaQdJX3X1uKd2Wkr4taX13f42ZbStpP3f/cind+pK+KumV7v42M9tG0hvc/dx+5G1FSR+V9Ma06AZJZ7r7v0vpXiXpdEkbuPt2KW/7uPtJ3ebNzG539x1K75vj7q9Lf18lqe3B6O77Fd63oaRDJO0m6ZWS/inpbknTJV3rhYPazGa6+4Sa72OYpH0kjVZhsNHi8VZIu6m7/75uWc32TlPnz3pM7roK63ydu88pLXu7u1+V/h7u7ou6Xe/SlvbF+mreD3+sSLeJpC3c/edmtqqk4e7+TOH/N7r7G8vvK/y/q31gZqtJOl7SKHf/sJltIWkrd7+6Yt0bSdqk9BluLPz/MknnSbrG3V/skMevSfqy4vj+qaTtJH3C3S8opBkm6Wfu/uZ26+lWqmgerdbzYb9SundL2tzdv2JmG0tar+IYXFXSJyRt4u5HpjJlC3e/ppTuend/00B9hoFkZidJOknSs4oyZntJn3T3C0vpqsq4qmX/odbv9rulNFnlfVrXOZJe5u6jzGw7SR9x948tyWdeGsxsh07/d/fbB3Hb35X0cUmLJM2WtK6kqeUyv+66lV7PlnS+pAvd/YmKbWVf21L6FSTt7O6/rPkMteeMmY2T9Dn1lUcWm/RtS+lGSPqwWo/LD5bSfcndv1B4PUzSd939vZ3yUVrHOzv9390vL6XPqod0sf3NJT3k7v8yszdJ2lbxGZ7sz/pqttXVvs9c55KUR03Hbj+23bHM76IMPEjST1P9+L8U9eMvl895M3u9pPnu/mx6z2slne7ufzKzH6nzd9t0nJnZDe6+e4fP1rHe5e7/2+n/bdbZsd5Qvhmv2ObfCutaQdJd7v6ajO3WHiMpOPAutZ7zXyqta7qkAxr3B6n+fXX5ODKzW9z9DRl5u9bd35KxLKd+8SpJx1V8hrek/2ddY7q9FpnZWpLeX7HdY/pRt8w6n3OZ2cru/q9Oy3LL+xz9np2hW2a2iqTVJK1rZmsrLmaStIbiRlCSXp67Pnd3M7tCUscCMTddyuMukqao9YK7WSHNzpJOkzRG0kqKmSn+4e5rlFY3xd0vT5W8t0v6H0lnStq5lO5sSZ+S9H8pv3eZ2YWKm4ei7ygqKp9Lr38n6WJJ56Z8be3uC9udDKWT4NuSVpR0Rnp9WFr2odLbzpH0WcUFXJLmSbpIccBn5c3Mtpb0aklrlioPa0hapfD6lKp8l5nZ2ZI2U5xs35T0WFrPlpIOkHSimX3a3W9Ob7ndzC6XdKmkfzTW4+7F6UivkvRc+nxtb+qSyxQXvKIfqnB8dQqUpZez6z5nmZm9RtI2KnxnpRuPs81sorvPS+kPVdy8XZX+f1tFvjttr+Nx3kXh3E1w6GhJJ0p6VH37wRWVvGLePixpkqR1JG0uaaTi3Cp+59eZ2X8qjsPifm9clBv7YBfF93pxen2QpKYLVXJ+Wt64SD6kOKaagghmdrIiwPUbSS8UPsONhWTflnS4pP81s0slfcfdF1Zs8y3u/mkze0fa3kGSZklaHERw9xfM7FkzW9Pdn6pYRyNf3ZQPVyjKlavU5nwws28pypA3SvqK4js+U9LrS0nPU5xXu6bXf1Z8b9eU0v0irbO8v8oX79oyOqXLCgxmnKuS9DZ3P8HMDlCUN6+WNEPShSn9BpI2krSqmb1Wzde21Urr/p7imJ2r5uOjKYigmvK+4OuS3qo0vbK732lmlcGzuuBQ7neb0ratRJXSddoPp1bls5FE0gQzm6fq8qPyZri07RUlvUbSn9z9sdK/x7r702b2HknXSvq0okz4n/Te3OuWFNNbHy7p14WAQjGYnXVta3D3F83sVPWVNe3knDPfV9Qv6q5tV0q6SdLP1XdcVhllZie4+0npJuRSSYu3Z2bPqG9/Nc4DV9/+WkNRH5Kk9ST9h6SZ6fV4SddLagoiKKMe0mVg4jJJ49INyLmKc+dCSXsX31N3vhTSdbpR7Grfp/XVnVt15VE3x243ZWrbMr+bMjD5vLtfama7KsqvUxTXxZ1K6c6RtL2ZjU15/K7i+jde0rcq1tvJjem8+oGaz5ffpD9H5KzEzC5x94MryqaqMqmu3jBHfedHmSvquo18vmhmd5rZKK94sFLS8RhJrpT0VMrDv1pXsdgVki41s3dJ2lhxvvxnRbprU5rLC2XfYma2kuL4W9/MXq7mY2RUKW1u/eKHinP4AlWXW7XXmC7TNfxE0q2qLle7rd/Xnc83u/uupbJVai5Ti25Ra12/vCy3vK+11IIIkj6iuKl5pQoXHUlPK10c3P2LXa7zVjN7vbv/eoDSnSvpk4qTqt0X+y1FpeFSSeMUhf2rKtI13r+vpDPc/bIUcS1bzd1vM2sqQ6qeGK/r7peY2QnS4ik2i3k8XhFZqjoZyifB6919u8LrmWZ2Z8X7Vnf3XzbylgIy/65I1ylvWym+g7XUV3mQpGdSfhvrvqFivVW+5e5VeZ0r6ZIUrCoWSOsrCqBiBcGVKt3JyE6VUSnvwpwZKJO7T+u0rYptnyjpTYqb3Z9Iepukm9V843GgpB+a2XsVN2zvl1SM7FZdpDqpO85zC91uKlHHKipff61Jd5SkHSX9SpLc/R4zW6+U5oOFtMV8bZbeM02SzOwDksYXouxnKm4qyjZ390NScEbu/k8rnbTJAekztL0ou/vPJf3czNaUdKgi4PGgIqB4gfe1CFox/d5b0kXu/rfqTUYAzMyuU3PlqHhDd5wi8JJTPjyX8dTlP9x9BzO7I23rb6mSULaFux9q8RRJHk+Uqj5Eoylk8SlI1cU7p4yWagKDuedq0rhONvbD42ZWvJi/VdIHFMGsYpDiacXNT9E4SdtUVbJK6sr7xdz9wdJX2u57qQsO5X63UudKVFHb/eDu42u2IcW1I0s6d09z9/np3LpF8TnWMbP/dPeLCslXMrPhkvaX9G13f97MivnLum6lz3GvpM+Z2efTe86T9KKZnSfpm11c24o6VsiTnHPmL6WAeTuruftnMtIdLun76bgcr2hN9fXFG3evfRDk7odLkpldrTgXHk6vN1RfoKAopx7y9ta39W1SzYGJF9P59A5J33D30xrlWEltMDVpe6PYz31fd27VlUfZx26Se953KvPblYHPqLUMVGE7+yjOvyvNbEpVurS/91fsq7PN7JC0/Rkd8lql0Vqv2OzeG6/d/fOZ6zk2/c4pmzrWG9y92+4lG0qab2a3qflaX27RUneMSFHv3atug+k7X0lxPoxWtHSraiV1nKTVJS0ys+fUepN7VEqznuIhS8PTigBBUW794kV3P63IhrIcAAAgAElEQVRD3nOuMdnpClZx98qW893W71Wzr9x91/S7Y9naZSAvt7zPzvygc/dvSvqmmR3daadLiyt4Ryhu2opPXstNLcZL+oiZ/UFxQrV7OpGb7ikvNbNt81nuNbNh7v6CpPPNrOqEetjMTpe0lyLqvZKqx6B43KJ5nafPfqCkhyvS/cPMXlFIt7MiitjI04fT75yT4QUz29zd70vr2kzVF4+/pmh8Y5sHSHqkm7yli8PVkj7j7l+ty1iK4p+k1qfujYjsMYpjo5K7P6d4atd4fVjdNiVdY2Zvcfeqm8eGnAtzbaCsyKJJ0WfU+lnLN04HKpqy3+Huh1s0dT6nmMDd77do/nWFpAcVT7H/WUgywjp0F/KKrhudjvMuCucbUoG2uaJZ4oIOyR9U4Zju4F+p0i9JSjcDTRfILi7Or1S0gGq0UHiZWm8iJel5i6b5jWN8c1VH7+9X3Px3iuwrnS/vU7QCukPxxHBXSRMVASNJusrMFiq6M3wsHS/PVaxuevppy90npd85++2bKXB1bfFzePMTzn9bNK9sfB+vUHWF9/lUnjfSbSrp+Yr85V7Es8po1QcGuzlXrzGzuxVl5FFmtq6av5dpkqaZ2bvc/bKafN0taQNVl/FFHcv7ggctWrt5usYcI6ndOVYXHMr9bqUOlaiS2gCt1L6llbv/ITM/krSbux+Z/j5c0u/c/YBUubpG8fS64RxJf1TsjxvMbJSkvxe2faWkK83sDe5+S0b+t03b3FvxpLtxPs9UNE/NubYV1VXIc8+ZE83sHMWTreIxW37af7WZ7e3uP2nz+YpPsb6paDn5C8V3t4NXdD2xeMq8hbufn86Zl3tzt7/RjQBC8qiiRWFZbT2kEZjI9O90UzdRfdfyFSvS5QRTpYwAc5f7vu7cqiuPuqpzKf+8b1vmd1kGStKfzOz/FDf2J1u0aqmqHz9rMfbHYZLGp+037at0Lf6KWr/bpmPJM5rap/WtrAiIlO8/GtfQh9PvnLIpt96gFMzeorTNG0vJch+0djxGkl+a2VhPrVcr8lM8Bk3RCmGupJ3NbOdynbHuJjcFG79uZp9w92/U5D+3fnGlmU2S9CM1nwNPV3yeuta83aT7nkWL2KtL2y12P8mt33fcV5bf5aWbhxkdy/tu9GJMhJUkHam+/vjXS/o/L/THt2jiu1DSexRR9vdKWuDux5bWtUnVNsond126wgXyYEWz7cvVpvJsZjcqCr5zFBeyhyV9wJuf7MvMXqaoUNzl0Yz4lZK2KxfW6Qb+LEU09AlJv5f0Pnd/oJRuB0Xz8tcoKj4jJB3o7nel/2c35zOzPRTR8/sVhcMmkg5391mlbb4q5W1nSX9Jn/VQbx0ToGPeUppZOZUeM7tZ0aT964oL/OGK4/TE9P+W/nU166vtT2nxROICxUXs32rfTEg5lcqcQFlKd62iKep/Ks6JiYonR58ppbvN3Xc0szmKgNgzku5291dba5O69RQ3G/9SfIht0zoeVjQXrHyU7aVWQLnHecVn2lPSp919z/T6C4qb5TmKpoonufvZbd57riJYM13N51+5CfrXJD2paB1xtKSPSfqNu3+ukGY1RUV8lLtPsjZjGJjZ4Ypmko1jf3dFV6RppXR7SvovxQXhWkU3iA+4+/WldJcpAj7lSvsxhTSXS9pa0vcUXRkeLvxvtruPK7xeW9LTHt0WVpO0hrtXBfKyWU2ffIs+eodJuk+FbiXFi5+ZvV/SOxRP1s9TlJ1fdPcflLa1l6TJiu/tGsX3e4RXPEUys33UWnEr98+cqpoyOqU7WdKMmsBgN+fqepL+5vEE82WS1nT3P5XSbKCozHYaG2aW4qbytlL+y02ka8vUlG5dxU3dmxXn9rWSjvWK1jwWTfe3UCk4VFB7/Sus65OKm+62laiUrnY/WJuWVu5+YCFNbTdCM7vD3V+b/p4u6VJ3/075f23yYJJWdPfnS8tzxiWZoyiPzpV0mTf3Pb3cU9/sumtbf9SdM2Z2gaKsma/mc7k81sEziqDF84prYCNdo/taU92gpKlsSOlPVJQNW7n7lqn+c6m771JI8y3F8XiR4hr2bkn3uvvRpXVl1UO6+E62UVxvb3H3i1KA4hB3n1paT+X5UlHW/FLRle4XHk9PN1c8UdyxkCZ73+ecW5nlUW6dK7dMrS3zLb+f/WqKB2zzPFoSbqjoYnRtKd1IxXX+No/xjzaRtKe7n1NIc5PiHD1F0RLwcMUT6i+U1rWu4iZ8I4/g4hhJ49z9e6V0FyvqxocoyvP3KB6AlLtqvVPSyYo6l6mi3mhmb1F0SSvWG6rq2h9StHAYqXSjrjg+O47n1UndMWJmv1G0Lv29Yr83PVxN53BbFXXGym50XgqEpH1/jGKcpI9axThJXdQvqsa6c3cvd4+ovcZ0me4oxbHxpPrq3+7NXd+z6vcpbdt9ZWa/T9swRSvrJ9Lfa0n6o5cemFlGIK9Q3v9LNfc8dXoRRDhHEUlsVNIPUzRZ+lAhzR3u/lozu8vdt7Xo2/izigtV04HS4KX+QnXpurlApkLsUUVF5pOS1lR0V7i3tM2qp5ly9z9XLbcYHXoFLwwOV5FmuOImyyT91psDL+enPyv7GXrrIDMrF9a10Ds0v7ZoGmreYeChTnlL//+K4ruq6/M8x91fZ2bz3H1sWnaTu++W/l6o6Bve7ma4XMm+Xqk/ZTqmTOkGvJDmfsXFZ57XnBDpe25JU6yUpX35SdXfwDY+612Fgrtl8B8zOyN9hncruq38XdJcj1YJlQGyQr4agbJugy8dj3Mzm6BogvZKReuHryq6V5ikr3gKWpnZfEX3mWctosk/dfdyv7bGNisvWhUXqxUUrVHekrb3M0nnFPddqgjMkfR+jwFLV1VclLev2O4G6uuL+Stvc5Oe8r9z2uat7v54RZqJbT7DtEKaCe4+sypdxfpqo+LWxVMua9Mn35uDHAslbVu+oapY16vVd/P6c3e/u026EYoyyST90lv7p8uiKfpqivLqHEXrm9vc/YhSuqqyuuomJiswmHOuppuJqo2WBzK7RmkcA4+A5XBF66GxhTSVA3t5RbPnujK1W9YmOKQ2ZWlf1lorsjmVqJSudj9YBEIbLa22s9TSyt3fXkgzWxXdq7w5cDhL0V3nT4qg4Nbu/kj6Hu92960LaauaWMtLT27NbK67b58+xwGKY2WWF4KpZraZu99ftb7Sujpe20ppayvkOedMcVtLKpW7B7n7xRlp5yoGwbvd+wI7i69zhXTvVAyQLEk3uvuPOqwzpx6S8510HIS4sKw2mJrS1QaYu9z3Hc+tLsqj3DpXVpma0nYs883sp+rrZ7+4dau7n5r+v4bHWCSVT1e9FITMkfvdWrTOuETS8amcWVHSnIpjMvf+415Jb/fOrStz6w3zFP39b03lzdaKm+ZDSumK/eJXUtxLtYzJlnOMtKs7euEhrMWYNlPd/VOdPmNKWzx/VlF0OZ1T8b1dpOiq855UN1tNEYB7bSldVv0iR841pst090naqWpfFtLk1u9zz+czJf3YU+sBM3ubpDe7+/GldLUPMwbS0hwToSGnP36jsvRkqkQ/oohslk1XXyVoFUmbSvqtIgqdnc676A9TOMGeU+emRTNK29xYcTHaqpjI4klt8XVjO+XI7VGSvu/u89Prtc3sUHc/I6Wv7WfYuHmx1lYLm5vZ4tYK1maU2kLe/re0vLy+Lc3sKcVNeeOGIbfP83OpsnKPmX1cUSEs9nffKH2edgPRlCtfOf0p71FUMnMiasVAwCqKaGk5MHSe4iLa+MyVg/Cp7zh/2OLpyZ8Vkegm3jfS+pnpIr2Gp2CJu//B8kbt7WpMhIzj/FRFH/tbFNHaWxWDJX2zlO45d382rfOvKa/ttvlFSbIYdMfd/e9t0r2oGD+gskVDkjuGgRTR2IeVBug0sy29NXq+iyJwM93M3ifps2b2TS+1enL3aRatrRpNKVtu/tI5mDNCf85YGFLcuDaeco1XesrV5rPm9Mm/UxHlrrrZL1ZWHkzbXvw/T80ILVr8FDWeGm5gZht4Kdin6AO5bbrgftFiAKxyk+tuyurGwHR1gcGcc7VYGV1FUWbNUfMgVVLGOAae2Ufa+kYvn29p9HIzqxq9vKq59VOSZns0yS96h6TNvCY4lOk4xU1820pUkrMf/ukxaNiidHw9psKAYg1e343wI5L+V9Fd5BPeFwzcQ63dfYr7ZRVF3+z5FXnLGZfkb+maOVodBplU/bWtqFhpX1whV/P1MuecudXMtvG+wePaMrP9VGgh6qWgd9pHR6lvENpOnk/X2kZz5MopNFOdo+U8T+/pqh6S5HwndYMQN2SdL+5+nZndrr4bxWMrzotu9n3duZVbHmXVuerK1NwyP6nrZ3+holto1YCCTQMJpvUXb5pXSOlfKN00/ytd2+8zsyPV/rtd392/a2lqVHf/tzWPg9JQvP8Yo3iYUnXD/WhGAKExSO/0imVFz7n7c2Ymi5H0F5rZVqU0LV0GLLr27FhOp4xjJNUdtyukvclL4415tIDMevhUcaO9saSvVSTNHSfpN4qWR8PT+l7ppYewFgHiSWpu2X6Ot85ElnWN6SLdfMVsCp1k1e+Vfz6/3vu668ndrzGz/65Y3/lqP9D9gM+I1IsgQk5//LMsmvF+XjEA3sskfaGURl6KsKcv6CP9TWdmX5X0NU+R7pSH4939vwppyiPZNrbRdKC5+5jSundUVO7L/lH4exVFAVtVMH3Y3Rf31XX3Jyz65JxRSjfa2/cz3F3RQqFqEKLi4ENZo9QWHKGoKDYi2m9S3FRuaTEl1Pe6qPx/QvEk4RhJ/624KSo+3b3XO0zdVyFnXIeHJV1v8SSxbTP6tKypmZBFVPXnpWS5N7Bftni6cryiqe4aiiddjXW3PeGt0A/V80btLXbfaJqS0sze6a3TatUd5+59T1quMLO/VAQQpAhQNQb2stLrpmbcFgHD7ylmXZCZPa5oSdBUubfqEdufUoyK+2WPptxZfRGtTTNCtQa3vi1pu3TR/ZTi5vO7inOquL43KVpZPZA+78apwlp8gpg7Qn/tWBjJqu4+w8wsBTWmWDTxrGrZkdMnf31JC83s12ptcj9f1ZU/S78brb6qBkgrpi+fw43xO561aMX1V0Wwt0k6X05U8/S0X/LWmSlyA4O156q7f7SUh7UVsyeU1Y5jYPmz++SOXr6Korn6pen1uxT76AgzG+/unyikbRscSnk7VlH5eEYRoNtB0mSv7oqQU4mS8vbDbIsR6c9WVJ7+rujuUfSsRXBurkUXg4cVzTGL3lJ1A+PuP1O0ViouO7n42qLbxRUVecsZlyR3kMnytW2Cmq9txfzlVMhzzpldJU20aBLb0mS5sP6piieh30+LjjWzXd19cml9dbPeNFxi0ed9rVRP+aBKZZfVNwfvth4i5X0ndYMQN3Q8XwqfwxQB3s3c/UtmNsrMdnT34jFcVa95f5tVdjy3csujLupcss5dQHLLfKmmn72775u+r9071FWK6RffNKcbxgMV5V3RJxX3CMconsCuqb6BlYueTeVMo3zeQYVxUArOTd/piYpyYzVVX0tnW7R4vEKl8Uasu4F7JemhlLcrFOfYE2p9ONXC3a+wmEK+vLz2GEnl/YfVV++/wMzO8tbufXNTna08w1ll8K/4mRTd8cpqx0kys48pgl9/VdSRGsfaNqV1na64DpyXXr9Pcd2aVEqXc43pJt0Liu9lltp0W1VN/b7wntz6xeMWDxQuUHwX71N8P2WdHmZ0OwtFrV50Z8jqj78E689qtl2Vzir6TZbTpQpFy0i2Xj+i/OLmLTVpVlY0WXlrafldijEVGifeMMXT51eX0mX1MxxIFs2YPuTuj6bX66tvysgbPZos1Vb+LaPpVNU+qslbVX/Kd3thzAnLbEbfZv1bSZru7q8qLKvtI5mZ92662cxUVAIrR+0tHscVx3TVudDxOLfoAlKc5ueU4mvva9VS2Xy7kG7xk9n0vX2uURakG/KvuntxNGWlm4gX1BepfXf6/bSkXd397VbdF7GpiWlaV24zwtvTvvyCYsq4c9t8b3MUzfR+m15vqdj3xSlAFyhjhH7rMBZGKd0vFNHsHyqChH9SnEctTzIso09+u33m/RtpPIvFyPanKc6b0xVl19ne2q/1MkUgpNgdbjtv7a71HcUThI6Bwf6cq6kyO68iUJwzNkxVs/wt3P2zpXU1mtSelLZ1YZvr00zFzfOiQt6ulbRnet82hbTXK6ZLrQoOyczu9GjC+VbFSNqfl3R+1fXUYo72VysCx+0qUdn7oZB+tAotrQrLq7pXne7pYURK01WXrdL611S03tii4n/FcUlWVwwQ+Ejh//3ebhf5M8X1vtg1pvacsfxxo+6StL1HK6/GtfiOimBD1TgE7tVdp/ZUocuZu19X+n9Wc/ButPlOzvHSyPupXG4MQnyANw9C3EhzvTqcL4V031YEjya4+5h0vFzrhW57ZnaQu19ael/LsrQ869wqpG9XHrU8eEvrKbdyzepKlsNq+tkX0tXWhTts41Z3L0+VnvO+nRU3UdsoBtMdreie0/XT17S+8ysWu7t/MN2gNwbu/ZP6gghPK87RttNTpuvvmoqWaOWb6+J1bgXFNWR3rxk0suoYSef8G9z9H+n16ooun+V91fZzltKdpuZWI9tLesDd31dKVztOUiob3uDuf6n5XHd663h0LctK/x+timtMN+kso9tqf3U4n9dR8z3UjYq6ankcousVDxOuS3WanSWd7KVuFANlqbdE8HhitoU69Me3/MFZiqOHrqCIQLUcdLnpJA2zaEr0r/S+VSWtXEqTNZKtNTfFW0HS69Q3Anwnq6m6+czPFNH9MxUn6pGKgZ6auPvHrbmf4Vme+hlah9H503vLFezRiibSjQLqF4qWGQ+U3jq6EUBIHpO0pUfTz0aTnvMUFeuD0+vDFMGkxYViqqS9zsysww1WZV/WDp539wlW6E9ppTEycoIFDdbXvK4RGX1EMQJr0YmKfbOxmX1f6Qa2Yl0jFJHg0Wo+zj+Yfmc/SVD9qL3W5u+q11L9cX6Dmlu0FF8vbtVSChKMSMvaXRhW90Iw0d2vt+pmsLt4YYAuxfSGv3D3XSy6Gsjdr003352amEqZzQglPWMR2X2fpDemSnbViN4rNgIIKR+/s+hTWZQ7Qn9uVLyu9U7RlJptdtPkfj/FkzxXNIUsd9dplOUfKaZTVKKaynx3bzTLu8yiS9Yq3tq6QIqWA+8qvP6iRf/rst+nn5XSTzu152qq1BcrR69WxVNrd789VQAXj2OgihHHPW92n9zRyzdSPIlpfFerK/pCvmBm5ZY3lcHS4kdNv/dWBA/uTDevVa5Q9ZP7str9YIXmvY1ri7U2+T3Ao6XT4u5VqaJe1fqplsXUYY19OkwxdVrLSPYW/XWPUjxtnaS4KdhKzd1dakfqTuvaUtGKqdy6q6rveVWFvNzUOOec6eYp0Vrqq6OsWZXAM2e9MbOTPQYQu65iWUNtc/D0vtHKq4d0/E6stQXbOop9/yuL7pzlLlh150vDTt48Hd0T1jod3Qnqay3UaZlUc27llkfKb+Wa1ZUsbbuuzH9bu3yXZE27bmbFqbkbN80rpP8Vv4cWXgosu/utFmM5vUZR1t3tMZtXeZsrKcY/Ga3m87SpfPAOM4J4F7PRFbY7TNEKcHHXP8UMMkXFOtciRYvH/SvWlXOMmJpbgTee+Jc/S9vPWTK7lLeL3P0XFev7aaqbNcZJ+pS3jpP0kPLul140s9GF68ZotWkNZmYbqVD2mtkbvXX2i6x0OcGCuvp9IV1u/eJv6ptetJPjFC34N7d4wDRCERgcFEs9iGDRjOVjKhREZnZm6WS+Un2Ds3SaKq3YP2iRot9R1aiUuekukDTD+gbP+6D6nng1zDKz/6f6EayLTfEWKZq8V0Wdixe2Yel9Vf1cPqOojH9UWjwKd1XT5k79DBvfw1aKp6+NZuVvV0S1yi5SPMVvPJV9T1pWjnrelC7YxSa1N6YbwMYgSLmV/zsU07a0azp1j5mdrRih9BuKqabeKOleSZO8NGCS4mTcoVS5ukIRSJK0+Olsy8WoqnLnefNg5/SRlOI4v0lxbLSdnzndhH5UHWY0ybjx8zZ/V72Wao7zThcWi/nNG3+boivS0YrvYgUzW6SYz/1Lpbfeb/EkqTFa8vvUd0EtepmZ7eTuv0rb2FHRnFGKc00Wze8uUrTq+UfFOhpymxEeojj+j/AYrG2UpP9XkW62xSwTjc/wXkU5VrSupN9YzPXcrjWAKWayeFIVY2GU/NNj/Ii/q7rL1GI5AQLLGwn/W+n/jdGSjzWzt3pri6dp6TM2xq84NC17dzGRxRP68yVd6O5PqH25/0+LZtY3p/ftor4mzMXPmRUYzDxXi0+NFkn6Q9UNjJmdlyoIjXFrVleUscWb4Zxm+VIEW/eSdEoKfG6o5n7yDV9L67o+5f+Nkr6att3UzSpj38+xGFF6U0knWIxNUlkhy33i0mk/WHdNfieqNWDwgdKybc2sZWov9T0NLXYZKVaqFkl6pBzYSs5X/ZgZzyvKgs+pryxt6d+d3nem4lxoW94ntRXyzHMmd9yokyTdka6FjePohKqMWd4UaHuqNbj+ttKyts3BS+/LrYeUn9Q2lj2l6Gqyb9XnaSc3mKqYjm6Y+ppnj1A6bywGP9tb0kbWPH7JGkrXqort1p1bWeWRp8EMG8zsFPXV+Ypyu5LllPm5Qavxypt2vThFd+Om+YD0uvE97K8oLxpdcQ5VjD9Wzv91inruTYqWh1XTJUsxXeBzKrXCrFhf7VT07n5azvliZkcrglaPqnnQ2/L3cXw5ONlGzjFyviKA1hjM9ADFDDNNcj5n8ldJP/HUmqnGGxQBe1d8x+XxSO5VjJdXDsyWx0H5tOJe43eKY+hVqpgC3qK72iGKcRaKXUjLY1/lpssZzDqrfq/8+sWI9HnL+6E8xknLwwxfwkGZO+lFd4ZLFM1yG1MkHSppbXc/qJDmbu88SFy32+ymKdleKkyX5dGfsvj/qibmXnXDmZm3YnPDRYrofOXFJXN9OTcA10p6l6eZIFJl8VIv9Sc1s1+5+04Zy0wRONhF8b3drJjqygtpblFEHIuV/1O81AzLappOWfT1vkhxET5KcVJdpWh5caKnZm4WT33GKOZLLfZDWkPSZ725mW+xWd0q6bMscvdPV+SlUVEpRuNbooalNDd7xajTlkb+rtpGKV3OjCYd97uZPakoCE3xXTUKRVN0AVi7tM1+H+dm9kdPU+xYDGK0tyLA8/u0bDNFd5efeswd3Hjf2oqnjLumfN2omG7xidL6X69o2dIIHDyj6DozXzF95yWpED1EMWDabYo+vFd3qDi0bUaYKog/c/c3Z3z2lRXHZfEznOHN075ldRewzCafFtOHraToR3ehdx69PKd8qG1ybzHrxmsa57i1715VNSJ7VRPEVykCIIcobqDOV5S/Xkq3veI8WFPx/f5N0U3lzlK6rAtuSlt7ruawGORoXY9pq9ZW3MCd7e7nF9JsomiptaI6z+6TNfNQSruhYnAtUzRDbjcDUF0Z0XjifX8KXLxCMR1aVXPOrBlBOu0Ha27yW8zz4ia/FmNVvEexf24qpHm5ogxcfE5a913dTBG0Lz4lKg/cNdvdx1nz9JFNx69ljNSd0vW7CXeb9WWdM6X37CDpI+5eNSbUhoqHC6Y2s9RYzRRoZvZRxUOizdR3I2eKsvoXXmjaXHetL6TLqoek5dPVZnwmRR/r76t+EOLGunJHwn+vYh/soCibDpT0Xx5jmmynOKe+pOZxvZ5RzPLRdG1L68uebacbqUy6zUtddiy/K1ltmW99D8WaglYV14WsbjaZn+tGL4yTlc7rG7w0dpbFKPW7Kuo/O0p6XNHd9oRSuqz7D8uYir7ufCmku1dRhnTsFm1m9yjGUjpf0jWdzvUcqTxYXFdx9zsq0tR+zpTuAsW5d5miJVtlKyOLVlbbqC8YdbCiRfrRhTRVD1LlpW5JKe2qimuaKab6ruqa9FvFjFOdHkp3k652ytbc+n0uy58SvuVBvaTyg/qB4+5L9UfSnXXLFFHnsR3WcZUiolr5U5H+9rpligrVzwfwc75KMejhTxStBq5VXODL6b6XuWwXRdPA3ynGk/i9orJXTjc7bfuO9JkOV0y5V0yzUNLKhdcrK07i8rpOUhywIxXNZo9TTGW0huKpaDffR6M55gOS/pDyt23V5+y0TDFCfuPv+0rpiv97h+Jp8F/T78bPGZJ2y8jvDW2Wn5H25eHp56eKvrldpUnpvixp7wE6Z6r2+1cL/9+9089AHfdpWw8W/r5DcWNVTjNC0ed2SbazpqS1atIMUzwVu0TRr7kqzXaSPp5+tmuT5seKuXsH6jtaX/FkbF9J67VJc7piRN6c9TUqnvcqgmx7tknX8ThppEm/7yos+2UpzY8kbVx4PVLSxRXb+27xMyi6dZ3Z4XOsIGk/RT/SBxVBpXUq0nUsg9L5d4Si+e7uiqDTyRXpcs7n/dN6nlLc4D7T4Vg6WfG0+deKQG1/j495ku5Kv+9RBJjnV6QzRYudL6TXoyTtuAT7fm1FBfuNjZ8267pZcdNxl6Lp5xRF/8yu94Okozt8D5soKuG3qLnM2kHS8FLa7PJEUcl6XPFUfkH6+U1Ful9KWlWpvqAYEPW2UpofS1otY5tT0nY3VDSlX6d8bBf2e/lnngrnY3/OmUL62wt/b51+71D10+a4XEHp+qMox64q/H9NRfPdi9K+a/y0zU/G95ZdD1HUDdcvvF5f0ZpuHUXzdSkCCaP6kY8DyudL8XtUBI8/LmlMxf+Hd7GdjueWMsuj0rE0XxG8/HjNtldWm+ucMsv80nt2ULSabPf/9RRl1qiqfZL223GKWVfOaPyU0ixUdKktlhkL2mxvnbQfT1XUpa+vSHOOYsyiuv10R/p9V/q9oqSZ3SzNRnQAACAASURBVJwvhXSzco4RRXm/Zzq/7lN0wdqyIl3bY6RxzqhQBqlNeZT7OQtp11C0mL5VUWZPUowhU0wzX+kBdno9TBXXtprvYff0e7+qn4r010h6WcZ6c9PNaezfwrKbSmly6/e553Njm8V6Wct9iqKue66itc94xf30pRXHUVa9oe6nF7Mz3GFmO7v7rZJkZjsp+rgV7SrpA9Z+ROFT0u93KvoNFVs1PNBYiXXRlMyjD+mzZramV/fFXcw6j2Tb8EPFjrxAnZuylCO0wxUV7bJzVTHQXRWv73P7PUm3WV9fnHeodWR4KQ4yqbUfzkckeYpse4d8rFH4e65idPs10uuqZqdSRMTLg1QVlxWbSpX30+L/eTxN/JEVmj63Y81zFjfGr9igTfLd1RyNn6a4UHSbRorv9bMWfZfbzmWvvBlNOu53d7/BzF6rqATP97y+qDnHeZXiMbGiVzyhc/e/WBorwMy+4e6fsBigs+V48taBrNZXXDw7zoObItRvV/NTovJnzB2h+DnF2AvXqbmbzTFpPZe4+8FWPXOECmWXzOxgRfPn6xX7/DQz+5S7/7D0ttwmn3L3eyxG7p2tqHBtn57IfNZLzYMzyoecJvdrSlpgZrem1zspRuZujIXRaFa8g6L/6+/T600lzbfUJ92bB/jcVnFju7fiacb3FdeCmWZ2irtfYKVxXaxvurfyQH2v8Bj88liPFh43mFlV8+Scc/VUSe/wNiOOW3MT6tsUAxLepigj3+kxWnf28ZFeZ80opKhUv6gYVflLigrIZYonyi067XvLn6lEyp8RpO1+sDTlsGL8h5Zm6O5+eVr3H1TRdL1CVf/yxmdb3Zu7NR2nuNnrOHCX8sa3yRmpW+obp6TYLcXV3O2hqyb3nc4ZRRlQNx7UcYqKftWo3a7Wfd9xCrRUd3pK0qFWmj5OpT7Olt9MumM9RM2zA4z2+vGZNlSUQZWDELfjpZHwS/WGxxQ3dov/l7Z5ibsfrKj31p73Sd251bE8KigeS21buVpMsX6xIiBwn9p3Jcst84uf73aLloPlbe6XPscrFd/dJoobqXI3mysVgyDOVvt67/GKLrWNsYi2UHT/LG9zvqLL3+WKc+UEr56+cyfF/rpXzfcf5XppzlT0uVMG3q+YIWy6OgxAm65T1ym6Xo5X3F98LO3Dye5+S0ra6RgpT7PZYKruhpXzORv5e9pi8ONVFa3M3iHpU/+fujeP+20q//+fl2MmR5lSMs+FyBTK0CjzkFkyNXwKRWhGkQYqhCJTknmej4wZMhzOcczJFBkakEjC9fvjtdb9Xu/1Xnvv9b7Pje/vejzej/vee1977WkN1/i6zOzwRKZ6AK0xfwnb8yKcqN6NmM2Jvms+N8QqKh9DOFyfZpCcwbSdl9AcfSXtc3QtX2PJVuvHTauR72vHc23JyCW8P9Lz6tA/UhpKbmijN82IkAhP0wGfMbPHwvYCKP8kpVZwliCMYGbf9/6QpQvNLM1d+SuafDakPy/5BQqlNuhQFMI1i0i2hbZeLygiI2QCafsmMJP18jgN5VceUzilCtCRCgXA3Q8ylTOMC/yOXghjcvf3VFwPM/semlhODs+wLf04FJhCY/cjhNiYwoG+5z20/w+ivNO5MsFnNmSpjLSkKYfZgCXC/4TtxRmk+8xsHwbBTdISMGnN4ldRlEcTMvH9SGiJYXfvQZb+YXnwCnyFQHujiaCvoknG0/rdTUjN26Fn/bGZHezux9JAXf28SRkK9zdPst1WYzsei/gBhzQxZnQiDXVwk/s7HQkDlyGP/jVeztXbGYURRoTiHyHFKR+7FzNYaz6lKODWKAHfQt75Z8I150J5c7kRoQqkKlEk1kMCxgZBeHsXepbUiFBjINgejbkvo3nyPSjFJ6WDau6NAuhTwzNMRPgpxyFhKC7gN5tSn+I9lsZMqR/WLrg1Y/XpjgU+L5l7B1rnNgj3dg7D9Y8BahLGqQN1i9T17fegV6lkbQuVShraqq173/Yd1qSj5LCZXe/ua1h/aDkUBDJ3/4EJFGte5K15xczmRsLsZ+nHWagC7vI6zIwqkEmvACX0IcK5K8YMdOBBJevgup6FuwYlP6cqsFcTsPTnaDfOnoy8yJ8gCZPO26qVQwLV4DNV4aVYGQk/7YOp3DByu/QrY6MZ911jq2s+0o24P5oZcq6jIIcg+XhLBNz9OlpLz/DB1KnOOb/CaBXp+2hM/d5VhWZt5ATMaTbPwuZzcveLTemrMUW1GNKOHGWrozVpIWBBM7vW3Z/I+DYeOLNMNaXoa8GRHwu/ViDgIEdvh9bopxHW1AUo0vfM8FzQ0kfcff3wt3M+ClR6zlJawQYIR24RNLZXdvdnTOC099KTqVJjlKN+kBujfosiXzZBET47kJRmd/dvh3+/lfdTK6cCxkj1LqrlayzZOoRcH6lqPFNZMpI6R/0wckMrvWmYCNaQAxUpXTwzC2+kFzwDhzCVSlvP3R8K2wshYI+8NMY+7v7jbN8entW1t3LZDvcEBMVCjm/yd1bgnMRCFvn2Q0LaufRbtP6V8R3sWU5WiUx1nMfRAeho5VJYfTm3DYOMwmCcBoF7LUi/An54xteZs2g9UJsYNbItsJaHnFZTnvhaKNfnl0lTL6Dwrz8FvkVK957cWx+gjgmd9I8Mlio8va2dJjJ50WIpRcL/fyQYndx9wwaemwi1n71XUq1UFux5BKzS5zEw5dq3VTRp/e4mK/xK7v5SWIgu86QEVeE5W/u5KW9zHnrW5EgLAH9Nrvsa/SjRI5dAyNkjlQsaxmRp363uvpL15yn35Z+ZsE2ucHlcGykYQ1aKAnQQnG/1zBNcSzaIQD6wz8ymeH+pthjuuEzYLs1/I+SDqO/XIUPPmbnwZGbbu/vJyXbn/DAMBQEhnRsGIoxMHpj5Mr68hN/CcR7vuN7qPggwV9q3PvJ+vofegnuAu1+Q8XWOVTP7OUq/yQHgLkjaGQfs7gnGx9RQgzA+hw+W/r0ZGV9vDULBXChtbgAboGKOiONqEhIy/puPq6StlZBgODsSosYDP46CS8JX9R3GgkxRRd9GKT0zINDFnyLl4cfu/mTC+2vksSwCd5nZ+Sis/Eb0btuMoTHqaX5PKrMUeAY8tWi+n5IYFHNjycjpZEaT2jFTQ1YuV9tautLMFqS5BNqddJSPs14Z07jGTIewZ9bJ2qqSQwJvJz5T4JuHntftFh9Eh8f6MRsiqN+xJd4aMrN3olQhR31qAHMi8OVjazbgJ4lS0DkfBb48ym4TVK2rzbm1GFIQt3X3cQ08jXO+9ZfLju/s7IKBKmKNTAaWd3nrb/GstK7J2HmZK2KpkUzgygtm9/W7Bt6ZEIbS14D58ucM61VOL3bJEl3UNl6GaOMBpKCf4O6PZ8f2dfcfhf9r1qy8Ak5x3xD39htUTrVU8eAjHko4mllr+64onInu/oFkbjCEIbJW1u7Q89ZYkFXi7JmML4vRH02RgzTWjuc5vQN3J/Ddi3SFqM/Nj+aT1wmRrMPIDV30pkUieL+RYA0E1HWCKWwlt9zcjoSOZ9FCMDvyZDwD7Oo9BP6vohCguJAuSDnkcyuEYp3SZ8nQnj1DxTWz95ChiFOJZIsmKei32OWhd7j7N2o6GvKqgqzhaXt5uOEKyJDyL5ot7hGxGRR2tBBlxObzA98UGlC6A71mAhc6LfBvzWDo2Tu8V34JZFUbsfh6L9T1RG/xxuRGggqaxd33Kh2wEE7bINzhgyjRMGhpLlENDyikaAV64dPLINyIOczsC+4+IeH9AL1FcjlTSarfANhgmkLpu7/s7lEx+kcQzNqoq5//DIXK932rMBlFsBmaBJEG2oFuBHaAF4MhJIagr8pgasuVwJfMLEYqXYty8XOU2hMYRCg+Pr8xUzh+KRw1D/2rQSW/zMwupxf+uiXCTomUerjmp38efIxsvvEMQCo7dnK2Hb/XSKm8nKwcZfI8iuo6MPSfnVHO32tobojet/mztvZDHsn0/Tmh0kiqLFuhmqAPpil0pTtFutF7odVrh/ZL83TNWJ0DPWMa7twXMulKh9sQ9f0BalEO4/m54FpbUehwZKie28wOIoC6Fa4/DmHjbEfzt6+tVIL3SrN1VQTp/A6WRakhxW8kSi3hW4F+AMw8eu7zKJTznyZD+YMI0+GPDNKT4VdSGECew9WQ93VZM7sPeXNuDM80EjJv8sAdgowzC5nAP7/ng+HxO9MA+mdm33P3k73Ci1UzZqwyRSwotu9GEZHLQ1+FjJmT68yNIicXRevVwV5AEE9vk+7ycbVh0rVySAz3PovBqK7ejVWmk3lHaTsrOwHS829PeHdBc81VyTW/5+59a00Yp1u4+940j63O+ShQbZRdVHC3QGvRawgMNefpnPM9VGMxgXW7q2pQiZ4zOSauA04Jsn0JUHxH4Gth/kxTC0YiM8zsRBSFMIl+RP0+I0KYH9dAkUq3opTIFKw10j2B54VwvVmBp83scQRKekdob3bkfV6QfuPF7m19w8xW8EHnX2mcxjX3V4kRZoncIJZc90fJZmMfscqqOCYP9jFItpyCKlPlUePp9T/TciwaEMYB+3hmDC9QnBueMrNPoHVoJCLJesDp48O6G2k2Ej0q4e+UaYbho6Jkq9WnB7aO57C+HA+8anLKbeHupbLQkT7ZcixSldxQQ29Ficf9kCK8BBLgp0fe6bTu+2XAuR4qI5jZx9GLOQMpXqsAuOqNLoZAbSDz0FoP2XkhU8m3SG9DSlHp/uZEeTZbo8U1R+q+KEweP0HGDqdQatHrUwGqOpq7r13THuqIPzd5J09Dlv0c/6E233bBnLeBtkGK3mHofdwQ9qV0tZlthb4hqNOWwsNnMLNjGJyY1wn3+iyFsFZ6i0vuxb3UzD6eKeSROsNpC/s/5R2eZq8vDfUImphjSbilUerC98O1J4T9J6OJPF8kf2P1aQqLJGPAsu1SPmhXP1+wZFF399uCQFJNoxine9JdB/doFFJ+VNjePuzbJWUKAvc19BCKi6k99BvvZkRzxEhfswSV3OSFS5+hz0vu7nubymBGb9kxnlQE8BBmaEopucDdLwnb66LKMfGaTSklsZ2BfFtTmPP+DNaqT40hl6J+FoWwrcJ9Po9SSTYAvo5AKLu8ctsAC3sz2nFV2VmrT3eKdKGZrRuMqZjZUmiB70Pdrhmr7r59F0+gG01l0E6nPx3u9qgcWkXqVzinShh391NMYe0fCe1t7AW8k2DkmMvMpvcGr7q7bxL+3d+U3z8ercUj1KSUJm3k80jNdzgNfeuYMrMteodpX/8uGnNxTj7RzM509wOTdl72EKXj7o+Z2QMNBgS8gPKdHb+IUMYxCL7LI6X/J8iIl/a5/ZGH+Zpw7qQGg9XrCIfh6dDuPGhOWiU8/8n5CUF5T50Lj1E3ZmpTxD6BDLXzoaiNSC8go0Gk36A15ggUmn84g9gQKZWMs3n5uBgm/W1awqSpl0NitMePUPi/0ZMLUmNRazqZhchVE4p8yQAT01tLOBIjbPTLcHsjj3tUVuZABqk+I0IYpx8wM2tRFmvnoxpDDiav5HRoXH7am6NbOuf8YAw6mbA2mtnfgR3c/a6MdSNkzPwqGu/jUUpLTqUUtJxWRUCIXaUF70NrbVfK0PnIEXcxgJl9ChlAz0NRstGhdwkyApaMW8P0DRAmwlz0OxaeRim6x5rZP9z9K8gI0Ikb1dFHPk+vKs5Een3iXyj1M9KRKFrjOqRX/AzNF31kw6WcvWZmr5jZbN6MiwYqUzw+XP9ItM6nWDLvRZh4s9OPi/ACZV2mRqbp5DOzo6gv2VqVHlgxng9CYPD3BcPOj5HuUiRXGtM4FCmcyniPJf9XyQ019FaUeJyEFuTbvReK3FcGzEKoU3ZeDH/Kw5ZXY1DhjB7aBdCCfzCaACO9gHImY035t6FQr23QoD0X2NLdWycwU4j5jJ4AMZrZmi4QuyJIjw+GqEyh19HeHzuau2+Zn2uVQHemsMB10US0Bgrr3iXny84phQUdgibT1lCyGgoTzCz0FrVx9ATtkYnGFN72SwbTDyaG4xehyfZsJHz25bN5FnIWjA7jUXjyKzQbG2qfo/SeYshV9WQazhsIFY770mOm8KSlS0KFVaYpWENZwUhtylRDP3/Q3Rdt4G881sBfNU6zc6alpQ6ulcsIDuwrtDs78CV3r8n/vN7d1wj/j0fI9gPP4HV1nUvtD5SES+dG66WIfSn8jYrDtsBLDXPDfRQAWj3x+prZDe6+enbeDe6+uoVUDFMkxUbeUTbIlOf4Oe8uf9dadtYq052S9tZD3rT1UD/5DQrRnZTxNZZxM7O93P1QM8ujIQBw9xzk8eoyWy882+rL5vYJ46iSwIgwbkOmvIRzfoUiNi6gP8XoxNq2hp1Har5DVz8P2/ciJSymHcWKCUslPM/QKxsGEgBHtl0ewkPdfS/rgQrn9z8SlWZyKKwWfquidXcSCss/KeG72d1Xsf70qlJp0zyNyVAqw/ssK09pDcBz3l9Or6pUcw2Z2WbuXop0icdzuaszZNg6yseZ2UIeyv527KuWQ0xgeBu0CcSF75Cnk23g7hdaOb11IGK1hkxAbet6MOCZ8o8v8ULZYDM7FEWmnkn/OF1oyPloTxTdlxpyTnT3n2d8S7r7fRXP0Dnnm4Bav+XuV4fttVBFi9W62s/aWcjdHzY5VgbIE4+4Ccjvi16RZmJySI5EJ7r7FQWeNv1jRIaoGQO1ZFmZynRfkPE+4+4Tm+Zf7+HEVa9ZZrabt6e29D3fWD2vmZ2K5tMJ9Bvb92w8qbmtTuD0wNcp09TwIYddVclW60gPrP1Ww34HM9sNRfY9Tc+45d6vYx+GgFTbIhqq6K2ozvCKu7sFa5opVy6nf5rZvvQEgC2BZ03WlRGLn7V4aGEkdPdRupGdn0E5sd9GYZJuZpukDNYQ8h6OpaHvw6KGvuzuL5sZZjaDy9q0ROEatYCOuPv/TMCJHs7ZmMQDa/XgN39AniSnoIBbpcU+CEvv9UKN8wK96u5HNx109/VN3ovNkRV/GtRPznD35wqnzNnUVvYeStf6acLb5mm+MfCvEf7WAqvcb2ZH09/PHzAp7alSfBeqFvEkg1SVppAL9000RD+/1cx29SzqwRTyOHHw7GaqHact97Z4dm/QUdHClKr0HSSkn4csz99HEQunkpH1hydGkK2R7+wJKnngjx7EWc1sVpdntDrfOdDfTRUXfhvO244kMiO8N0yYAOnC93VThEbJs1MD0Dqrma3i7jeH9ldGXkLoWdu/DtxgAkdK8/jyMXUQAvq5M+PLv+X89INwvkIS2uyV6U4J/8UmY+oE9J029szQEPhyANiNkVcZenXu7+66XmirJlqsJvULFEa6ZyaMH4MUWqgDdcvpr+E3Df3RD6W20jZT9P3aKKvIX/MdaqLUHkHjKSowM9D7PpH2zrZL81DEwvlF232b6rE/j4zVl6NQ1qbQ7LvMbBtgnCkycnfCmpBRDehfpBrgucYxY0NGKbn72dbupDDrD30el257MDRZv3HrEfqrZb3D+41bZzOYhnQWg9WpWuWQjJ5uMyAEak0nCwaEcahqS96nimQy+i1N/7tLK149gSIzYmrGRqhC1p6BN1Uk3oHm+dRbncqOtfNRVZRdkDlrHFQ1c/4scc4Kx65JZfzCGphHksY1cD8U6ZJHrxD4U6NECtTXuMaY2QHoncbv/u2ghKY4DqBUi73ol8ueC30inatPNrNdGcRVSY2uxRD/rG+AIuzmjzKyKR0ryq6veHCiVcy/w6xZr5vZ7FFuDuN5a3eP0ZuzZzJX33Ymb2FmJ3vmVS/tQ1E/v2+7MTM7Dtgru7cfu/uuGeutZvZ5Bvvu5zK+Gpmmk8/dJwOTzWweH0x/34P+1Nuu9MDabzV3pqv0bftgyuceKO2lGG0f6HbU/6PT/HR3v63jPor0VkQifA1ZWT+GvHY7Ab9LLWImD0DMkYzgOAegRX1+7wFBNXpos2uuisLwlkLepnEEb1M4/lXktZgFKROnI+/9wkkbEWRnbjSBRav42gj5vVH56ri3c1He11fQBPcsKov3qYyvFtDxk+FZ1kG5l6eFZ3k14akFv3kICXR94VoevP02hMXeCt6mhvexPzLq5ICUJc+aoQn+FyhHsxhCFgTUhV3o3fOhOtITk/dQDAv1JHrDKj3NQYm/0937wqYb7msmZJhI+/lRSFCeGS12joTv9yOjUfpONjSz5+iFsBpCYr4u5QnXqhIqa/u5KRT3XCTURWF9RTS+NvEG0Kg2qhinJ7Sc7p6UBjOB95yAwgSNUNEiUcquRsa+m1Cq1EfQZP7V0r1bv5c5jplDPANSM+Wv/ZQWD2ItBYF8P3qek+tQlFIOrDgJ1f++PmyvhgDzUs9hFNa3oAOg1QTsdTxaPA2FOe6C3s967n6GKQT2ZgbnhrzM5l2hrZzvyozvW+He0rKzZ7j7DzK+K1DIbSpcnOYhx9IGDZrroD7wSLhuXqppgMzsj+6+ahdfw7mtwrgp1ecwlMoSU7++4ll+uY0ykubNoqAsH8yg4rRwOF79Haw/Ss2QkaMvSs3MzkNz9BWh3Y+h+fKZvL0xer5vICX+3aj6y03hd4cPRrvNjELkPx7u/3Lg+4X11KgA/Qu8ncBzbWPGhoxSsgYnhbvvHI4/Qi8PPidPvnvEPjGUVx6F5qgkLmyKtnwvCstNlfTZgL3zubJLDsl4D0MG9xykLFd40u9wnSfpZAnPVZ6BPJYoyBFrobFwCYoCvd7dN894GslD+tJYUJi/5/TMWGyKbnnCe5hicX/rt0/4Ouf8IM/eTq+/bQes6O4bh+Pnoe9zDpq3axxLXc9bBOorrDF3Ah/wELVoMm5O9MGIobmQAT7KZX9AKUvPodSa+wPfl5CR/Dl6c93IWAg8qad/RiRn3J72jcD3KRRh9+dwzYWQbHgNwoH7eeBbHxkYYzpikwOik6wcCZtGU1XLW4E/95hPi2ThYjRJx731RWaV2g/7TkfrypboW2yDsMF2z/g6ZZoh+Ur3MnDPybE1CemB3gHSWzh3qLkjyKof80IEb6Htd6A1aSukWy82zL3BW2BEADCzj5EsuF4IKaps50yEiF3y0KZ8t6GXdCZSdD4DLOru38r4FkbW/q2QoWM/hM3wQMJzERrUT4bteYEjcyOCCeF1OwZTLRq930lHu9QHw7NvcfeVTdbWTZGl+q78o5vZaUj5vMwVPrMGsi5+KeGpRRa9HPhkm5HGZJ39oXdY7M3sSBRKd2sH38OF3fnEvDL6TmujnLTTkYJbEsZ+gUKUP+zuS4VBc7knIf82ZFioFYBBPQnBNNUT/8bULpAmK/c8DIL/rImEgeOsMrzYKqspJNeu7edr08tvvtunIvWldpwO0V5jRYtcITOzp9Ek2pS7X3vNyUhh6vMgemYZt6z0lk8dYvMH0MI3Pux6DtgpMwyUQu0jeUlYDoYz80KEj5nd5O5dEV5YIUyzhXcF+t/JgNesQbhIBZ+iQTOSD3oP0v4cI0zWTJ8t3Nc3GMSRyIWIKmG8hiqE8WpQt6TNuVBqQZ+RA/g/lzey2GZDW9ej9TGCqO6I+sp+4fhQ36GLatqzfjyVEs9IiqHJ2F4Sxge82yZvzWooUupDwN/cvXXenVoys9+jCMKDkUfyGZS2tlrG1zpmrCU8N9tX5aQY8hmKQrWZbRSebUP6IzNfQIrljRl/pxyS8JYUH3f3nczsK8hod0elgF1MKygYJKYAy4V2lzMZ2H/t7iWsJUyOhlm9ISc8PEMpsnOncLx1PjJFH3zWBw2TiyJMgLz6Ra2DqnPONxl1DyBJYwH29/4w7/FIht0KzUOno+/e5Cj6GINy9FE5bxeF77SGh7TMcB/X++grMf0Zhal3IuYn54wHTvZB7JgoryxJT14ZSBsxpetsitKg2uTyzjUrGFWWi+0EWf5OH9LhYUm5ekJVo/AMr6BqJl/P+BdBCn9ugF484ZmMZPb4rd6O5rccz62qwkvC3yjT1PBZD79rDfrl8rcBr7n7R2346lpV8kUtmaI4lkDRfKkhdSBtIuhSW6L5+J6mOauN3gpgxdmRkHsG8ID351lXIQonNCdwj5kNeGgL5z5oZuNc1usTTLlbOc9DqHMfZGbLIEX1UpQyEWnBzGgRwU9yugQJga2IwpaE+yQK38korDqlC20Q6G4AQM/dt7KADm1mWyJU9BwgsBNZNNBfgavM7BIKZbDC/68FJaaL1gY+b2aPogU5Cm15WGUJkGqEwiT6bxRhsTO9sP9lTCHtuTK2mvfXQ/2nDdZDbQ2lzq6/H93AoPMCd4d+mQofMSrgDHffwhqiA5J3shGqgND3TGb2IhLgj/P68OKqagoJVfVzl2e/TUEditrGqQ2XfnIbUqxPTQWYlKw/PPcpYGYLoZeFiX48/VEB1yIE9rwqxP88pJWY2TTufrUJFTttKy+9dYoN1lBvVPryBdLlWVrOZLg0d38+CLIpT02ofbzuDMg6vSAwrQUEeO/3Xl5pZjsBF9JSwhaFG34fKQspXwmU83bg9vANNjGzA919vYztdesP+1yAZAxF5dTMPuCDHrfSApnuixEmG2U8v0NCUhc6/GqJMH5AUELOCdeuBWuLtBMSxs+hJ4zvmBwfFrgL4BQksK+PsCV2QGlse6IKGqU2m9qayVWKy8Kcsr+Z/QGNkaG+gwnsc5K7v2hm26EQ9597PxBUGtX2duA9hT70QWQkPRV5TEte80i/QF78rvV5YZTesgqKTJgLeb5oklOSe47z/VBYOYGqgOcqxswsluQNm6KUSimktVWnhqHiu3H384HzzeyD7n5TRTudckiyb8d8X0LzoSigJYMCdSMyKtxUUmBpTivI5an/uCJFXg1z8DNk6URm9js05l5DkXvjzeyn7v6TwnUvSv6fEUWYpGHQXfPRHLkBAUbW1jkK/LXfvnPOD2tta1RQWDNPMLOTkAJzBHrOUm74B66GmQAAIABJREFUecgJ1DhOTd7jGME4AxpX/y2Mq0NQat2EwPMRkjFlQ+ClBLqbntJcSy8hw1S8ZlOFsIVtMEUTNL/d1WZACFSzZl0OnGEyfjvqn5c18DaSux8MHGyV5eoRBs+B6Husi9a1/B5/DtxkijRwyhX2oL/Cy1JITo1RWJjZdu7+21x2TGSanw7Dh+aMJ5Huma6XLwBxPfo78Di9NIk85TBPNayVL2rpsfCbPvwGKMikm6LIlzNQ5FyrYaWJ3jQjQlDcjkEWj4eQ12eBMGC/4ArxqEUUjrR/Jd9L4fqTTHVnn6S8kI6Qu09BH/Wb2aFrrJdPFzt3SYmauSAYligP3RtHlhNoslxfGT7y2SYvcQ50t3i4l63RInA6UijWTnjWpR5ZFDQQHqe5DFakO0xeoDaL/bodbcR7nBkJtfO7++dMHvQlXGjZIGXPEVDXpxgcoLnX83/h/UVrayynktLJKD8xDQvNc9YibUIABg3P+FdT5EJKXaGJe4S/63fwLdigbA1dAWEUbdX287GkrnFaizUBut8dkRJ7GzL4TEgW3/H0IxND+KaUJ/rjETbFFmF7+9BmvvjXlK6qLb3VpPQ1kQGbmfKzl0Kh2P0MdeX0zkepYxNJhMWMomc47etOVuKRHr7AWhlfDiI1PRrP26D0krPpB1CM9C3gejOLxrMPIwU4p2PNbIcwj0cPwleQAJzSXgWDUS5A/6MgzJWoTRiPedpVeYddwvgwRqGE5nBFL+3hPYyJaz141Yds8+Uwr/7JzL6Mcr7nLvDVfIejkRFsOWQ0Ow7NySPefpN3dUMks0wC/hbuPRX63om8ltFbdDEyIpZyTh9HhosmxeRcZDR4Ho3NG4AjvL/EWZRTNg3X/m3Y3poEC8CHx8ohzg2BilEblWNmZ+D4YASFEKVUaK6q6tRYkCnC7hp3v8kkpR+HjJaPIg96HvlSK4dgKl+3M4OG153c/WuBZ3rkCFgNvYtjzew5z8KuOwwSKd0W3t2xaM78N4N4VUu7+79MeCiXoJK/E9H77iPPAC5NQHRpDnnXfDRTy7GS3Fv77RvnfBsuCmg1NEY+hNafTdy9VGoRlIbaFSlwFIrUOg2tN5+lvxzgu939CVe00tVoXBsqeZtGi1bhpST0GpJVrqbfqJKmaqWGxmmQ9/2MpI01Ga5C2D7AJWH9a/My16xZ+6JKBl9E72MCUzfmV853mNmV7p6nm8zs7peb2SEuzKpvBwP0CLmifCciA54hoPspDNJxwai8HzKKzEw/4GHs711zbxWfJ/hdJkdNjGi+13vRTUcgeecGJD9f32H0qZUvqsjrUqMeBj7oQ0TRNNGbls5gKm21CDIYpGHjRwKPeqHkkik05X0odLsTebXl2gsgC9X0yLI/HuUMP9h6YnN7m9IfQljKp/saEiJz0JVY6qotBOiY3KJnHaFkZvY6Cq/Z2XuYEQ95fxrAclQii2Ztz+AtYd7WHkI4W1g8iyE+BQH+dLS4fsaFWj0T8hS8v3R+F5mAbTZBQsPxSAk8wN1Py/g+gBQraAilDnwxreR2V4TDLOH+BsrpDXGPcyBl6DFPvHY2thUQhm6rpp+PJTWM0yPDQjPaNqdBSvjRyHh0PHBYg+eprZ3GShrZvlmQMjkNPQ/ib70fN2MKCk2OSPMzArfmwpIFHBFLkN5TpS9sz4SUq22QB/dtyFB7XUlBMmEKXEdP4dkWWMsTlHAzu8srMD3GgkypbVuj0lFXI0HuCHdfsOWcOekJgjeVFkKTB/ks9HxroNSY9T2LHDEBUA6UIEyf34TovRkS5NO5PK+08x0kQHwErWuOwpq/E453pn7ZkCUUwxr5RXpGmWtQXfH/ZadiAeshGAcPR97Ns9x9kYSnCyAu8q2EDCOzo7SA8Qj46o8ZX+d3SObS79JL08rza2PY6i4oCmE/K1RASPhnQP3qJ8hIlkf5rIwEz2soeLdN+eM31ghZ1oKsHv6fGUUoxVzsJZDy/0jTnGotpQpHOWZGopQajo+s8eHdzYhAe4dK77J+T96eZN5lF9jfXQjn4X/B4LkXSm9dHtjP3T9EgbrkkMBzJirltw2Sc7ZFAv4eCc94FLWyevg7OwoP3zFrq9Eg0XL9BYHZfDB68G4ke/0O+IWrglcVxknoLxfHNbprPjJ5lv8BfDtVXkzAgvP6IOhceq2BSkw1ZGZ/oyUKyHtRto8gQ9ZpSHnOy4/3GZBMyPXnuft1NFCyTqYo+zd6SP3J55IhnmlaZIz/qxdA6qwOCyxNe3oV6TqPD3svSXsTkJEqx6XI8+Kr1qyxoDBOZkHfcy163342lJq9VMZ/Ixp756LIhycQvtQSZjaLKyKtaDD0LNLRkqjEtn1jTWb2aWREvgZGsMj2dvdYJtbQu9gaGVcmAEd7Vnkm8HZ+qyDHbu4Bk6Hj3hojWC1UYrEhUhc7yd3flB/y4s1c2D8rCs8BWdHfG/4fD9yDBssTKK84P3dV4FY0qF5BlsF/NVx/emBZYBlg+jfheb+AvBiPo8n1L0hJzPkOrmzvANTRrOH4JkiY+AuyiH8EeLiBd7r4Fy3cczfwrRze/2NhezkkrAzzHi4Kfx9GESgPJ7+HCvy3hb93JPsmJ/9vDWxXOG8XZK0s3cN7kff/Kwhxuele50ae1PlRJESJ52vAr8Kz7Iq8VLuFYy8gIJbiL30n8T5Q6sOTyDN3DwJZi3ynIlyC/B52Rmiqw3yHMWvrjfoBe1Tumw8tQM8go8PZwHwFvmVRqsb9SGlaBQmsk0ZxbzehfMq4vTpSYHO+H3XtQ8L1ZBRJtT/yrH6lcN4fw9/LUeTN8sCfk+OnoPF+HPLAjqNhzCfnTCzsuy3bPgZYpqOdmRDA6NFhe1GkjOd8c4XxEueBpZG3MR5/HaWGLJTsG5gXsjbfjbyIH46/Br7Fw5i6HIXfl3jWC9efFUWA3Q28P+M5CbgjvO+Tw+83Hfc4AzC+sP+qjvPWDL+1gD8l22sirIac/9fh/tYJvxOQ4aLU9vpoXX0fUj4nAhsmx/cL+58O7TyFjAxt9zsbwoRp42n9DuH9fyM87ztDP56S8UxBc+UEZIAD5e+W3vumKCruVlSB5d0FvktRis1ByAjyfRTSOdS8ENq6F3lM4/ZCSHGN29chDJ04Tv6JjE1XIqNSqc0HgaUajg01ZkIf3wc5Dr4LfLfAc3vbPhTa3/jL+lDjL/BMSvh/RzLHN9xHtRxCkBti30AyzlXh/2OQd/AyJE+tC7y95b2dGfrFn5EXfgIyQJd4l0XG3E3jLzu+O5JjL4ERoN8/NLQV5Yj49wGE2VQ1HyGF7tRw32eH34NIcZ+14ZqrIcPLZ+KvwNM456Mx+8nk3g4kyPJZG9egOeZqpHRenW4X+NdH0a3Po/X+b8AzGc919NJKfwDsRjI3kMiSHeP4SHr6x2xIZ7kXyWdbjHJumAWYJvy/eOgj0yXHNwAWSLa/i2SDC0jGd3L8tsrrdq5ZSIa5IvSvKJs/lBzftO2X8O0Rzv0v/fL9ZAT4nN/bKsjZMX+4rwuA1cOxS8Pfv9ALy3+MZv2pa97ald7ca8iJ9DxKPVh+WL6EfzKJ3oTknMkFvtmRLvg3CvJ37beK/bzy209Acv29SG44niCDIgc19I+7xvFXdb3RnDTKwTSw4CfHpoS/dyf7voIskCDBYmAiQKGhi4YPMA6FL/+gwLde6ITXoMX3MQoCb+VzbIqEnedJJvoC359pUM7D8QVIhEyEGXAY8sAOGDnCdV5HxpK2686CrO8XoQiHo4GPh2PDGmn+GO4zVejvSv6fES2uG4aBt0+47mEIHXg07/dGtFjdHrYXQeBkIxMEsvSXBuvEZPsDwCcKfOuTTQrh/v+EFquHkTHq7pZ7/BjycB2CUFDz499DyLpvQ4vRF4F9kuNpP/8mYcII/OniN094H9eg/KtD6VUUeGd2zcWR8WgCWpyvIpkUhmlrmH4+lj/KC0Jp3F+Bxvq04fdZVIEk5ZmIhPRtgBmyY+eM4t6WQwvHI+F3BwIlqnmGkrKzAhIs98j7Y9ZX25S+yWiR+xryzkK3An4ISvWYJvxiZE7Kcw+aZ+4P7U/JnwEJqd+kZwCeueFbXRy+weSwPR2JgogMIz9C8+UVaPF7tOX+fxTe/8XI8HYhcEFyfEq45/h7KnmO4hqEIjduDOcuVjh+V9P9JGOlU9gKvIcioWn7Jp62vl/gKQkuA/vC/rk62poS+kT8VvMAFzbwrhj443iYjJDPh/4OaH3fE/hQ2J6fTIlBJZPvpKfALIwqG6Q8J6ExciAtxuLAO2BMG+0PKU+Pobn1mvA+PpEcT/v791F0FUjxmdLQ5g0t16seM2jN/w2Sf/YL3+W47N1/AAmcy6N5aQVkxLov4XuYQSdA/LXOOYV7uh0ZhGZEBqv3JsfuLfC3yiEZ7y3h73Vo3pwz3h8yHtyGcrI/hxxKRadMOv4oGCQyvuNDuych49sJwPEV72HaUfa31vko4VsYKakbkBi5Cnwno/nvKGTcOgI4vMBXO+fPgNbkvxEcLFMxth5CRqSZQrszMLieLxz6UoyKOhxYPDn+DIqIKf4SvlQu24OwrqBKS6V1fTEUZXVPuM+H8rGA5qOZkeH7L8j5cUpy/E6CcxWt9w+g8bgLAgjMr/lDgjw/tX0EReysi5xnc8RfcvyElt9A/57abz1kv1gc4cb8Gcnv8bcdAggceQ/0nKbbhO8xB/BREiNeLV/Cnxu5p6Gnx84S2jgfjasR+Wy03yrwfSe2RcGAm/a52LeSfddm97r6mH2LN/GjT0Yl8kqW7Ci0pIvExfR7rIpGhMLLurHAdx9CeY/bi5AskMn+mkmh0UOQ8V2IwsKajt8MvCv8/34ExrEXWoiKnqRRvPN3oJynaIkf1kgTF+SmqIAzkPXsPKSQHokEqgMJnseG+1oE5TYPDB6koF+LFqBTkEC2VnK8zRiV9oOrKCycaPK5stA356AnNKxNsNiN8r3f3LaPfk/MlcBWpWPJvrWRdX03YJ2Ga05GxoqV0SL0ARKhfpi2hunnY9RPtw7j5VmkYMXfNajKQc5fekeTsu1GoWkq73U2ykasLyIB/UV6itMUJGT/NvCsRNlbv2HpW1Xez5LIaHU/Smf6GwWjUMIfjZH/Q+GVr4d9I0YiJLAP/LJ2ShFDpe9yaw1f2L86ykd9EnmKP1fguZ9MiMyOF+89fwaCoJz87gp97nAyARpFeizRcs3XkWJ0fPg1CltUCmSBd0BwLfEAi6T9vuk8ZBSMXooBDyy9+X5i6OdGgzE19O8PJdtr0D//Vn2HhH8eJESvT4vxveNd9PXl5DdgAEUgXY3zX+AxWoS/jHcGZGhcLu+f2Xu5Adg42W4y+ByGIgu3psXY1DVm6CnA8e+sCBsmHt8BGShfoN8zfEHpemPxC9/4CWRYOjbZvyYK22/ql0U5JOPdBcmZayL57RmUQpt+0/chI8KJSPmfQGZIza47YJDI+O5pe97AMx4prbeF36EUIpUS/k0D/6FpfwnHWuejUXyPe2kxpiR8rXM+lVFAQ97bhJp762jjUTTnFX8JX/pcF9Gtf1yPIn7vRPPa/nk/oucM243gSGrqx2jt2Dc/N2svrt//od2Z2NlHKMipU/mep0eOkbPC78v0R10cGv6ei7Ae+n7h2LJtv6StTZDx6x/0vPcnI0NYui5VRT3V8iX7foIi6z4bfpeidD6QDDgJYU5sRotTofZbBb6HC7/SfNQawRqODUTRjvb3ZlZnKAGZRfLw9zlTHdQn0OIYaxRPSxksphYw8Rnvxz+Ii0tOJ9ArW7U2oWxVxvO0u9+bn1igVxDg4FX057nEnMGZ3D0i7m6HBMlDQ+7LpLyxEkBJaV9KrjzsX4VfvKdIHyNUY3D3p8yKQNZ/CbmjHvJ5d0OW0khLu3ALpgUe916u9mWmEi3pvc6LkHi3QRPCwUhAyu/5CjO7nV7O8x7en5c6vZnN7O59qLgmMLsZkl1zuapt5O0/EHKGUupE1E+u05irmrC9ZgJQOg317a1RdEOkv5jZbijVZQUCIm7Ib5+ucM9RsGujV9396A6e2ragvp+PBdUg3qb0dxOK+6lhO4KJ9uXklvq0ZwBEpnJDj7vKoa6F+uZvPCDVhvae91AL23u587sB4zzUb0YLz6WoX6cljV7wHh7CT9CCk9M9KNR2ndD24QWe9Bl2T/6/jxCibGYrhndxi5k97lk5uMDfCe7moYKHmc1NfynAlF4JuZAeeBeif36J9KIJDyXyrYS+a+m6NwA3mNnuaH7aCr2XlB5CY6SYG+2D1UeaniEHOJxY4Im0MnCnqTLMf+mN+ZhXuBma25ZF3odTvQFvxzvA2qwfO2ac9VcQwQexPPYGrjazh+iFSRev4e6Lhfl8K+BbZnYPKq0W8TFqAOIiveAJGJq7X2+qPhC3a78DZrYFGhvXhGc4wsxG8ksDz3zI8LM6PUDQPTzJL3b3aRrutUS7Al8zs5dQv43fdOT9u7ub6trXVB9aDFXsmRGBROI9LIk7zewQJNcsihQjwrtuotlQJGFaZs/JgNYqxkwr8r4rf/skM9vMM0C/Jgp9cjH6820bc9ZzcveLTPg3b/N+HKbb0DjKqUsOSduOwHDXMgiOi0uCvsvMnkNRds8jo0bEyEjpmPCs30ZGlVmRYpzTTWa2tPeDbuZUC8yLmR2F+klc375gZh/zXpnurvloWLoLOZJaS6XTMuebKi28D62BB7j7XaO8l5z+AkywwcocIyUerbtc6z/i+t1Bz4e2nkBG0V1D++Mo6x+tFWp6t2cfRNHBsdTvtNnxWdFY/whSgiMNzJc163egmj5ytZn9BM0p6bvNcSnmQWki73L3dc1saQTKl7/To9DaHJ9hexQJvUvYrgGuPLLlmBOwf1xYMudaUnmmgV4Pusez6P0elBybaRR8hOvvHXSBWMr0GORMBelVjhw8SxaeIQdRrBrP3lG5LqEDTbgve6E1czYU4Z7SBDPbDBlvPG9gKBora8RY/JCX+DKkRH822f8JghUr418AfeDZ0MD9Kf0RB9H6czTKRfsssrxf1NBeDANJww//kPHUegi6rJ7pNW6nP/wx9VzMSIjWoD+SY0EKoX8d7/dqQjg/Ard5Z9g/LeXIjLmRIvz38DuNJE2Bfkve7dm50QK7K/JwPIAiFJalkLcdvvHmhf3bkqQMoJSJi0ly4FGO/AXA15N9D7a8hwez7d8jAeEItHAfRiGiJZ5Lh4c+fJvzwzv7G5pcFsze6y8Dz8eT/WsDXxvym8b+sD9KoZiXllCnIdqt6udvxA9FhWxCg3cehTtfEN7tM+H9LhCO7df2K7Q1KfT/RVFo3M+AS5Ljd1FOL5qB/nE6M/1W9yXQxJ3mDhZDl8Ox1CPxCpoTvo7yU3dIfxXvzyjkz4djqwOzhP+3Q3Pm/BlPnt7zOplHGkUcXRPe/0koYugjheutiLyvzyHB/kEyzIEh+0bM7/0VSSRBga/zGQJfKVpng2x7kdKvcF4axnh96RsQIqHohQQviwDQ4vGHGTJsPPTFZSl4wVve45wozP21huMLhjbfnu2P4e4/C99gLeT1PQqhnQ/9HajIL6UihWmIPmRoDhmX/wq8RxIwGFra248WLAl6ueSHkaRAoTz07Uc7Fiqf9TsozHuzcF9PkmA/MHxO9i4owurZ8Mz/YZS5tEM8Q6scUhgL26Cw+z4MCOQlPQ0ppg8hz+X/hXEzTaGt0vOX9n0YGSPa0r86o+eS/XeTeN9R+HEaRVo1H1W81wvDd746fM/LSSIBC/yNcz5DRAENeY8HF34/yHgeRHPSdBTGMiEaruJaSyJZ8C76ZfVPoJKzOf8N4ducg7zumwD3F/rGBYQIA2TYOjw5vlO4/9uBy5L9y5NFzCbHOjGBavoIlXnxyDC0Bb2I8WkpyDIMkVo3tb/w3hYN/0cl/h/hPb4/4auKehqCb4eG+5kOOQ9G8yzV4xkZ6ragBbuk8pppROpUjdMx/7j/L/0YPqenZlLobAtNYid13NthKB3gMCRcxXyceUnAU+gHLUmFyyJoScc1q4w0te2ixeRwpHzH/+P204HnFaQ8rJicVwzBoZCziyzkN2X7Ykmxp8Pv8fyew6RSClH8Llm6CAH8Bk2OOyBho6iA05Kr+hb18aGVjqkYO515nqO8VhXQ5Bt07Wjs2pseQGYabtim+KeGwE7wNCoNW8iI8gW0qF9BCNEdo+e9Ey26y4X/9yDJlws8jek9JAYHpOxthDAF5s7aWDX5f/pwvfczlaC2ZAYVGgwrbc+Qf38SEElkNEtTj8ZRKQgF3vWQcnIHZUyWa5HnoTO/u+Na21FQQJHRdpuGc2YL7+tSZNT9EfKyNwExvie/N8qCZ5sA2vkd8jFGkl+a7KtWwirfXxUmApqDXkUGxiYFsRpLYoj7mxH4EjLOxDSZoedfEqMSAewz2zdsTvaUcG+TwvaSFIB5aVHmh7j3oeSbcM5lyPi9D/LE7YXKuIIMppujCgU1bZXCmEvAtA8iY9lCNKd/VQHzhmPn0G/YWYCgoDDcfHRy2z4y0Nb8l/BVzfmj+FZvR3NhURkOzzpgmCy0cw0FI9Ab/UPpibMiJ9YJyMC96ijaeTcyGkyT7JuXArg3PUygSyhgAg3bRyrvryolkY7UOrQm3t70y9qaAcnhZ4Tx/GX6560Uw2Cr0PY8yNB1XdbWtAwaw2chAxmt4Qv3mqeMzYLktOPyd1LxbocZz/tRAXyM5qGfonmk0Sg4Vr83M51hzMhUIs0bDruHsjleX+c30leQR3F3FB61Dr3auLHxzjbd/TUzm9fMpvNCqa3kWluiyWKNhO+dCC8gtnUYcJiZ7eZZmaphyd0fQIMs3385skJH2om6WrlpqbI8PDhuvwuBYv00hEWdQSFkHwkyfyvc21Omsnnpvl8AvwjhoObl0pR7ofrYD6AJBqTETGEw3Pe77r4vssydBBDSGfaNDCF0CRTyezryfqchYOckvEOXhhoteX2I07DtDjt2poYW8l74447Iw/gZUwnYG4CfA4SUpYfcva8Wupl9FUXV7GtmE9z942H/N9z94I5r/89Uu34HerWa+/qnmc3j7k/n+7J23u7ufwr/74CEvt1CutVE5In8vZkdRLn01lVx21VO6pfAL83s3UixvdvM9nX3kzuep4tedXc3s40Q0vhxNliqqi295zzk9SGM1/MbrnNUwvcKUianmjwpn9VBtSlKmwNnhfSjWIJwJIQ8zOX3WKg1XrqQma1Nr5TT79F7zefDSDO7+y1Zqs2rDbxttBe9so4pnY4Ejd8Vjk1G3+977n5T3Glm05rZb5FX4/WwbykU8fW9tAF3X3vI+6z5DpeZyk7G8O0tkZCcUmMK0yjpFjNbwbtLWq1b0dZ/3P11M3vVVJrsGQqh9EPSyQjL6RMkpQpH0c5N9Mbhf4H/mtIFY6isey81cFMkCE8EJprZ/xXae9ndXzazWHLxPlMJwpzOR975iTSkHlVQrRyS0nzuPiDjQF8qaSuZ2ZJo7R6frPsgI1wpJecx7y6d90WUNjIeGXH/STm1DWR0u9fMYirRSihlIl6jdT5K6L3pRgjLH0nN8VB2MeOZE4X/p/J17ZxfTaZSrXsgBXwSSl+9iZDSF671WkgF6KJ9gAvN7BoK5VrfCArvcgtXud5/05BCZmaLIzC8BUnSGNw9fc4nkFOMZF9TasnGKH++cUzVrFnh3r5b2u/u38t2vWgqQ+7hvFXR2M6pK7Vu8/D3C0h5jrLMtgymOJ6EvuWxYXvrsG+rsP1qojNtgJy2T6O15AfZ87yKIm3SfS/mN1/J99FwjRnd/XBTavQlKGrk6wxJtd8q0ObIGXOHu+8YZNBfF/jOQzgLF5KUAY1kSj9fl16qxT3IYDwaOeT/n0YEZDHPydCE9M2BA8rd2o3BgdxXc9vdbw3/tk0KJ1AwYBQUxIeAP5jZ+SiUM/IdHv46Cq3L27kj3xf2H2FmqxWeYaCG95tFNQK9C8/gaOBoU17rVsAzZnYvcK67x+81o5lNm3dkUx30mZLtrZDnwz3krWf8C6LcrRuBT4dJPC6m3wmGlJw+RmIwCLRuti8qmE53rupYCYDVZGZfQqi/MZf/7ajixlHtZza2V9vPx4JSQ9tHCAuHu79gZukkuD4K58rpMORR2xd5SiJ9GoU/ttGOaFE7yN0fDnPFb5PjPwEuNrO9kBUaJIj9GFU6iJS+q3XCebj7K8kz7IUm/QfNLOKeLIcMbruQkamW79aof15Ke95+Lb1gZt9AnuwPB2EoN+o9F/I0rwNOMbNn6Cm6RfCUN4vM7GHK/TJX2uIz/IHBZ0jPeyjMKeehMOePu/t/MrY5kVB/E/1zeVQwrkT973rkQfmMmX0m4ds9aevvJhyOKJBtTncuconGufsAtoS7/yvMmSVaOFMOIu2IUhNOD+9iFWSM+IK7X1xqKBhwP8PgerR7xtr5HVz5pZsh76yhSIVzs3aiQvkz9O5uDPtGS2sAu5rZn9E37ctDNbPZXPgnRfyOjIbBkqilRd3902a2kbufZGa/o9/Q30pm9k7k4ZzJzJanv3b7zP2s9TnZwOPhWc8DrjCzZ4G/Fvgalfnkwqsjj+aLwUC0AjLAPdp2XgfdaGbLuPuUqWhjCbTWzE5v3Qf1hV0L/PeF73MhDY4Fd5+EsDJmC9v/arl+UblL6Nu0zEdhfv8m+vb/ovftXyHBywjK4A+RQeP7SG6ZE5jGzD7j7pdF1o77GQ3tgYwjf3T3tYPh5oAC30QzOxM5n9JnTY2MByAZYnYKStMbQUH5+4CZWcOcGulM5BD4Nf24WKOlVkyghLrWLNL9aKyvT1lO3RN5sxcxsxuQjLV5zuTCh4jYMIZSpNPx8GcAM1vN3VdPTr0jtJt+/6Xdfdlk+wrrx1nzoEQ/h+atVM4r4VeMCbn7P83so8ClJoyZjVDFoKkxWNV8K6g3Vr/cdD/hnq9GMscd6Dutj5y8a3spgLyOAAAgAElEQVQPp6+arL3/jz1ZN5DZNCg3/ozK9t6Pwua2QCHcZ7s81SnPZGSZmUIyyeSW2KBw7k0PoCXyrZPwbJacMiNKefhrLjyZ2fdL9+vuJWCeTjKzk1GuzCR6k5EXhLapJjN7FQkVA4fCNWcrHBv2GkugqgQHhO0fonCkL0frnykC4XDg765IAYIytz0S0iaivPgZUQj5Wii/Z193v7/iHr6IciIXRuGq8RlnRWkL2xXOOQkBeqXK+qGpcm1md7j78mZ2p7svG4T6y9N+NNZkZpPc/f3ZvjvcfflRtlfVz8eCzOxCBDb2OArbXcjdnzMBTd7m7u8NfHfH/wtt3O3u7zWz2xNFYOT/qby/dVEkwfuQAnM3SlG4NOH5LQoveyLwLuTuLwWB+1oP0VGBd2F6hq27PQMANUUmxAX9NJQrWW0lNkUZPOXuNxeOvRPNl7e6+x/MbH5U/eQ3Cc8sKNd5GmQAG48MVP8ISuCA8TNS7B8m4LJGsLXcgFu4zyjMHJnO5yaPSKQZkaHoHe7+3ez8WYCX0Xjue4ZwPI9mmxt5V/4b7m/ZpK0ieK27XxmO55EcOd+IsTV8+2NQTuuzaM3azt0faWsjp/B+Vsw9JabonVvdPQd0wuQ12YfBCKkI6HkYUuQWQF62P7Zc/0aUgpavqSdlfK3f4a2iIIcMUCLoXuTu6ydGK+tnGzBaxXYXRNVbSoCww9zfLe6+spldh9aop1C1gMYIh3TMIIX3swiT5Nbk/l8ATowKrpnthBTOfyEA6k+G/csDh3gLcLOZrYm+52WuaKP02DHAEW3KvJndiYyoyyIF9jiEIbNmOF4thyTjeVoE+vgQ/SBlyxbaaSUz+6AnETstfCcUdru772QJ0G+JPAP6rbyv1vko4TvY3b/R0s5t6NuPR3PSuu7+x6DQnxplh9o5f8hnuNXdVzIZ01cJ+kBJhjm1cLq7+zYJz0R3rwE/jYaTxd39N2EtmcXdH8t45q/cdyjqa2fSr/ylUanV91Z5/2ejMXMl/QarXP+o6iPZOTOgsPdPFI5NS884cL8XIqyDnnUacEacRxuuMxn4fFxfzGwVZDhOZaTfoPnj1rD9AWBXd/9C2N6InsFzgofIWTP7EPANd/9U0/WnhqwXmfQ2lDJwJcnYcPdzzGwdd7/K+qOYSHmyNmvH81FovG6FHFL/RkbYHTO+bVC/nEAGmGlmJ4Zzfp6dszvCh2qVZUr0VhgRJqGFbUF6QC5LpB/dzK5z91KoZjy+OHqRMaTxdARIt0AD/83uvkrFvU1GVsOJJFZDV3hf0znToDJ0RQXRFPI32nC+tJ17kXXuDf9gU6N8TsU1p0XAi7ugkjwg8KvjUATB/zLejyHP1bxI4bkXAeI9PMQ1x6O8vDZE/fycgXeT7+sSAM1sH3f/sZkdQdmrOppF+U4E2hU9nONQ7m5R6R5F+639fCrbnhtFbMyLlMaIXr42mtgOCdu3onzvP2XnL4aEnhUT5dWAD5EpsrnyaqoGU0J2HspQFgwee4RnON7dJ4f9q6E8weo0BFPkwkP0kNVjH6kSiE3hfMugOuQ14djpueOQweujDccfpcVTFpVIM/sTheiKhG8glLZwrTlQjmnRG57wXe/uaxT2vxOlGDhSrJ9KjhXXiuT+8uoC8yHMi6tN6UrjcgV+GArK9TReiCYIx0929+2b9pnZ15AH5ovRABEU2COBa9z9J4U2JxDWShR9swMyws5MT1HeBkXcjHikSvPRMAa6pu9gquZQWs9GxmDTHNl2b7VUo1BUtrMJwoN4PmzPjgxz52V8K6JUxXyuGRjPpnDvs5GCfQIybH/Xs1Suwnl9Y8Yqqi6YUqbmRrm5MZ1lXpRznCtO7yg08UKuVJgqfyxKD89p4FljHzKFVT/hSq1KjcDVcsgoxvM8yBMOWpsHqnUFOfNoYB5XFaplgQ3d/cCaewpt7Jdsfp5epax4XwPe99AvjwCWQngy44AXM6NJ53wU1uxtkEH7+2b2HoQHcUs4PqK0m9m97r5Ucu7Iu6+d8wPvLPQ8poujkOlLC/3jXBQB9RUUufcs6m9DK3+mNMfL3P2qDr5vI5lxEXdfPPT70/O1ozS3NexrNB4lPPsjj/G59Ct0A/KlySH1HvodmHmlhKKS54Wo4GHXrHD9W9x9sbBdVIKTa+bK8AIoFW1LZFg+HRkU8jlkJTSnRUP2f4CdvBcJjpndhfp/lOcXQs6b1wgRY6ZU0fGepEGbjOjmvSpaCwDPJXPz2igl5FHgFx6Mn2a2pCs1q7imxe/Q8M0TNt/JzA5w9/1q+kdy38N+qwVpMFab2cHI0fpnegZ+d/d1zOw+LzgYwnn3u3spNa2V3gojQlw49kZhF0cUlLDvoI51Ov0Wvn+G46+j8MidPZTSMrOHvNk70GiZyfiGthqaPOoXu/ui2f6VkQI83t3nN7PlgF3cfbdh2k/aOxPY3ZtzpWraqLKKvxVGhEhBGYvv8kEfDC0ey2vNjHJ2/xe2lwA+BTyaT5DJOZORgPhs2H4H8jQvk/BEAXAZVIt6VmQI+VU4voG7XzjMglDxLIcg4fSXSOj+AvAXd99r2LYa2i/28zeTTBEBRyBjUzTsrQh8AwEwXmLyjjVSrryayupsioDc3tzJsIGGEYiDoLiqK32nrc1OhS3hvQCB9g3kPdYqj0Mqma2Gi4w3bXMa9P2/6IkXI/DtggTfq9AzromwAI7P+OYvXScVfEze2i+juXyRIBwfVXO/SRtDeSTz9xfe0RR3XzrZ9wXU92dF3/ZFFCFTLPUa1zcLEVJh37Uo+qft3koC6leRJ+QiWoTjIb5Dcc3J5sgDyMrwjWauDO1WKRSBt7WkoVVGgZnZ/SjSMY/eGDp8v2vMmNkGyIj8aNj+LqrQ8CiKpKs2tmftPoIUnWfR95wdhcY+gzyFEwNfcQ7L5q5rERDijgjf42/IS7ZMOD60HGIdxrewnZcU/RDQV1I0ub+9gV8lCvVd7v6+jK8KA6n2eUwRAlshD/eKKG1oMQ+pn7XzkZkdjfrZOu6+VOjHE9x9pXC8MWqv7VjHvU9E7/PtKFLpNuAld9+25Zy2iJaF0Zr/zjB3LYMiJn6c8Dwbzn+JXmqke1KuNfBNQgCGtyffM50LF0eK60/pL4k3G/DNdO6tJVMkU06e6yqmyOXPIsXPE75ROW1q+oj1R+ONQ2kK3/MQ+ZcowXOjyLlopFkbGaobjQwmx853gG3dfVwDzxzhIQei0qwhUiySt0Q6ZO3cDGzi7n81Ra3/HjkNl0Wy/y6B7xh3/5yZXV2+3BsaRVw7nqvSv8zsPmDZfCyFY41z0Gj1vrcCE6ETyIxeruOXkn1OL/9jMzTJXm1ml6Fwkra8rWWQZWYdEssMCYhLoAtNYEKNVsNEGLfw9ykG8+lBYfjrE2qHuvvkYAXrozDYDgaWpn8Byg0icyJAnVuye2sNC87oEJQOcSk970CJzhyiTUxhsrsymB87dM5qMBpMTT7jAFmzx+kytPj/ycwWRcA+pwDrm9nKXgZKORTlXZ6Fvv8W9NeUBYGsPIu84DH6YAQA0d0vDH9HJQA30D7A5xCAkyGDWQl0pYqG6OdvGrn7pWa2MaGSQth9F7CZh7DZ3EhQQX9BCPT/TxgQYDilwuXxORRoBaDy+vrSoPDzKWZ2Bf1G3N0JdcEr6JHai7nyS18ys/Elw0VGhyb/vxqus0WBb29gee+lL8yB8uhzhfliev18RuTxuJ9+ULLdkSf95nC/D9ggsGYXVc29NpjPTODty2cO9xHBN2dFDoGu/P0oYD9pZuuhXPb5RjkPvYIUsW+RCL0M5mjWfofi+PN+L+dXxnDO3JygUITrPGEhXz0lqwCAQ8asnEqy1d+8G4AvXrdkdHoeVQeYVDFmDgr3iinaajsUubk8MjQPhCxX0mUIy+jy0PbHEVjzGSi8eBXQHGZynHwonPcHD9FZCW2JPOU7uwCU5ydgyQQaSg4J1AomGOhbqGznM4FnLqRcnJXx1YKg1mIgVa8x7v6gmY1z99eAE0zpQ5Fq56NVXA67OwLfsybvbaTlrIeZkM83KR5G7ZwPmodeMrOdUTj6j+P1YcTpklOU92ZF+Awp/RqVrz4sbN+FwFV/nPDMWXlv/3V3N7MYrTlzdvy9yKEwO0qTi/QCiiLpoxrjkdcDX2+BDJqt73oIfaGmj6TYcq+iimoj/dt7KQIXoSjoJ8P2vCjirXR/C4Zn2RJFDexT4JkeRQMsCEwbx5e7/8DMZnF54AdA1gNPG5ZIiWbyXp7/dihK9FCT8yXiUuHunwt/hwUObiRTeshmDOpFOXBl7Xg+Go3Z5dB7PQ6Vac4dZ5NRHx6IrmIQLHbkdpGxbGh6K4wIXUBmnQPPBbp0ril0amNkNZwnWF7P9RAOndAmCFSqazKMXo+06kCfYDSEMD5NWEjTfSVglROQd+VnyMK3I2UBc//K67bRCsj4sh7y5J6KFN6+xc3df1A4t43OR5Ehvyd7RqsME3qjyBKPExpwMyLk8jWoQ9TP7/c3wVOwDvpOm7r7PRnb2fTQryOdRSbMWAVyb+UzxpKi2yEBcappSKXzTSNXFYeh87ZaaB/gkuB1So1zQ+eqTg2Z2WPuXvSKV9AEE4bFOWNkDLk4/FJyAHdftaaBNi9FA7UZLtJ2axf5x+kHxXsBGYzy+1wm3Q7zVC4wvuwCyIw8A56VsG93d/9Zw/3Uzr0HAwdbRz5zds6/a/iAA00pXHsh795s9HvchqE9Efjf3zv4qr5DJY2loa9LoYhUAwB3m5n9FAnWjgycpRTI/czs1wzmM5ei3lYMvwvD9noI2+ALZnamyxPbNmbch6u6UEsreshLDteaYGY/cPc9g9AMgJntgRwL8dl+G7x9RyTnPoW8vnH7MbRGx+1qOWQY4xuSzVIB+x+UDUG1IKhTBYJZoJeCDDLJFKr/JCojF6lzPgr0v3As3v9c9EfANJ3XR7VzfiAzVVTYFinY0K9nTKRntB24FINGyLe5+3WJoukmrIz0/l4zs0/Rq1ZzjfdAIVM6x8yORIrUjuH+jk/aiXrFGu5+fcWzdhqPTHhYX0zvDUW25JgCd9Gs+KVUqy809pHEkJMbnWczs//6YBj9gt4fAf00KhffRyav/3TI+Pdpz7CeEjoXzV19aeOBzkKg5nfT78SKf4eVkdJ3sw6K3IvOl/IJYwdgX1uhpnY811TWAmHL3WdK/80dztfSDxabUiOGVRu96UaEoHDtnmw/jBBi+8jM3segta3vQ4bOfgpCfX4Hsh5+HXlhU2qzzKTtVVkNzWxD+iesiwpsfzGlNHjoFLuhGsw5zeRCNTWXB3J/M/sDIWwzKuHufq1l+AomD3s1uRCCJwFfDwNla+AIU+m4Kg9JA83sAfiwQHsiD/mhhWOlaJCxpjaPUw2i/gCFPpwbDrDhS0ONCXJvWETnMrPpKwxl1VTZz8eMzOwd3oBF8QbSQSgse0aUf1qkYBn+Aar8sa6ZLQ180N2Py/je571ylcNQWyRVF+2JhMxXzSyC2LmPEgDVB8Hx3kOvtNIbRSXDRXoPbekA/0VhoBM85HQjgMubTdVxHKEo3xLbaTISucCHVsp232Bm+6AKMmujCLmLsvNeC4t70Ygw7Nzr7t8whdjnIL+jWujDufGen0cC6NTQ3ZRB74C+71X8DoEnnSNnzz0kDcr1WFGrQpFQTUnD3VDo7un0osBKivqOKEd8OvojIkvPOQewQjQQmXLrz0Lz8UTkiW0bM2ZDVF0wpcOd4O53N7QX6Z9mti89MLEtgWeDjJOumTsjT3gESf4RiuAYMSJYf4rV9Oi9/Nvdx3fcwwANaXwrlRS9tMD3JWSAWNLMniCAoBb4okL4XJBbn0JKSB4yvqgJuwh6c3QJ32Z7ZNT4MjLyvQd5NCN1zkeBDkcK2zym0sKbo8oObyTtgRS1c939blM6wkiIeK2MndA/TREq0RCyAVJiRyg82+r0ytruEwwBfc/q7j8ypUS+gsAJD/IEHDmhp0L/eKe7L2fCwljPB8tF1xiPjkb9Oo6/7cO+HC/oYFSl4C7aI41b9YWE2vpImyEnRgZ83d1PCfuuScaLE6LAC+fu4O73FfbntIBnKUGRgmxlaO7orBRgZqchw8qEBgfK1WZ2BjLEvZ2QkmGKpiiF+xcB7EmMm1aZQkpFhZpAteO5prIWDPaFEfI3oHT7W4GJENGO+8iTcJywYK6FjAiXIMvU9e4+UFak8prXoByY1DLj7r5RgbfVCmWqIrASMl6AhMHb8oXLBBZ3OKorCvLSfzn33JhKm3wICQhXIaHrhx4ALqwyb20YChbpLZDR5X8oX78RibuivQOBG72/7M6wbQwVsWBmX0ZVPf5lZr9ChoJv+CCi6c3uvor1sDhmRl6lZW0IRP3KZ9gIRcZsiABDI70AnJZPOjaGyL3hHawQrpt6pUblUa/t52NJJjC+SWhRuLRhURjra97m7itW8F0a7utbQbCYFtXrzT3Z1yOB+ETgd14oQ9rQ/kgkgpmd6O6fHe5JxpZM9cI/jb77u5FQ+LUh2zC0kI7W85y21bgworn6vchSv0UFP96rCpMaJ6ZBY2gOTxCqw2L9OVTW1ZCg+KvEYBH5DkK5uTmWz+0JT9XcG8bfVshYmVbjGSZ9LW9zzNLOTMBo70XC5ABKeM37tzqQqlTRnJme4WKqDGXhHtcl+aYlhcJGAQBnCnPewN3PzPZPyeeLljbuRUC5EfhrBpQPu5RV5K7akFUXTGkbO6J+cQKKyithosyJhNQ10Hu7HkVmPA/M7z2MqikoZeDl5J3c2vb8plS1lb1X9jnuj2H9VVRjfAsGq/gM1/lgSdGUtwsEtREE04YEfAztrY9AoouOjNr5KPAuiYxIIPDPN7TUdBc1yXeRCnLeYqh06kpIVnsWVY55KOG5E6VMvRa2p0W4B0NX5AjnX4PGzpGuKluGUh7zVJnOCipmNjmXIxv23Y1AN7sqyLXqCwlfdR8pPP9cSP5N8Xc2pZeaVBwvJtyVAfIsfN8UjfVTH4zgTXmqZGMz+ySat1ZA6+6JcQ4Kxw0ZCedFII9PhP3LA3N7SMtK+KsA7M3sJndvTSG1igo1ga9WvqiprFWNLzVW9FYYETpLdIUFaDkkpC9n8gL+2t2bwjC6rpnmjBhaPLYuTAqdZRTDhPV+76EYjwv3GcFZvuxZicmOe1sJhUDNjlDixwM/9l75kxQlNwegHAoIw+Rx2RK997PQoGqNzjDlzuY5X/mk8ALyhP4XCcZFAc9aoktsSGAT65VP/DiKbNkPlYnJUwb2RSFQn0SAfDsDZ7n7z20MEfWza9aWhtqfSuTeiraKQrsX0J8r22vt528EhQn/owgTZWV6i0IpgqepjZ+7+1dMZSNLxsq8OsMPkXCVRy/l7caSVOl4HABUC/sXC8/waeR1PcHdr7Bmb7oh48Q7wvlDGwetA/ytso23odSvbVC44rnAlu4+X8Y3DQJtK3oTMt5aYaA217OtjTuH7Z/ZuIkYC2e7vM9DGXPa5q5h514TCN+y3lHZxwbDZa8FfunlElw3orSzvPrQ2eF4FUBc4B0zUNg3k8xsgrt/fJTntgHAjUNC4Nbh74DTw8yOBX7WJjwnvN9BY/H8sGsDZCA+FK1z23aNGRui6kJy3SWQUL41cANwrLuX+nXX/e+J0s6isrExSrlrSveJ5/3Rs/B5k+PpLDSPtr67GuObKYX2ycTAMROqwPBI1lZtTvOYksm58UFkmDghKv7DzkfhnBWQvOuobPWo00etIlrFusvItvUlT/g2cvfY96PeYF5InwqyypreA7t+O1KCo0z+LOVUqCin5gCMVWt9m/Eo4bkdhfbH0rELI/kzr/RwrYfSpm1U0BdmA36S6Atj4oCwAP495DkpiPeMhDLV+foR9LvFgQfpr9ySOkiPRnNPVX8N33xbhNv1MDI8nQr8HBlEb6hspwrA3lSG+05aUkito0LNWH2rwnUbgbHfCHrTjQjFm8hKdCUWvoko7PIFCpbAIa/xfiQcb4E+6jme5OcFnk4rVJiw1vJepYh3oFDv2DHGpDZ9cr0xi0QwhehPAaIAkefj5grWL5H3Z20Ucr85srTuzJBkYx9dMtllYPpZaOfsJqOKVXicxpKs0uNnlci9bwV19fM34fprI6yUWVA60teBD3lzaUxHoEyT3P18a6jS4IOW/VoD2DVIoLzCFdGyKvCjpoU/KBUbo2ikCF41iTLgVry36B2/DwnxxRSHfGG1BvC33PDWRWb2H2T0+DYaU24NVW/M7BQU+dNaEs8UMn6iJ+WbGviup5fruQEh19PdWz3aLe3l5fQA8P4Sc+OQF2fvwRbGdi4fxdx7KRI+W/EOTF6d6YCovG8PvOYBdTrjLRq9kuNnohzfbUhyfN19j7Z76Li/zu/wZlLTGtFxTqMiZmYfRu9rPTR2Vkf4SwOpHkG+WISWsocZ/4qhPUPj8bbs+FiPmXFI8N8RhdCfEZ77RXffKvC0KolZe/G9RW//HdnxNH0lVlpZ0zMPXzBubhXuaxqUdnKaF0DWaoxvJkyj1bwX5TE9+q4rZXyX0ctpTo1uh2Z8Y25sMKVcbo2e2ZGS+n9t47fQxneRIfts9A02Bs70IUpUZu11RqtYQxlZb053bbrWMBUhtkMK9ZXoOddCyvwp4Xgr9oNnUS7hu38RGZNXMEXIfMHrQtPze/sIelcPhXtbANgxN8yZMFX+iwyFbRXkls/HUXZ8LNes6919DRus7FQVBRbGxQWeRPWF/cXKC+7+ZzOb1t1fDYaGpVCa4ovJNQeeLRgQtkFVTP5OD/NsMYQpsxVyFJ6O+uykvI2krauB96O5vDGtJJEbX0X4DgPvxDoq1IxCfyuVfh1I/zKlb6wKtOJLjRW96ZgIVi7RlYO43WYKKT8WTeD/JuRRDnmtxVEH2hqB55yOFtmmfNC7gHdSBs+JFHOXrkYd58Mo9GlUFO5xbwaFrLgoz2dmh4drxf8J2+8e8nLD5sGu5vL23+kKPz2UJH/ThktB2JxedMmOFqJLSudZBR4GMNnMLkEWzW+Z8j+bEL4vpZzz+EZRI9BkSj58fmAjhf5Y8ryPFnNiTPt5DZm8DdshRehplGt8AZrUz6SHpXJbsQHlEX8POD83FjSR1wNI7hnuZRFTSOFcqE/nz7AsErTWQ5P4Bq48+3chQ2gNtsC7kcexCXwq/6Y14G819E00Xx4N/M7MTm/hnRe421QtJl2o8nD7tYHPm2qNp8JArjjV5nrW0ikUyuml5MIxaFvEZzaFPdYac9pwM6rm3sRA9hICVstB+HJBYCXvD429ylSGtkQXmdmnvDntrBogzuojRzq/w5tMTejUwCAOQ6KIxf0nmIANDzSzx5FR6GhUIvAFM3u4ZEAINKwScgeqoDFtuJf5M6PdmI2ZoMRsiBSxH7h7lLd+FBTzSKcgOWp9EiWx0F4sq3h7YV+kNLI0RgENpJi60giOBY4NRptTgZ+ZKiR935PwZaSsTUc7kNm0nkSSuDCQSng4tTnNtQBq1eRK0zwbmAml0mwCLG3ClijOy/l8RKjG4b2Iix+i73Fg2B5KSXT3XwO/tl60yp1hLUyjVeZwAb7tEdbga02gxX1kSivdE6XAfC7MJ0v4kLhLZmaoz16NKoMYMiA8kdz3awn/svQMgtd7OdT8ywj5fsmwbj1JAROoxngUxudiwBLh3u5rMHBFw2YahVNa639qiiY6ExnS8qiQodasDpolnDNakO2ZGQTKjMaC96HvAKrcEp/jFpSasHHNBYLCvAwyHGzm7o+HQ6cEg/FhwGFBod8Kzd8zojnkNB+Mct2/5ro17yQxFsxNGRNt2G/1CwqlXwuntuJLhXv6NIqoe8EEPr8CcOCQ/QN4a6ozdJbocvcISvTLYBWczd3vZHi6DylzG3gvV68NjbqzjKK7n2rySq6EPv6+LpThSMtaDx04pSbrXQTXO5aywpl6yXLlqUmZaqKVUC3s2hzl/4S/LwUl6B9AqvgOA5r4Hxci6qvByv4MhQnGGiIWSIBNAu2Iqh086MIxmJMeGnBbCJtuLgthG2NqA5rso0qDSQ2l+eozosWtVI6qiir6+RtBNyHE442TxQBkVPylV5TGNLMI5LU6WhCicS6Ov1Kf60wFCIaANekJA/d7IWQcTfTHorrS/0nO/2vDvFCiB4c0/tSAv3WSK9T4Z6aQy61Redp3mVKCzs0W3FojxbqVfC+b0iT+ZMI7eQKFYo+WasvpTTKF/51JvzHkHIY35pxIwM0I2w8ggf+4WqMWvTl9Iv24Kk30mpkt4v3hsrlnLS3X+k0za4q6aQSIK1AtSnjjdzCzVX0qsHhGSeORAtz0TXOQwzZF7Gwk7G6JvkMEjyxShVA5Qma2G3q/T6PvaaHt1Pg2lmPmLuDbDQaQlZP/q5REKkoteiXIVzh3PdTHFkRj8hSUox0dCZFqjG9/M7MNY780YRmVqozcaGbLNCiaKdUaG/rIzObwUPo0278BSodbBK2HK7v7M2Ec70H/94hUmo8eQf3s5bA9A/Ls6oQQ/TuMkhi+xZLh93cUJbinmX0+GMiLZWQLTZ2A5rjVwvbjaA6ORoQlTakAA7dA4pF2dzezi1wpc61ArGb2LeSxPi/sOtXMTvEMMDHoCuuYKtmYN+MaNRqPTNER/x975x1uSVGt/d+aIQxBkJFwVcIoSFAByXFAgpIFlQyCXERAJSliQgGzoCggGWYIApKzSIYhZ4YBBckiIAgSBcWB9f3xVs+uXbtD9T77zIzebz1PP+fs7uqq6u4KK77L3P3UoDS4L5zfxcz+4e6nx+U9M+uQy0jwP0hmOi7w0md6x7ska8+yvJDEVm7q1g0iOhIZWnq8ccJa9SU63+EsMzvS3Y8q+l3sZxl0AvIOLTOgLRP9/yTwM6QUXQZ5Mx0Q+hnfk7tPN/KNJmDyXwDvQ/LOQsgTtVgb2/IXeH3q16LMyaYQrQXd/f+pZIMAACAASURBVKH0eqDvuvvZZrY6yi7yc6QMX6n+qct66j7dHSj+bSMEZjOUej6NmLinEGO/DvB4Tfk1y46GNhZDmtji9z0t+3jXVHyvvwzvYgJy15q7ofx3UezVZxFD+Szw/T7bPirUtRvwMLKyjC8pNwl5qEwMv+cDLq6oc06kQVu1OKJrI5Hw+ANkwZ4LGI2s298Y5vf8Q2DDjHIHIA36c2hT/SuKlxtUP64fYF1d43yY3ptllpsHLXq/Q+BC1yBcg7jMg0iAnRd5KLwHMcBpXV8IY+6l8C3eTOsK5b4MvDv6PRdyL23zfHdnlmu7hpwf5taBYW5fiIC5BvFNlkTW9UeHWM+8CJtkQbS5pddXQDGl84e5cB5CQC6rayPkUv294igpsw5iMLZBKe4+g9KxpuXGlxzj+vwOd6T3ofCa4Zwz6yBr+HUID+EJYK0+6/pCGNdrIovu88CuFWXvCn8nReduaPMdcufDgN9XqzaRB1s8798NXBL9NsTsHY+E+NcQgz97SV2fQnvfP1BIwzvAAxXtPlK2XiVlGudMPOfq5l8oOxcSUNcojpIyt4a/l4d5uEy8NiBk/teQAvvV8P9ryADxk1BmFPJg+FR4f/sh4fEwSniSMBZPJNrfo2uHJ793LDuSMgsDtyJe6CngZoSBlNb9B4Tg/hASAichwSstdxywZOZ4ehSFuK0I/KGizCkV7/4eYJ0WY/eCMCZPCuPjLyirxuHFe0O81v2Z9R0axuWxSLERX3so/N0Y8WUfRfvpXcCnSuq6s3im6NzE6P8HwncqPZK6jkaZTJr6/0dk4Cl+z4rCtcrmwaHIKn4bEvTmKilX+d7Ct3pXyfk5qOD5ydjXkvJLIiXTW3G7LcbHaVSsBeH6X5ChsPQoKb9QdLwfefyU1Xsf0fqI1rD7+mkz3LM42le2LY6SMjMiz6fTEJ99JjJWpeVWRgD8r6O5/zbwakm5Rr4RKdjeU3wTpGw/rp9vFcpPQGEMp6DsPPvEcyYqtwlasx4Pvz+GwkpI20behNv2058pdfVzU78HYk6WCv9viax2+wAzJ+XWDR/7UZT+cfEhtjsbiu+8BGmqjwY+mXHfagihFWQBuAJp7H+IhNtzw6DfZwgD40CklXsvEnJHI6DJ4foGFr7D0UhLfBlyi+lZ8JL7ZgbmrLi2RXE/iqc+D1lvquoaU4yDkmu3h793oQXXKGG0kKb+AeBl5G3yTxSzn5a7reTcrcnv5ZEgdjc1zEKLd/waYhDfpMNIlS1E2QqTjDZHR8fcSLv4UB/1ZI3zYRqb86A0m5XKgVDuCuR18scwlschfILa717R5iTE1N4bfi+ONPtpuR5hsGyuI830OYgBfaw4wrWCsU6PrvEBfGII73BNxJzPNMzfKnezzRacMts9Bm2iTyEl3CRk6U/L/QZZ9U8mUQ60aKvtWn4dYhrujt5RX4q8Yg1KjhuQIvg9SdmZw7xdmmQvDdeXrTuiciNb9O8mtHadh9x/P1223tR9BzIE+mJupHMlnTPD+E0bBbGobMGong68UFJXLVOZlL2WCia8z3E0KczDyWXzj3xlaq6Q+JOaPp2F+LsLkOLrSDrAx5eUlO9RyAziQMJLJd9Dt1A05Sgpl6VsiMrvg9bLHWrKzBfe9cYIRb6fsbtj3RGVqxUmo3L/SySEJ9dKecOaum5GoRrFWrkwgfdr+6zhfU8O7/9uJMD3rC1A4dVc/J4DuLSk3OXI0+5D4TgApRBMy1Uqjxq+f5kiKndfWwLJDPeHubN7MT76eG/XoHX0auT1dhGRsImMht8L/ek5krraKKMmEe1TaP+a1LbNUH5/JFw/jxQqzyO8u+L6JxB/+BzCR9gOmK2mb3ciMMR7kCFyJxTeVfYMtXwjHUXZRIJBvN8xHsovFNqcI7yPQ1EIYlruLrRGxwq6SUmZS5Ay8FGkGJ+ZEoVEzjHVwhlMAFtLoVyYD6EF/PfIgjwOfVwA3P0q4KrgTrQNcKWZFd4Ev/FyN+JKcuUqPg3FyYxGQu83kTCS9jMFYDw3XDoeCd63oA3vbsQsbOfB1TFQV1qnDNox/I3DFpwSV/9BkGsEFW6IX0EKm5+iRWzWuGyIHfoSUQyZmR2dPC+Uu8YcQ+IaY0nqJTNbw3sR5HPxMPZBwv8t7j7WzD5CeQ5kN7OtEBp68X9KA43b9Xz3wKwQj0yKc/9ORmO3NQAm+eN8OCgr3pY8l9przewQJORUAhWRHwowwswszJ/CrbMsjnY81W7ekzwP1O1QM/OS86V4AmFNK6hwvS27f5CUG5/3AyRMX+VKl7UWWtO7yMqzabyCNvVjo7FXi9MS0dKekU7PzOZHYEWrhfZvBPZyhdO0AgMjEzcjtDtb2Jeq6DIkaBRur1uj7/8KcJJVp0dc2Mzw7tj+ItxsFPpWE0NdSyFLWxGb+ogpzny8N2cQ2BvtF3uib7w2nb0sprrv8MEQSlJKrjDCqxFO0XkohrUWyDODPtdcpIvOp5NhAKQoKqXAl1wMXBzcSVP6t7u/aGYjzGyEu19rinEvo8dQfvZL6V6/pqTszZkz6bs3YYDsWtJeFq6Kd2LWX6EG58Pdv1Xj7vthd/+oKRXfX7wDTvt7K8fzmMXM9iQjNallYHUEvvIAQkaTsHd83xOQQM8PP6kM2TIBDe4S1bUy2tt2RftcT+iiKV7552isGXCEmX2dluuR52dKycK3cfdxZraUmY2h+zucV7w7U+aLPej9VilWzoGI/1/ABNK7GtorC2oT5pQVP48MiA+Y2eVo3nwS8bSHhj4W2ZPm9m5w0oNMIO8AmNn9iE+cAdjJzB6jFyh1xrI13gQSWsY35O5r45ES85Pu/kzJ9TZjpCkk8VnPBAcNfOxE68VtmUIWQBORsH+rCfMDpIAuxmp2m4G2Qpb2u939cya8iGOj6wcjL+h9PTPrmWeEDJDHN75swmqbgGTP5+kOMW7LXywJPBV4obpvN9ndXzHripJI94ktEX//c3d/Oby3UoDpJpqamAhrufuHg2D6NNKevW3Kb9+Dd2DdIGv3IAFjdcSofLzfToSBdCzRQLM8AMaZ3f2k8P9DZrYv8E1PkF3d/cct+5MFrmdmo3MnQWZ9S6Jn3go9cxlo3ilIU1lksdgGLQBbJOWKd7ARcLQLHf/ApL2fhba6Ui+hCTaFPB8P45/u/maYxDO5+wOB8Ulp29D/o00I6bcSKawC5cZP15K1A5qEAQGIhroHBdKYNc6HiXLjbXPiLgsF1vLROac3zuwv4RtcgJSVL4X6Urocxe4dE+rZDTFBKQ0C7GzjFmVBip4FkBXRkGb52bBp7eLud9Xd3C9lbra5gtNjSOg+I/zeClkPFkXzoxD+CmVCFU5LQbea2YczhOHxSFAv1rTtw7lPeEPaz5Q8AzfDlD72BKREX9DMlkYhA19KqlvN3VeLfk8ys5vcfTVTvG1dumMnYkCLfczMfgt80UOMtwn3IMZSWQrtCSeYYmYrUfC9k23jdbqZ/5TqvsPfKMfTidvZLAh9n0HAeqPQ/vzbfvZDd7+/ZfmTTaB7i6P3+pAn6R0r7nuz5HQTUxnTn8MxE+VCB+TPmbhfd5vSxKWUpUy1/MxDpRlj0Pr7Vrhnspmla23ZPpMFVByoTolb0DhkyS2wuD4X7usC3LTmmGbCczwZ5vHYcOoGD+miEZ9bKBA2Qp52m7j7n8ysTJkDMoas4CEFbHjnV3k3gGoj5ShUAmXh25jZOLRGPEDH2NK11qB99ESkTKs0yLj7FUEwXxl9n708St/o7rvn9CmUrQPqiykFnKtSVFxvZpu7+zkAJiDWGJj7/UhwraMTgXPMbHcPqUOD8uXIcC2lJvwxADxJf1pyPXvP8ub4/1LAvxpqUkbdjjzfDjYBdo8NbewW7Sdt23wzyJGTg4LmrySGOHc/vkV9b4T1/l4zOxh5RsxWUi6Hb9wU8Sv7IJljTiKMiLb8BdqbDwvKl/EeUr+W0P1mti0wMqwBeyLPn9TgdF107l+0x9gTeR/uC/0cRO5FJK5GJb/PQ8Lmt4D3JtfuHIa+vYOs84tE5x5LyjyI4v8KN9A/xr+H2P6qdFKU7ECJmxtyRTwb2JDM2PGSOj6EcA7+gCyW30HpqKrKl8XblJ1rdI1BrmY9rrYV7b4/vJO62MyL6OTKvRZ5jPy+z/eSFT+dUc9x4e+1JUePa2hy7xgqQjwGOY4y6hi2cZ7Rdm28bVQuy6W2j/bXpCIUALnr7Y5CFc5FlqQe929q3LwR2OJwvLdjgPWi359Erm4rkxnWEd07Enl7NZXLjc+7CgnMRyBh5zDg5rL6qs4RuV+TidMSxm1OPHNZmEpfOAaIUf9q+PbnImv9qKTMbUjhE7sa9riBIm+BlaLfK9IJe+ovdrHFs6J192nEDJ5M2BuJ3F7Ljjbfgfb4BCPQGv0CFfGxgz7QfvsUHcyJPwMb9FnXbHSwenZEzF0t7kFDfY1zhu6Y4n2RwuzykvuycFUQM/ozJIB/tjhKylW6+yKB/HC0JhT/F7+fyx2jFe+kEasjdx6QGX6ClCX3IwHh++HZ9wjXbgvfev/wrO8P5+egGhMhdT0ekZ7LfBc3It7mPqQAORA4qKTczzLPlfY3KZMbRnh1zrnMur6CeNofh+MBWuIVJfW9hGSCf4XjnXDuJZRGOhfbaDfgSaQQeCH8v3tF2bJ97Qcl5R4nCpMkCpfs4znjULF/koQk0jKsmgZMOTL2rT7aPDa8ty+jPeYO4JToej+4DrPQEDJQ8txT+EbkpdmD3zKII/RrV6QAuwUB278rKTMr8KPwLu4M/49Kxs/j4Xu/EMbn29TgBdYdFioedjKlQzoUaZr2Cf8Tfu/t7gtEZdd292umSsfU3qeRlmdVZF38LXCCR9bdoDmrIvcETd3MPuDuj2ecOxXFg91LZKH3JJWXyTdlXRSXtiKyxpzkvSlK6p7zMTqpTZoQhzGzk4BjPCBom9lKKJbuS0m5WZFrzCR3fzi4xizpkabN8vOel3oseK87XHzPOkiovNST9DmmNDyfpzev9RejMr9BTE6Xht1L3CUHTaaUQ2NI3AP7qCdrHGXU02qcD5LMbGNkcVoAMZRzIKbnoqjMSGBPVyaBsjq2d/ffmNlXy6575A4c3bM68CF3Hx+sPrOn87TFM6yABKdCwTUHcIi732qd9H2lVHwr6025NaV6SjK8mNmd7r582Tkzu9db5BYP916OrGWVFldTyqTnkCJhHzT/jvLudGuY2Wx08igX2vjTPEElN7M/IkXIn8PvBZFS8MOmVE3LBOv4yu5eaNVnRptjlxty1L8e8mAVjMpdheLdC2vuNiiP9zoVzz0CjY8e67wp3dRrCAegqGsud98iKnObu69UPFM4N9ETK2MYR+OQAsYQo/cFtEZt5O5nhXJdrtlI0O1xzQ5lz0BKgd+g8bV9eJZtwvUUBf9UOij4P3b3Rc3sb0ioPgMJSN0+k4l1q+47mNl57l6ZbjGqY1X0LsciwehMd7+h6b6GOvdypf9qOvcgsLF3sjstjPaZMq+3gVFYh/ajd99aOyqTM2cOiKotsmGd6zWhacGbZs5Q11vJtaz1xMzucPcVzOxepAz7V3Gvme1Yd68nbvhm9kOkeKxKTRqXvQmNk3NQzPfTwE/dfbGozC0oJeeN4fdqyK13laSuYg2diDCe3jGz2919xaTcfSiVa5EZaDYUZrmUmS2CQmffQkaWDZCSZlOkrO3Zx0xheEvR7WEyyd33Kylbtx7d5e7LmdkkD2EtZnaDu49NyvXkqze51adhcycCv/Aa765gAf0QChXuCSM0eRLNipT/H6ezfswBXObuS1TVXdPmfUhoez38nh2Nl7T/66M9eSG6MzaNTsp1IfaX0JN05JceSnmM0B9zpSrNeZ66fe090c9RyINutLt/r6a+yjGSlNsMAWYOSyrvSAYspTLerGX9iyDP5Tit7LPIyFLVZm6WqbStw9A+1ON9aWZ7IXnyvUhOO8Pd782st/FbmTLRbY+MFH9EGA6Hu/sRVfeU1HEMUvr/LvzeAFjX3b+WW8eUuqaiEuGAuuuuOKBahqIf4aoNhcV/M8SwrI0sMOd7e7eTqoX5LlcqmvjcH1GMYPaHMMUV/wZZNiYid/Nb2vYxqm81hND55ZK+LYasLyBk5z8iQdtLFumu2EGPYqOCC87SKMa1Mu+5CS9jqVQZUNFvQ+6csQD+TFLmTKR52wpp5LZFVpo9ozJTNtlBUWB8xyR9OyUpU+oe2I/yop9xNL2RmY2qY26jctd6RUokU6qpY6vWm3TTCOWWRzmqFzW5Ep7t3a7k2a6hZvZBd3+som8x83wQSYhDyjznkinu9mqk/ASN9U8gxd4d6TqUUd+xyPPkIrrdEg8N10cCJ7v79v30t6LNDdFm/yhi7j6A8FiuQyEZvwrlbkmZ/YZ6K9ekcH1BZDlYBQnWNyMlVbx2nY6sSm/TAS061N0PSeoqUwZ0nTNhDhwa2lwZWaOXd6VHK+t/bZqxsK7eTyem9HMIh6BnLw0M/O50FA4TUPhZkb7wMcTcn5gyR2Z2uLvvGb79J9AeuRRyDz7Dy92H4/tLv0M4/2UkLDtSHh/l7s+F608g8NzfIqGwy/3f+8hrHeot25+nKHaicxPcfY3otyGwzPjclUhB/nL4PRdS1K+X1PUZZMWfF43xUqVgKHsFYkD3JcKH8Sh1cNOcQYrYn7p7Y6yrmX0fKXBv9hqsjlyB3szOR8qovREv9RIwo7tv2NSXqI44NelsiG8oS00a31OpxI3KLI08qOYMp15CxpH7krquQvzgTxBY8fMozGDVpNykcL6YR6PQutvDU5jSy62LrLJX1Tz7Z5B7viHvkvOja7nrUa1Cxcx2R+NlYZR1oaB3ATel67uZrYHCFP5KLwZAUeYnaA16lG6epkgtuBcaE+8L/SmUCK+i7E+/LnkPV7ry2X8T7Us/joWy8P6XL3jGIITfmb5/M3sEedB0YV95SaimmX2YXv7tonDtWYQbVep630YwHYTMY2Y3ekjXGZ3LGiMldd3qDSETVe1br/Gja54O8r1FbY9D69YNnhgwwvWedb6injg9ZVnfUllnR8RnLYq8uM509zuTMgshZcLWaO8rDLh/Ssrlzuc09evJrtSvRZaRhUK5RdG+MYbu8RsroMtk0R5jVA5NNSVCDlkHLGpe5BVQeCOshZD3G60WA+xLAcC4lbewvpri8j+CXHzjzXsOpP1O8yefjZjWZxvqjTEinkNxVReh2KyzvWVMvPUCSJ6XarKswopUkHdi/dLYwQWBB+NntQrrQyo4Wb7HwpeQ6+CLdG9WH07KFRaZ+1yWgRmRO2c8oY4HfunN8dNZZPneJX9I+zuENrPG0fRMYZN/Dm0KExAjU6aN/xFaaM+kW8htLVCYLGXLIBfFwjJcZoW5kU6s7SaEWFvvBmDCzCagcJw7wjPc4CVeP2UCS79k0kwfQIfpvBEpKV5BqNs9m2tDfY0KGMvwVgjl2ghOMyOPIEPrR49CycwOQu6559UpzErWpIXQRvuRcH1+F3hi2b2buPvF0e/CgrodynX/DeQ2nY6Rk2jw3Arf6jAkSBiy2O3pIb7fWnrSWIlluOxcDpnZ7E3rblJ+ZqRMOAR5P/RYQuq+g0l5fTryBLkLvY9lkcC8nbvfZGbXUc3cTRFOWvR5G7TvrY7WmYLmQIBU6ybljw59Piv0YwvkNntT6MB5FcqHsnOPoDlTFcsaly2syFPWIjO73jsghEW52jljZld7hVdNUu5/0TtZBXnT3ICE1wuTcq+RKdBH91R6NgyazGwZd78ns+wcAO7+qpl91t3PTa7nelF9FY3Z80PZTZGX6K+G+jyh/pHA1u5+Wvidux6lCpU5gYOj9WlOlM7wJ8hboqDXvARvJIzfr9IrhD8ZlXkQGYGa9oU9ytaLknIF37YqWmcORXz0ylGZ/dA6FAP1neHuP0/qug5Y291rwbMDP7g8UmjGvOUO4XqWYJpDVg2QW7SZYo3E7Y4I/dzde5XXjWMkUWAUda3pLZT0oZ4sXmaQ7y2q85No3RqLPFjvQuvWkS37liXrlNw3GoWgbI14rTJw6UJ5OA7NjZHJtdz5fArykE/B6DGzddz96vD/RKRcvosIQ8YjbKzAv91At1fiGp4ovnNoagIrNpK77wRgZpcgq+qz4fd7ESDJ1OxLDwBjJi2GYrbfTTf41WvIOpDS3MAfTGAksYU+dd+/BWmfNkuY3ztNrimNZHkAklPI5XK6LJ3sDDdVCGqNCOypsqCG3kCgJrUeC2gzW8Ldy9D7YyqAzV42syWQkJouGKsDO5rZ41Ro2FvS8uR5BdxieeBvlWQdhO53kTeOplty90VMluGxaA4dZWYvlwhEhSUoRvF1ItBEy0eJfsvd3UI2hMA4llEWYKK7r2EC5lkBuWteGoSz0Ul9A9PeugCp9qi43EqBEOrLsQg8AdxkQtfv8VaI6GAyBSfkBrsY0tovZcoykKKXfxUJMZPNrGDwy4SYpjXpajNbzwPoVUFmthOKX744Oj1jUD5uBvza3f9t5dkzVgJ2MLMuzy0LVg53Xyp8qy5gVzPbGygEjmL8lWV4KWvzTTNb3btds8tA/bBmb5osFPwguG6E3ucYFM9eZTGr+w6/QPtZLPRdaLJiH4vc4D9eUW+/dDOKN56bblDH1ygBeEbv6TkU9woCgxyN9nZHz/2ORajkgSEt+1bPZc4DyAOPheY5c2+Yo2fTPU+7vpe7jwPGmdn/IMPCvoR426RcY+Yhk0vufe7+0XBPE4BbU309ipAa5cihgV88G1n9Kj1kvNtl+Jd0hNDieuyRUcm/uPuhQUAtrME75SoyYgpKjS8jJfRFwJXh99eRQeK0UDRrPfIG8FOXgv4VM9sf+Ksr5OTjaByd4r3eT3/2ZgDqiYj3fb7iGVdACPNHhN87ICHsSeDAEuVFIQRtjDyUzg39jZ+jDqgvpv1Q5pTr6OaRDk/KrU49/9YW/K+SCpmnBcVrVpGFa8uScjljJJZPilCnTVv2B/J5mYG9tykNC6DzKqR8XgfNl+XoyIuNCtRQT6mSIIMWQUrcMUjpNIXC+18fyVzroFDDMt6q9luZ2a+B0wslVkX/r45+Tnb3oxv6vQ3iXQsPpwmUZM3KoelKiRDRGO+2qBaIw9OUzMyA+d39qaoyLs39hWa2iueFGByY2fz+HuJgo/5s4e5nu3tVmqiUHkTap028E+O5T1VhM/sesrwUDMd4Mzvb3X+YFG1EYA/M7YH0xqOlSMEFSFcT/QWB3DTRiSb30gMQYN+sKA9tTOtn1NOG7kdpyZq8Ak5GioRK98AM+nlzkXaUM86Hg0zp9lZDzMDSKMzjxrRcldIroSyUaJRx4Vjg3Wa2C3IXK0Pz/Wdgjh82pUZ9GlnX02cotOJjETN1Cd0Wz4GTZcRPD0N9z4RjBOUCb0FZgpPJ++HjSMD9HYodvpEkBVqOEBOoaU3aB6Eqb+juD4c+fAtZqddM6joWMVgTgQlBSCyLWex3HfkqQYng7seGvz3MRlA2pLQ7cLLJqgjBNbuinfHUI9c3ouCb2ckI0PQyhFfSlO2g7jvMUSZsufu9JqTt1FrWQ6kw3ESBWXzSzNalk2J3UcQI9ngMZTL530Gp4gpheQ0kgKd0pym87gK6hZiyZ/hh+KZfo4MP07VXZ86Z0chgEM/dQvkR13VCqKfwBNscZX3pIatO3Vj835juLYdMYQGzAXOHNuP4+feV3eNKT1koQo4LgvmZJTxLT3NRu3EYBXSEpDqvi7dDOaf/NNGnovl7C8I/+TrCnNnUu2Oqa9cjK0/9OYVKFOnnAsubYsoLD9fTEahoTA+aXK8vpnr8zhfK3UG5MeNY5IWFKTzip0gB/jHgOHpT4j5rSg+/fujjTGjPwcyWQ+kYLw9KgzvC+Y2t3CPlIKScezf13+g2JG88VHE9x7OnUJb8NfxuUpYQlIXpnvv96PoI5Ol2ZlP75O1ZXyvrRx80r1V4zkGXYSFLoG9DJov6nOjb34Awk6aENLd9PlMK1iOAJdDcGwn8I53zYQ/7DArbOQuBYBbhbEW430YoI0WRFakqTKzpWz0M/CIoRysxFqyTeeFik6f2+XTPwb8n/+/V9D5yaKqGM4RJsHkqDJeU+zXapM5Ai+E2wMPuXmVtm2pkJbEkFeUOBn6IrEK/R0LR3u7+m4b7qvAJymI4W7kHWQaAZFL+jwhQqIj1mwW5fS+RlGuMHTS5ue1Dr4tNl2tgi2c5AY2RS6jQKpvcADfzxE2xps7a+OmM+2OvgI+hBaTSK8Ay3AMz2lwEmM/db0rOrwE87e6PtnmG6P6scT5IMqXgvAPFPF5Ycj3b1dsCgF1mu59AGQ0MhbpcWVKm1jU0Kvc2QsT9CUI3fyu6FscMzoq8bqCeOc3pf2P89NSuLxL+1kQKtVrByWStXxrFCi9tZvOhtaknlWGTEBPK5KxJ66ANfDPEtK+AQPReyni+Iud1fG7BsrJN64iZPeURsHBNuT+7+4LJuZGuFFdTXLNr7q8FWrOMMIgwRwtmqDL+NSpf+R3C/rJq+r4DM3Szuy8e2rs3HEU7Bbn3CX5rSi83Frlz34rm7BvunnqJjAJ2ppe5T70z5qaTru4Wj9LVRWXKXJeH8gzZcyajrvORYP4HZDGb4CXYLlaRujFVWJrZNWg+VaV7a+SRrGX8fElfl0TK0K3cvSpNZlG2Z27lUujnLkgYN+ROf5z3hofOglyeS4XTZF6ORMjpC3oGIF+8HpnCR0BCzv/QDfT6hCfAeQUfaQoLeNPdj7DycJzG8Ru1nRa6PlyfghETlAN/c/cDw++y0KzZkTLjPlfa0fchzJfLwhj7QjpOg1LwaO/1Xsnl3cciRcnTdBt32vDadyOgur8HXuy3dJQlS7j75kn5YxBPsBbKFLY5cLu775yU68JoaUPpnmVmD6M5PB6BWvYlDNowYB20aPsIFI76OlKgTkAZQhox1SrqA2xkpAAAIABJREFUuxPJSGcjj+IdUHaG7yTldgPOqVjnr0VKuHP7VdJU8Be1GAsmT+pY+RmTe2SwtQzchOy+Tk0lAuRPgiDwTgGA8ghYZlpSWPhO8nJ3qbhcEefyacRE7QNc6yW5fq0Xn+DcYoM0oWZuGK7FGsg5kMvVirQkywSQNOETbBNp2N6NEIU3LqnvTaQhLo0dzBXqLNNjwcx+UHa/u383KdeDRlzSZm38dC6ZLNnz0Wt5XhMJ9Ccm5a/pZ9ImdVyCUgemoFDLAwf0w1CG+7PG+SDJBHi1Opr3CyIN7PXFe7MWoInWgBIdyoxESoOuOOgW/V0oVfiEObJaeIYVkHLolnRcDpIsM356kPVZg7dCBcMZFesRwm539xWDcLcWci+/P52DLYSY3Hjm1ZGC42ZgSy/HYShFvvbIShTKFeBMht7JB1B6z9p1JFeAKVM2BMbhHGCcN3h8WDPQWjYKfi7VfQcz+yISvvalY/VeDmFojAtz/dMIwGoR5ClxhrfE+KjoVyE47YFClQ6uEJzORh5826Lwqe3Q3rCXmS0eBJtS4cL7w2ipRFlXlf6DqGzjnAnzdBcaQlSi8ksA6yF+ZaS7z59cn4TWtVsDf7M48kjZKilXK0yGMlk8kmXGz0f93woJYS8i4e1cFwBZFXiaAYu6+8yhjlFIeboICnEZlzL0SZuV2RmiMpsgr8GZ3P0Dgef7fqJU6TIKpb+j87nrUQ+vXXHuNuQJ9R3kpfq4md3vIRylLQVl1grh5+3u/nx07X7gY+4+2WRY+qIHBXBZm0FpUPasz1gNILaV4xodjHA5ajO/BeH6G/Qad7INMn0oSwrsh+Lv7Aj355NJue8iXjvFg/p7Uq5xjJgNPeNbqGfgWAdtyeS1tQPaS+Z191n6rKfIyBLzPjd7L5hqqQzrJXgFGW1mzefknkqMhcw2G3ETcmlahDNcaWb70jAJgtLgfBCjZ2ZHemKdn0a0FrCrmT2J+l/lgj5j+LshYnz+rjkrsnx8gmeQleRT6IMX9BqJe2Muhc3uNOA06wBIfhMJXDH9C3jAhD7tCJX7RjM7PNSzZ1QfKDb0UuBF79VOXWtKXXQeFUJdoBMp8VgoeYZcoexykxtwOt5ii10jpkMmbUq5QP8P5EZ8YlI+xz2wicak7YU67jSzMS3qSSl3nA+M3H2imT2KXMTGEsBeCO/Na1y9S2hJBEK6NhE4EpFbr8uC+4aZzeklAI4FmdkqKE51QmBGl0LzpQDziZ/hZRPK/QJI0F2VzlowXJQbPz3I+k5Dc2pjIm+F4qJ38G1W814vma7MF4HuDAqY49Hcfx1ZMVPai44Qs1YhxKSFvCGe2bpdlmdGrpbPB8bKvduiHtc1Kjxzj8CeMrRBuNw1aa+nKygvdQ6V3b8U2kdONHn6jUPWiTKPhL2RtWtPtOatjbBg4nfxbTPLBs1r7HDNd3D348zsmdCXQvB9APihB2DLgg8IgtmmyK3zPcB3fGix9hbm9XbI0wDK+aFF3H0LM9vU3U8O6/Xl4dpXUdjCL0ru61prQoM5Xg1lLq+zhfveg95VQTlzpjFEJfRtY7SerYG8M66hPAzrn+7+TzPDzGYOSpTF0kLufr3JcvYhd7/KhCCeMru1PFJU1xFm9lF6sTxSvBSQVfUM4JOeZGpC8zaHTkbj/4bQt49Q7/prdL/bt+m1Bh6IBLXrYErIzpikzNJmVsxbQxglr9I7D7PWI2Aei7IFmXCC5ikptxNaw38UFAgfoOO90HnIjPFrZlsiAMTrQr+PMLOvu/s5ocgZwPVm9gIShm8I9y2CgIBTuppuxewCiD9YjPp1c9aSc7sA+5rZGyjlZvFeU7yip1ryYGU00jrW5HXoDm8qW2cKHJs3guLkRaSETql417Es5EAaFtw4RgKPfiWSydZC3/xLQcBsk/Ft4FgHuWTyCBiLeIJnUSjXUMJH3zCFzNwblE7P0sEpiikGzR+F5vZdJGt+JmXNZ8vEWDCzLZCy7DUTfsiyKNwiDu/JwU3II3efqgeytKfHYyXlPoYsEk+gtFN7TO2+VvR/obKjpNxPkQXjHrRZzoPcbIrr74RBsEh0ruc9RNdmmAbPumPDsTLaLM5DLkX3o/Q/zwPrJ3VdW3JcU9LmbQ19+kX4e35ot+soKf9UdPy5+JuUuTP8nQiMCP/f3sf7ur/m2qSSc+NLjnEt23ykn2uDGucDHm93Iu3/sUgBUNpemEvfRjGU44ojKfMgsvo0tXlWGBcnIoC4w1HO3eL6IWhBPwOFWhyA4ob3Qrmc0/oeRfHJ30abW2MfBvDeNkYW3o+GeXUX8KnhrA+hB4PcTItz15fUdXfOueT6GKRhL7t2R/h7LzBz8X90/TXk7lx6DOh9z4w8WHLK1j5rSfmq/r+GNv66e9dA3gX/QILQIm3aHqax+RnkUfRK9BytvwMSQDdCceP3AOsNsV9roNjvb4TfH4znfVTu9vB3QpgPc1OzTze0eTZSAjyK9s8rgMNqyr8LgXw+TshwUlO2dM7Ec6Ohb0ciC/77Gsqdj0K6Dgzv5EIUtpWW2wWtl4+G3x8Crk7K1PJIUbkDwjr0HNoj/4pciYdrzE6K/p8hY736KuIdDgzHvSgsIy5zW/h7T3TuvgH1t3Q9QgLHnxGPdh3ipfueNznjN7yHeaPf8wATkzIro5CP2aJziwLLZvRhRRSqANr/Dyop8z0U1pOeH1l2lJT7NRJGt0DGu0/Rcj9FXh03hflxDx2v70UQQHla/rthXn02jO9nkeA3qDHdM0aQUnIvxHdditbqGZAb/+Mt6h49qH728VzfQp6fA+GzEJ87Cnl6H4CygTTuo0i5dcZwfCtkvB2H1r+LkeJ7tpr77wt/iwxEm5Ksq2Gd+hLwXoSbM7rf7zi9pXgss87v6yH/5fRElhE/b4rdfdVl8ZwNeJd3gFay8AnM7Cx337LEFW/YLcNNZIof+jYSOI4DNnD3W4N18AzvI4Wdmf0ULe6lHgtmtqK7326KZ+4h76Q5WdmTePWaNrPyQWfU84i7L9L22lDIzM5Aypjjk/M7I2vMVuV3Ztc/JJyIlm3N483ZNjCzm9HimLpinRuVORMpHktRoqNyO5ad95BNxMz+gJibf4b5/Axi1h+uqG+EN6SQ+m8gC/mkTcBGh6P3co67Lxyur4LWtr0RkF9BcwCf9o6rZ60bfzreLDP/vCnv/V+R0Fm40r/L3Q/u74m76p4LCZcfSs7HWB0jkAXgPd5H2qQWfSmE652QIHkq8hIZi7BFFjWh89fRgXUXvQ+3/Kh/lWkNTfGslQyIu+8ZeYWtiKzpv/UkH/dwkil85lzk8TEemB34nrsfE5XJsfxgGemGQ7nRSDDdDimDDvMIN6LNnLFhCFGJ6l6TitSNptS5KyLmtUid2+N+XscjRWXa4KU0ZSDJea6ssILkniKLlSGPtfTbn4is6t9EguKeaN3aLbdfNW2XrkfhWpECFJQCtCdWPPed5Yzf9BsH76iJ6XcfClkn3O5dSLhaGgnqIOPjJJQhowdLwsy2Bj7o7j82ATnP54kLtylFd0ruNej4Ff1cGQlpV3gn1GVRYPa6NTV8s1EeeUea2drufo1VAM16g+dE2Rgxsz+h/WK8J+mOzewbng/YPtXJAgZQFXkNNlBG3TOhOeMoHLExLa3Jheq+QYzz9FtZS4yFaJ7+BClET7ckVM8UBpmSt1knC5om2RlqXNNaZQ+YFmQV8fN03DGLcrMil6MFkSvT+5AL1iXQ46ZZxAPOZ8pLHeMTFG50ua54A6OMzWWGop9m9v1CaHe5OKZ1zQf8GFk6NjCzD6M4wtTFv8BNWD465wQ3IXe/Pfy9mno6CjFzObQpcifbh07cbj9gMHeY2S4VAn1PrFGOe2AG7Y3G0XZRG8sjZNlPt+t+V9+yxvkgKBa+0nED3YCJgWb1ZpC/JpTo4ndl6q5Ab3qIk3f3l8zsoTIFQiwQVTxDmqJ0yGQt4qcz69vPFRteJtw5yobyG1dsaBN6/ExI4JqB7uwNr9KNwH0pvWBAjixY85K4QLt7MaYPDJvrnEgJm9J63o3BcrQp9re1EiFR4I4MfSuLV4yfczJ6tixQ1yHQw8hKe4i73xydP8c6cZurIA+sMxDyeDpAC3f8UWjtmBjKLBXKr07/VJedI0cZcDWKS78RWWh2MCGdA/3PK8vMaOLuJ4R/r6fXZbig77r72SZ8jfVQ7PsxdPayguJ0wx9FSq4xSb8OQRbB44Al3f31kvYa54z1hqi8RbcL9xyhvbowm7hcjBMwCTjR68NJ/uXubxVroZnNkLYTjBDj0Lh8KQhaZeEcRRaNyUF4eJ7qbzGe+gwkOZQVVlDyTo7yauyEPZB1+l/oeS+nOzQlm5rWoxqBc2FTCtBU4Mx9Z43jF/h9UCyfEX5vhTzz+iJTytmCRiDMlL8DBCXBFkEwL/iS73pFTL8JsH1G5IX0YwRsfAwd/AZCvZ/rt79RW6OBP4Vj5iCYvlzTtx7lgJm9goTA5xGu1jV0p2Wc0mV6s63k7FmLuZdbkadnBUKgB+g8XzpWHcldrckUvnkM8rYx4AMmLK7LknIxjzQCKa8m9tlm7bfyvGxkMT1tyji2LvCzoJQaERfwCjD9fmhaACseQElaInff3FpmD5gWZIoXWpskft7dv5iUOxMJdTu4+0dNyLy3eA36tXXwCbYqsU7MRm9Kqsvc/d8lVQ2EzOxGOpvLJoTNxd0PCNenaOibtPcmkMbxKJZ16cBU3NOv5s7M1keb8EJ0AzCOLmu/oa4NShaJ3TyyNmXWMx9y93yLEoG+xMJSCdrVpt1Q11rI3RbgAW8AD8qoL2ucD4KsAiixIE8wECzDumbNKNGbojSWR4bft9GJF93PQwynmb2M3HYLWiP+XSglrMKjISrXpKxoTWb2tZLTU+Kn3X32lvVt4u4X1zzLe4Adw/wd5SUghCV1LuTtso2MQaBW6yL38h5ANetY/Ry5hvZYdUzeKkeiPcSRNfvL3tK7qHiG6OdkJBhXAq2Fe+ZCTOOwbrBmNnuFoBmXGYlcIrdBioFLkafYA0m536K46Enh90eRJ+Dnh9C/w8jIzlFz/+ep91boa15ZZgYSK88E8woK57k3lGm0/IRyOV4N76D3NJlyz8MeC1zOnBkqBX6mwAnYAHiybp8yxRO/jMDO9kCus3/wCOXcFAe/ExI070Tv5Ip0zpjZUcjjcWuktHwdhWnsVNJuUwaSkcDJ7r59f2+iq630nTzh7mVpWAdKTeuRmR3k7gdYZjaQpncWlSsbv9/1gFUUlfsscjEvvDL6BkW3bgDtySgk42x3f6P8jtq6CjDVKXPTIgDEqNzMwOfpVTBm8z7WQcqHjpA7OxI0v+DuTyTlL0XK3mvDqY+jrDGLIgDOMu+IuvYrx4iZ/crd97aKVKDemwL0/wyZwD439o4Re2HgUndfPCkX80iT0dzvwn5q0WZr/qKhvllRKNMkd3/YlBpySe8Fzs/Fmaknn/oxLJOQVmRi+D0fcHFSZjYkUF2CtIVHI9fsqd7fkv5nxc9H5eIYuIlDaPcuBBbzfmRVOh+hXA/nsxZxz3GM4A3R/28TxevSHb/776SuIpY5fh898ZphPJyIFCSEQb5zSblHkKfBjJTEtyEG5qKqI6nrZmDt6Pd+Rft9vre1EOO0R1xvSbl7wt8ihmlGSnAipudxPpX7VMSLv4YwRd6kJs4aKZjWDf/Pilxli2s3AQvEYxEJyQsSxe4iC0DlMa2/U9TP7PjpIbaza/j7SHiHP0XgY3NWlJ8H4Ur8DllSrikb4yhm+iTk7fIF5OpbVt/30B5yUDgmAvuXlBuD4lFfCMcFCIR0KM8+K1IKzlPSp8XD/zOHZ/w7spiuO8zffX60F/wNxUyei5RjVeULBvlvJDhDlK/HWTH1Ne2NLznGhWuV6zPJGj0M7y0X0+N0ZE38RTgeRC7AdyBlI4hPORZZr94d3nHfe32LZ2icM0iA2R4Je6DY3RWj63OEv6PLjqhcW5yAEQgX4WyUDWQXgtGqouynEJ7HU2Fej476H6/TY6jASwnXbwr1nQd8BXnjPZSUuZwBxFC3eScoljkd46dSga2T2X7petRHPY3v7L/hQF5VI4rvhPb7e0rKnYk8cB9DCvmrKcFL6bMPn0HhP2XjY77o93zhe4wmwtoKa8u2SKn2veJoM0aA5cLf6ZqnaXiPHwp/lyo7hlDvhOS3peeG8ZkGMp+j+uZF/OyCKFVsfO0ABoQzMy3CGRpd0zw/e8C0oJdN6VcmoP49jwTolN4K3gcaidJo9ZW7NJC5+xsm1/gjPKSkGkJ9OfRPU0zbw2b2FbTJz1tc9HapRf5hQtUu3sfKlKPxnkTwWAi//4QW9TTs4S+Iwa2KP/8b5ajZZfQp4BIz+zrS4C0ezvVF7n4tHY1yHeW4B04ryh3nQyard6PHO1lA3tVzc3Wdu6AwotHAwkj5dgxCtQUxkU9Ft9zoSv/3YvD6KdrOQoCfVtp9642fXtaj+Ok+65wHWTZTLfXa3smQsYgpNnssCrU6ysxe9l5Pq9osDmHcfwdZfQ5GCsNKFHlkTV/GgxeECUPlbpRvfgq5LD2btnvybjKF9ByOFAL7I8+G54AxppjRwgq+FR3X5B0RozoPsiKdjGL5h4vGI0F3i/B7+3DuE3GhYF3bCL2/Mei5Um+AP5rZCQil20NdtWkjm8hLrMURNYVZYA14DkOYV7kZTd6D5tTroT8HIKF4DaTYPxilX14f+LkrO8t7idC7K7wZ4mdIw7VqqeWcOQopXNdGY/R1NI4LF+7T0dy8i/IQiYI3m+Lx6ErPV9vHsC8fH466Z1kKeSNsiBRgpyEvo2tQKkA3swuQG3sxr+uoNANJUuYJ4KYwtuKMTa2+A+3eyWNoTYjd/J9Da8TxCEi4llqsR/E9G9FrUU/d2nPeGabMSbciz4sJ7v6HkjKfISix0VjqK8NL4BV3Q5g3J4U6xyJF3dc9ZJzIrKvIknAkGmPzmNlBaN6Wha0u6u5bmdlG7n6imZ1CJyPLkMjdzzPhpqQ0xt2fi34/H/rxdzOLvY0vJHhCUSJP5IwRDxgQubzNdErfRAqeI0uuOVqf+6EHzOx3CHDb0b56h3XCTQ6iPvwrG6Oun/ncot44FHlBpPyOQ5E3p4Mzs5MFnJl+2psWSoTcVF4AuIAkjg3H9ECborzXcfx8WXzsASgkYwEzOw25d31+CO2a5aWkGiSlm8talGwumfRVpH1f2JSvfB66Y6MLmtvdzzKzb8GUzbmMQdoPuNjMrqPbTfbw8O9ruYuku78QJt5VaExu7kFdN8x0XHB73h+9m9kRSu/0QLnjfBBUCCpZgGlmdrW7r9Nw7ssEYC8Al1vXvNH1ueL73f0r0c+yNFhNVLgb/ryPe/siy4uf7ocKwX8jSgT/0Pb8aE0bizajB1DcekrvCYzYXmE+Xm9m8byciATJS9H3WjFmxr035v0JxBAXoRQzI8ayi0L/jgh99NC3vTwBkGqgHwCfRGP/WmTheCyMo6vppCx8K1ov1kOhAm8joXy41+h53H189PskU0rbKWRmJ6NQp8sQmvn9FXXtBOxOB4dnAvICbE2ZisH/oRNmsS3lYRaNioY+qQnTo6AFUXhaQf9GWWPeNKXCBIHx3glgHdDDB6N7CuXnYkh4LxQjm9AdKpVLbebMSh5cuMO1l0zx2UXZjcPfppDR3PSDKqA0rgfSG274wajMXchj8ESUUq54n7dZdxrYW81sBXe/o6GPRGVeR+O5jJ4Jxwi6cUzaUpt3soy7x4LNxWY2wd3XMLOusKIayl2P1CGzYxD/thYSEDanhNfOfGcgpfJKaM3/uQlAe6J3cGpASq1SINWWdBrCQnk/mvdnIKXmWDRe1jKz2dz9H1YOsufA62Fdvh0pAk8JY25d9I22qFgLY+POEkiwW2iIzwMo/IwkPj3QDWZ2CfLcAYFvTggGjZejcvO7+/o1TWSPEVNa17KQ4L5T+k4tcvedw9+xTWVb0ij0vdcMv/+GDFGboDE1SGy6VvO5Zb1NKevb4MzU0lRXIrj7l8K/x5jZ75E7XU+e++mVvCH/eFTuSjO7G31MQwzsC0Noei+UzuR8d3/AzD5InrV7KPRmEEyaNpdGcve7TXHqi6H38ZCX4znkeiwchBb7dyNLS0pPNPXJusGnHGEXfBDY3MymxmJ6dbAaTwjtYsrRPM0pd5wPqK0iJ3xtOyYgq9mAuYPypeCc50Ba15iagL1us3IQzF2pUWrWPMO00O5/DSnQ9ge+EwkSQ2UGmgR/UOqwO1AGgDqE8SaLbxsQUdDzPmBmV6Lv+QngRjM7HLoEqCwLfQO94wEIy8weL6xf7v68mcVeOf8K1uHnEMO+b3StLF/5IOkFM9uejoWzyGwU0+eQxXVRYM+qcRK8O35JdzaNfqlRMRgULb9HYGwzh75fZwLpLeL6cxQNrcndLwn/voK+WRWdjoTYC8PvTYAzAnNfWGJjoMNRwAeAhwiWHw+YLiYchmU9oMab2YF0hIY21GbO/NuEA1Dsp/NQvl8WOB4fottqPSH8beN1CBL09iHJoBO1NQKhjf+47GZ3j4Hm1gJ2NbMn0TiutPqZ8KK+TkcwKupbO/q/H9Dksj62eSfzmNmCHjJnBGXT3OFaI/p7oNz1qKBVXVkU7nP3g8zsF/R6H2W9s0Bvo/X8bTSGnkPCR0x1QKpt6L3uvr5psfpzNE7uD3s0yCNoAzoge6mCcRYTnsaU82HdaFo7Tgxz4QDkgTBr+D+brNz7aC7k4frrkmtfRoqDAkviFDQ/nO716WYzW9IDbk0JtRkjv0JGiElTyWg2LBSUWanX5On91OX1nnODprbzOZf+7e4vmtkIU7awa80sBcpsZcyvo6muRDCzcxAzd5k3u6ZNd2TlaMavIGbpa4gBuxHF2d/h7pcOoM2RSLs7xXUzDLiBI74ndEywWpwEnO7uLzeUb6IVkSvtDMCyJqTgFMgj12NhXndfrqqhhAmpKjMUK8Qg6Fx6M0icQ3DdnJbUNM69hTthizYr3ejDv7si75j3IRf2gl6l163tejP7NmIkPoGAvS6Oru8DXGBm20Z1LYcs25uV9O2jNRbcuNyQU4zlkruXWTQGQTmu3ssgt+NtzeybKEvA9d6bbaXW4tukOCqh88NR0HUV5Rot9Bk0IjCTI4B3EsVV/O73QvN2HuCX7v44gJltSCf12HDR/yKm9Jdovt5MovDNHSeDHLstFIO1YRaZioZsspAyOfz/M4+AFM3sCnf/ZPIcPzC5txbp+3bzTorJ7UKZNG3hsmitSin1aniLPsLXWs6Zw9F8mdfMfoT20h53ahNo3l5ont+LjB+3ELIi9UGveAJWHFOwgq2PUPKbaIMW7Z6NwtaOp0R5AWDK6lLmHdPvs+bQ15CycwrqO/CloIzK/Z6561FBb4a/b5jZ+5ByscxI0fjOAr2K8GgOBY53hf8BU8IYQMLJmfQJpBrR2+E+N7M07fM74doG4e8CZRUEw8Ek4F0VQn3Rt0OT34XX87X0ifJPr4eLo3DV7csUAEGIPyccPWRm96PnngHYycweQ+83Vai1GSNPIbyF/2QFwv7Imr84Uvish+SvvpQI1pAxrYIvhv4MN23ncy4Vocg3UBGKPEhj/rTIzrAuYnJWRovXSe7+YP1d0w+ZYqmeQYPUEGLw/yDLw+7InXnVcCyF3BpvQszdzd4d99Sm3WuGeZOravdDiFHdAlkex7n7lX3UcyqKTb+XzkblXpKiKyz+tR4LJvTn3/sQsxCEukrjpworzKApaE6LeNavR5fmQPF+A0+j2Jaaxrm7f3wY2sxFTN+jSYAIlq6d0QZjaIM5Id0wzWxtOrFilVktTJlKGhVq1pDR5D+BTG6ONyAQtkLwP8jdL0rKzY6Eq7HI0u/uPmbq9raczOwq9K1iC/1OnoTBNNTxBGLcylzofTgUQ4MgM9vb3X/Vx30DG7uWgWVg3WEWv61S0pUoGi5C+9DTffQrRmZPMwiVZVQoFSIKi3JNOz3ZgczsOygO+3zEiH4aOKvKGj8oCvvNOmgcX11mKTalGVsBuNXdPxbuOcjdt2rZVvHMWyKw4/PoFibvjsp+Fwm6Z9KNTVCaC93k5hsz9j3fwEKmgYY+xtdHIQvwZHffr+6+oVIYx4uj7/CgZ2S3Se5/ghbrUXi/R6BvfyQac8e7+/eSco3vLJTbFK33KyIF2M0IG+FqK88EEfetlceZKSvSNehZ1wr/E35/3N3nSsrPifjLeHzcHPiAp1FYVmkolPdmf5oJGRLG0O2ZMWzz1BqwJMzsJZRGsJQ8ZEBqM0bMbAXk+n493XO0LTbINKOwbn0MgWUubcKjOdb7xMqxAWZMy2jrCQbIXwQjyU3IC/ANpIgoQpFPC94JtRnrvCTTVWO700oJFSb9Nggg6CmkBf1NmcA4PZGZ3ebd+ccxs1vdfWVL0sUED4JlULqW3YAPeHu3wKKuXyBXw7Pp3nDbanj7aXskWlQPR9poA77dpm0z+yPw4Rytp5mtSu8CfkpS5iU0Od6gO//16Nw+RXXFFupRaJO8a7iUNmEz3gy5tsXM9muImb659MapSG3G+QDbLFJN3Vdo1s3sendfM/y/n7sfHP7fwt3Pju79sbt/e9B9SvoXK9RuB8anCjXLTJc1vVKY63u6e61LuynH+8yIkbwRMZNPlpSbByGzj6F7PrdlKs9y9y2tO6fyFPLEtTkIf79GMfWFhX7PJuHvv4HM7M/u3tqCNsixG6yHlVgG7n69KZ1hsZfF33QKA52raGjRr+y0xOFcPN5mIYQqxIrexMo5AnmXvcfd1ytpfzkkiIHmzHB7qmSRmd3h7iuY2b0IR+FfZnav16SkrqinLsTS4z3VlAavrEwqDKdAYQshxj7+BsW+v2cocz7dglGpYiK6f8o+MxxkSrv2VYSnsUvYSxbzTljNsFJQYIxy91eic329s6Bg2gB5Bc5PXUeXAAAgAElEQVTr7rOY2VfcvcxNv9/+1ip73f3qqOzO6N2+H3keFMqwj4fr2em+Q/lLEeZOVyiOu6cu4QMjM3uEGiyJts+Q2eYVyI19ElGIU6pUmZ7JzG539xVNWBcfJzyPu3+0/s7K+op0vfe5QoFmBC6vkgVyFJtTi8ysMGAvjvBEbkZKhVuKudxmfc6laQGsiCnmfXsUq3kPHUTeHdFAmJ7pHTPbko7bUexqX8Qdzk3HG2FlNMiuQu6B/dJo5I4Wf2SnJMZtUGQd5OSNgCvRIne3yTXulpZt348s2c82tFnqsYBixIoyhsDcKi1RZra4uz9YpXmLNW7uvkly7wLIS2BYyN0vBC40s1XcfShjYjipcZwPAzW50W9N57t8i+544vWBbwcFzfzufiRIGUIHKPEbseKhLbnAGfdHIR2HA8uEsRgr1Gozmkzv5O5vB6a9KS5+A3dP3UzL6ELk1XAV9a6yTVRYAmqBjcxsfnf/S9jMP5Vc2wRhOfy3U7/gg4Mcu41YBp4XZpGF59CCZjWzZZCwP0v4v7D8zZIW9rxQhdh1eTJ61nMr2r8X7YEzhPoWHA7G07rdbi36fwaUmSbl/f5iipG9ALgyKOmfaduuu9fhS8T9G4Fcu3Nyq+cAhaXZJWIPvzjLRCw8g8bBcmi8DieND31cJfz+C9q/Bq5ECBbmp9z9r+H3Dsjb4kkzOzBSDmS/s1DPucjq+whSHO9AAC6mE1Y1EIqVBBm0N0qNd4u7jzWzj9AdstN2PVyoXyF0CNSEJTGvtQjJyKTRnoRv/QfSPWHdGof4slfpDnVtS1kZ06oUm3RnQJiq5O77hr7NhObDqmheHm/KnPXh3PW5DU2LcIbzkKbkVBTK8Gx07U53X36qdqglmQAND6Nj4boVxfg+jTaj8Sh2/Nxw7Q4fHGr6VCUzm4BQfc929zeTa59z91PL7+wqV6S8exfagG6nW9udMvpZHgvW4IJnZse5+xcrNG+1GrcgGN6XMpCDpkFZaYeDmsa5u5ch8Q+1zVo3eut2Re5yPY40yDcBW3tI3xgsa+sgQMbx3sKdPelbqlA7MVaouftCodwKaDN5N2J+5wQOdvdb+2l3WpApdnpOet2MY1fkvdBa9xpaI5ZBCOtXJHVlWTOtIRaxRd8fAtbzBG/HzHYC9nf3hdvU959IQ/BEGJaxax0sg0OAvrAMBkUNlpgsIbhfq6CZ7YHCRZ5DCrVKgMDM+sZT7pXTM2fM7F0IF2ZXBM78tZp610Tf/jJv6RkaFHX3ece9+nsEARZ5Aj0Rlb3F3Vcprai7zjvdfXkzm4iyHLxTWCDb9C2q73E6wvNk4HE0Lge+p0VtFs8Q72HD5dF3N7CuKz3gGsBvgT0Q/7WEu5dhTOXUuwJyGy8Dyhy4pTyXrNuLZkUXoHL8nkc3eaIk9Z0AHOolKSyHi8zsMKTIKsWSMLNnaRGSkdnmT4Fr0j37P5XMbBEU29+3EsGEDXMuCkUfjzKmfc/dj0nKTUQG3S7Fprt/se8HGBCZvPxXQSCdq6D9fJIrlWMtVpz34dk+LTwRfu0VccfTuwIBpgAablJx+UYzG4e05p8FlgQ+ama3oHycfVviTAi6RwPzuftHg1DzKXf/YcOtQ6FDgEtdOZ+7KEeBEKhtyrssjwXgdjNbtmrBKCZzJlMYpyEbgTbbidk97p8GZaUdODWN82Fqswcx3QQ8NaVIxf/x75kKBUKgG10AUC8mdbWlXyNh+duxQs3dn7Eo77OXpMsys4Gkh6oiUwaTI4AlEG7DSOAffVhpC1o1/I1TejrdXlD/6+6Hmdl6yNNjJ7TppgzJJWa2obv/rqHNU1Es4npEsYhpIWvOQ74PsqRu6O4Ph3u+hazhw+auHNrZoey894LHDqKtOoCnHot6DpWN3aGQNYAmTgtqa4mx8lCFv4VrjbgPyam9kAt7mj2jX4qt2KMQxkKX90Cw0u2NrManAys0te8KNXk3SqP8o5Z9+hHifwql8Pbo+y+D0nTHIR5XmNlngfMajAYFUNgEKoDCCjIBFx4SM/1mdomHVJbh+aZFBqS3zGwWOt6qCxMJiwOmkZHQvBVwnLufC5wbBG1CHyo9FoDYY6GgMWiNfi3secsCPww82FLWSXcZ01AzBVWSmc3g7pOR5+K7EXDy5Wb2d6SoA5pDWUpoJWThfoRu8MJ+FIe5fPscKDQ39gyIPY2fdfdBp9j+MrCfKVXtvxnGbzU1yN0fMbNFzOxod9+9zzpOCP9eT33Kw5wMCFOVzOw4ZIR5DXkI3YyUYS9FxQqefl7E5xWy+FoIpLr1/jzVPBGGQwMyLaiNxSwsIKsibdBYBBLXFyNrSrH2dQQaUmhY7/dhdLsys9+gvp+LrLitU/cE7eB8nrgtBg350+7+aPjd1mNhEhKaHqU77VPPQm9yS0oRx+PwiB2j4pOBJ9L+DgflWmmnBQ3KMtyivfcD70VWrLdMsWZ7A5939/eFMm/T+dazoE2X8HuUu89oZo+4+yIVbTw6nJZoM1sFxWVOcKXpWQr4JjDWKxCkB9TunSjU42zkxrYDsIi7f2cY2yxiBg8DrnP381PvkFDuNeQFUsuoWGYsojXEjoYy6yCBZTPgCyhGduNkM815xjnc/VXrdn+eQilzGpSRBY1CHjB392v5m1rUhzCcU+dAsQymFZlZDCo5GaUOPtfd/2kZuA9JXdcCnwiCz3D0dQSyjK1tCqn8GhIixwFHeBQPH92zAPBd5JZ7AVI0/ACFkZzhLQHFYut6MKg85CGWPLVWR2vDZBSDXrU2zIYAGHuAwkrafxAZAN4Adk2t0qHMKOSVsTriOW4EjvaWQIdtyJQhaH/Eh1yBrISfd/fr+qjrVHf/XNU5E5L/x9x9cngfX/QAEh3zjG09FqK1eXWUxeXnSKm+UtnaP1Qy4fP8yN2/WXG9DMNkHTQ+LnX3vpQ0QcHTQwWv2rKugfDtbd5vWAfuG07ZYFpT4OkPprNuHYkMPWNRhqRDWtZXGSoCveEiJuDmzdA8mBuFNKzg7quW3N7U9s+RfDWktMWmLAtzI0PszSjkvDT7hpldAuziIRLABEh5pGdktUtpanoiDFwDMo0o12L2QQTQtxLSzM8DDCUt3qzufrtZF58yLMxIQe6+vZnNgSwJ483MkbXxDA+5rjPoV0AZ4N0b4VoxLtp6LPSk4SujwAR+HG3ev0OAQDcSYSx4+zRzg6JcK+20oKxxPggyocp+B8VazhwE00PRN5oSsuJ5oKS3mdku7n580sau9JEH1yqA/KI+FQCQh6B4/XuBb4RF+ksohdmwh6cELfxIl7fTeDMbEjinCZMiVSDFlpC7TMBMHwC+ZXKXLvNYyk2jmhWLSEYechda+OfRvnIzsE6fAsLp6JumscNQEjPs7nvEv01uhbkeW9OSVqFGGO6TBo1lME3I692EG3EfEnoMpae8lOFBQ/8QnZR0TyKPifFor9055h2iNk9BVrdzEa7MrcADwFKFhbolWfAaeAMp0Y6Kro2KC7ZYG4ryk01enYuj2OcyesPdtzKz/YAbTLg+6fp9CrLWFUq/bdA83aJNf9qQu18ZhPaV0RzYy91f6LO6rrjrIGzHoZ1noBTHLyDlyw2h3CLIy6+gLI+FiApvyY2Q0uVCMzuwz2doJBc+T13ISs865e2wFKpoFyTUPTSAurL49gyjTXYYpivcZ6Jl4K0E481CdIfTDktWsgHTCeG4Ba1bdyMjysKehF5nUrEWLYaMDoVifRPkAZXSpkjxuQ8dxWa/niIPAseZstIV8lWPwreJ3H1900D7CJKxv4Y84f+OQm5jhfgYj6AEkOfOov10fqopEdy9cO29BMW8d2lAplY/BkCLuPsWZrapu59sZqej9HEAmNn5aKN4BQ3wm5AVYKjxVS8EDWnhDrc5zS7/Q6ZgiTsXWX73Ri6TXzezwz0vtnWMl+Qfdfc7zWxMdOppajwWSu5/1OTGvai7n2IC6yxzV98cgTDe44oJmg8tPnEbA8uP3pL2QmCA06M7We04HzB9Ebn5/t2Eqv8IsIb3F4u9D3CBmW1LB2BnOZRJIEvxlFDhBvvl8LcQCrej4wkBYqyWCRbKuZBb8VIeXOqHmd4wgenca0p9+izlcyGLzOwYYFak4D0BzaFUAbMzslg95u5vhPlX6gIf3seH6J5b6cZ8XCj3XbSBzx7+L+rIykNuHTd/Q998HeD5sLm2mlseXKC9f/fnN9BzT+/UVhhuJM8DTZwmFMbC/N4d9pSWafTOCAq73wO/tw7uw3VmVoX78OdwzBSOIZH1hrT8FSjS4R4SXasT1ke7+4Hh/8vN7DlkUevX1f5XSJH6KsqgcGfo6zKU8CuZa8MEYGwoezUCUNsKrcE9VYY6DjYhtl+OQKljWsy7sQiuNcU4D5ysF9i5eAcLBiEvO37bFJb1bQQIWmTJAmWnOq4o5+4/MrOrkWffFZElcgTyNChopHVCAtZB+3BBZbLB02Z2LLAu8LMw5ot53jdgcQPdbcJRS7OSXQTMU2dBHoJy7gngFDObjIS6M1sYzVLK5dtrjTbePiTjvcADZnY73e9tileZyf1+K+APdIOY/ycoEUZ5J/TggWCI2s/79PIqlMXBMLJs8b2DkizOAvZrlOI7NtIMyQgZnuMEM1sM8VD3mbC9jnf3WgyfkrocuN+UIvWVcGyMDNqxEuE6M7scKRwdebK2aqugaYGJMDANyDSiJovZeOQm0q+WuYq+jDaKxc3saQQGVLaJDoxMIEn/i7IlnIpAa543pSv6Ix1Nfh2NqrkWx+7meiwUfdsfuQQujCwLo5DlcPXk/jeDZnZy8Kp4nt5Yp/F08qOvRciPXtPvgVBbS8xUplzL8CDon8Um6e5/NrM/9alAwN2fB1Y1s7XpWGwu9Qocloz6CoCw1dx9tejSN8NCX2if3yys3e7+kpk9NJUUCCCr7wjgK0iJsgCKbe2XVnW5rd7n7geZ0sumnmKOlG4bo3cwGyVz3QRUtBfKsnEvUrDeQje+Qk4sYjz/K2NHh2tO5VhsrBOSBfoeHwbOGo7+DJL6EIb/o8nd3cwuoNt6m1KWd4a1wH1o8GpoRYXFqcrSGCkGcuqai87z/RVlsJgt1NNKeHH3cYE5nZduXKG/kigZc9cGFHb7himV3xFBQVCVGvN7UV+uNrNPAp9PytxjZisXe4yZrYSMPcNBv6i5luLM1JK7/wT4iZn9xN2/1VC2Z/909z8lp3I9FgraEll9f+7uLwcD4NdD3T/OfY6WNB8SgjeMzjlSNI9EyuaB8mouPI1jzOzDiP+dZAIZP97db2hZXRnfvn1JuUEbbXLWms2QQm24sDmGk0aZ2ZJ0vv3rwBJhXaTMcJlJCyKlXEFv0c33Pgz8Ioz9M5GyvcxrpxWZvIkWD8cLaO38qpnt6u5bZ9axJ/JAWA3x7zeh9XQcSuM5hdz9K2b2aWCNcOo4dz+/n75PCyVCqgHZhj41INOIyixm8cZVa8EYAj3p7uuGzX3EEDSjbWgLFF/UxSyHDT3XRfsOK3cv3xm5CReU67FQ0OYIrOnuUO7poCRI6U4T6M7xob3X6bWqzhIYDgtC44FmdgPdmruBkbVIPzkNqXacD5jmN7PDo9/zxr/dfc+2FQalQV+KgwqazcxW94DgbWar0m3tXzixXo6Jf3sfceU5ZJ240e2Re90gBJXCHfANU/aJF1HYQkxHofCFtZES4TXkEr1CUm4vOnm71zLlGO/pY/BkOBBtgI4Y2h94iHv2jifbaiXeSqsxjNTCYhOHZE1Ga/ZfhrNvg6I2wvB/Cd1qZit4B0wypUbvDOvGfTjIG3AfTNl49qPXZbl1bu6gCDmfekVIDs2J9sVYECv2n56Qncy+PU3iPZgYjgrKWhuQzmQVZDTZOZwr5V3d/eIS74brQiVFaNqMwA5mVihgFkRze+Dkw5BSDfiOmW0PfMDdf2DCtXivu7cK12vhsVCUfwM4z8zmNXkMgqznw0aeYD8kNBxgg8AUXIEPoLXwJeAh5DX6Ythrs8gFUJ3Dtw/UaOMJHksFPYbmwn+iEuFvdIdKvRD9djrCcVs6FYG2nx/q+TTdoc+HAYeZwLK3RqGjo5A8+9sSRV0jmdmhyEhyDfDjaB7/zJRtKpfGoJTs+1SstyndjPgUp49Q34KmeopHgEQDMqFfDcj/JQob3u+R9usanwYfLjDr27r7lxsLd+6ZDzgfafQKpcHyyJ3z095BBq4DxOu5Zma3uQB97nb3ZYN3xK1eky4rKCPmSJUVwaI8Fk3AaxAD9FN3Xyz3OduQDSH95H8jWTewZQ/5tMOsmEJmthzS6M4ZTr2MMhTcHa7XAqZmbur99u1yBDb4VmPhvPq+i7yM1kGhZg6c4O5xeEEx72pTlll3+q2V3P1fVgIoamZXIqH8N+HUdsDH3X3dpFwZmNawphcLG/lS/6EWm0ay/xIQxDZkZn9AHpBP0g3M27N/WEWKSjN7h46rcLwfVwEEXoH2732B3YAdEdjyN+iDzOxIlCa7ShEyXVOLtWEN9M5ucvefmfCm9i5TLld5N7jAJmuz5AQDwkDJhgFQ3MyOJihw3X2JoDS5wt1TBe5Aycw+hTwr3oc8OhcEHnT3j9TeOLQ2Z0aeJKni7Ys2DGCOoc2Dgc8gr7gTPXJdN3kYZvOFof+fpTeN9/eTclmpBVu0G4c6zYSUBV0Zm0xhykujEKE4NLC10ea/iQKvV3g0T3D3Kq+novwyiDdcyvNwu+J7DQGu/iIo6dLrc3of+AgZ7W6J9rPr0H41Fvi6u5/Tuq5poUTo6oCQXrdpI5hOC7KK9F2B3KOUh2Fg1MZc9tH+LEhbtTVKrXMJYviGLbdxaPdjyBKzJXLFOs/7cHE15VEt0GIf8MS93MzOQMqRMo+FT7r7Vsn5b6BNbH3gh8hCcY67/6qk7VpXZBum/Oj/idRmnP9fpODtYsOxsPdLpjjVZZHHSBz/OGTAtsAEjUqf18xuQ65zdwRlwjyIkU2zM5yP3Jj3Rl4LLwEzuvuGSbm73H255NydHtL+BkvkqqGeX0bF5kDKyIHnW4/6cRmwhbu/XnG9Kt0iAKkwOb1RW2H4v4GqBMpYkCzxzrgIGBcs7f20eZe7L2cB5T6cu977z9iUrQiZHil3bWhZ5yQ63g0fK7wbSviHuVDYV8wTDNwD0MzG11x27yPbUa4Cd9Bkwo1YG2UAWSbwdNt4SKddc19lKu6MNs9EFvOtUPrQbRH/uKeZjfb2WAE5bX4Rxb33rPdt2zQh5r+CDGhT0ni7e12Yy8DJzDZD4cjfjs6VGm+mB6PNtCZTdrBYafXn5PqMSPbYGhlbrkeeahf00VYP7zPcFObyJ1zhv4WX3FX9rCHTIpyhEEy3QQvD4/xnuE2WaXkNCfbvJ0Lhds+KuWxFLsTRs4CzwgZ4GBq4rTRfOWRKTbk1+kYvIuuJ+RBc81wAIXVhK3sD55vZdpR4LJTU9zMz2wB5OCyNXLovK3mWRlfkwpJjcmHb06dOqEjRv1Xp1VIPPK98C8oe5/+XKLUoWEBbTi0K04ieCccI6kHUssgUIrER0bg0s1QpcTjyMJrPzH6Ewov2T+ty92LuHhg8b+ZEHlUpXWtmW9PBENgcuZAXNBOyzsxA9zO+GsoOJ72BQCtLLTYecBjM7PvIDfVUNGe2YwDfY7jJp2MQxEGThbSdKPymrlyrUIVMKlyWnzVlP3kGWcz7pQ2qLljLlGWDJjPb2d1PTM791KN0fblrg7ULA/mnC9wWM5vZFTbYZTk2sx8g6/ajdJRmrfAJcslDGNaA6d9hjS7A+uahJDPOcLTr7i+a2QgzG+Hu1wb+qol2RxkP+qFFXdk2NnL3E83sFAJWwHAoEAIdD2xlZgu7Qj4WAOZ197v6aHN+d1+/qZAp5HYHennBgXgFuPsFZvbN5Nz/eWVBSlXeNgR8LVOq1m0Qf3Q7Sov6RXf/R2mFedQUWjccNKJQIAR6kQ5IaiuaakqE4RBMpyZ5lL4reBpsh5CQb0Ua0pQGPjBMLtNbIebhDuQdMBz0IIpJ3sTdHwlt7zNMbQHg7s8hQLzYY6EHEM/MrnD3T4Z7LkNMXh01gseY2fLIhawQBl5Brup3Vd0zCDKzUxEw5L10KzimmRKhj3H+f4UupGNRmK7c2n2AgG2BLkb4CpOoYE7d/TQT+vk6SGDezEtSLwbB+gbgZi8J6bDubApfpaOkGonwSw4I7V2PQMBO8mFwO26gi+ikfKqj9dx9pej30cFj4+Dh6db/pz4oN23ncKSo/KEp7efXULjQHAgItS9y9yeDMDkfvbzctFZebW5m/3T30wDM7CiULQVTDPFuwCJojTmxbG2I6DTEL25MFAZSUfYvQSC7ALjSzF5CypqYtkSp4AYS/pVD4bsfQCeM93oUGtOPR1uWAncY6GVT+s4JwGlm9jwZacbdvV8FAnRjBSyBgNhrw1IGQEcg9/81EM/zD+AYyg0sTXSzmS3p7pMayv0O8ViVe24bsu4wmhHIIOdJmWmVlWx6ph+gEKgub5vo+rfRHrLvAJVYawG7mdkTTD2Pst9bB5sQJFf2lWp+qoUzBJfJG4CdI8H0sf+kAWvK4/l5xATcBvzEK3LJDtrV0MweR8LmWcBFQ9R8NbX1aaTwWRVZBn6LYqL7TXU2MLKWcXBNrsihzH3/j73zDpOtqtL3+12C4CVJEBUkDAYkg6CCiAImUBAlDyZkDD9RQAGzA4oJHVREB0ERgUFQQBQUFCUHEUmSHRBQcVAEFQmCXPh+f6xdt6urq7qrqk/16aq73ufpp7vOOXXOurerz9l77bW+D9jbRXlX0WLz34MuC5V0M2F3Wm9PUQu9fM4XFCTdYHudLo5bp6JVy25ianYDmID7FHNsLree4rjNgWfbPrashi1h+46WY95G9BduSqz+Xkz0Gf6wz9gqE6erGkmXERoSJzMmGry37c1qDSwZSSS9l5iY/pmxicd0xhiVlfgr2i/PIHqFtwH+anu/su+7xOTw4rLvd7b3neRcfbWBlEWXpYGfNCcMFL3g/69lJW6glGvewJgd3JuA9W1PqpkwyfnWJBK4EG2gExK4VaMQB3yEsSqrpYETXcRvyzHn2t665X0TtvVwzXcSY94NiP+7JwMH2R6YLbwqaBeRdAPxN7kwIfJ5O7H40HYeoIp1fTS+jWYeYVv5jebPvKRLGHMl247iSmZ7IILig6JUME6oGunzXFfa3lhR7r+hw9ntCtsvqDTo8decsrVuQNd9AzE2E9PQJpzJdoYdKV6Uij6hkxm/CjCrkbQ3IdhzLvDqLn7BHUsN+2T9UoY5cMqH6fTy0NiBWC1ZUSHoc7rtc2Yijg4srUnEijxRqGjSUuTCA26y7rF9SVkhHTQ3ECrg3Sipzgh9fM6rvPZzgCOBFW2vI2k9YHvbn5qpGCah2xWFr0taFPg20Vf59wHG1HADeAPxOWqIEu5ODBr65WxJr5zs71zSQcTqxnOJKp5FyvXHOSXY/hbwLUlPI1YADyD8yBtVP706lfSyKlkJkl5LrFA0dFU6rUb/O9FmdjiRRLi0bEtmIZqo4j/BtrOi60zmamPbh/R56n2JKrv7Oh1QVv33YmLS7W0tx1VS4i9p2aaX/0FUBFwKfFJj/eRr2V63HH8MUyuDT9kG0mN1w2cJm8cbGD8mGIiDTmEN2822u59QCEr2y5OJai0z3ip7YDQWrhS6QGc27yv//08Gltd4y9CliNLwfq95VPnxfKK0fCZ4TNHa2mgXWY7eqwNWIhIf3XKCpLcTWmfNn8l+V7v37+K9M+pKNggkfZXqqkagz2qb6VAqyiYsyAzymoVLiXvrcLkzNE1MdyceUMdR/8R0SkolxT3EgLWd+FTb7L+mEOjo4rofcPgif6Xdfs+QkmoZHOwM7Frnqp+k+4jS8nYJKLcZHE0pHiPpS8QDsGE7uish8nRaObZSwaWmFeQliQfNFczcYGZS+v2cV3TtCwnf6aOaVgC6qgAYNKWy6FmEhkvHFYVy7LMJf+mdid/tsbZ/NsDYLrK9xVTbejjf64mEwBziITNh0lwGwBsCVzf9riZUMEj6JlEu+Wdi5fGS8p55ZX9PTiX9rkpOB0m3EYma62db1VDSH5pExX8A19q/zea5xOR+Odt9DRjL38wrGn9LHY45hWhP/HfCinUP4ObWlX+FA8m6nmaJf6mYbH1uNLDtf2tddZ1qFbYk8S4mqiQabSCfcJOddi/VDZJuBI6ipXR8kqTDtJH0C0L9vGER/GLgv2xv2se5/pN4tpxGaSUDThl0sr1UBXySsAB+grHnwr9J2pfQtXoG4W7V+L3/g1gB/2qf12w3vr0fuMoVV/xJWtj2PIW49OuJJPm3iOT3J2yf3MO5eqosKIs3nyZcn+Yn8dxnpbakW4n72rHA2e2eW5phV7JBUEXVSMv5pqy2qZrmBRnbz1HYap9ie2DW1RoVd4bZMjHthk4lJw1aV2w1UaBjVeLh3ZMdjqTtHN7HqaRK9WVf5ZyTCT5OmMhUcL3a7ACnotfPecXXblh+NT8QJlh+1UGvJWeKXuUdiP7VfxA36o+0qZSpIrabgdc4PKmRtDpwlu3n9Xm+24nYO06aGyV+TQ/xucQkrDWJcDpxD7yJ6AO+qBFn0zFzgE1tX9pFbJfbfpGin+8rxKrkqbbX6OOf2hXl/rC17UlXo2Z5JU3ShLpU8R/AdZckkhd7EWXah7nHsnqNiSauTVQC/ZjxSegvNh17jaO39zrb6ylUxX/aJjlXWYn/VH/Pkh5nzA1ExEr6w3Su8Onmmtc3VTcsDFzRaZww6KRjh2uuT2gdNSyC/wa81fav+zjXzUSp9SPl9eJEYrav+30P172V+L3eO8kx73Uf7l2TnO9k4u/0R2XTtkRi/nnE5K4yl4PmsaWktYGXE5/Jn/easJB0F9BRvNQtwqaSfkvYnHb8v+3x+iLifxvwAqJ679u2/7fpmFZXsqWAL3iIXMkUmkObAnWCgagAACAASURBVFeWcchyFD2DHs/zVaJy9LIpD66YbhdkKr7mcLszNHCU2xxVvmY1fUyephLo6Pa6Z5bvC1SyYBJ6aoEpGf+DmViKPD/D65kX9/wjMdEYN8hS+GH3ZR9WFYNMEnTBvZLWYKyMcCdqbvVQl2ruTcevR/QWvgb4GSFOenXJLv+CwTjRvA+4oEz+IRSe3zmN890K3DDFqvv3FNaSyyjKMN9GqFqPw0WBXSGK9SqinW0h2ys3HfOEpP8iBgNT0U6cbr8u/1398gHgrFIp03ayVvgGpZKm7L9O0ncIC9pkdjGlin+VlAWT9xOrW8cBG9n+W5+na4gm/r58LVq+2tEsTLcO4R6yWpvjKivxn+rv2b17qa9AqPuvxni9huaqw8eats+TJh0mXCXps4RmQ/O/tXKLx6Zz/xpYX9EKgKfXmnonUd36SHn9JKINZdD8lkj2TKBMSP/QSCCU1fwdCU2wg91/Wf5TgA1cHLMkfYxIvm0OXEks1FXF/A+N7RuBG6dxroWIkvRux6s30uH/th/Ks/tnhLjolkRl4bvL5PFDtn8BzHNohT1IjFmGka8RFTkrSPoEpWqkj/PcChwm6elEwuUk29NpN+qFf9m2pMa4d+4MXHP43BkWQPq1w2lLWeU6gIkP0lldwTEA3tTj8ccQk6xxPr3NSFoR+AzwDNvbSFqLyLgf0+74CvgyofLaysNl33YDuu5sZ2/gaGBNSX8kWgf2qDekrtXcG3wV+CZRdfDP+Qfa/1cGQJVj+yeKFoo1y6ZbPIkbSRfcTSQlzqbDpNn2fynsjv5BrIb+p9u0bChKkV9C9Cw+hSibvLj1OOAcSTsC3+9Qermy7btsN1ak7idUjZE06L+XTxMDrcXoPFkDeLLtK1omMAPtp0z6phsV/0qQ9AWiHeZoomWgo8hvN7jFjUXSXHcWWj5a0aP+cWLSvATQTqPhOOBQKlKHZ4q/5x75IXHP+DkdnuHEBL0xMReweHndrrqhsUr5oqZtA7F4LFUj9zfGEo3kgUIUcyHbX+7jtI8CN0r6GRH3K4BLVFpePbgW1w8T2kC/ZKK+1FHEyndjMeRzwHuJds2j6d+GdxWifaLBo8Bqth+WVLVL0gqaxBq1TdJ4Mu52b/bPjxPaXefTWbura8qK/BuJ8fKfid/FGcTv4xRgdeCLZdJ8CnBySZwMFbaPV7hENapGdu61aqSc53Dg8FJxuhtwrELn4yTi/+Z/Jz3B9OhqQaZihs+dYUFD0s+JkuDPAssTLQ2buE+l7pJB/Dotk2EP2IZw2JH0S4+3XWt3zNlE79hHba9fyiGvaZRHDiCmjn3+zWWZCxKlBHYn298rmdg5jdWHZGokbcbEBGNfVqGKHr0JtE5eujzX1wiRoottd5ykKYRM5xKT7kZP4vzBv6Jn+1W272x5357AxzzYdoYrbW/cxXFnA+8h+hk3KpU0e9muWmQ3qRB1UPGv8PxPEBODebTXmenHLhJJmxJJ8iVsr1JK5t9p+919nKvSEv+p/p57PNesaGnrh1LZsVHr50rSk4Bf9VOyrA6trQ0GVbUq6QpC06ZVS+I4NfWhl3v+X2wfXF73/fsrq8vbEsk+gO0Jx7DPE+KZu/X5z2l3rbuJdrS21QO9PP/Uu4tYpe3Kkv6XsEs+1vZdLfs+aPvQ8nND8HhXoqrvux6y9rvSurEC48c+004IS9qQ0MRYr9fqqT6u9QrglcRn76ftFmQGcM0dCSHsabkzZBJhQKhigQ4VQbEKQ1wgkPQ5orTs+3QoXdQM9+JLus32s3rdNxNI+rbtt9Z07b7FAAdNWV2ZgIuau6LHejK7xUH2t50ArEEIKTUSjB7EilSZHLT7d7adJDTug7YfL9VUaxJCT4+1Ocdk192WcD3Y1vatZduHCcG4bVoHSlVS7iHneQrxX0n/Rqy6bUb0PN8B7OF6W4SSDigcQTanOGkMspx9EJQV4Z0Iy+dxQrSTrahC257sLxLPxxkr8e8WSZ8CLrPd10pZh3O+homOFb2sHHd7nY6LAsO2YCDpsk6LYCVZsoGjleQW4B1Nz8ZpiSNLehFjk51LPKCefVWot6UxJ5JakKReKoAkrUu07e1qe7Jqu1mFpHcTYp/3EWOfxjhkrT7PtwjwaqIaYWtCx+kk2z+Y9I1DgqT9CFeGazyJIG8vZDtDj5Sy4c8SiuPND6BxZc0t5YVVZIbPLH8wp1ONBczIUMo1n2n7uja7G1UIzSuJraWLD5Xyr0ZP0ouIculB8StJb7c9rmRJ0l5EpUmdDGyy2wU/k3QA0ZM2/+9nlnzGD2z6eTFCrOgqxj5Hry3f9y7fTyjf96DCXscObEzYplWSEVb0IH+AiYPsrWwv2fGN7bkIeEn5Gz2X6GPdlZY2lamSNLbPKuWrZ0vagbCP2wTYwv33lnfL3sAHJP0L+BcdEiYOwciXZyXN7EdjCvcNjZJjJQ1c4b5qbP9B49tnGknEXv9OKy/x1zQtNJsSlgI+Uv7+27rF9BjX1wk3pi2J1rOdmIbFWRfXW9H2n1u3TeN8XY1BB8D5kt5B2Du2jkFPAi6UdC/RfnBxifVZTHMsZfvysrK+WDnnM6pYaW5DZZbzvY5ZNNHVpHGenn6nkr5sez/gDJUe+5bzbd907POIZ/FOxCT8ZEJraJh4P/A829OyeS6VALsTWlZXEP8X73DnNrHKUFjWHwo8lfgMTuv+NgUrE4sxa0q6DriMSCr8ot9xdlYi9IikSwgf1S8Rvet7Ev+PB7Uc127F7n5iEL2/WxTKu7juHW02ewYeHLMSSRcQpW0LEyuwfwEutD3pCkyHc21EiLStA9xAlEbt1CEpMW3KAOJ0YkLSSBpsTPRbv972nwZx3S5ju4W4mXYq6RvYytQwfcYlPRP4vO3dW7Zf6hZrnnbbKo7lFGAf25WIUEo6h0jkHEB4r7+FKE/9YJtjJ7Ww1Zh7w3sJX+rPtyv1VNieNpifpPFEFfnNidLWy4BdXBTKZwMlEXkQY6vblwCf7Lf6LBkcqknhvkoknUoowH+VmPzvA2zcKPFWOMTsY/tLNcQ2YxaavaIxp4rG9yUI7YZXDuBabyZ+L/sDjWfn84ly/K/1U67e7Ri0aqZ6PpfFl6cD5zQmX6X6bIl+xw2lYuRLxOfoXmAl4Fbba076xv6uVVv1QHl2NFiMSHAua7udfslk53m+7avUwQHMTc5fki4nJsvfG1BSZuCUecDWtjtppXR7nvMJ/avTZvozoLCQ3s72zTN4zUWJOcdmhADupsDf+6ngyEqE3lnc9rmlXOh3wMGSLiZu6s18kRBq+g4xIdsNeBrwG6LP5mW9XNT26tMNfMRY2vY/ymDlWNsHlczaONSFaKJDPf+lhECcgN/0Wm7dC2VVYjOFam6jzO/Hts8b1DV7YCVC8bhdEmEg4lPzTz5cn/G7GPvdNTNX0uYe8wPfjOgNHiTLAzcpelanpaxeWM72MZL2LYOOCxXOBPNRBwtbonqh5VBtSlQe7FW2TXju2N6u5U3PJAbajdfNq5JPIkoN71Esww4qa9942O5B/LtMWFWe6Pa98ycTlRc7ltd7EMmYlw8itmRa3Ek9CvdV8i5iVWkl4n50DmOVUDhaiLYnJmFTUnGJ/76MWWhuqWKh2c+JJJ1re+uptvVA43f+sMI15z5gIM8eh/DbX4iS63WIe8iNwEG2z+7ztN2OQStlqudzuzYDT1+Q7tNEK8M5DpezVzB2f62UOise2ySav1ySRT0lEVw00tyFTbjtF011zBBwG3CepB8xfuzzlV5O4pl3aGvmzzOZQCgsTmhgLF2+/o/QOumZTCL0ziMKEbhbJb2HsOR7apvjXu3xgn5HKzzOPympnTJ/W0qpSzMmMrLXLuDlsgsrlGV3AT46yXHfpogmltf/SwzsW50XXsCYMN1GkvoWpusW2+cD5w/yGn1wW12rRaUf7f8RSv4AFwBHDTKh0y2SjmCssmgOoXLczuN7L+BbChtCgL8TaruD5OCKz9f4/767TCz+j1gJaqZbC9v9CFXv023fqNAN6OYzPy5J00cbxbQpCccziHK/q4gExsuAj0p6nSeqWS9r+5Cm158qrRfJ7KMuhfvKcHjKT+Vec5nCA721RWzcyvAASvynbaGpUEefCyxfWiMaie2liORlv5ypcOb4AlEdYAaohl6SBf0mDNrR7Ri0chQ2oa1tFIMcJ82z/ReFy5ls/0zSpwd4vVoo1bAN5hCrxH0/8xSuSIcw0dp8qaZjKmmhqJm7y9dAFhEGSdPc7kpJ3yUqLJsTIZXbgUs6mkgUPwD8kqjo/KKn0RKaSYTe2Y942O5D/JFuRZT7tvKEpF2AU8vrZoubXnpI2tmXLQusJ2mvWbJ6XQefBH5KCO38qkxObm1z3PIOxf8Pw3wP6XGlT+ogTAcMNImQTOBIYBHgv8vrN5Vt/1FbRGNc2fTzPEJs59LWg8pKQMMPXLYHqa3RuOaUqw498qmSBNmfaPNZirjvNdOVhW2jkqHp9e3EvXMcPSRpZpIjgP/nFqVkSS8nSshbVy/Ol7Qb4WMOcc//8cCjTPrh9PLV4IKa4ugZhZ5DJ9ySyGoI4TVXFLSrKNusqcT/E5IOY0wvoh+qsNB8J3HfeQZjSTwIW9mv9RNUmXyfa/vvwGllBXOxmbhPV0i3Y9BKUbj2vIxIIpwFbEO0bA1ynHS/QmPmEuB4SfdQjQXpbOOwpp/nEaK8u0zjfF8mbGWvtzv2rDfrhM1voZjGNWcc2x+vO4Zp0Dy3e5hwZ2hgpnf/7cQqRNXdrUTy8S5ioatvUhNhQJRJ7eFEr4mBy4H3Eb+45zfKnadx/lWJXqZJ7QsXdErP1I7Az0pv9ouAQ91kZ1X6YysTphtmJL2iddI0g9eebxM12bbZjMK6a0cm2i0OQvm7J6eELs63sju4HEjazvaZTa8bFrafA5ajxcJWReBJoXUwqcBTOb55EDwPuLNdkmYmkXRLp95bSTe79M+3tFrMZWyQOwd4cFCtFsn0KK0qaxK/u990aFGZdUhqJ342l6iCWs72En2c85e2X1j6pN9AlPjfYPvZ04sWNA0LTYWuw0daEiPTjecXtjet6nwLCgoHovUJZff1S6voN1tb0Sq+5pKEUKOANxOfoxM8TSG92URJbO1s+7sVnvN8Qiugp4SLpEtsb15VHING0vLEYkdrG1bl+iajQmkBXZtIMG9GVHz+ldCs6bklKisRekQhFHMgY2VCQCiXNx9XVtw63VynlUAo5/9dKf9eIJF0LO0nJ62l4+8nSpLXkHQpRTSx5ZgbCL2KSoTphpwvqo2qL2MT00G6NzwuaQ3bv4X5ibhpCeZMF0mvA1a2/bXy+pfEZwjgg7ZPaXnLDwkB1atoKk0bBAMo8T9X0qts39m8UdKewMcIVe4GryN6i/djzMK2OVHScKf4ry6vvYztw1uuu2/rthlmTinFHvd7LGXWzff+GW+1SKaHwjL0KEIHQcDqkt45jT71GcP2/FXLMsnalxDXO5nxK5qNY7rROvhRmxL/b/YaW/nbeBfwLKLH9pjpVEoVXYdtiRX3qjhH4ZH+/WFaOOiUkG3QmpgdAP+0/YSkeaXS7h5goKXvLS27rS2oI0H5P92baDmqig8AZym0jJpL5Odbu1bdQlET/0NUlL2e0IN5C1CbMHk/SDoO2LdUR1Fatw5rM5ephHLPu0HS34mx6v2Eu9gL6ENXJZMIvXMK8HWih67jBKc8TPdi4sO7kg9G6S8c6CRllvOjpp8XI24iE8olPYloYtNDeUmqFaYbZl479SED40CiJPx24ne1KjE4rpMPEKKoDZ5ECIbNJbQ2WpMIK9t+9QzFVjXvI0qPt7V9K0BpA/p3YJzas+2HJD2NePD8Ffipx4tDbSnpnh4mEG8hKreaeWubbTPJ8UTJ83saiRVJqwFfYSxJMg5J6zGxCmUQZYnJ9PgisKXt2wAkrUG0nsz6JAKEkjyRIN+DsJDeqF1fq7rUOmha6Z9f4s+YAGEvHEdoqlxMlLuvRSQ5pkPVk/73E/fvxyU1Vrl7rtzqBkmTukU1T+q6oJGQfQOx6PE/5fXuhFDooLmyJJq+QSTJH2RA1piSbmV8wkRNr227J32NIaBqe+tPE7+fxQjXr3ZU3UJRByvYPkrS3g6x0fOYfTpjU7FeI4EAYPtvkjac7A39ImkfovrgxcR9+lLgF4TYfworzhDzbB/ZxXEnALcAryJW6PYg1Mt7okP2eVnCSueNvZ5vVLB9WvNrSScBP+9weCfRxG5XSRckFgFWbC0ll/QSeu9p7YnyEHg2YwmfW1pXgWtgUdt/aHp9SZks31d6NVu5TNK6tvu6IdeJ7bMUXuxnKwQB/4NImGzROkFRuKL8J3Ae8bs6QtInbX+rHLIS8X9xB+EhfopDCI6W8+xOJClWl3RG066liJLq2rD9KYVw2UWSnlw2PwT8l+0jWo+X9C1gPUJ9vVFGOqjexmR63NNIIBRuJ1ZWZz2SvkBMJI8G1rX94CSHd6V1IOlbjQUO249KWpjoe+/VAWEt2+uWcx5DNZPMxqR/nqRHmOakf4Yrhyq7ViMhK+kQ21s07TpT0kVVXWeS67+7/Ph1ST8BlvKAbLAJm9xm5hCf+QOpXytnEDQWF/du2mb6r/RYdrKS/tJC8fUqWyhqoiEC/SdJryLGqM+sMZ5+mCPpKY0xVkkQD2puvhqh0/c+V2UJPkTVXLMCSQcTg43TGb9q/deW465xqJY3vIgXIVbrelK+10S/VxOD61uHpYdzJiiVGT+2/ayW7W1FE23vI+lZtJ8wbwH8sVFWvyBRVqE+0jo4kLQxYUs1yP7HhYDXMHElt5fVmqpjuq31M9W077e212jZdhNRynsHcX+YiTaQSpG0OSGIdhmwi+0JK5KSfkNMUO4rr5cDLmteISq9d1sQlRyvIwZ/JxFODQ+UY1Yl7NU+C3yo6RIPANfZnlf9v7B3Stl4a3lt6zE3uQ+f5WTmkXQkUen0PeKZujNhv3wpzO7qEUlPEPeWebRZrfV4BfautA4kHUKIEP+/Uk77Y+Abto/tMbarbW/U6fVsoNyX9gBWt32Iwk726bYHsqpeNQoNp9eUllkkrQ6c5aLRMoNxPBc4wPbbB3gNEUnmDxHJ2c8MMHExMkj6HHCe7XMmOeailmTU0KGwsL2QuJd/jVh8+MRsvn+3IunNhINVQ4R/Z+DTtttWO842MonQI2VlrRW7xRZF0hW2X1AyxO8m+nSuaD0u6Q9NFJX7E/DhNhUKHUUT65wwz1Yk3WB7nQ77rm+sMg3o2mcRJbTX06TAbLsvf/GKYjoRuMD2N1q2vxN4me3dW7av2u48Dj/vWY3GCwQ+icjyP077ycm5wDaNRKZCpO4s2y/vcO6FgJcTQozPtf3klv1zGeu5fQ4heHe2Z4G9Z7eUldfDbN9UdyzJ5Cg0dTphD6gfdaaR9HHCZWRrYpBtQgxvgqq5wl1laeD5wOdan6VdXu9xxsqxRfiRP8w0qwdKYuPZjG8N7Wv1vSSQngC2sv28cu5zbG/Sz/m6vGZl7a2SXk1UodxeNq0GvNP2T6cfadvrrUdUbT6DSC4fQTgovZC4331pANdcmGhxO4Cwovus7d9UfZ26kbSV7fM00cod6D+ZWZ7lc4lk42O0f4Z/nBCtrKqFIukTSWsTLWci3GOGZgyRSYQBUcp9TyPKW48FlgD+0/bXaw1sAUPSKcA+7Up36pwwz1amWHnvuK+ia18321bsJT2VMf/ehrf684lJ9g62/1yOW8r2P0op2gRG7cEs6XhgXUJI0kSlwRXA/8IEAad1iWqEXYmV0JNsf7nlfFcBLwGeQjjZXAk8bHuPgf9jKqJUMJ1JJDSHsgolGV0UzjHj7AxbJi8CPk78Hf8EZkdFRhlL7QusTFQUvohQEu+pqrPpfFc7nJqusb1h2TZQF6AyDrmFWFWf395quy+9iPK7bDjHDLTtTyEmfCTRO/1qQifoO8DH21WpVXTN3xOJni8RVX3jsH3GhDcNIZI+YfugDknNgSYzu10Qnc2UxP3+Hi9K+PlBVscMijLWbE4w/r7GcLomkwh9IGkzJpZcD9IrN2miZKkft+1SivhC4Dbb1zYd0yyauAExMBonmljnhHm2otCWOK/NyvtewCtt7zrAax9KZGE7luDVhaStiFUkgBttn9ey/0e2X1sezI3V/AZD9WDuBoVn+GR8h0gc7E5UM5xMJA9ub3dw08D+vcDitj/fPMgfBiTdRvRvt1bSzPoqlAWNKleGZzuTjVeGoSJDYS24CXC57Q0krUmULPf1LCqT4s2AX5V7zgpEJcLA7jWqoL11UKvWXVz3WtsbNL3+A7Ca7YE5J0n6Hzo7Udj2mwd17VFB0kpMdJEbuHbGTNJujDAbW6gmo7RkHEZU+txD/M5utr32pG+cJaSwYo+oQ489oeTd6G/phIelz2W2IuntwKHAg6WP80BihXhDhTjUoeXQbkQTfyXp7R0mzFdVGfcQsR9wuqQ9GPs/2JhQ+H39gK99ebn2HDqU4NVFSRqcN8n+15bvq89YUDUyVYuJwmHjJGBXdycyKUmbEit0e5Vts+L51Ome3iZx/PtRWSFbAKhE+Hi2M9V4xfae5bhlW6ulSq/9bOAR249IQmG5ekvpx++XrxCaVk+V9GnCseJjlUTamUZb1t8lrUNUK63W4zleSjyD2rVZDlLAdTGFWnwjMf4gsJ4kQThgVX1B2wuUaHipLNmRicm+VivWbs93KFH5dxPj/+4vqisZNSDmSFq6UV1VKhEWqTmmXjmEqK76eUk0bkksvgwFWYnQI5qkx77sn6DaTdx8twNWst3XwFihWv9ZwjKpeeVkpFY4p0LSjYRy75LEoG9V2/cq1NN/1cjeqQvRREkrEoOJf9Fmwmx7qPxmq6TcyBqtHhNW3gd0zduBHYDrO/19zXbK52sCI7gCsAJR1tq6kttvifEWRP/rpbYPlfRvwH6296ki3unQck9fjOgvv9r2Ti3H/TewDNHS0Fz1NEyDsgWCKlaGh4GpxitNx11KaJz8o7x+HuGo0rbdbyaRdDph9bsfsBXwN2AR29tO45xrEn/HjR7kgSaQmtpb1wW+zRC1t0qazDLPo/Y3UwcKt4v7iXHo/AoP24d1fNPk5/sNYR04oc2lzhaKqpG0J7GQ+F0iSbIb0c7w7Trj6gVJV9reWNKvgQ0dulBX2H5B3bF1w6xY6RkybiA8etvaY9h+b+PnkqndA/ggscr66Wlc91jgIKJHbEvioapJ3zGa/MthhfK30nJwL4DthyU1u1V8GfhIm/c/XPZt5+hn36xlwvzjmZgwz3Zsn8/M++3eSiiHD2UCoXBg08+LEfaiVxGD31HiROLB/VrgXYQI1l/6PVlJslzU9Pp2oPYEAoy/pwNIWppYyW5lcSJ50GytlRaPs5MqVoaHgUnHK018hrAKfA1hsXs8MXapHduNCriDy4R2aYpmQy+UFpZ3Ee451wNHeYbcX2x/s/x4Ef3b9s2n/J5aE7h9rVpPhe0tB3HeZBwr2351hee7nViRn5BEsH1Q+b5nhderBdvHKvSUtiLmQ91WPs4m/i5pCeLecKKkewjnnaEgkwi9szxwk6QJPfaNn0vP/luB/Qll2Z08fWXZxW2fK0mlx/ZgSRcTiYUFicVLad0cYNGmMjvR9EAlevYmWAHZvlLSai3b6pgwJxO5G7hA0tmM/9uqzeKxV9zi6FE0Oz5fUziDZDnbx0ja1+FffqGkC/s9WdWVDQPmYUIpfhyjMChbgDi6lL5+HDiDsjJcb0jV0aIJNOl4pbz+canGOKe8Zwfbt85gyBNoM+k/ptxr+uU4Inl0MbAN8DyiumHgSPoMsULaLAC3v+2e2ygkfR14MrGY9E2iHWMo7CmTjlwmad0KJ8APA9cqXJSa/+7nJ+arbqGYSSTNtf2QpKWAO4FvNe1bqlFRNSS8jnAlex+RuF2aaLEbCjKJ0DsHT7ZT0t6EkvC5wKtdnajWI6VX/FZJ7wH+CDy1onMPE3cDjUnln5p+brxu0JxQaGXxqoNKKuGO8rVo+RoF7mKsymWUaKzk3l1Wxf6PUE/vl0orG6qkaUIGkbxcC/hem+MWGLG+YadpZfhCKlgZnoV0ownUaNVprvxailjFfK+kcZOOGmid9K9FjK36ZS0XxyWFqvtMTry3sT2/MtL23yRtS39aDJuVFpzrbH9C0mEsQNVOkpZvVKAOO5JuIER4Fwb2LC2dVTj7nFG+JuOHjLVQDMzdY0CcStwTbmT8/Uvl9Sp1BNUPth9qenlcbYH0SSYReqQ1Ey7pxYRtT2P7EYTC5uZEeeD8Q5neTWE/Ivu8DyHEsRUx0F6g6KG0LkUTh4ypxPqGgZZB+RzCGeTX9UU0MD5Vyvr3J+55S9G0qifpe7Z3USirT3jIt7kPVlrZUDHNE7J5wO9s39XmuAVCrG8UkPT+NpvvB65yk8vPsNLDiv2VLa9n07Ox6kl/I/GJ7XlNY7OZYKEiCvkogKTFCZvgfvhn+f6wpGcQtrmzRQSzEiQtPEmryf8QVpOjwErEGKFSbHczGa26hWLGsL1N+f7MumPpF0kP0D4BMmsExbshkwh9IGkDInGwC7FyelrT7oHczG3/qvz4IKGHkExOnS4DSR+0rPg2uJ8Y6B7lAXlSV0zzoHweYWt4aaeDhw1JK9u+y/aPyqb7ibJaJDW3cjRWDF/b5amrrmyojB4mZM+yvbOk19k+TtJ3gJ8OMrakbzYuX2eW168BfgW8S9IptkeiBUnSi4gk3/OIZ99CwEONAWqXk426qHrSv76kRpmziNbIfzAzg/b/Ac4tYnYG3kb/q44/krQM8AXCmcrANyZ/SzWUNoxnM77SahCiwVcAbW36hnXi24E7KqxWnk+XQuxVt1DMGJImXYxt18o827C9ZN0xVEG6M3SJpOcw5nt+H1F6e4DtVWfw+gcy0fd1NvYMzxrqcBlI+kPS4cAKhDUg8bJtIgAAIABJREFUhEXRn4j2k6Vsv6mu2JKgqD6/yvadLdv3BD5me42W7XOBfxbF4ecAawJn236s5bjXEmXLz2SssuFg22dSE21WCsbROuloKCpLugh4N/HZvcILmIPOMCDpp8COth8sr5cgSmRfT1QjrFVnfFUh6Upi3HIKkTR5M/Ds5tL6ctysc3+S9DjQKPUV8Rx4mCFbqWsgaRvGHCHOsT3tBGPpa1/MxeJukBSHiX2J5O61hC3dLwYxBlVxT6n6vLMNSXcxviV3HP3qQUm6hDEh9u0oQuwOV4bmFopnE+1LVbRQzBhFD64Ttt3WJWu2Imlz4r58rKTlgSVt31F3XN2QlQjdcwsxyN3O9m0Akt43g9c/Bfg6kXF+fIpjk0KKJg4VG7bc/M+UdJHtLRTWnrMWSa8jygO/Vl7/kkiIAHzQ9im1BVct7wN+JmnbhvCapA8TlVkvbXP8RcBLygrWuUSlxq4U5fceKhtmnMZKgaRPEgmBE4iB1h6E+Fwr7cT6Pj4z0SY9sgph7dvgMcIu+J+Shq0/eFJs3yZpIduPA8dKuqzNYbPO/cn2QnVev2psnw2c3e/7JW0C/MHFelrSmwlhvN9JOtj2X6uJtCP7ApsAl9veUmGTOagWxBU6tBwBwyW2PAULEc+Jqv/WJhNiH0gLxUxi+yV1x1AVkg4iErzPJe7DixKVSy+uM65uySRC9+xIZPTPV3i6nszMPmTn2T5yBq83K5HUtsStge2rZyqWpHJWkLSK7d8DSFqFcEOB8QP+2cgHiPtDgycRA665xINhJJIIts8qk6yzJe0A/Afx79zCYb3aihz2q3sBR9j+vKRrmvafK6ljZQNj5eZ18irbL2x6fWRJErWWvB9bJmqjKtY3SnwHuFzSD8vr7YCTSuXMTfWFVTkPS1qUUGr/PCFMPLfNcen+NAAkXWJ78079zz1WUxwFvLycdwvgc8B7iQnh0YRLwyB5xPYjkij6DrdIeu6ArjWoyfVs424Pxg1hMiH2gbRQ1EGpxHknoUFnYqH3Gw3tkSHh9cCGRGsStv9P0tC0OmQSoUtsn0702M8FdiBW5FaUdCRwuu1zBhzCmZLeDZzOeMuWQWefZxuHTbLPhOBkMpzsD1wi6bfE4GF14N3lb2429+4CLGr7D02vL7F9H3BfiX9kKJONtwIXAJcBW0+iVyFJmxKr93uVbc3PnV4rG+rg8aKtcjJxj9md9tVgt0k6lUgmjNJEdOSwfYiks4jBp4B32W7omexRX2SV8yZC4PU9xN/aM4kFkVbS/WkA2N68fK9iUrBQ03hvV+Bo26cBp0maCTHQu4oWww+Ie/bfCO2aQTCoyfVsY1BJklYh9i0ZE2J/6ghVeRxHzIcamiC7l227dXzH7ONfti3JML8FdGhITYRpIGlZYGdg19a+sKp7DCW1649x9tsmo0TJLK9JPFxvGRIxRSTdZvtZHfb9tlUrYFhpWlETUW3xGDGhbruyVlbMDgAutX2opH8D9vN4v+qtiVW25sqG13aobJhxJK0GHE6UFxq4lPg33Nly3JLE4GVPYuL2LeBkD5dn9QJBqXKaQKMKalSQtBVRfv7wFMdtQjiJLENMOpYGPm/78sFHObqUMWJHelkEKr3sGxSRyVuAdzREDSXdYHvGrIQlvZT4jPzEduVVgguQJsKyg1gIlLSh7Ws67LsbOJIOCQwPkUuWwuZ0vZZtv7a9fl0x9YqkAwhtilcQc8a3Ad+xfUStgXVJJhEGxGTCJrUGNuRI2sr2eZLe0G6/7QXGL3lUkPQBFzV0STs36wdI+kyrCNhsRNKJwAWeaCn6TuBltnevJ7LhoAgL/YCobNhlWJJHnSjJk5OISdmpwCENLZ2kfjTeenRxourpN7bXri+q6pF0PCGAdx9R6nsxUSXVNkEnaSkiGfjAzEU5upTFn0bSdRXgb+XnZYDf2+7azUvSR4FtgXvLuTYqK5jPAo6zPZAe6ioTIb1ccwGssq0MSecDTyfaKE+2fWPTvqttT9oWPCyU+9sRLu51kp4PvN32u+qNrDckvQJ4JXFv+Kntn9UcUtdkEmFASLrK9vMlXe8xr+OLpyMIImkzYDXGuzMcP+1ghwhJn3AozB7bZrdtv23Gg0qmRfNDrfUBNywPPElPJSbBj1J624DnE6v1O9j+c12x1YmkFQi9iLUZX5G1VdnfU2VDHShcJY4EVrS9jsJeanvbn2o5biHCKnBP4j59AnAi8BLgM7afM6OBJ11TtHbeafuddccyCCQ9g+iZPwB4hu2FW/ZvTGi3NMru7wfeZvsqkmkj6evAGbbPKq+3AV5ue/8ez/MiYnJ4ju2HyrbnAEsMSg+qykRIMnNIehphQ78r4Xb0XdufGqUqj1Kd8zygUam9OnAjMYbwbB47SvoqUXHQTuh2aMgkwoCQdCkxeDwVOI/oMfyc7b6EaCSdAKxBWOs0+nHdXBacJMNI80Ot9QE3bA+8Uj7cWM1c4C1FJZ1DscMF3kX0Zf7F9gdrDawHJF1I2Ose1fQ5nVA+LOl2wgnmmNaBgaSv5L16djMsCctekPRGYhyyLrGCfQlwse1ftBx3HbC37YvL682B/24tFU76o7Go1LLtStsb1xVTr1SVCElmFknrEon8XW0vOkpVHpImbRO1/duZiqVXJO1LtD8+nRgjnWR7JrRNKiWTCAOi6h5DSTcDazl/YcD8P8BjgQcIUZWNgA958AKXScWMQiVC0p6miqz5vYuSLrQ9W0QTp0TSr2xv0pLsutb2Bi3HLWH7wXqiTHqhRVhsDvH8WM72q2oKaSBIuhf4LWEPfX6rjkfTcZe2lsO325b0h6SfEq0k/0Os6r+RcLQZms/bKCRCFhQkPY+oQNiJaGU6GTjN9j21BlYRkubafqi0X01gmHSIJK1KJBN2I6o1TyJaUP631sC6JN0ZBkSjRwd4kChvnS43AE8jLJqSKLU8XNKrCBXpPYmkQiYRho/1Jf2DKJFcvPxMeb1Y57clQ8Bj5fvdkl5DqHmvXGM8/XBvWfFoqCfvRPv78DKlYmxz4Ali1Xdf23fNWKRJtzSr5c8DfgycVlMsA8P28pLWBrYAPq0QfP6N7Te1HHqFpKOIAayJCcgFpc0jrZOnz+6ERtbpxP/vRWXbMHGvpI8xPhFyX70hJR04lkgcvNL2oBw06uRUYBuidaHRatP8va1w7mzEYbd5KHCopA0JQeaDCJvTWU9WIgyI0qd2ILAq4zUM+rIgLEIpGwBXMN7icfvpRTqcNFY2JR1OCNqdPmyl70ky6kh6LbEC90zgCKI382DbZ9YaWA8oHCWOBjYj+oHvAPZwi9e2pJ8B3yG0ECAG2XvYfsUMhpsk8ykrdS8m7FJfAixPuDW8peW48yc5jfsdtyTjGeZqpSKweBCRkIJIhHxiVErjk+FCkoCnD3uSRNIiwKuJSoStgQuJ1oYf1BpYl2QSYUBI+jVRQngVTZ7i/QoVKSx1JmD7wr4CHHKKsOJKhJDK+kTW7oLWcrskSWYeSSt3WoGXtN0wJREaKPyb53RSru/Q4jBhW1Ifks6YbP+oJeWL1sEl5euirIqphyKK/U1CAHEVSesTQp7vrjm0ZARpEsMch0fMEr5di82wUBwZdifEmK8gKkd+0BBMHRaynWFwzLN9ZFUna00WSHox8O9E1mpBZC+iMuN22w+XLHkVbSNJkkyfcyW9qrUHW9KewMeAoUkiSFqOWIHbHLDCvveTtltLee8tQnYnlde7k+W+s41NgT8Qv6NfQnuv9FGhSYdk7mSDU0nLAG9movtTioFWw5eAVwFnANj+tcIGdmgo1bUHMPEzklUqs49mnYrFgJ2BSa06h5QrJG00pO1WHyEqFw8Y5mqerEQYEJIOBu4heuCa2w/6/rBI2oBIHOxClNSeZvur04t0OClJlGuLuMobCWGsw1tLjJMkmXkkbQscDmxr+9ay7cPE/WubYVoRLW0KFxG9wAB7AC+z/fKW41YBvkpMVA1cBuxj+/czGG4yCcWGs7ECtB6hhXCSm3zURwlJmwLHMMUKuKTLgMuB6wk9DwBsHzeT8Y4qkn5p+4Ut4qy/tr1+3bF1S9XVtcnMIukS25vXHUcVSFrY9jxJ1xMWj78FHmLMGjrFuGeIrEQYHI2ewwObthnoqZyoZH93Y2xV67tE8mfLKoIcYo4kBPnWJ+xrjgGOJ3o/kySpEdtnSXoUOFvSDsB/AJsQiuR/qze6nlnW9iFNrz9V/k3AWOtGSRaMK4eXtB2QSYRZgu3HgZ8AP5H0JOK5eoGkT9o+ot7oBsKX6W4FfDHb72+zPamGP5SWBktaFNiHcO8aJiqtrk0GR0MQtTCHqExYssPhw8gVxMLhDlMdmAyWTCIMCNurV3SqWwhhsu1s3wYg6X0VnXuYmWfbkl5HVCAcI+ktU74rSZIZwfa5kt4KXECsym9t+5Fag+qP8yXtBnyvvN6JWMFuMDKtGwsCJXnwGiKBsBrwFeD7dcY0SGz/ITTI5vN4m8NOkPR24EdUVDmZjONdRGXWSsBdhIvU3rVG1DtnSno3FVbXJgPjsKaf5xGVy7vUFMsgEIDt39YdyIJOtjMMkJJ5Xo3x/WPH93iO1xOVCJsRKygnA9+sMEkxlEi6kPj/2JNQC/4L0d6wbq2BJUmCpAcYs1x6EmH1+Dhj5YZt/Z1nEy3/hrmMlXnPAR5s/BtGqXVj1JF0HLAOcDbhxX1DzSENFEmnAl8k2mxeRKyAb2x7t5bj9gY+DfydMUE2j5oQW9I/RayvlfyMzDIkzQF2tv3dumMZFJLuIu5rbbHdcV9SLZlEGBDFL3wN4FrGMv/uV6ioKIPvQKyebAUcB5xu+5wKwh06JD2NGKT/yvbFpR/5Zb0maZIkSaaLpK2Bo4h7dKN147VD2Lox0kh6guidhfHq5UOT3OoFScsTCa6XE//Gc4B9W0VBJf0WeKHte2c+ytFF0lcm25/ClckgkHSR7aES7uwFSXcTLc1thXFtf2JmI1pwySTCgJB0M7CWB/AfXJwIdgZ2TWXcJEmSwSJpPSZWlX2/5ZjNgR8QrRu7DGnrRrIAUqwvd7P9cN2xjBKS/gXcQLRC/R8tk55hE66UtA6wFqH4D/ReXZsMHkkfB/5JaKjNd2UZldYTSVeneOLsIJMIA0LSKYQy9911xzKKNJUaAywKLEKUGC9dX1RJkowakr5FKPnfyFhLg22/rewf+taNZLSQ9J+T7HaLUCiSTgfWBs5nfL97rpRPg2IPuzOwK9Gb/l3CVWvoKpQkHQS8jEginAVsA1xie6c640omMuqtJ80uJ0m9ZBJhQEg6H9iAUBFtfihv3/FNSd8UtfQX2P5I3bEkSTI6SLrJ9lp1x5Ek3SJp/zab5wJ7AcvZXqLl+LaixMO2Uj6bkbQS0Y76fuCDtk+oOaSeKHZ66wPX2F5f0oqEPtd2NYeWLGBIWnZUqiqGnXRnGBwH1x3AgoTtH0j6UN1xJEkycvxC0lq2b6o7kCTpBtvz1dklLQnsS4gQn8x45fbG8ZksGCDFcm934BWEqOdV9UbUF/+0/YSkeZKWAu6hR8vyZLBI2sr2eZLe0G5/awvesJIJhNlDJhEGhO0Lm19LejEhBHhh+3ckvdByk2z44GZZTZIkVXMckUj4E1FV1mhTWK/esJKkM0U76f3AHsRneKNOZfSSng18lon97jlJnAaSPgG8FriZSOB82Pa8eqPqmyslLQN8g0iCPEhU2iazh5cC5wHtqkPMCFvZJvWQ7QwDRNIGROJgF8Kn9TTbX603qtFA0rFNL+cBdwLfsH1PPRElSTKKSLqNmIxdz5gmArZ/V1tQSTIJkr4AvAE4Gvia7QenOP4S4CDgS8QEZE9ifHjQoGMdZYobyO2EyB2MLXQMdSJS0mrAUravqzmUJElqJJMIFSPpOcBuROnafYSQzgG2V601sBFB0qG2PyhpF9vfqzueJElGG0nnpQtOMkyUyeujRIJ9SitLSVfZfr6k622vW7ZdbPslMxb0CCJp0nHfsCUii67Dqox3qbmovoiSdkh6ErAjEx2FPllXTMloku0M1XMLcDGwne3bACS9r96QRoptJX0M+BBhm5QkSTJIbpH0HeBMxovkZmloMiuxPafHtzwiaQ5wq6T3AH8Enlp9ZAsWw5YkmAxJhxIuEzcR7jMQCapMIsw+fgjcT7SdPDrFsUnSN5lEqJ4diUqE8yX9hOiD0+RvSXrgJ8C9wFxJ/6CsrNBhhSVJkmSaLE4MxF7ZtC37S5NRYj/gycA+wCHAVkBbx4ZkgWUH4Lm2c1I6+1nZ9qvrDiIZfbKdYUBImkvcdHcnHsjHAafbPqfWwEYEST+0/bq640iSJEmSJBllJJ0N7DyVvkZSP5KOBo6wfX3dsSSjTSYRZoCikrwzsGv21lZH8SnepLz8pe2/1BlPkiSjh6TFgL2AtRmvXP+22oJKkgqRdCYT3Y3uB64EjrL9yMxHlcwGJB1BfDZWAtYHzmV8W9c+NYWWtCDpBkL8d2Hg2YSoZzoKJQMjkwjJUCJpZ+C/gAuIG+RLgANtn1pnXEmSjBaSTiG0bv4d+CRhmXez7X1rDSxJKkLS4cAKwEll067An4hWnqVsv6mu2EaBYbbQlDRZW4ttHz9jwSSTIulvwAad9o+SRkcyO8gkQjKUSPo18IqGpaOkFYCf216/3siSJBklJF1je0NJ19leT9IiwE+zqiwZFSRdZHuLdtsk3Wh77bpiGwVGwUJT0r62D59qW1Ifkq62vVHdcSQLDimsmAwrcxoJhMJ9QK+K1EmSJFPxWPn+d0nrECu0q9UXTpJUzgqSVrH9ewBJqwDLl33/qi+skWFx2+dKUlkNPljSxURiYVh4C9CaMHhrm21JfTxV0vs77bT9xZkMJhl9MomQDCs/kfRTxpdfnlVjPEmSjCZHS3oK8HHgDGCJ8nOSjAr7A5dI+i3RHrg68O4iEH1crZGNBkNroSlpd6KVa3VJZzTtWopYvElmDwsRz6d0hEtmhGxnSIYWSTsCLyZumBfZPr3mkJIkGTEkLWT78amPTJLhRdKTgDWJ5+ktKaZYHZI2AW4GliEsNJcCvmD78loD6wJJqxJJpc8CH2ra9QBwne15tQSWTCDbGZKZJpMISZIkSdIBSXcApwLH2r6p7niSZBBI2oxo05lfoZqiedNH0kLA52wfWHcs06XFEeuKlpbSpGYa+j11x5EsOGQSIRkqJD3ARCsqGLOwWWqGQ0qSZISRtCSwGyGGNgf4FnCy7X/UGliSVISkE4A1gGuBRtWN076vGiSdB2ztIR5wpyPW7EfSsrb/WnccyYJDJhGSoULSD4CnAd8HvpuWNUmSzBSStiB0WJYhqhMOsX1bvVElyfSQdDOw1jBPcmczkg4Dng2cAjzU2G77+7UF1SPpiJUkSSsprJgMFbZ3kLQ08AZC8Gwx4LvEymBmYJMkqZRSjvwaohJhNeAw4ERiJe4s4Dm1BZck1XADkZy/u+5ARpRlCRHCZltYE4shw0I6YiVJMo5MIiRDh+37gWMlHUe4MhwBLAakfU2SJFVzK3A+IYR2WdP2U0tlQpIMO8sDN0m6Ani0sdH29vWFNDrY3rPuGCqgnSPW2TXGkyRJzWQ7QzJ0FAGo3YmVwEuItoaL640qSZJRRNISth+sO44kGRSSXtpuu+0LZzqWUULSEbTXcAJg2DQnJL0B2JziiAX8IFtgkmTBJZMIyVAh6U7g78DJwHnAOHsh21fXEFaSJCOKpJWJaqfNgSeIxOW+tu+qNbAkSWY1kt5SfnwxsBbRegmwM3CV7ffVElgPSHqL7ePabF8EON727jWElSTJLCCTCMlQIekCxjL7JjLiDWx7qwlvSpIk6RNJPwO+A5xQNr0R2MP2K+qLKkmqo8X1aFFgEeChdDuqBknnA6+0/Vh5vQhwju0t641saiRdDXzd9tFN2+YCPwB+b3uv2oJLkqRWUhMhGSpsv6zuGJIkWaBYwfaxTa+/LWm/2qJJkoqxvWTza0k7AC+oKZxR5BnAkkBD/HmJsm0YeDmhh7CY7a8UV4azgHNtf6jm2JIkqZFMIiRJkiRJZ+6V9EbGBMV2J5TJk2Qksf0DSTlBrI7PAdeUigSAlwIH1xdO99j+q6SXA2dLegbwOuBI21+pObQkSWom2xmSJEmSpAOSVgG+CmxKlHxfBuxj+/e1BpYkFVEE8xrMATYGXmp705pCGjkkPQ14YXn5S9t/qjOebmn6bCxJOGCdS2hSAWB7mGwqkySpkEwiJEmSJEkLklbuJJ4oaTvbZ850TEkyCCQ1t+vMA+4EvmH7nnoiGj0krQSsSlMFsO2L6ouoO1o+G63Y9ttmLJgkSWYVmURIhgpJa9q+RdJG7fanO0OSJFUg6TfAq2zf2bJ9T+BjtteoJbAkSYYKSYcCuwI3Eg4vEBPw7euLKkmSZHpkEiEZKiQdbfsdTb2FzaQ7Q5IklSBpW+BwYFvbt5ZtHwb+HdgmLR6TYUfSf06y27YPmbFgRpiSkFzP9qN1x5IkSVIVmURIkiRJkjZI2ho4CtgB+A9gE+C1tv9Wa2BJUgGS9m+zeS6wF7Cc7SVmOKSRRNLZwM62H6w7liRJkqrIJEIytEhaB1gLWKyxzfbx9UWUJMmoIWlzwhP9MmAX24/UHFKSVI6kJYF9iQTC94DDUhOhGiSdBqxPiBLOr0awvU9tQSVJkkyTtHhMhhJJBwEvI5IIZwHbAJcAmURIkmTaSHqAcGMQ8CRga+AeSSJKvZeqM74kqQJJywLvB/YAjgM2ykqbyjmjfA0dkrayfV6Lg8d80p0hSRZcMomQDCs7EZn9a2zvKWlF4Js1x5QkyYhge8m6Y0iSQSLpC8AbgKOBdbPcfjDYPq7uGKbBS4HzgO3a7DOQSYQkWUDJdoZkKJF0he0XSLoK2BJ4ALjB9to1h5YkSZIksx5JTxDl9fOICeH8XWS1TWVIejbwWSa2X/5bbUH1gKQ5wE62v1d3LEmSzB6yEiEZVq6UtAzwDeAq4EHginpDSpIkSZLhwPacumNYQDgWOAj4ErHosSeRqBkKbD8h6T2EVkaSJAmQlQjJCCBpNWAp29fVHEqSJEmSJMl8JF1l+/mSrre9btl2se2X1B1bt0j6OPBP4LvAQ43ttv9aW1BJktRKViIkQ4uklYBVKZ9jSVvYvqjeqJIkSZIkSebzSGkJuLWs6P8ReGrNMfXK28r3vZu2GRiKlowkSaonKxGSoUTSocCuwE3A42WzbW9fX1RJkiRJkiRjSNoEuBlYBjgEWBr4vO3Law0sSZJkGmQSIRlKJP0GWM/2o1MenCRJkiRJkvRESYD8wfafyus3AzsCvwMOznaGJFlwSVGdZFi5HVik7iCSJEmSJEk6Iek5kr4h6RxJ5zW+6o6rS44C/gXRMgp8DjgeuJ+wBk2SZAElNRGSYeVh4FpJ5xIWVQDY3qe+kJIkSZIkScZxCvB1wk3q8SmOnW0s1FRtsCtwtO3TgNMkXVtjXEmS1EwmEZJh5YzylSRJkiRJMluZZ/vIuoPok4UkLWx7HrA18I6mfTmHSJIFmLwBJEOJ7ePqjiFJkiRJkqQdkpYtP54p6d3A6YyvnBwGPYGTgAsl3UtYPF4MIOlZREtDkiQLKCmsmAwlkl4MHMyYxaMId4a0G0qSJEmSpFYk3UHYIKrN7qEZr0h6EfB04BzbD5VtzwGWsH11rcElSVIbmURIhhJJtwDvA66iqcfQ9n21BZUkSZIkSZIkSTLipDtDMqzcb/ts2/fYvq/xVXdQSZIkSZIkDSTtLWmZptdPKe0NSZIkQ0tWIiRDiaTPAQsB32d8j2GW1iVJkiRJMiuQdK3tDVq2XWN7w7piSpIkmS4prJgMKy8s3zdu2mZgqxpiSZIkSZIkacccSXJZtZO0ELBozTElSZJMi0wiJEOJ7S3rjiFJkiRJkmQKfgp8T9LXicWOdwE/qTekJEmS6ZHtDMlQImlF4DPAM2xvI2ktYFPbx9QcWpIkSZIkCQCS5gDvBLYmnBrOAb5p+/FJ35gkSTKLySRCMpRIOhs4Fvio7fUlLQxcY3vdmkNLkiRJkiRJkiQZWdKdIRlWlrf9PeAJANvzaLJ6TJIkSZIkqRtJz5Z0qqSbJN3e+Ko7riRJkumQSYRkWHlI0nJEfyGSXgTcX29ISZIkSZIk4zgWOBKYB2wJHA+cUGtESZIk0yTbGZKhRNJGwBHAOsANwArATravqzWwJEmSJEmSgqSrbD9f0vWNlktJF9t+Sd2xJUmS9Eu6MyRDie2rJb0UeC4hVPQb24/VHFaSJEmSJEkzjxRxxVslvQf4I/DUmmNKkiSZFlmJkAwtkjYDVqMpGWb7+NoCSpIkSZIkaULSJsDNwDLAIcDSwOdtX15rYEmSJNMgkwjJUCLpBGAN4FrGBBVte5/6okqSJEmSJEmSJBltMomQDCWSbgbWcn6AkyRJkiSZpUjaGPgosCrjKyfXqy2oJEmSaZKaCMmwcgPwNODuugNJkiRJkiTpwInAgcD1FFvqJEmSYSeTCMlQIelMwtZxSeAmSVcAjzb2296+rtiSJEmSJEla+IvtM+oOIkmSpEqynSEZKoojQ0dsXzhTsSRJkiRJkkyGpK2B3YFzGb/o8f3agkqSJJkmWYmQDBt/BFa0fWnzRklblH1JkiRJkiSzhT2BNYFFGGtnMJBJhCRJhpZMIiTDxpeBj7TZ/nDZt93MhpMkSZIkSdKR9W2vW3cQSZIkVTKn7gCSpEdWs31d60bbVwKrzXw4SZIkSZIkHblc0lp1B5EkSVIlWYmQDBuLTbJv8RmLIkmSJEmSZGo2B94i6Q5CE0GA0+IxSZJhJpMIybDxK0lvt/2N5o2S9gKuqimmJEmSJEmSdry67gCSJEmqJt0ZkqFC0orA6cC/GEsabAwsCrze9p/qii1JkiRJkqQdkp5KUzWl7d/XGE6SJMm0yCRCMpRI2hJYp7y80fZ5dcaTJEmSJEnSiqTtgcNMnW1oAAAE40lEQVSAZwD3AKsCN9teu9bAkiRJpkEmEZIkSZIkSZJkAEj6NbAV8HPbG5ZFkN1tv6Pm0JIkSfom3RmSJEmSJEmSZDA8Zvs+YI6kObbPBzaoO6gkSZLpkMKKSZIkSZIkSTIY/i5pCeAi4ERJ9wDzao4pSZJkWmQ7Q5IkSZIkSZIMAElzgX8S1b97AEsDJ5bqhCRJkqEkkwhJkiRJkiRJMgNIWgjYzfaJdceSJEnSL6mJkCRJkiRJkiQVImkpSR+W9FVJr1TwHuB2YJe640uSJJkOWYmQJEmSJEmSJBUi6YfA34BfAFsDTwEWBfa1fW2dsSVJkkyXTCIkSZIkSZIkSYVIut72uuXnhYB7gVVsP1BvZEmSJNMn2xmSJEmSJEmSpFoea/xg+3HgjkwgJEkyKmQlQpIkSZIkSZJUiKTHgYcaL4HFgYfLz7a9VF2xJUmSTJdMIiRJkiRJkiRJkiRJ0hXZzpAkSZIkSZIkSZIkSVdkEiFJkiRJkiRJkiRJkq7IJEKSJEmSJEmSJEmSJF2RSYQkSZIkGTIkWdJhTa8PkHTwFO/ZXtKHpjjmZZJ+1GHfnZKW7yvgeP/Bkg7o9/0zfd4kSZIkSdqTSYQkSZIkGT4eBd7Qy6Te9hm2PzfAmDoiaeE6rpskSZIkSfVkEiFJkiRJho95wNHA+1p3SFpB0mmSflW+Xly2v1XSV8vPa0i6vOz/pKQHm06xhKRTJd0i6URJatp3oKQrytezyrlWlXSupOvK91XK9m9L+qKk84FDy/vXknSBpNsl7dMU8/sl3VC+9uti+0f/f3t3E7JTGsdx/PtT0hCWtrKYkYVG8hZ2ymoaLwtkhZSFJqVZ28vEo8dOCEMoStnIysjbAtnNckoW1IQyehb6W5wjx9NzP44w3Pl+Nue6/td9vXQ2993/XNe5k/yd5Brw0yfeS0mS9BFMIkiSNJyOAFuTzB4XHwEOVtUSYCNwdIK+I8BI+5nH49oWAXuABcA8YGWn7UVVLQVGgUNtbBQ4WVULgT+Bw53P/wisqaq9bX0+sBZYCuxLMjXJYmAbsAxYDuxMsugD8c3tOjcASya7SZIk6fNye6EkSUOoql4kOQn8BrzqNK2heeL/tj4rycxx3VcA69ryGeBAp+1uVT0CSPIAmAvcaNvOdq4HO2NtaMungP2dsS5U1etO/UpVjQFjSZ4Ac4BVwKWqetnOeRFYDWRAfEob/6+NX57wBkmSpC/CJIIkScPrEHAPON6JTQFWVFU3scD7pxImNdYpv+b93wo1oMyA+MseYw9a2GQLHjS3JEn6wjzOIEnSkKqqf4HzwI5O+Cqw+20lyc8TdL1Nc9QBmqMBfW3qXG+15ZudMbbybtdCX9eBdUmmJ5kBrAf++kB8fZIf2h0Wv3zkfJIk6RO4E0GSpOH2B52kAc3xhiNJHtJ8z18Hdo3rswc4nWQvcAV43nOuaUnu0DyE2NKZ71iS34GnNO8x6K2q7iU5AdxtQ0er6j40L2ccED8HPAD+oUksSJKk/0mq3BEoSdL3JMl04FVVVZLNwJaq+vVrr0uSJH373IkgSdL3ZzEw2v594zNg+1dejyRJGhLuRJAkSZIkSb34YkVJkiRJktSLSQRJkiRJktSLSQRJkiRJktSLSQRJkiRJktSLSQRJkiRJktSLSQRJkiRJktTLG+bNijqnjibNAAAAAElFTkSuQmCC%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296886" y="1866767"/>
            <a:ext cx="7511143" cy="4960613"/>
          </a:xfrm>
          <a:prstGeom prst="rect">
            <a:avLst/>
          </a:prstGeom>
        </p:spPr>
      </p:pic>
    </p:spTree>
    <p:extLst>
      <p:ext uri="{BB962C8B-B14F-4D97-AF65-F5344CB8AC3E}">
        <p14:creationId xmlns:p14="http://schemas.microsoft.com/office/powerpoint/2010/main" val="525711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F014A29-5640-B04D-BA24-5D485DD7B486}"/>
              </a:ext>
            </a:extLst>
          </p:cNvPr>
          <p:cNvSpPr txBox="1">
            <a:spLocks/>
          </p:cNvSpPr>
          <p:nvPr/>
        </p:nvSpPr>
        <p:spPr>
          <a:xfrm>
            <a:off x="780143" y="5500852"/>
            <a:ext cx="10560564" cy="903164"/>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all" spc="0" normalizeH="0" baseline="0" noProof="0" dirty="0" smtClean="0">
                <a:ln>
                  <a:noFill/>
                </a:ln>
                <a:solidFill>
                  <a:prstClr val="white">
                    <a:tint val="75000"/>
                  </a:prstClr>
                </a:solidFill>
                <a:effectLst/>
                <a:uLnTx/>
                <a:uFillTx/>
                <a:latin typeface="Tw Cen MT" panose="020B0602020104020603"/>
                <a:ea typeface="+mn-ea"/>
                <a:cs typeface="+mn-cs"/>
              </a:rPr>
              <a:t>DISCUSSIONS</a:t>
            </a:r>
            <a:endParaRPr kumimoji="0" lang="en-US" sz="4000" b="0" i="0" u="none" strike="noStrike" kern="1200" cap="all" spc="0" normalizeH="0" baseline="0" noProof="0" dirty="0">
              <a:ln>
                <a:noFill/>
              </a:ln>
              <a:solidFill>
                <a:prstClr val="white">
                  <a:tint val="75000"/>
                </a:prstClr>
              </a:solidFill>
              <a:effectLst/>
              <a:uLnTx/>
              <a:uFillTx/>
              <a:latin typeface="Tw Cen MT" panose="020B0602020104020603"/>
              <a:ea typeface="+mn-ea"/>
              <a:cs typeface="+mn-cs"/>
            </a:endParaRPr>
          </a:p>
        </p:txBody>
      </p:sp>
      <p:sp>
        <p:nvSpPr>
          <p:cNvPr id="3" name="Text Placeholder 4">
            <a:extLst>
              <a:ext uri="{FF2B5EF4-FFF2-40B4-BE49-F238E27FC236}">
                <a16:creationId xmlns:a16="http://schemas.microsoft.com/office/drawing/2014/main" id="{4F137EEB-154B-FA43-BE46-7105B38D988A}"/>
              </a:ext>
            </a:extLst>
          </p:cNvPr>
          <p:cNvSpPr txBox="1">
            <a:spLocks/>
          </p:cNvSpPr>
          <p:nvPr/>
        </p:nvSpPr>
        <p:spPr>
          <a:xfrm>
            <a:off x="780143" y="5119852"/>
            <a:ext cx="901700" cy="381000"/>
          </a:xfrm>
          <a:prstGeom prst="rect">
            <a:avLst/>
          </a:prstGeom>
        </p:spPr>
        <p:txBody>
          <a:bodyPr vert="horz" lIns="91440" tIns="45720" rIns="91440" bIns="45720" rtlCol="0" anchor="ctr"/>
          <a:lstStyle>
            <a:defPPr>
              <a:defRPr lang="en-US"/>
            </a:defPPr>
            <a:lvl1pPr marL="0" algn="l" defTabSz="457200" rtl="0" eaLnBrk="1" latinLnBrk="0" hangingPunct="1">
              <a:defRPr sz="1050" kern="1200" cap="all" baseline="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all" spc="0" normalizeH="0" baseline="0" noProof="0" dirty="0" smtClean="0">
                <a:ln>
                  <a:noFill/>
                </a:ln>
                <a:solidFill>
                  <a:prstClr val="white">
                    <a:tint val="75000"/>
                  </a:prstClr>
                </a:solidFill>
                <a:effectLst/>
                <a:uLnTx/>
                <a:uFillTx/>
                <a:latin typeface="Tw Cen MT" panose="020B0602020104020603"/>
                <a:ea typeface="+mn-ea"/>
                <a:cs typeface="+mn-cs"/>
              </a:rPr>
              <a:t>05</a:t>
            </a:r>
            <a:endParaRPr kumimoji="0" lang="en-US" sz="3600" b="0" i="0" u="none" strike="noStrike" kern="1200" cap="all" spc="0" normalizeH="0" baseline="0" noProof="0" dirty="0">
              <a:ln>
                <a:noFill/>
              </a:ln>
              <a:solidFill>
                <a:prstClr val="white">
                  <a:tint val="75000"/>
                </a:prstClr>
              </a:solidFill>
              <a:effectLst/>
              <a:uLnTx/>
              <a:uFillTx/>
              <a:latin typeface="Tw Cen MT" panose="020B0602020104020603"/>
              <a:ea typeface="+mn-ea"/>
              <a:cs typeface="+mn-cs"/>
            </a:endParaRPr>
          </a:p>
        </p:txBody>
      </p:sp>
      <p:sp>
        <p:nvSpPr>
          <p:cNvPr id="6" name="Shape 147"/>
          <p:cNvSpPr/>
          <p:nvPr/>
        </p:nvSpPr>
        <p:spPr>
          <a:xfrm flipV="1">
            <a:off x="780143" y="5595256"/>
            <a:ext cx="10464801" cy="0"/>
          </a:xfrm>
          <a:prstGeom prst="line">
            <a:avLst/>
          </a:prstGeom>
          <a:noFill/>
          <a:ln w="19050" cap="flat">
            <a:solidFill>
              <a:schemeClr val="tx1"/>
            </a:solidFill>
            <a:prstDash val="sysDot"/>
            <a:round/>
          </a:ln>
          <a:effectLst>
            <a:outerShdw blurRad="50800" dist="38100" dir="5400000" algn="t" rotWithShape="0">
              <a:prstClr val="black">
                <a:alpha val="40000"/>
              </a:prstClr>
            </a:outerShdw>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Tree>
    <p:extLst>
      <p:ext uri="{BB962C8B-B14F-4D97-AF65-F5344CB8AC3E}">
        <p14:creationId xmlns:p14="http://schemas.microsoft.com/office/powerpoint/2010/main" val="1022716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746126"/>
            <a:ext cx="10918371" cy="369332"/>
          </a:xfrm>
          <a:prstGeom prst="rect">
            <a:avLst/>
          </a:prstGeom>
          <a:noFill/>
        </p:spPr>
        <p:txBody>
          <a:bodyPr wrap="square" rtlCol="0">
            <a:spAutoFit/>
          </a:bodyPr>
          <a:lstStyle/>
          <a:p>
            <a:pPr lvl="0"/>
            <a:r>
              <a:rPr lang="en-US" dirty="0"/>
              <a:t>Let us discuss about appropriate business </a:t>
            </a:r>
            <a:r>
              <a:rPr lang="en-US" dirty="0" smtClean="0"/>
              <a:t>opportunity </a:t>
            </a:r>
            <a:r>
              <a:rPr lang="en-US" dirty="0"/>
              <a:t>by Venue Category</a:t>
            </a:r>
            <a:endParaRPr lang="en-US" dirty="0">
              <a:solidFill>
                <a:prstClr val="white"/>
              </a:solidFill>
            </a:endParaRPr>
          </a:p>
        </p:txBody>
      </p:sp>
      <p:pic>
        <p:nvPicPr>
          <p:cNvPr id="4" name="Picture 3"/>
          <p:cNvPicPr>
            <a:picLocks noChangeAspect="1"/>
          </p:cNvPicPr>
          <p:nvPr/>
        </p:nvPicPr>
        <p:blipFill>
          <a:blip r:embed="rId2"/>
          <a:stretch>
            <a:fillRect/>
          </a:stretch>
        </p:blipFill>
        <p:spPr>
          <a:xfrm>
            <a:off x="968829" y="1796141"/>
            <a:ext cx="10559142" cy="3096305"/>
          </a:xfrm>
          <a:prstGeom prst="rect">
            <a:avLst/>
          </a:prstGeom>
        </p:spPr>
      </p:pic>
      <p:sp>
        <p:nvSpPr>
          <p:cNvPr id="7" name="Title 5"/>
          <p:cNvSpPr txBox="1">
            <a:spLocks/>
          </p:cNvSpPr>
          <p:nvPr/>
        </p:nvSpPr>
        <p:spPr>
          <a:xfrm>
            <a:off x="4593771" y="0"/>
            <a:ext cx="6702446" cy="1119693"/>
          </a:xfrm>
          <a:prstGeom prst="rect">
            <a:avLst/>
          </a:prstGeom>
        </p:spPr>
        <p:txBody>
          <a:bodyP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r"/>
            <a:r>
              <a:rPr lang="en-US" cap="none" dirty="0" err="1" smtClean="0"/>
              <a:t>Dioscussion</a:t>
            </a:r>
            <a:endParaRPr lang="en-US" cap="none" dirty="0"/>
          </a:p>
        </p:txBody>
      </p:sp>
    </p:spTree>
    <p:extLst>
      <p:ext uri="{BB962C8B-B14F-4D97-AF65-F5344CB8AC3E}">
        <p14:creationId xmlns:p14="http://schemas.microsoft.com/office/powerpoint/2010/main" val="11164884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F014A29-5640-B04D-BA24-5D485DD7B486}"/>
              </a:ext>
            </a:extLst>
          </p:cNvPr>
          <p:cNvSpPr txBox="1">
            <a:spLocks/>
          </p:cNvSpPr>
          <p:nvPr/>
        </p:nvSpPr>
        <p:spPr>
          <a:xfrm>
            <a:off x="780143" y="5500852"/>
            <a:ext cx="10560564" cy="903164"/>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all" spc="0" normalizeH="0" baseline="0" noProof="0" dirty="0" smtClean="0">
                <a:ln>
                  <a:noFill/>
                </a:ln>
                <a:solidFill>
                  <a:prstClr val="white">
                    <a:tint val="75000"/>
                  </a:prstClr>
                </a:solidFill>
                <a:effectLst/>
                <a:uLnTx/>
                <a:uFillTx/>
                <a:latin typeface="Tw Cen MT" panose="020B0602020104020603"/>
                <a:ea typeface="+mn-ea"/>
                <a:cs typeface="+mn-cs"/>
              </a:rPr>
              <a:t>conclusion</a:t>
            </a:r>
            <a:endParaRPr kumimoji="0" lang="en-US" sz="4000" b="0" i="0" u="none" strike="noStrike" kern="1200" cap="all" spc="0" normalizeH="0" baseline="0" noProof="0" dirty="0">
              <a:ln>
                <a:noFill/>
              </a:ln>
              <a:solidFill>
                <a:prstClr val="white">
                  <a:tint val="75000"/>
                </a:prstClr>
              </a:solidFill>
              <a:effectLst/>
              <a:uLnTx/>
              <a:uFillTx/>
              <a:latin typeface="Tw Cen MT" panose="020B0602020104020603"/>
              <a:ea typeface="+mn-ea"/>
              <a:cs typeface="+mn-cs"/>
            </a:endParaRPr>
          </a:p>
        </p:txBody>
      </p:sp>
      <p:sp>
        <p:nvSpPr>
          <p:cNvPr id="3" name="Text Placeholder 4">
            <a:extLst>
              <a:ext uri="{FF2B5EF4-FFF2-40B4-BE49-F238E27FC236}">
                <a16:creationId xmlns:a16="http://schemas.microsoft.com/office/drawing/2014/main" id="{4F137EEB-154B-FA43-BE46-7105B38D988A}"/>
              </a:ext>
            </a:extLst>
          </p:cNvPr>
          <p:cNvSpPr txBox="1">
            <a:spLocks/>
          </p:cNvSpPr>
          <p:nvPr/>
        </p:nvSpPr>
        <p:spPr>
          <a:xfrm>
            <a:off x="780143" y="5119852"/>
            <a:ext cx="901700" cy="381000"/>
          </a:xfrm>
          <a:prstGeom prst="rect">
            <a:avLst/>
          </a:prstGeom>
        </p:spPr>
        <p:txBody>
          <a:bodyPr vert="horz" lIns="91440" tIns="45720" rIns="91440" bIns="45720" rtlCol="0" anchor="ctr"/>
          <a:lstStyle>
            <a:defPPr>
              <a:defRPr lang="en-US"/>
            </a:defPPr>
            <a:lvl1pPr marL="0" algn="l" defTabSz="457200" rtl="0" eaLnBrk="1" latinLnBrk="0" hangingPunct="1">
              <a:defRPr sz="1050" kern="1200" cap="all" baseline="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all" spc="0" normalizeH="0" baseline="0" noProof="0" dirty="0" smtClean="0">
                <a:ln>
                  <a:noFill/>
                </a:ln>
                <a:solidFill>
                  <a:prstClr val="white">
                    <a:tint val="75000"/>
                  </a:prstClr>
                </a:solidFill>
                <a:effectLst/>
                <a:uLnTx/>
                <a:uFillTx/>
                <a:latin typeface="Tw Cen MT" panose="020B0602020104020603"/>
                <a:ea typeface="+mn-ea"/>
                <a:cs typeface="+mn-cs"/>
              </a:rPr>
              <a:t>06</a:t>
            </a:r>
            <a:endParaRPr kumimoji="0" lang="en-US" sz="3600" b="0" i="0" u="none" strike="noStrike" kern="1200" cap="all" spc="0" normalizeH="0" baseline="0" noProof="0" dirty="0">
              <a:ln>
                <a:noFill/>
              </a:ln>
              <a:solidFill>
                <a:prstClr val="white">
                  <a:tint val="75000"/>
                </a:prstClr>
              </a:solidFill>
              <a:effectLst/>
              <a:uLnTx/>
              <a:uFillTx/>
              <a:latin typeface="Tw Cen MT" panose="020B0602020104020603"/>
              <a:ea typeface="+mn-ea"/>
              <a:cs typeface="+mn-cs"/>
            </a:endParaRPr>
          </a:p>
        </p:txBody>
      </p:sp>
      <p:sp>
        <p:nvSpPr>
          <p:cNvPr id="6" name="Shape 147"/>
          <p:cNvSpPr/>
          <p:nvPr/>
        </p:nvSpPr>
        <p:spPr>
          <a:xfrm flipV="1">
            <a:off x="780143" y="5595256"/>
            <a:ext cx="10464801" cy="0"/>
          </a:xfrm>
          <a:prstGeom prst="line">
            <a:avLst/>
          </a:prstGeom>
          <a:noFill/>
          <a:ln w="19050" cap="flat">
            <a:solidFill>
              <a:schemeClr val="tx1"/>
            </a:solidFill>
            <a:prstDash val="sysDot"/>
            <a:round/>
          </a:ln>
          <a:effectLst>
            <a:outerShdw blurRad="50800" dist="38100" dir="5400000" algn="t" rotWithShape="0">
              <a:prstClr val="black">
                <a:alpha val="40000"/>
              </a:prstClr>
            </a:outerShdw>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Tree>
    <p:extLst>
      <p:ext uri="{BB962C8B-B14F-4D97-AF65-F5344CB8AC3E}">
        <p14:creationId xmlns:p14="http://schemas.microsoft.com/office/powerpoint/2010/main" val="16561509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a:xfrm>
            <a:off x="4593771" y="0"/>
            <a:ext cx="6702446" cy="1119693"/>
          </a:xfrm>
          <a:prstGeom prst="rect">
            <a:avLst/>
          </a:prstGeom>
        </p:spPr>
        <p:txBody>
          <a:bodyP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r"/>
            <a:r>
              <a:rPr lang="en-US" cap="none" dirty="0" smtClean="0"/>
              <a:t>Conclusion</a:t>
            </a:r>
            <a:endParaRPr lang="en-US" cap="none" dirty="0"/>
          </a:p>
        </p:txBody>
      </p:sp>
      <p:sp>
        <p:nvSpPr>
          <p:cNvPr id="8" name="TextBox 7"/>
          <p:cNvSpPr txBox="1"/>
          <p:nvPr/>
        </p:nvSpPr>
        <p:spPr>
          <a:xfrm>
            <a:off x="990600" y="1333954"/>
            <a:ext cx="10918371" cy="4801314"/>
          </a:xfrm>
          <a:prstGeom prst="rect">
            <a:avLst/>
          </a:prstGeom>
          <a:noFill/>
        </p:spPr>
        <p:txBody>
          <a:bodyPr wrap="square" rtlCol="0">
            <a:spAutoFit/>
          </a:bodyPr>
          <a:lstStyle/>
          <a:p>
            <a:r>
              <a:rPr lang="en-US" dirty="0"/>
              <a:t>Objective of this project was to analyze the neighborhoods of Chennai and create a clustering model to suggest potential places to start a new business </a:t>
            </a:r>
            <a:r>
              <a:rPr lang="en-US" dirty="0" smtClean="0"/>
              <a:t>venture based </a:t>
            </a:r>
            <a:r>
              <a:rPr lang="en-US" dirty="0"/>
              <a:t>on the </a:t>
            </a:r>
            <a:r>
              <a:rPr lang="en-US" dirty="0" smtClean="0"/>
              <a:t>available venue category</a:t>
            </a:r>
            <a:r>
              <a:rPr lang="en-US" dirty="0"/>
              <a:t>. The neighborhoods </a:t>
            </a:r>
            <a:r>
              <a:rPr lang="en-US" dirty="0" smtClean="0"/>
              <a:t>data along with latitude and longitude  </a:t>
            </a:r>
            <a:r>
              <a:rPr lang="en-US" dirty="0"/>
              <a:t>was obtained from an online source and the Foursquare API was used to find the major venues in each neighborhood. </a:t>
            </a:r>
            <a:endParaRPr lang="en-US" dirty="0" smtClean="0"/>
          </a:p>
          <a:p>
            <a:r>
              <a:rPr lang="en-US" dirty="0" smtClean="0"/>
              <a:t>But </a:t>
            </a:r>
            <a:r>
              <a:rPr lang="en-US" dirty="0"/>
              <a:t>we found that many neighborhoods </a:t>
            </a:r>
            <a:r>
              <a:rPr lang="en-US" dirty="0" smtClean="0"/>
              <a:t>was having </a:t>
            </a:r>
            <a:r>
              <a:rPr lang="en-US" dirty="0"/>
              <a:t>less than 10 venues returned. In order to build an appealing recommendation model, we filtered out these locations. The remaining locations were used to create a clustering model. The best number of clusters i.e. </a:t>
            </a:r>
            <a:r>
              <a:rPr lang="en-US" b="1" dirty="0"/>
              <a:t>8</a:t>
            </a:r>
            <a:r>
              <a:rPr lang="en-US" dirty="0" smtClean="0"/>
              <a:t> </a:t>
            </a:r>
            <a:r>
              <a:rPr lang="en-US" dirty="0"/>
              <a:t>was obtained using the silhouette score. Each cluster was examined to find the most venue categories present, that defines the characteristics for that particular cluster.</a:t>
            </a:r>
          </a:p>
          <a:p>
            <a:r>
              <a:rPr lang="en-US" dirty="0"/>
              <a:t>A few examples for the applications that the clusters can be used for have also been discussed. A map showing the clusters have been provided. Both these can be used by stakeholders to decide the location for the particular type of business. A major drawback of this project was that the Foursquare API returned only few venues in each </a:t>
            </a:r>
            <a:r>
              <a:rPr lang="en-US" dirty="0" smtClean="0"/>
              <a:t>neighborhood owing to </a:t>
            </a:r>
            <a:r>
              <a:rPr lang="en-US" dirty="0"/>
              <a:t>listing efficacy. </a:t>
            </a:r>
            <a:r>
              <a:rPr lang="en-US" dirty="0"/>
              <a:t>As a future improvement, better data sources can be </a:t>
            </a:r>
            <a:r>
              <a:rPr lang="en-US" dirty="0" smtClean="0"/>
              <a:t>used (in place of Foursquare) </a:t>
            </a:r>
            <a:r>
              <a:rPr lang="en-US" dirty="0"/>
              <a:t>to obtain more venues in each neighborhood. </a:t>
            </a:r>
            <a:endParaRPr lang="en-US" dirty="0" smtClean="0"/>
          </a:p>
          <a:p>
            <a:endParaRPr lang="en-US" dirty="0"/>
          </a:p>
          <a:p>
            <a:r>
              <a:rPr lang="en-US" dirty="0" smtClean="0"/>
              <a:t>However, based on the available data and analytics presented thereupon a decision can be easily draw by the users to decide their entrepreneurial venture.</a:t>
            </a:r>
            <a:endParaRPr lang="en-US" dirty="0"/>
          </a:p>
        </p:txBody>
      </p:sp>
    </p:spTree>
    <p:extLst>
      <p:ext uri="{BB962C8B-B14F-4D97-AF65-F5344CB8AC3E}">
        <p14:creationId xmlns:p14="http://schemas.microsoft.com/office/powerpoint/2010/main" val="1056264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392785" y="0"/>
            <a:ext cx="2295318" cy="1119693"/>
          </a:xfrm>
        </p:spPr>
        <p:txBody>
          <a:bodyPr/>
          <a:lstStyle/>
          <a:p>
            <a:r>
              <a:rPr lang="en-US" dirty="0" smtClean="0"/>
              <a:t>index</a:t>
            </a:r>
            <a:endParaRPr lang="en-US" dirty="0"/>
          </a:p>
        </p:txBody>
      </p:sp>
      <p:sp>
        <p:nvSpPr>
          <p:cNvPr id="14" name="Shape 139"/>
          <p:cNvSpPr/>
          <p:nvPr/>
        </p:nvSpPr>
        <p:spPr>
          <a:xfrm>
            <a:off x="4228164" y="2959056"/>
            <a:ext cx="1365232" cy="1"/>
          </a:xfrm>
          <a:prstGeom prst="line">
            <a:avLst/>
          </a:prstGeom>
          <a:noFill/>
          <a:ln w="9525" cap="flat">
            <a:solidFill>
              <a:srgbClr val="01B5AA"/>
            </a:solidFill>
            <a:prstDash val="sysDot"/>
            <a:round/>
          </a:ln>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
        <p:nvSpPr>
          <p:cNvPr id="15" name="Shape 147"/>
          <p:cNvSpPr/>
          <p:nvPr/>
        </p:nvSpPr>
        <p:spPr>
          <a:xfrm>
            <a:off x="2356519" y="2952588"/>
            <a:ext cx="1365233" cy="1"/>
          </a:xfrm>
          <a:prstGeom prst="line">
            <a:avLst/>
          </a:prstGeom>
          <a:noFill/>
          <a:ln w="9525" cap="flat">
            <a:solidFill>
              <a:srgbClr val="01B5AA"/>
            </a:solidFill>
            <a:prstDash val="sysDot"/>
            <a:round/>
          </a:ln>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
        <p:nvSpPr>
          <p:cNvPr id="17" name="Text Placeholder 5"/>
          <p:cNvSpPr txBox="1">
            <a:spLocks/>
          </p:cNvSpPr>
          <p:nvPr/>
        </p:nvSpPr>
        <p:spPr>
          <a:xfrm>
            <a:off x="2356518" y="3141587"/>
            <a:ext cx="1828800" cy="667295"/>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500" kern="1200" baseline="0">
                <a:solidFill>
                  <a:srgbClr val="333333"/>
                </a:solidFill>
                <a:latin typeface="Tahoma" charset="0"/>
                <a:ea typeface="Tahoma" charset="0"/>
                <a:cs typeface="Tahom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chemeClr val="tx1">
                    <a:lumMod val="50000"/>
                    <a:lumOff val="50000"/>
                  </a:schemeClr>
                </a:solidFill>
              </a:rPr>
              <a:t>Background: Business Problem </a:t>
            </a:r>
            <a:endParaRPr lang="en-US" sz="1800" dirty="0">
              <a:solidFill>
                <a:schemeClr val="tx1">
                  <a:lumMod val="50000"/>
                  <a:lumOff val="50000"/>
                </a:schemeClr>
              </a:solidFill>
            </a:endParaRPr>
          </a:p>
        </p:txBody>
      </p:sp>
      <p:sp>
        <p:nvSpPr>
          <p:cNvPr id="19" name="Text Placeholder 5"/>
          <p:cNvSpPr txBox="1">
            <a:spLocks/>
          </p:cNvSpPr>
          <p:nvPr/>
        </p:nvSpPr>
        <p:spPr>
          <a:xfrm>
            <a:off x="4228164" y="4743658"/>
            <a:ext cx="1828800" cy="667295"/>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500" kern="1200" baseline="0">
                <a:solidFill>
                  <a:srgbClr val="333333"/>
                </a:solidFill>
                <a:latin typeface="Tahoma" charset="0"/>
                <a:ea typeface="Tahoma" charset="0"/>
                <a:cs typeface="Tahom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chemeClr val="tx1">
                    <a:lumMod val="50000"/>
                    <a:lumOff val="50000"/>
                  </a:schemeClr>
                </a:solidFill>
              </a:rPr>
              <a:t>Discussion</a:t>
            </a:r>
            <a:endParaRPr lang="en-US" sz="1800" dirty="0">
              <a:solidFill>
                <a:schemeClr val="tx1">
                  <a:lumMod val="50000"/>
                  <a:lumOff val="50000"/>
                </a:schemeClr>
              </a:solidFill>
            </a:endParaRPr>
          </a:p>
        </p:txBody>
      </p:sp>
      <p:sp>
        <p:nvSpPr>
          <p:cNvPr id="20" name="Text Placeholder 17"/>
          <p:cNvSpPr txBox="1">
            <a:spLocks/>
          </p:cNvSpPr>
          <p:nvPr/>
        </p:nvSpPr>
        <p:spPr>
          <a:xfrm>
            <a:off x="4228164" y="2473280"/>
            <a:ext cx="762000" cy="476132"/>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3000" b="1" kern="1200">
                <a:solidFill>
                  <a:srgbClr val="00B5AA"/>
                </a:solidFill>
                <a:latin typeface="Tahoma" charset="0"/>
                <a:ea typeface="Tahoma" charset="0"/>
                <a:cs typeface="Tahoma" charset="0"/>
              </a:defRPr>
            </a:lvl1pPr>
            <a:lvl2pPr marL="4572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2pPr>
            <a:lvl3pPr marL="9144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3pPr>
            <a:lvl4pPr marL="13716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4pPr>
            <a:lvl5pPr marL="18288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solidFill>
                  <a:srgbClr val="04214A"/>
                </a:solidFill>
              </a:rPr>
              <a:t>02</a:t>
            </a:r>
            <a:endParaRPr lang="en-US" sz="3600" dirty="0">
              <a:solidFill>
                <a:srgbClr val="04214A"/>
              </a:solidFill>
            </a:endParaRPr>
          </a:p>
        </p:txBody>
      </p:sp>
      <p:sp>
        <p:nvSpPr>
          <p:cNvPr id="21" name="Text Placeholder 17"/>
          <p:cNvSpPr txBox="1">
            <a:spLocks/>
          </p:cNvSpPr>
          <p:nvPr/>
        </p:nvSpPr>
        <p:spPr>
          <a:xfrm>
            <a:off x="2356518" y="2476455"/>
            <a:ext cx="762000" cy="476132"/>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3000" b="1" kern="1200">
                <a:solidFill>
                  <a:srgbClr val="00B5AA"/>
                </a:solidFill>
                <a:latin typeface="Tahoma" charset="0"/>
                <a:ea typeface="Tahoma" charset="0"/>
                <a:cs typeface="Tahoma" charset="0"/>
              </a:defRPr>
            </a:lvl1pPr>
            <a:lvl2pPr marL="4572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2pPr>
            <a:lvl3pPr marL="9144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3pPr>
            <a:lvl4pPr marL="13716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4pPr>
            <a:lvl5pPr marL="18288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solidFill>
                  <a:srgbClr val="04214A"/>
                </a:solidFill>
              </a:rPr>
              <a:t>01</a:t>
            </a:r>
            <a:endParaRPr lang="en-US" sz="3600" dirty="0">
              <a:solidFill>
                <a:srgbClr val="04214A"/>
              </a:solidFill>
            </a:endParaRPr>
          </a:p>
        </p:txBody>
      </p:sp>
      <p:sp>
        <p:nvSpPr>
          <p:cNvPr id="23" name="Shape 143"/>
          <p:cNvSpPr/>
          <p:nvPr/>
        </p:nvSpPr>
        <p:spPr>
          <a:xfrm>
            <a:off x="4228164" y="4560275"/>
            <a:ext cx="1365233" cy="1"/>
          </a:xfrm>
          <a:prstGeom prst="line">
            <a:avLst/>
          </a:prstGeom>
          <a:noFill/>
          <a:ln w="9525" cap="flat">
            <a:solidFill>
              <a:srgbClr val="01B5AA"/>
            </a:solidFill>
            <a:prstDash val="sysDot"/>
            <a:round/>
          </a:ln>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
        <p:nvSpPr>
          <p:cNvPr id="24" name="Text Placeholder 17"/>
          <p:cNvSpPr txBox="1">
            <a:spLocks/>
          </p:cNvSpPr>
          <p:nvPr/>
        </p:nvSpPr>
        <p:spPr>
          <a:xfrm>
            <a:off x="4228164" y="4079987"/>
            <a:ext cx="762000" cy="476132"/>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3000" b="1" kern="1200">
                <a:solidFill>
                  <a:srgbClr val="00B5AA"/>
                </a:solidFill>
                <a:latin typeface="Tahoma" charset="0"/>
                <a:ea typeface="Tahoma" charset="0"/>
                <a:cs typeface="Tahoma" charset="0"/>
              </a:defRPr>
            </a:lvl1pPr>
            <a:lvl2pPr marL="4572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2pPr>
            <a:lvl3pPr marL="9144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3pPr>
            <a:lvl4pPr marL="13716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4pPr>
            <a:lvl5pPr marL="18288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solidFill>
                  <a:srgbClr val="04214A"/>
                </a:solidFill>
              </a:rPr>
              <a:t>05</a:t>
            </a:r>
            <a:endParaRPr lang="en-US" sz="3600" dirty="0">
              <a:solidFill>
                <a:srgbClr val="04214A"/>
              </a:solidFill>
            </a:endParaRPr>
          </a:p>
        </p:txBody>
      </p:sp>
      <p:sp>
        <p:nvSpPr>
          <p:cNvPr id="25" name="Shape 151"/>
          <p:cNvSpPr/>
          <p:nvPr/>
        </p:nvSpPr>
        <p:spPr>
          <a:xfrm>
            <a:off x="2379768" y="4562590"/>
            <a:ext cx="1365233" cy="1"/>
          </a:xfrm>
          <a:prstGeom prst="line">
            <a:avLst/>
          </a:prstGeom>
          <a:noFill/>
          <a:ln w="9525" cap="flat">
            <a:solidFill>
              <a:srgbClr val="01B5AA"/>
            </a:solidFill>
            <a:prstDash val="sysDot"/>
            <a:round/>
          </a:ln>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
        <p:nvSpPr>
          <p:cNvPr id="26" name="Text Placeholder 5"/>
          <p:cNvSpPr txBox="1">
            <a:spLocks/>
          </p:cNvSpPr>
          <p:nvPr/>
        </p:nvSpPr>
        <p:spPr>
          <a:xfrm>
            <a:off x="2322541" y="4739501"/>
            <a:ext cx="1828800" cy="667295"/>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500" kern="1200" baseline="0">
                <a:solidFill>
                  <a:srgbClr val="333333"/>
                </a:solidFill>
                <a:latin typeface="Tahoma" charset="0"/>
                <a:ea typeface="Tahoma" charset="0"/>
                <a:cs typeface="Tahom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1">
                    <a:lumMod val="50000"/>
                    <a:lumOff val="50000"/>
                  </a:schemeClr>
                </a:solidFill>
              </a:rPr>
              <a:t>Analytics &amp; Results</a:t>
            </a:r>
            <a:endParaRPr lang="en-US" sz="1800" dirty="0">
              <a:solidFill>
                <a:schemeClr val="tx1">
                  <a:lumMod val="50000"/>
                  <a:lumOff val="50000"/>
                </a:schemeClr>
              </a:solidFill>
            </a:endParaRPr>
          </a:p>
        </p:txBody>
      </p:sp>
      <p:sp>
        <p:nvSpPr>
          <p:cNvPr id="27" name="Text Placeholder 17"/>
          <p:cNvSpPr txBox="1">
            <a:spLocks/>
          </p:cNvSpPr>
          <p:nvPr/>
        </p:nvSpPr>
        <p:spPr>
          <a:xfrm>
            <a:off x="2379767" y="4079987"/>
            <a:ext cx="762000" cy="476132"/>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3000" b="1" kern="1200">
                <a:solidFill>
                  <a:srgbClr val="00B5AA"/>
                </a:solidFill>
                <a:latin typeface="Tahoma" charset="0"/>
                <a:ea typeface="Tahoma" charset="0"/>
                <a:cs typeface="Tahoma" charset="0"/>
              </a:defRPr>
            </a:lvl1pPr>
            <a:lvl2pPr marL="4572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2pPr>
            <a:lvl3pPr marL="9144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3pPr>
            <a:lvl4pPr marL="13716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4pPr>
            <a:lvl5pPr marL="18288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solidFill>
                  <a:srgbClr val="04214A"/>
                </a:solidFill>
              </a:rPr>
              <a:t>04</a:t>
            </a:r>
            <a:endParaRPr lang="en-US" sz="3600" dirty="0">
              <a:solidFill>
                <a:srgbClr val="04214A"/>
              </a:solidFill>
            </a:endParaRPr>
          </a:p>
        </p:txBody>
      </p:sp>
      <p:sp>
        <p:nvSpPr>
          <p:cNvPr id="28" name="Text Placeholder 5"/>
          <p:cNvSpPr txBox="1">
            <a:spLocks/>
          </p:cNvSpPr>
          <p:nvPr/>
        </p:nvSpPr>
        <p:spPr>
          <a:xfrm>
            <a:off x="6294480" y="4747815"/>
            <a:ext cx="1828800" cy="667295"/>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500" kern="1200" baseline="0">
                <a:solidFill>
                  <a:srgbClr val="333333"/>
                </a:solidFill>
                <a:latin typeface="Tahoma" charset="0"/>
                <a:ea typeface="Tahoma" charset="0"/>
                <a:cs typeface="Tahom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chemeClr val="tx1">
                    <a:lumMod val="50000"/>
                    <a:lumOff val="50000"/>
                  </a:schemeClr>
                </a:solidFill>
              </a:rPr>
              <a:t>Conclusion</a:t>
            </a:r>
            <a:endParaRPr lang="en-US" sz="1800" dirty="0">
              <a:solidFill>
                <a:schemeClr val="tx1">
                  <a:lumMod val="50000"/>
                  <a:lumOff val="50000"/>
                </a:schemeClr>
              </a:solidFill>
            </a:endParaRPr>
          </a:p>
        </p:txBody>
      </p:sp>
      <p:sp>
        <p:nvSpPr>
          <p:cNvPr id="29" name="Shape 143"/>
          <p:cNvSpPr/>
          <p:nvPr/>
        </p:nvSpPr>
        <p:spPr>
          <a:xfrm>
            <a:off x="6294480" y="4564432"/>
            <a:ext cx="1365233" cy="1"/>
          </a:xfrm>
          <a:prstGeom prst="line">
            <a:avLst/>
          </a:prstGeom>
          <a:noFill/>
          <a:ln w="9525" cap="flat">
            <a:solidFill>
              <a:srgbClr val="01B5AA"/>
            </a:solidFill>
            <a:prstDash val="sysDot"/>
            <a:round/>
          </a:ln>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
        <p:nvSpPr>
          <p:cNvPr id="30" name="Text Placeholder 17"/>
          <p:cNvSpPr txBox="1">
            <a:spLocks/>
          </p:cNvSpPr>
          <p:nvPr/>
        </p:nvSpPr>
        <p:spPr>
          <a:xfrm>
            <a:off x="6294480" y="4084144"/>
            <a:ext cx="762000" cy="476132"/>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3000" b="1" kern="1200">
                <a:solidFill>
                  <a:srgbClr val="00B5AA"/>
                </a:solidFill>
                <a:latin typeface="Tahoma" charset="0"/>
                <a:ea typeface="Tahoma" charset="0"/>
                <a:cs typeface="Tahoma" charset="0"/>
              </a:defRPr>
            </a:lvl1pPr>
            <a:lvl2pPr marL="4572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2pPr>
            <a:lvl3pPr marL="9144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3pPr>
            <a:lvl4pPr marL="13716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4pPr>
            <a:lvl5pPr marL="18288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smtClean="0">
                <a:solidFill>
                  <a:srgbClr val="04214A"/>
                </a:solidFill>
              </a:rPr>
              <a:t>06</a:t>
            </a:r>
            <a:endParaRPr lang="en-US" sz="3600" dirty="0">
              <a:solidFill>
                <a:srgbClr val="04214A"/>
              </a:solidFill>
            </a:endParaRPr>
          </a:p>
        </p:txBody>
      </p:sp>
      <p:sp>
        <p:nvSpPr>
          <p:cNvPr id="31" name="Shape 139"/>
          <p:cNvSpPr/>
          <p:nvPr/>
        </p:nvSpPr>
        <p:spPr>
          <a:xfrm>
            <a:off x="6294480" y="2959057"/>
            <a:ext cx="1365232" cy="1"/>
          </a:xfrm>
          <a:prstGeom prst="line">
            <a:avLst/>
          </a:prstGeom>
          <a:noFill/>
          <a:ln w="9525" cap="flat">
            <a:solidFill>
              <a:srgbClr val="01B5AA"/>
            </a:solidFill>
            <a:prstDash val="sysDot"/>
            <a:round/>
          </a:ln>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
        <p:nvSpPr>
          <p:cNvPr id="32" name="Text Placeholder 5"/>
          <p:cNvSpPr txBox="1">
            <a:spLocks/>
          </p:cNvSpPr>
          <p:nvPr/>
        </p:nvSpPr>
        <p:spPr>
          <a:xfrm>
            <a:off x="6294480" y="3143900"/>
            <a:ext cx="1828800" cy="667295"/>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500" kern="1200" baseline="0">
                <a:solidFill>
                  <a:srgbClr val="333333"/>
                </a:solidFill>
                <a:latin typeface="Tahoma" charset="0"/>
                <a:ea typeface="Tahoma" charset="0"/>
                <a:cs typeface="Tahom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chemeClr val="tx1">
                    <a:lumMod val="50000"/>
                    <a:lumOff val="50000"/>
                  </a:schemeClr>
                </a:solidFill>
              </a:rPr>
              <a:t>Problem Solving Methodology</a:t>
            </a:r>
            <a:endParaRPr lang="en-US" sz="1800" dirty="0">
              <a:solidFill>
                <a:schemeClr val="tx1">
                  <a:lumMod val="50000"/>
                  <a:lumOff val="50000"/>
                </a:schemeClr>
              </a:solidFill>
            </a:endParaRPr>
          </a:p>
        </p:txBody>
      </p:sp>
      <p:sp>
        <p:nvSpPr>
          <p:cNvPr id="33" name="Text Placeholder 17"/>
          <p:cNvSpPr txBox="1">
            <a:spLocks/>
          </p:cNvSpPr>
          <p:nvPr/>
        </p:nvSpPr>
        <p:spPr>
          <a:xfrm>
            <a:off x="6294480" y="2466961"/>
            <a:ext cx="762000" cy="476132"/>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3000" b="1" kern="1200">
                <a:solidFill>
                  <a:srgbClr val="00B5AA"/>
                </a:solidFill>
                <a:latin typeface="Tahoma" charset="0"/>
                <a:ea typeface="Tahoma" charset="0"/>
                <a:cs typeface="Tahoma" charset="0"/>
              </a:defRPr>
            </a:lvl1pPr>
            <a:lvl2pPr marL="4572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2pPr>
            <a:lvl3pPr marL="9144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3pPr>
            <a:lvl4pPr marL="13716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4pPr>
            <a:lvl5pPr marL="18288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solidFill>
                  <a:srgbClr val="04214A"/>
                </a:solidFill>
              </a:rPr>
              <a:t>03</a:t>
            </a:r>
            <a:endParaRPr lang="en-US" sz="3600" dirty="0">
              <a:solidFill>
                <a:srgbClr val="04214A"/>
              </a:solidFill>
            </a:endParaRPr>
          </a:p>
        </p:txBody>
      </p:sp>
      <p:sp>
        <p:nvSpPr>
          <p:cNvPr id="34" name="Text Placeholder 5"/>
          <p:cNvSpPr txBox="1">
            <a:spLocks/>
          </p:cNvSpPr>
          <p:nvPr/>
        </p:nvSpPr>
        <p:spPr>
          <a:xfrm>
            <a:off x="4228164" y="3132794"/>
            <a:ext cx="1828800" cy="667295"/>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500" kern="1200" baseline="0">
                <a:solidFill>
                  <a:srgbClr val="333333"/>
                </a:solidFill>
                <a:latin typeface="Tahoma" charset="0"/>
                <a:ea typeface="Tahoma" charset="0"/>
                <a:cs typeface="Tahom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chemeClr val="tx1">
                    <a:lumMod val="50000"/>
                    <a:lumOff val="50000"/>
                  </a:schemeClr>
                </a:solidFill>
              </a:rPr>
              <a:t>Data Gathering</a:t>
            </a:r>
            <a:endParaRPr lang="en-US" sz="1800" dirty="0" smtClean="0">
              <a:solidFill>
                <a:schemeClr val="tx1">
                  <a:lumMod val="50000"/>
                  <a:lumOff val="50000"/>
                </a:schemeClr>
              </a:solidFill>
            </a:endParaRPr>
          </a:p>
        </p:txBody>
      </p:sp>
    </p:spTree>
    <p:extLst>
      <p:ext uri="{BB962C8B-B14F-4D97-AF65-F5344CB8AC3E}">
        <p14:creationId xmlns:p14="http://schemas.microsoft.com/office/powerpoint/2010/main" val="1375934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F014A29-5640-B04D-BA24-5D485DD7B486}"/>
              </a:ext>
            </a:extLst>
          </p:cNvPr>
          <p:cNvSpPr txBox="1">
            <a:spLocks/>
          </p:cNvSpPr>
          <p:nvPr/>
        </p:nvSpPr>
        <p:spPr>
          <a:xfrm>
            <a:off x="780143" y="5500852"/>
            <a:ext cx="10560564" cy="903164"/>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4000" cap="all" dirty="0" smtClean="0"/>
              <a:t>Background: Business Problem</a:t>
            </a:r>
            <a:endParaRPr lang="en-US" sz="4000" cap="all" dirty="0"/>
          </a:p>
        </p:txBody>
      </p:sp>
      <p:sp>
        <p:nvSpPr>
          <p:cNvPr id="3" name="Text Placeholder 4">
            <a:extLst>
              <a:ext uri="{FF2B5EF4-FFF2-40B4-BE49-F238E27FC236}">
                <a16:creationId xmlns:a16="http://schemas.microsoft.com/office/drawing/2014/main" id="{4F137EEB-154B-FA43-BE46-7105B38D988A}"/>
              </a:ext>
            </a:extLst>
          </p:cNvPr>
          <p:cNvSpPr txBox="1">
            <a:spLocks/>
          </p:cNvSpPr>
          <p:nvPr/>
        </p:nvSpPr>
        <p:spPr>
          <a:xfrm>
            <a:off x="780143" y="5119852"/>
            <a:ext cx="901700" cy="381000"/>
          </a:xfrm>
          <a:prstGeom prst="rect">
            <a:avLst/>
          </a:prstGeom>
        </p:spPr>
        <p:txBody>
          <a:bodyPr vert="horz" lIns="91440" tIns="45720" rIns="91440" bIns="45720" rtlCol="0" anchor="ctr"/>
          <a:lstStyle>
            <a:defPPr>
              <a:defRPr lang="en-US"/>
            </a:defPPr>
            <a:lvl1pPr marL="0" algn="l" defTabSz="457200" rtl="0" eaLnBrk="1" latinLnBrk="0" hangingPunct="1">
              <a:defRPr sz="1050" kern="1200" cap="all" baseline="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600" dirty="0" smtClean="0"/>
              <a:t>01</a:t>
            </a:r>
            <a:endParaRPr lang="en-US" sz="3600" dirty="0"/>
          </a:p>
        </p:txBody>
      </p:sp>
      <p:sp>
        <p:nvSpPr>
          <p:cNvPr id="6" name="Shape 147"/>
          <p:cNvSpPr/>
          <p:nvPr/>
        </p:nvSpPr>
        <p:spPr>
          <a:xfrm flipV="1">
            <a:off x="780143" y="5595256"/>
            <a:ext cx="10464801" cy="0"/>
          </a:xfrm>
          <a:prstGeom prst="line">
            <a:avLst/>
          </a:prstGeom>
          <a:noFill/>
          <a:ln w="19050" cap="flat">
            <a:solidFill>
              <a:schemeClr val="tx1"/>
            </a:solidFill>
            <a:prstDash val="sysDot"/>
            <a:round/>
          </a:ln>
          <a:effectLst>
            <a:outerShdw blurRad="50800" dist="38100" dir="5400000" algn="t" rotWithShape="0">
              <a:prstClr val="black">
                <a:alpha val="40000"/>
              </a:prstClr>
            </a:outerShdw>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Tree>
    <p:extLst>
      <p:ext uri="{BB962C8B-B14F-4D97-AF65-F5344CB8AC3E}">
        <p14:creationId xmlns:p14="http://schemas.microsoft.com/office/powerpoint/2010/main" val="353889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5"/>
          <p:cNvSpPr>
            <a:spLocks noGrp="1"/>
          </p:cNvSpPr>
          <p:nvPr>
            <p:ph type="title"/>
          </p:nvPr>
        </p:nvSpPr>
        <p:spPr>
          <a:xfrm>
            <a:off x="4909457" y="0"/>
            <a:ext cx="6702446" cy="1119693"/>
          </a:xfrm>
        </p:spPr>
        <p:txBody>
          <a:bodyPr>
            <a:normAutofit/>
          </a:bodyPr>
          <a:lstStyle/>
          <a:p>
            <a:r>
              <a:rPr lang="en-US" cap="none" dirty="0"/>
              <a:t>Introduction: Business Problem</a:t>
            </a:r>
          </a:p>
        </p:txBody>
      </p:sp>
      <p:sp>
        <p:nvSpPr>
          <p:cNvPr id="37" name="TextBox 36"/>
          <p:cNvSpPr txBox="1"/>
          <p:nvPr/>
        </p:nvSpPr>
        <p:spPr>
          <a:xfrm>
            <a:off x="827315" y="1981201"/>
            <a:ext cx="10918371" cy="3416320"/>
          </a:xfrm>
          <a:prstGeom prst="rect">
            <a:avLst/>
          </a:prstGeom>
          <a:noFill/>
        </p:spPr>
        <p:txBody>
          <a:bodyPr wrap="square" rtlCol="0">
            <a:spAutoFit/>
          </a:bodyPr>
          <a:lstStyle/>
          <a:p>
            <a:r>
              <a:rPr lang="en-US" dirty="0"/>
              <a:t>This project deals with discussing the neighborhoods of </a:t>
            </a:r>
            <a:r>
              <a:rPr lang="en-US" b="1" dirty="0" smtClean="0"/>
              <a:t>Chennai, </a:t>
            </a:r>
            <a:r>
              <a:rPr lang="en-US" dirty="0"/>
              <a:t>Tamilnadu in </a:t>
            </a:r>
            <a:r>
              <a:rPr lang="en-US" dirty="0" smtClean="0"/>
              <a:t>India. This </a:t>
            </a:r>
            <a:r>
              <a:rPr lang="en-US" dirty="0"/>
              <a:t>project would specifically help Business </a:t>
            </a:r>
            <a:r>
              <a:rPr lang="en-US" dirty="0" smtClean="0"/>
              <a:t>community </a:t>
            </a:r>
            <a:r>
              <a:rPr lang="en-US" dirty="0"/>
              <a:t>planning to start </a:t>
            </a:r>
            <a:r>
              <a:rPr lang="en-US" b="1" dirty="0"/>
              <a:t>Restaurants, Hotels, </a:t>
            </a:r>
            <a:r>
              <a:rPr lang="en-US" b="1" dirty="0" smtClean="0"/>
              <a:t>Café etc</a:t>
            </a:r>
            <a:r>
              <a:rPr lang="en-US" b="1" dirty="0"/>
              <a:t>.</a:t>
            </a:r>
            <a:r>
              <a:rPr lang="en-US" dirty="0"/>
              <a:t> in </a:t>
            </a:r>
            <a:r>
              <a:rPr lang="en-US" dirty="0" smtClean="0"/>
              <a:t>Chennai</a:t>
            </a:r>
            <a:endParaRPr lang="en-US" dirty="0"/>
          </a:p>
          <a:p>
            <a:endParaRPr lang="en-US" dirty="0"/>
          </a:p>
          <a:p>
            <a:r>
              <a:rPr lang="en-US" dirty="0"/>
              <a:t>The </a:t>
            </a:r>
            <a:r>
              <a:rPr lang="en-US" b="1" dirty="0"/>
              <a:t>Foursquare API</a:t>
            </a:r>
            <a:r>
              <a:rPr lang="en-US" dirty="0"/>
              <a:t> is used to access the venues in the neighborhoods. Since, it returns less venues in the neighborhoods, we would be </a:t>
            </a:r>
            <a:r>
              <a:rPr lang="en-US" dirty="0" smtClean="0"/>
              <a:t>analyzing </a:t>
            </a:r>
            <a:r>
              <a:rPr lang="en-US" dirty="0"/>
              <a:t>areas for which countable number of venues are obtained. Then they are clustered based on their venues using Data Science Techniques. Here the </a:t>
            </a:r>
            <a:r>
              <a:rPr lang="en-US" b="1" dirty="0"/>
              <a:t>k-means clustering algorithm</a:t>
            </a:r>
            <a:r>
              <a:rPr lang="en-US" dirty="0"/>
              <a:t> is used to achieve the task. The optimal number of clusters can be obtained using </a:t>
            </a:r>
            <a:r>
              <a:rPr lang="en-US" b="1" dirty="0"/>
              <a:t>silhouette score</a:t>
            </a:r>
            <a:r>
              <a:rPr lang="en-US" dirty="0"/>
              <a:t>. </a:t>
            </a:r>
            <a:r>
              <a:rPr lang="en-US" b="1" dirty="0"/>
              <a:t>Folium visualization library</a:t>
            </a:r>
            <a:r>
              <a:rPr lang="en-US" dirty="0"/>
              <a:t> can be used to visualize the clusters superimposed on the map of Chennai city. </a:t>
            </a:r>
            <a:endParaRPr lang="en-US" dirty="0" smtClean="0"/>
          </a:p>
          <a:p>
            <a:r>
              <a:rPr lang="en-US" dirty="0" smtClean="0"/>
              <a:t>These </a:t>
            </a:r>
            <a:r>
              <a:rPr lang="en-US" dirty="0"/>
              <a:t>clusters </a:t>
            </a:r>
            <a:r>
              <a:rPr lang="en-US" dirty="0" smtClean="0"/>
              <a:t>will </a:t>
            </a:r>
            <a:r>
              <a:rPr lang="en-US" dirty="0"/>
              <a:t>be </a:t>
            </a:r>
            <a:r>
              <a:rPr lang="en-US" dirty="0" smtClean="0"/>
              <a:t>further analyzed </a:t>
            </a:r>
            <a:r>
              <a:rPr lang="en-US" dirty="0"/>
              <a:t>to help </a:t>
            </a:r>
            <a:r>
              <a:rPr lang="en-US" dirty="0" smtClean="0"/>
              <a:t>business </a:t>
            </a:r>
            <a:r>
              <a:rPr lang="en-US" dirty="0"/>
              <a:t>owners </a:t>
            </a:r>
            <a:r>
              <a:rPr lang="en-US" dirty="0" smtClean="0"/>
              <a:t>selecting </a:t>
            </a:r>
            <a:r>
              <a:rPr lang="en-US" dirty="0"/>
              <a:t>a </a:t>
            </a:r>
            <a:r>
              <a:rPr lang="en-US" dirty="0" smtClean="0"/>
              <a:t>potential </a:t>
            </a:r>
            <a:r>
              <a:rPr lang="en-US" dirty="0"/>
              <a:t>location </a:t>
            </a:r>
            <a:r>
              <a:rPr lang="en-US" dirty="0" smtClean="0"/>
              <a:t>to open-up </a:t>
            </a:r>
            <a:r>
              <a:rPr lang="en-US" dirty="0"/>
              <a:t>Hotels, Shopping Malls, Restaurants </a:t>
            </a:r>
            <a:r>
              <a:rPr lang="en-US" dirty="0" smtClean="0"/>
              <a:t>or </a:t>
            </a:r>
            <a:r>
              <a:rPr lang="en-US" dirty="0"/>
              <a:t>Coffee shops.</a:t>
            </a:r>
          </a:p>
          <a:p>
            <a:endParaRPr lang="en-US" dirty="0"/>
          </a:p>
        </p:txBody>
      </p:sp>
    </p:spTree>
    <p:extLst>
      <p:ext uri="{BB962C8B-B14F-4D97-AF65-F5344CB8AC3E}">
        <p14:creationId xmlns:p14="http://schemas.microsoft.com/office/powerpoint/2010/main" val="370344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F014A29-5640-B04D-BA24-5D485DD7B486}"/>
              </a:ext>
            </a:extLst>
          </p:cNvPr>
          <p:cNvSpPr txBox="1">
            <a:spLocks/>
          </p:cNvSpPr>
          <p:nvPr/>
        </p:nvSpPr>
        <p:spPr>
          <a:xfrm>
            <a:off x="780143" y="5500852"/>
            <a:ext cx="10560564" cy="903164"/>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4000" cap="all" dirty="0" smtClean="0"/>
              <a:t>DATA Gathering</a:t>
            </a:r>
            <a:endParaRPr lang="en-US" sz="4000" cap="all" dirty="0"/>
          </a:p>
        </p:txBody>
      </p:sp>
      <p:sp>
        <p:nvSpPr>
          <p:cNvPr id="3" name="Text Placeholder 4">
            <a:extLst>
              <a:ext uri="{FF2B5EF4-FFF2-40B4-BE49-F238E27FC236}">
                <a16:creationId xmlns:a16="http://schemas.microsoft.com/office/drawing/2014/main" id="{4F137EEB-154B-FA43-BE46-7105B38D988A}"/>
              </a:ext>
            </a:extLst>
          </p:cNvPr>
          <p:cNvSpPr txBox="1">
            <a:spLocks/>
          </p:cNvSpPr>
          <p:nvPr/>
        </p:nvSpPr>
        <p:spPr>
          <a:xfrm>
            <a:off x="780143" y="5119852"/>
            <a:ext cx="901700" cy="381000"/>
          </a:xfrm>
          <a:prstGeom prst="rect">
            <a:avLst/>
          </a:prstGeom>
        </p:spPr>
        <p:txBody>
          <a:bodyPr vert="horz" lIns="91440" tIns="45720" rIns="91440" bIns="45720" rtlCol="0" anchor="ctr"/>
          <a:lstStyle>
            <a:defPPr>
              <a:defRPr lang="en-US"/>
            </a:defPPr>
            <a:lvl1pPr marL="0" algn="l" defTabSz="457200" rtl="0" eaLnBrk="1" latinLnBrk="0" hangingPunct="1">
              <a:defRPr sz="1050" kern="1200" cap="all" baseline="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600" dirty="0" smtClean="0"/>
              <a:t>02</a:t>
            </a:r>
            <a:endParaRPr lang="en-US" sz="3600" dirty="0"/>
          </a:p>
        </p:txBody>
      </p:sp>
      <p:sp>
        <p:nvSpPr>
          <p:cNvPr id="6" name="Shape 147"/>
          <p:cNvSpPr/>
          <p:nvPr/>
        </p:nvSpPr>
        <p:spPr>
          <a:xfrm flipV="1">
            <a:off x="780143" y="5595256"/>
            <a:ext cx="10464801" cy="0"/>
          </a:xfrm>
          <a:prstGeom prst="line">
            <a:avLst/>
          </a:prstGeom>
          <a:noFill/>
          <a:ln w="19050" cap="flat">
            <a:solidFill>
              <a:schemeClr val="tx1"/>
            </a:solidFill>
            <a:prstDash val="sysDot"/>
            <a:round/>
          </a:ln>
          <a:effectLst>
            <a:outerShdw blurRad="50800" dist="38100" dir="5400000" algn="t" rotWithShape="0">
              <a:prstClr val="black">
                <a:alpha val="40000"/>
              </a:prstClr>
            </a:outerShdw>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Tree>
    <p:extLst>
      <p:ext uri="{BB962C8B-B14F-4D97-AF65-F5344CB8AC3E}">
        <p14:creationId xmlns:p14="http://schemas.microsoft.com/office/powerpoint/2010/main" val="2754282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5"/>
          <p:cNvSpPr>
            <a:spLocks noGrp="1"/>
          </p:cNvSpPr>
          <p:nvPr>
            <p:ph type="title"/>
          </p:nvPr>
        </p:nvSpPr>
        <p:spPr>
          <a:xfrm>
            <a:off x="4909457" y="0"/>
            <a:ext cx="6702446" cy="1119693"/>
          </a:xfrm>
        </p:spPr>
        <p:txBody>
          <a:bodyPr>
            <a:normAutofit/>
          </a:bodyPr>
          <a:lstStyle/>
          <a:p>
            <a:pPr algn="r"/>
            <a:r>
              <a:rPr lang="en-US" cap="none" dirty="0" smtClean="0"/>
              <a:t>Data Gathering</a:t>
            </a:r>
            <a:endParaRPr lang="en-US" cap="none" dirty="0"/>
          </a:p>
        </p:txBody>
      </p:sp>
      <p:sp>
        <p:nvSpPr>
          <p:cNvPr id="37" name="TextBox 36"/>
          <p:cNvSpPr txBox="1"/>
          <p:nvPr/>
        </p:nvSpPr>
        <p:spPr>
          <a:xfrm>
            <a:off x="827315" y="2057401"/>
            <a:ext cx="10918371" cy="4524315"/>
          </a:xfrm>
          <a:prstGeom prst="rect">
            <a:avLst/>
          </a:prstGeom>
          <a:noFill/>
        </p:spPr>
        <p:txBody>
          <a:bodyPr wrap="square" rtlCol="0">
            <a:spAutoFit/>
          </a:bodyPr>
          <a:lstStyle/>
          <a:p>
            <a:r>
              <a:rPr lang="en-US" dirty="0" smtClean="0"/>
              <a:t>Chennai </a:t>
            </a:r>
            <a:r>
              <a:rPr lang="en-US" dirty="0"/>
              <a:t>has multiple </a:t>
            </a:r>
            <a:r>
              <a:rPr lang="en-US" dirty="0" smtClean="0"/>
              <a:t>potential neighborhoods</a:t>
            </a:r>
            <a:r>
              <a:rPr lang="en-US" dirty="0"/>
              <a:t>. </a:t>
            </a:r>
            <a:r>
              <a:rPr lang="en-US" dirty="0" smtClean="0"/>
              <a:t>Let’s </a:t>
            </a:r>
            <a:r>
              <a:rPr lang="en-US" dirty="0"/>
              <a:t>use the following dataset </a:t>
            </a:r>
            <a:r>
              <a:rPr lang="en-US" dirty="0" smtClean="0"/>
              <a:t>with data wrangling and beautification techniques to produce meaningful information.</a:t>
            </a:r>
            <a:endParaRPr lang="en-US" dirty="0"/>
          </a:p>
          <a:p>
            <a:endParaRPr lang="en-US" dirty="0" smtClean="0"/>
          </a:p>
          <a:p>
            <a:pPr marL="285750" indent="-285750">
              <a:buFont typeface="Wingdings" panose="05000000000000000000" pitchFamily="2" charset="2"/>
              <a:buChar char="Ø"/>
            </a:pPr>
            <a:r>
              <a:rPr lang="en-US" u="sng" dirty="0" smtClean="0"/>
              <a:t>Loading Data from various sources</a:t>
            </a:r>
          </a:p>
          <a:p>
            <a:r>
              <a:rPr lang="en-US" dirty="0" smtClean="0"/>
              <a:t>Chennai Neighborhood data with their </a:t>
            </a:r>
            <a:r>
              <a:rPr lang="en-US" dirty="0"/>
              <a:t>Latitude and Longitude </a:t>
            </a:r>
            <a:r>
              <a:rPr lang="en-US" dirty="0" smtClean="0"/>
              <a:t>from below path and then converting html data into a data frame (table). </a:t>
            </a:r>
            <a:r>
              <a:rPr lang="en-US" dirty="0"/>
              <a:t/>
            </a:r>
            <a:br>
              <a:rPr lang="en-US" dirty="0"/>
            </a:br>
            <a:r>
              <a:rPr lang="en-US" dirty="0">
                <a:solidFill>
                  <a:srgbClr val="002060"/>
                </a:solidFill>
                <a:hlinkClick r:id="rId2"/>
              </a:rPr>
              <a:t>https://</a:t>
            </a:r>
            <a:r>
              <a:rPr lang="en-US" dirty="0" smtClean="0">
                <a:solidFill>
                  <a:srgbClr val="002060"/>
                </a:solidFill>
                <a:hlinkClick r:id="rId2"/>
              </a:rPr>
              <a:t>chennaiiq.com/chennai/latitude_longitude_areas.asp</a:t>
            </a:r>
            <a:endParaRPr lang="en-US" dirty="0" smtClean="0">
              <a:solidFill>
                <a:srgbClr val="002060"/>
              </a:solidFill>
            </a:endParaRPr>
          </a:p>
          <a:p>
            <a:endParaRPr lang="en-US" dirty="0">
              <a:solidFill>
                <a:srgbClr val="002060"/>
              </a:solidFill>
            </a:endParaRPr>
          </a:p>
          <a:p>
            <a:pPr marL="285750" indent="-285750">
              <a:buFont typeface="Wingdings" panose="05000000000000000000" pitchFamily="2" charset="2"/>
              <a:buChar char="Ø"/>
            </a:pPr>
            <a:r>
              <a:rPr lang="en-US" u="sng" dirty="0"/>
              <a:t>Exploring </a:t>
            </a:r>
            <a:r>
              <a:rPr lang="en-US" u="sng" dirty="0" smtClean="0"/>
              <a:t>Neighborhood with Chennai City Map</a:t>
            </a:r>
          </a:p>
          <a:p>
            <a:r>
              <a:rPr lang="en-US" dirty="0" smtClean="0"/>
              <a:t>Neighborhood venues will be explored within a radius of 500 meters from respective Lat</a:t>
            </a:r>
            <a:r>
              <a:rPr lang="en-US" dirty="0"/>
              <a:t>. And Long. from earlier dataset </a:t>
            </a:r>
            <a:r>
              <a:rPr lang="en-US" dirty="0" smtClean="0"/>
              <a:t>created with the help of Foursquare API.</a:t>
            </a:r>
            <a:endParaRPr lang="en-US" dirty="0"/>
          </a:p>
          <a:p>
            <a:r>
              <a:rPr lang="en-CA" dirty="0">
                <a:solidFill>
                  <a:srgbClr val="002060"/>
                </a:solidFill>
                <a:hlinkClick r:id="rId3"/>
              </a:rPr>
              <a:t>https://api.foursquare.com</a:t>
            </a:r>
            <a:endParaRPr lang="en-CA" dirty="0">
              <a:solidFill>
                <a:srgbClr val="002060"/>
              </a:solidFill>
            </a:endParaRPr>
          </a:p>
          <a:p>
            <a:endParaRPr lang="en-US" dirty="0" smtClean="0"/>
          </a:p>
          <a:p>
            <a:endParaRPr lang="en-US" dirty="0"/>
          </a:p>
          <a:p>
            <a:endParaRPr lang="en-US" dirty="0"/>
          </a:p>
          <a:p>
            <a:endParaRPr lang="en-US" dirty="0">
              <a:solidFill>
                <a:srgbClr val="002060"/>
              </a:solidFill>
            </a:endParaRPr>
          </a:p>
        </p:txBody>
      </p:sp>
    </p:spTree>
    <p:extLst>
      <p:ext uri="{BB962C8B-B14F-4D97-AF65-F5344CB8AC3E}">
        <p14:creationId xmlns:p14="http://schemas.microsoft.com/office/powerpoint/2010/main" val="2045980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F014A29-5640-B04D-BA24-5D485DD7B486}"/>
              </a:ext>
            </a:extLst>
          </p:cNvPr>
          <p:cNvSpPr txBox="1">
            <a:spLocks/>
          </p:cNvSpPr>
          <p:nvPr/>
        </p:nvSpPr>
        <p:spPr>
          <a:xfrm>
            <a:off x="780143" y="5500852"/>
            <a:ext cx="10560564" cy="903164"/>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4000" cap="all" dirty="0" smtClean="0"/>
              <a:t>Problem solving methodology</a:t>
            </a:r>
            <a:endParaRPr lang="en-US" sz="4000" cap="all" dirty="0"/>
          </a:p>
        </p:txBody>
      </p:sp>
      <p:sp>
        <p:nvSpPr>
          <p:cNvPr id="3" name="Text Placeholder 4">
            <a:extLst>
              <a:ext uri="{FF2B5EF4-FFF2-40B4-BE49-F238E27FC236}">
                <a16:creationId xmlns:a16="http://schemas.microsoft.com/office/drawing/2014/main" id="{4F137EEB-154B-FA43-BE46-7105B38D988A}"/>
              </a:ext>
            </a:extLst>
          </p:cNvPr>
          <p:cNvSpPr txBox="1">
            <a:spLocks/>
          </p:cNvSpPr>
          <p:nvPr/>
        </p:nvSpPr>
        <p:spPr>
          <a:xfrm>
            <a:off x="780143" y="5119852"/>
            <a:ext cx="901700" cy="381000"/>
          </a:xfrm>
          <a:prstGeom prst="rect">
            <a:avLst/>
          </a:prstGeom>
        </p:spPr>
        <p:txBody>
          <a:bodyPr vert="horz" lIns="91440" tIns="45720" rIns="91440" bIns="45720" rtlCol="0" anchor="ctr"/>
          <a:lstStyle>
            <a:defPPr>
              <a:defRPr lang="en-US"/>
            </a:defPPr>
            <a:lvl1pPr marL="0" algn="l" defTabSz="457200" rtl="0" eaLnBrk="1" latinLnBrk="0" hangingPunct="1">
              <a:defRPr sz="1050" kern="1200" cap="all" baseline="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600" dirty="0" smtClean="0"/>
              <a:t>03</a:t>
            </a:r>
            <a:endParaRPr lang="en-US" sz="3600" dirty="0"/>
          </a:p>
        </p:txBody>
      </p:sp>
      <p:sp>
        <p:nvSpPr>
          <p:cNvPr id="6" name="Shape 147"/>
          <p:cNvSpPr/>
          <p:nvPr/>
        </p:nvSpPr>
        <p:spPr>
          <a:xfrm flipV="1">
            <a:off x="780143" y="5595256"/>
            <a:ext cx="10464801" cy="0"/>
          </a:xfrm>
          <a:prstGeom prst="line">
            <a:avLst/>
          </a:prstGeom>
          <a:noFill/>
          <a:ln w="19050" cap="flat">
            <a:solidFill>
              <a:schemeClr val="tx1"/>
            </a:solidFill>
            <a:prstDash val="sysDot"/>
            <a:round/>
          </a:ln>
          <a:effectLst>
            <a:outerShdw blurRad="50800" dist="38100" dir="5400000" algn="t" rotWithShape="0">
              <a:prstClr val="black">
                <a:alpha val="40000"/>
              </a:prstClr>
            </a:outerShdw>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Tree>
    <p:extLst>
      <p:ext uri="{BB962C8B-B14F-4D97-AF65-F5344CB8AC3E}">
        <p14:creationId xmlns:p14="http://schemas.microsoft.com/office/powerpoint/2010/main" val="690321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5"/>
          <p:cNvSpPr>
            <a:spLocks noGrp="1"/>
          </p:cNvSpPr>
          <p:nvPr>
            <p:ph type="title"/>
          </p:nvPr>
        </p:nvSpPr>
        <p:spPr>
          <a:xfrm>
            <a:off x="4909457" y="0"/>
            <a:ext cx="6702446" cy="1119693"/>
          </a:xfrm>
        </p:spPr>
        <p:txBody>
          <a:bodyPr>
            <a:normAutofit/>
          </a:bodyPr>
          <a:lstStyle/>
          <a:p>
            <a:r>
              <a:rPr lang="en-US" cap="none" dirty="0" smtClean="0"/>
              <a:t>Problem Solving Methodology</a:t>
            </a:r>
            <a:endParaRPr lang="en-US" cap="none" dirty="0"/>
          </a:p>
        </p:txBody>
      </p:sp>
      <p:sp>
        <p:nvSpPr>
          <p:cNvPr id="37" name="TextBox 36"/>
          <p:cNvSpPr txBox="1"/>
          <p:nvPr/>
        </p:nvSpPr>
        <p:spPr>
          <a:xfrm>
            <a:off x="838201" y="1273630"/>
            <a:ext cx="10918371" cy="4339650"/>
          </a:xfrm>
          <a:prstGeom prst="rect">
            <a:avLst/>
          </a:prstGeom>
          <a:noFill/>
        </p:spPr>
        <p:txBody>
          <a:bodyPr wrap="square" rtlCol="0">
            <a:spAutoFit/>
          </a:bodyPr>
          <a:lstStyle/>
          <a:p>
            <a:pPr lvl="0"/>
            <a:r>
              <a:rPr lang="en-US" dirty="0" smtClean="0">
                <a:solidFill>
                  <a:prstClr val="white"/>
                </a:solidFill>
              </a:rPr>
              <a:t>Choosing </a:t>
            </a:r>
            <a:r>
              <a:rPr lang="en-US" dirty="0">
                <a:solidFill>
                  <a:prstClr val="white"/>
                </a:solidFill>
              </a:rPr>
              <a:t>the correct number of clusters. </a:t>
            </a:r>
            <a:br>
              <a:rPr lang="en-US" dirty="0">
                <a:solidFill>
                  <a:prstClr val="white"/>
                </a:solidFill>
              </a:rPr>
            </a:br>
            <a:endParaRPr lang="en-US" dirty="0">
              <a:solidFill>
                <a:prstClr val="white"/>
              </a:solidFill>
            </a:endParaRPr>
          </a:p>
          <a:p>
            <a:pPr lvl="0"/>
            <a:r>
              <a:rPr lang="en-US" dirty="0">
                <a:solidFill>
                  <a:prstClr val="white"/>
                </a:solidFill>
                <a:hlinkClick r:id="rId2"/>
              </a:rPr>
              <a:t>https://</a:t>
            </a:r>
            <a:r>
              <a:rPr lang="en-US" dirty="0" smtClean="0">
                <a:solidFill>
                  <a:prstClr val="white"/>
                </a:solidFill>
                <a:hlinkClick r:id="rId2"/>
              </a:rPr>
              <a:t>www.jeremyjordan.me/grouping-data-points-with-k-means-clustering</a:t>
            </a:r>
            <a:endParaRPr lang="en-US" dirty="0">
              <a:solidFill>
                <a:prstClr val="white"/>
              </a:solidFill>
            </a:endParaRPr>
          </a:p>
          <a:p>
            <a:pPr lvl="0"/>
            <a:r>
              <a:rPr lang="en-US" dirty="0" smtClean="0">
                <a:solidFill>
                  <a:prstClr val="white"/>
                </a:solidFill>
              </a:rPr>
              <a:t>K </a:t>
            </a:r>
            <a:r>
              <a:rPr lang="en-US" dirty="0">
                <a:solidFill>
                  <a:prstClr val="white"/>
                </a:solidFill>
              </a:rPr>
              <a:t>- Nearest Neighbor clustering technique have been used and </a:t>
            </a:r>
            <a:r>
              <a:rPr lang="en-US" dirty="0" smtClean="0">
                <a:solidFill>
                  <a:prstClr val="white"/>
                </a:solidFill>
              </a:rPr>
              <a:t>to </a:t>
            </a:r>
            <a:r>
              <a:rPr lang="en-US" dirty="0">
                <a:solidFill>
                  <a:prstClr val="white"/>
                </a:solidFill>
              </a:rPr>
              <a:t>find the optimal number of clusters silhouette score metric technique is used</a:t>
            </a:r>
            <a:br>
              <a:rPr lang="en-US" dirty="0">
                <a:solidFill>
                  <a:prstClr val="white"/>
                </a:solidFill>
              </a:rPr>
            </a:br>
            <a:r>
              <a:rPr lang="en-US" dirty="0" smtClean="0">
                <a:solidFill>
                  <a:prstClr val="white"/>
                </a:solidFill>
              </a:rPr>
              <a:t>A </a:t>
            </a:r>
            <a:r>
              <a:rPr lang="en-US" dirty="0">
                <a:solidFill>
                  <a:prstClr val="white"/>
                </a:solidFill>
              </a:rPr>
              <a:t>Silhouette coefficient is calculated for observation, which is then averaged to determine the Silhouette score. </a:t>
            </a:r>
            <a:r>
              <a:rPr lang="en-US" dirty="0" smtClean="0">
                <a:solidFill>
                  <a:prstClr val="white"/>
                </a:solidFill>
              </a:rPr>
              <a:t>The </a:t>
            </a:r>
            <a:r>
              <a:rPr lang="en-US" dirty="0">
                <a:solidFill>
                  <a:prstClr val="white"/>
                </a:solidFill>
              </a:rPr>
              <a:t>coefficient combines the average within-cluster distance with average nearest-cluster distance to assign a value between -1 and 1. A value below zero </a:t>
            </a:r>
            <a:r>
              <a:rPr lang="en-US" dirty="0" smtClean="0">
                <a:solidFill>
                  <a:prstClr val="white"/>
                </a:solidFill>
              </a:rPr>
              <a:t>denotes </a:t>
            </a:r>
            <a:r>
              <a:rPr lang="en-US" dirty="0">
                <a:solidFill>
                  <a:prstClr val="white"/>
                </a:solidFill>
              </a:rPr>
              <a:t>that the observation is probably in the wrong cluster and a value closer to 1 denotes that the observation is a great fit for the cluster and </a:t>
            </a:r>
            <a:r>
              <a:rPr lang="en-US" dirty="0" smtClean="0">
                <a:solidFill>
                  <a:prstClr val="white"/>
                </a:solidFill>
              </a:rPr>
              <a:t>clearly </a:t>
            </a:r>
            <a:r>
              <a:rPr lang="en-US" dirty="0">
                <a:solidFill>
                  <a:prstClr val="white"/>
                </a:solidFill>
              </a:rPr>
              <a:t>separated from other clusters. This coefficient essentially measures how close an observation is to neighboring clusters, where it is desirable </a:t>
            </a:r>
            <a:br>
              <a:rPr lang="en-US" dirty="0">
                <a:solidFill>
                  <a:prstClr val="white"/>
                </a:solidFill>
              </a:rPr>
            </a:br>
            <a:r>
              <a:rPr lang="en-US" dirty="0">
                <a:solidFill>
                  <a:prstClr val="white"/>
                </a:solidFill>
              </a:rPr>
              <a:t>to be the maximum distance possible from neighboring clusters. </a:t>
            </a:r>
            <a:br>
              <a:rPr lang="en-US" dirty="0">
                <a:solidFill>
                  <a:prstClr val="white"/>
                </a:solidFill>
              </a:rPr>
            </a:br>
            <a:r>
              <a:rPr lang="en-US" dirty="0">
                <a:solidFill>
                  <a:prstClr val="white"/>
                </a:solidFill>
              </a:rPr>
              <a:t>We can automatically determine the best number of clusters, k, by selecting the model which yields the highest Silhouette score</a:t>
            </a:r>
            <a:r>
              <a:rPr lang="en-US" dirty="0" smtClean="0">
                <a:solidFill>
                  <a:prstClr val="white"/>
                </a:solidFill>
              </a:rPr>
              <a:t>.</a:t>
            </a:r>
            <a:endParaRPr lang="en-US" dirty="0">
              <a:solidFill>
                <a:prstClr val="white"/>
              </a:solidFill>
            </a:endParaRPr>
          </a:p>
          <a:p>
            <a:pPr lvl="0"/>
            <a:r>
              <a:rPr lang="en-US" b="1" dirty="0" smtClean="0">
                <a:solidFill>
                  <a:prstClr val="white"/>
                </a:solidFill>
              </a:rPr>
              <a:t>My </a:t>
            </a:r>
            <a:r>
              <a:rPr lang="en-US" b="1" dirty="0">
                <a:solidFill>
                  <a:prstClr val="white"/>
                </a:solidFill>
              </a:rPr>
              <a:t>highest score was </a:t>
            </a:r>
            <a:r>
              <a:rPr lang="en-US" sz="2400" b="1" dirty="0">
                <a:solidFill>
                  <a:prstClr val="white"/>
                </a:solidFill>
              </a:rPr>
              <a:t>9</a:t>
            </a:r>
            <a:r>
              <a:rPr lang="en-US" b="1" dirty="0" smtClean="0">
                <a:solidFill>
                  <a:prstClr val="white"/>
                </a:solidFill>
              </a:rPr>
              <a:t>.</a:t>
            </a:r>
            <a:endParaRPr lang="en-US" b="1" dirty="0">
              <a:solidFill>
                <a:prstClr val="white"/>
              </a:solidFill>
            </a:endParaRPr>
          </a:p>
        </p:txBody>
      </p:sp>
    </p:spTree>
    <p:extLst>
      <p:ext uri="{BB962C8B-B14F-4D97-AF65-F5344CB8AC3E}">
        <p14:creationId xmlns:p14="http://schemas.microsoft.com/office/powerpoint/2010/main" val="1772487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F014A29-5640-B04D-BA24-5D485DD7B486}"/>
              </a:ext>
            </a:extLst>
          </p:cNvPr>
          <p:cNvSpPr txBox="1">
            <a:spLocks/>
          </p:cNvSpPr>
          <p:nvPr/>
        </p:nvSpPr>
        <p:spPr>
          <a:xfrm>
            <a:off x="780143" y="5500852"/>
            <a:ext cx="10560564" cy="903164"/>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all" spc="0" normalizeH="0" baseline="0" noProof="0" dirty="0" smtClean="0">
                <a:ln>
                  <a:noFill/>
                </a:ln>
                <a:solidFill>
                  <a:prstClr val="white">
                    <a:tint val="75000"/>
                  </a:prstClr>
                </a:solidFill>
                <a:effectLst/>
                <a:uLnTx/>
                <a:uFillTx/>
                <a:latin typeface="Tw Cen MT" panose="020B0602020104020603"/>
                <a:ea typeface="+mn-ea"/>
                <a:cs typeface="+mn-cs"/>
              </a:rPr>
              <a:t>Analytics &amp; RESULTS</a:t>
            </a:r>
            <a:endParaRPr kumimoji="0" lang="en-US" sz="4000" b="0" i="0" u="none" strike="noStrike" kern="1200" cap="all" spc="0" normalizeH="0" baseline="0" noProof="0" dirty="0">
              <a:ln>
                <a:noFill/>
              </a:ln>
              <a:solidFill>
                <a:prstClr val="white">
                  <a:tint val="75000"/>
                </a:prstClr>
              </a:solidFill>
              <a:effectLst/>
              <a:uLnTx/>
              <a:uFillTx/>
              <a:latin typeface="Tw Cen MT" panose="020B0602020104020603"/>
              <a:ea typeface="+mn-ea"/>
              <a:cs typeface="+mn-cs"/>
            </a:endParaRPr>
          </a:p>
        </p:txBody>
      </p:sp>
      <p:sp>
        <p:nvSpPr>
          <p:cNvPr id="3" name="Text Placeholder 4">
            <a:extLst>
              <a:ext uri="{FF2B5EF4-FFF2-40B4-BE49-F238E27FC236}">
                <a16:creationId xmlns:a16="http://schemas.microsoft.com/office/drawing/2014/main" id="{4F137EEB-154B-FA43-BE46-7105B38D988A}"/>
              </a:ext>
            </a:extLst>
          </p:cNvPr>
          <p:cNvSpPr txBox="1">
            <a:spLocks/>
          </p:cNvSpPr>
          <p:nvPr/>
        </p:nvSpPr>
        <p:spPr>
          <a:xfrm>
            <a:off x="780143" y="5119852"/>
            <a:ext cx="901700" cy="381000"/>
          </a:xfrm>
          <a:prstGeom prst="rect">
            <a:avLst/>
          </a:prstGeom>
        </p:spPr>
        <p:txBody>
          <a:bodyPr vert="horz" lIns="91440" tIns="45720" rIns="91440" bIns="45720" rtlCol="0" anchor="ctr"/>
          <a:lstStyle>
            <a:defPPr>
              <a:defRPr lang="en-US"/>
            </a:defPPr>
            <a:lvl1pPr marL="0" algn="l" defTabSz="457200" rtl="0" eaLnBrk="1" latinLnBrk="0" hangingPunct="1">
              <a:defRPr sz="1050" kern="1200" cap="all" baseline="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all" spc="0" normalizeH="0" baseline="0" noProof="0" dirty="0" smtClean="0">
                <a:ln>
                  <a:noFill/>
                </a:ln>
                <a:solidFill>
                  <a:prstClr val="white">
                    <a:tint val="75000"/>
                  </a:prstClr>
                </a:solidFill>
                <a:effectLst/>
                <a:uLnTx/>
                <a:uFillTx/>
                <a:latin typeface="Tw Cen MT" panose="020B0602020104020603"/>
                <a:ea typeface="+mn-ea"/>
                <a:cs typeface="+mn-cs"/>
              </a:rPr>
              <a:t>04</a:t>
            </a:r>
            <a:endParaRPr kumimoji="0" lang="en-US" sz="3600" b="0" i="0" u="none" strike="noStrike" kern="1200" cap="all" spc="0" normalizeH="0" baseline="0" noProof="0" dirty="0">
              <a:ln>
                <a:noFill/>
              </a:ln>
              <a:solidFill>
                <a:prstClr val="white">
                  <a:tint val="75000"/>
                </a:prstClr>
              </a:solidFill>
              <a:effectLst/>
              <a:uLnTx/>
              <a:uFillTx/>
              <a:latin typeface="Tw Cen MT" panose="020B0602020104020603"/>
              <a:ea typeface="+mn-ea"/>
              <a:cs typeface="+mn-cs"/>
            </a:endParaRPr>
          </a:p>
        </p:txBody>
      </p:sp>
      <p:sp>
        <p:nvSpPr>
          <p:cNvPr id="6" name="Shape 147"/>
          <p:cNvSpPr/>
          <p:nvPr/>
        </p:nvSpPr>
        <p:spPr>
          <a:xfrm flipV="1">
            <a:off x="780143" y="5595256"/>
            <a:ext cx="10464801" cy="0"/>
          </a:xfrm>
          <a:prstGeom prst="line">
            <a:avLst/>
          </a:prstGeom>
          <a:noFill/>
          <a:ln w="19050" cap="flat">
            <a:solidFill>
              <a:schemeClr val="tx1"/>
            </a:solidFill>
            <a:prstDash val="sysDot"/>
            <a:round/>
          </a:ln>
          <a:effectLst>
            <a:outerShdw blurRad="50800" dist="38100" dir="5400000" algn="t" rotWithShape="0">
              <a:prstClr val="black">
                <a:alpha val="40000"/>
              </a:prstClr>
            </a:outerShdw>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Tree>
    <p:extLst>
      <p:ext uri="{BB962C8B-B14F-4D97-AF65-F5344CB8AC3E}">
        <p14:creationId xmlns:p14="http://schemas.microsoft.com/office/powerpoint/2010/main" val="10901372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5222</TotalTime>
  <Words>918</Words>
  <Application>Microsoft Office PowerPoint</Application>
  <PresentationFormat>Widescreen</PresentationFormat>
  <Paragraphs>71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Helvetica</vt:lpstr>
      <vt:lpstr>Tahoma</vt:lpstr>
      <vt:lpstr>Trebuchet MS</vt:lpstr>
      <vt:lpstr>Tw Cen MT</vt:lpstr>
      <vt:lpstr>Wingdings</vt:lpstr>
      <vt:lpstr>Circuit</vt:lpstr>
      <vt:lpstr>     Chennai The Battle of Neighborhoods </vt:lpstr>
      <vt:lpstr>index</vt:lpstr>
      <vt:lpstr>PowerPoint Presentation</vt:lpstr>
      <vt:lpstr>Introduction: Business Problem</vt:lpstr>
      <vt:lpstr>PowerPoint Presentation</vt:lpstr>
      <vt:lpstr>Data Gathering</vt:lpstr>
      <vt:lpstr>PowerPoint Presentation</vt:lpstr>
      <vt:lpstr>Problem Solving Methodology</vt:lpstr>
      <vt:lpstr>PowerPoint Presentation</vt:lpstr>
      <vt:lpstr>Analytics (1/3)</vt:lpstr>
      <vt:lpstr>Analytics (2/3)</vt:lpstr>
      <vt:lpstr>Analytics (2/3)</vt:lpstr>
      <vt:lpstr>Analytics (3/3)</vt:lpstr>
      <vt:lpstr>PowerPoint Presentation</vt:lpstr>
      <vt:lpstr>PowerPoint Presentation</vt:lpstr>
      <vt:lpstr>PowerPoint Presentation</vt:lpstr>
      <vt:lpstr>PowerPoint Presentation</vt:lpstr>
    </vt:vector>
  </TitlesOfParts>
  <Company>MDCBMS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Chennai The Battle of Neighborhoods</dc:title>
  <dc:creator>Balkrishna Mishra (MDCBMS)</dc:creator>
  <cp:lastModifiedBy>Balkrishna Mishra (MDCBMS)</cp:lastModifiedBy>
  <cp:revision>25</cp:revision>
  <dcterms:created xsi:type="dcterms:W3CDTF">2021-03-09T18:05:04Z</dcterms:created>
  <dcterms:modified xsi:type="dcterms:W3CDTF">2021-03-13T09:07:56Z</dcterms:modified>
</cp:coreProperties>
</file>