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sldIdLst>
    <p:sldId id="278" r:id="rId5"/>
    <p:sldId id="280" r:id="rId6"/>
    <p:sldId id="283" r:id="rId7"/>
    <p:sldId id="289" r:id="rId8"/>
    <p:sldId id="290" r:id="rId9"/>
    <p:sldId id="292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2463" y="1398493"/>
            <a:ext cx="6207073" cy="1425567"/>
          </a:xfrm>
        </p:spPr>
        <p:txBody>
          <a:bodyPr/>
          <a:lstStyle/>
          <a:p>
            <a:r>
              <a:rPr lang="en-US" sz="4200" u="sng" dirty="0">
                <a:latin typeface="Arial Rounded MT Bold" panose="020F0704030504030204" pitchFamily="34" charset="0"/>
              </a:rPr>
              <a:t>Tracking anything in high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4188"/>
            <a:ext cx="3493008" cy="110858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E. Gabriel </a:t>
            </a:r>
            <a:r>
              <a:rPr lang="en-US" dirty="0" err="1"/>
              <a:t>Jomar</a:t>
            </a:r>
            <a:endParaRPr lang="en-US" dirty="0"/>
          </a:p>
          <a:p>
            <a:r>
              <a:rPr lang="en-US" dirty="0"/>
              <a:t>Krishi Thiruppathi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93F882-FE0D-4C1E-8A6B-763CB1877CD1}"/>
              </a:ext>
            </a:extLst>
          </p:cNvPr>
          <p:cNvSpPr/>
          <p:nvPr/>
        </p:nvSpPr>
        <p:spPr>
          <a:xfrm>
            <a:off x="4202885" y="227150"/>
            <a:ext cx="37862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PROJECT REVIEW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987" y="295657"/>
            <a:ext cx="6766560" cy="421520"/>
          </a:xfrm>
        </p:spPr>
        <p:txBody>
          <a:bodyPr/>
          <a:lstStyle/>
          <a:p>
            <a:r>
              <a:rPr lang="en-US" sz="1800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987" y="995083"/>
            <a:ext cx="6883101" cy="551329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HQTrack mainly consists of a video multi-object segmenter (VMOS) and a mask refiner (MR)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HQTrack first segments the target objects for each frame via VMOS.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improve the segmentation performance, especially perceiving tiny objects, we cascade a GPM with 8× scale and expand the propagation process to multiple scales.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VMOS, Intern-T is employed as our encoder to enhance object discrimination capabilities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SAM scales up segmentation models by training with a high-quality annotated dataset. HQ-SAM introduces a few additional parameters to the pre-trained SAM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take the prediction mask from VMOS as the input of MR.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Finally, the output mask of HQTrack is selected from the mask results from VMOS and HQ-SAM.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Specifically, we find that for the same target object, the mask refined by HQ-SAM is sometimes completely different from the predicted mask of VMOS (very low IoU score) which instead harms the segmentation performance.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 we set an IoU threshold τ (between masks from VMOS and HQ-SAM) to determine which mask will be used as the final output. Here, the IoU score is higher than τ , we choose the refined mask.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158317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Base model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9A2A7F-6D72-4D05-AC85-7DFE5A76C2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0476" y="842682"/>
            <a:ext cx="10830889" cy="5701553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952" y="210312"/>
            <a:ext cx="10671048" cy="768096"/>
          </a:xfrm>
        </p:spPr>
        <p:txBody>
          <a:bodyPr/>
          <a:lstStyle/>
          <a:p>
            <a:r>
              <a:rPr lang="en-US" dirty="0"/>
              <a:t>Base model results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3BC696-B8A8-43CF-A411-779680D9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77" y="1120591"/>
            <a:ext cx="3756986" cy="19122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A60DA1-8E78-4AB2-9293-83AD27651EF9}"/>
              </a:ext>
            </a:extLst>
          </p:cNvPr>
          <p:cNvSpPr txBox="1"/>
          <p:nvPr/>
        </p:nvSpPr>
        <p:spPr>
          <a:xfrm>
            <a:off x="2747294" y="3129934"/>
            <a:ext cx="375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Tracking performance with different threshold τ on VOTS2023 validation set. Mask refiner (MR) is a SAM H model.</a:t>
            </a:r>
            <a:endParaRPr lang="en-IN" sz="1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37304A1-BE9F-4778-80AD-09136A18D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672" y="1120592"/>
            <a:ext cx="3696020" cy="191224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B83308-B789-478E-A3B5-ED217FFC1A0C}"/>
              </a:ext>
            </a:extLst>
          </p:cNvPr>
          <p:cNvSpPr txBox="1"/>
          <p:nvPr/>
        </p:nvSpPr>
        <p:spPr>
          <a:xfrm>
            <a:off x="7376672" y="3129934"/>
            <a:ext cx="3696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 </a:t>
            </a:r>
            <a:r>
              <a:rPr lang="en-US" sz="1100" dirty="0"/>
              <a:t>Performance on VOTS2023 test set.</a:t>
            </a:r>
            <a:endParaRPr lang="en-IN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D33C9F3-50D8-44D7-A21D-4C6A10AAB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294" y="3744309"/>
            <a:ext cx="3756986" cy="23243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ED3B1BD-DB0D-45CC-B8AA-8EBC095CBAC1}"/>
              </a:ext>
            </a:extLst>
          </p:cNvPr>
          <p:cNvSpPr txBox="1"/>
          <p:nvPr/>
        </p:nvSpPr>
        <p:spPr>
          <a:xfrm>
            <a:off x="2747294" y="6284259"/>
            <a:ext cx="375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VMOS v.s. VMOS + SAM on VOST2023 validation set. SAM is employed to refine all the masks from VMOS.</a:t>
            </a:r>
            <a:endParaRPr lang="en-IN" sz="10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4A2F7C-239E-4D72-98E4-8259A1CEE6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98"/>
          <a:stretch/>
        </p:blipFill>
        <p:spPr>
          <a:xfrm>
            <a:off x="7700149" y="3744309"/>
            <a:ext cx="3208298" cy="240050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617553C-9285-4A36-A2CF-6199D3706CF6}"/>
              </a:ext>
            </a:extLst>
          </p:cNvPr>
          <p:cNvSpPr txBox="1"/>
          <p:nvPr/>
        </p:nvSpPr>
        <p:spPr>
          <a:xfrm>
            <a:off x="7763435" y="6284259"/>
            <a:ext cx="3145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VMOS v.s. HQTrack on VOST2023 test set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159" y="84806"/>
            <a:ext cx="8165592" cy="768096"/>
          </a:xfrm>
        </p:spPr>
        <p:txBody>
          <a:bodyPr/>
          <a:lstStyle/>
          <a:p>
            <a:r>
              <a:rPr lang="en-US" dirty="0"/>
              <a:t>AREas of growth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29B6B-B098-42E6-BC6D-5AB403490079}"/>
              </a:ext>
            </a:extLst>
          </p:cNvPr>
          <p:cNvSpPr txBox="1"/>
          <p:nvPr/>
        </p:nvSpPr>
        <p:spPr>
          <a:xfrm>
            <a:off x="3415822" y="907945"/>
            <a:ext cx="83999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Here the threshold value set </a:t>
            </a:r>
            <a:r>
              <a:rPr lang="en-US" dirty="0"/>
              <a:t>to select mask results from VMOS and SAM (calculating IoU score between the masks from VMOS and SAM) is 0.1 - yields the most promising results. Setting </a:t>
            </a:r>
            <a:r>
              <a:rPr lang="el-GR" dirty="0"/>
              <a:t>τ</a:t>
            </a:r>
            <a:r>
              <a:rPr lang="en-US" dirty="0"/>
              <a:t> in the range of 0-0.1 might increase AUC value.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Instead of employing Intern-T as encoder, other CNN feature extraction models such as </a:t>
            </a:r>
            <a:r>
              <a:rPr lang="en-IN" b="0" i="0" dirty="0">
                <a:solidFill>
                  <a:srgbClr val="1F1F1F"/>
                </a:solidFill>
                <a:effectLst/>
              </a:rPr>
              <a:t>Deformable Convolutional Networks (DCNs) or EfficientNets</a:t>
            </a:r>
            <a:r>
              <a:rPr lang="en-IN" dirty="0">
                <a:solidFill>
                  <a:srgbClr val="1F1F1F"/>
                </a:solidFill>
              </a:rPr>
              <a:t> can be utilized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1F1F1F"/>
              </a:solidFill>
            </a:endParaRPr>
          </a:p>
          <a:p>
            <a:endParaRPr lang="en-IN" dirty="0">
              <a:solidFill>
                <a:srgbClr val="1F1F1F"/>
              </a:solidFill>
            </a:endParaRPr>
          </a:p>
          <a:p>
            <a:endParaRPr lang="en-IN" dirty="0">
              <a:solidFill>
                <a:srgbClr val="1F1F1F"/>
              </a:solidFill>
            </a:endParaRPr>
          </a:p>
          <a:p>
            <a:endParaRPr lang="en-IN" dirty="0">
              <a:solidFill>
                <a:srgbClr val="1F1F1F"/>
              </a:solidFill>
            </a:endParaRPr>
          </a:p>
          <a:p>
            <a:endParaRPr lang="en-IN" dirty="0">
              <a:solidFill>
                <a:srgbClr val="1F1F1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1F1F1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There is a possibility that Batch tracking method can outperform Joint tracking where all target objects get joint tracked with a single tracker. Batch tracking also will have a better understanding of the relationship between the target objects which makes the tracker obtain better robustness to distractor interference and is also gives a better AUC value than single tracking.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A more robust long-term memory mechanism could be developed to improve the tracking accuracy in challenging scenarios.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CD4A6-1526-40A2-831D-966D78D93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15" y="2693762"/>
            <a:ext cx="3906449" cy="17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71406"/>
            <a:ext cx="6532581" cy="653348"/>
          </a:xfrm>
        </p:spPr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989166"/>
            <a:ext cx="8504817" cy="5268200"/>
          </a:xfrm>
        </p:spPr>
        <p:txBody>
          <a:bodyPr>
            <a:normAutofit lnSpcReduction="10000"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1.  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FairMOT: On the Fairness of Detection and Re-identification in Multiple Object Tracking (</a:t>
            </a:r>
            <a:r>
              <a:rPr lang="en-IN" sz="17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  <a:t>Zhang et al., 2020)</a:t>
            </a:r>
            <a:endParaRPr lang="en-US" sz="17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US" sz="16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r>
              <a:rPr lang="en-US" sz="1600" b="0" i="1" dirty="0">
                <a:solidFill>
                  <a:srgbClr val="1F1F1F"/>
                </a:solidFill>
                <a:effectLst/>
                <a:latin typeface="Google Sans"/>
              </a:rPr>
              <a:t>FairMOT is a multiple object tracking (MOT) method that addresses the fairness issue between detection and re-identification tasks equally. In previous MOT methods, the detection task is typically treated as the primary task, and the re-identification task is treated as a secondary task. This can lead to unfairness, as the detection task can be biased towards objects that are easier to detect.</a:t>
            </a:r>
          </a:p>
          <a:p>
            <a:endParaRPr lang="en-US" sz="1600" i="1" dirty="0">
              <a:solidFill>
                <a:srgbClr val="1F1F1F"/>
              </a:solidFill>
              <a:latin typeface="Google Sans"/>
            </a:endParaRPr>
          </a:p>
          <a:p>
            <a:r>
              <a:rPr lang="en-US" sz="1600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2</a:t>
            </a:r>
            <a:r>
              <a:rPr lang="en-US" sz="1700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en-US" sz="17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  <a:t>CenterTrack: Single-Object Tracking with Center Point Representation (Zhou et al., 2021)</a:t>
            </a:r>
          </a:p>
          <a:p>
            <a:endParaRPr lang="en-US" sz="1700" dirty="0">
              <a:solidFill>
                <a:srgbClr val="1F1F1F"/>
              </a:solidFill>
              <a:latin typeface="Georgia" panose="02040502050405020303" pitchFamily="18" charset="0"/>
            </a:endParaRPr>
          </a:p>
          <a:p>
            <a:r>
              <a:rPr lang="en-US" sz="1600" b="0" i="1" dirty="0">
                <a:solidFill>
                  <a:srgbClr val="1F1F1F"/>
                </a:solidFill>
                <a:effectLst/>
                <a:latin typeface="Google Sans"/>
              </a:rPr>
              <a:t>CenterTrack is a single-object tracking method that represents objects as center points . This representation is simple and efficient, and it allows CenterTrack to track objects in a variety of challenging scenarios, such as occlusions, fast motion, and cluttered scenes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sz="1700" b="0" i="0" dirty="0">
              <a:solidFill>
                <a:srgbClr val="1F1F1F"/>
              </a:solidFill>
              <a:effectLst/>
              <a:latin typeface="Georgia" panose="02040502050405020303" pitchFamily="18" charset="0"/>
            </a:endParaRPr>
          </a:p>
          <a:p>
            <a:endParaRPr lang="en-US" sz="1700" b="0" i="0" dirty="0">
              <a:solidFill>
                <a:srgbClr val="1F1F1F"/>
              </a:solidFill>
              <a:effectLst/>
              <a:latin typeface="Georgia" panose="02040502050405020303" pitchFamily="18" charset="0"/>
            </a:endParaRPr>
          </a:p>
          <a:p>
            <a:endParaRPr lang="en-US" sz="1700" b="0" i="0" dirty="0">
              <a:solidFill>
                <a:srgbClr val="1F1F1F"/>
              </a:solidFill>
              <a:effectLst/>
              <a:latin typeface="Georgia" panose="02040502050405020303" pitchFamily="18" charset="0"/>
            </a:endParaRPr>
          </a:p>
          <a:p>
            <a:endParaRPr lang="en-US" sz="1600" b="0" i="1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US" sz="1600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761488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608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Arial Rounded MT Bold</vt:lpstr>
      <vt:lpstr>Georgia</vt:lpstr>
      <vt:lpstr>Google Sans</vt:lpstr>
      <vt:lpstr>Sabon Next LT</vt:lpstr>
      <vt:lpstr>Wingdings</vt:lpstr>
      <vt:lpstr>Office Theme</vt:lpstr>
      <vt:lpstr>Tracking anything in high quality</vt:lpstr>
      <vt:lpstr>About the project</vt:lpstr>
      <vt:lpstr>Base model architecture</vt:lpstr>
      <vt:lpstr>Base model results</vt:lpstr>
      <vt:lpstr>AREas of growth</vt:lpstr>
      <vt:lpstr>Related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anything in high quality</dc:title>
  <dc:subject/>
  <dc:creator>Thiruppathi Appavoo</dc:creator>
  <cp:lastModifiedBy>Thiruppathi Appavoo</cp:lastModifiedBy>
  <cp:revision>16</cp:revision>
  <dcterms:created xsi:type="dcterms:W3CDTF">2023-09-19T04:29:40Z</dcterms:created>
  <dcterms:modified xsi:type="dcterms:W3CDTF">2023-09-26T06:14:32Z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