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41" autoAdjust="0"/>
  </p:normalViewPr>
  <p:slideViewPr>
    <p:cSldViewPr>
      <p:cViewPr varScale="1">
        <p:scale>
          <a:sx n="128" d="100"/>
          <a:sy n="128" d="100"/>
        </p:scale>
        <p:origin x="86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8" d="100"/>
          <a:sy n="138" d="100"/>
        </p:scale>
        <p:origin x="129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6EE9-D0C5-447D-802A-9F611FBF0043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CBB23-99D9-4959-A985-3F9199FE4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7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>
                <a:latin typeface="Comfortaa"/>
                <a:cs typeface="Comfortaa"/>
              </a:rPr>
              <a:t>c </a:t>
            </a:r>
            <a:r>
              <a:rPr spc="135" dirty="0"/>
              <a:t>Project </a:t>
            </a:r>
            <a:r>
              <a:rPr spc="110" dirty="0"/>
              <a:t>Group </a:t>
            </a:r>
            <a:r>
              <a:rPr spc="100" dirty="0"/>
              <a:t>38</a:t>
            </a:r>
            <a:r>
              <a:rPr spc="135" dirty="0"/>
              <a:t> </a:t>
            </a:r>
            <a:r>
              <a:rPr spc="114" dirty="0"/>
              <a:t>(IIIT-H)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>
                <a:latin typeface="Comfortaa"/>
                <a:cs typeface="Comfortaa"/>
              </a:rPr>
              <a:t>c </a:t>
            </a:r>
            <a:r>
              <a:rPr spc="135" dirty="0"/>
              <a:t>Project </a:t>
            </a:r>
            <a:r>
              <a:rPr spc="110" dirty="0"/>
              <a:t>Group </a:t>
            </a:r>
            <a:r>
              <a:rPr spc="100" dirty="0"/>
              <a:t>38</a:t>
            </a:r>
            <a:r>
              <a:rPr spc="135" dirty="0"/>
              <a:t> </a:t>
            </a:r>
            <a:r>
              <a:rPr spc="114" dirty="0"/>
              <a:t>(IIIT-H)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>
                <a:latin typeface="Comfortaa"/>
                <a:cs typeface="Comfortaa"/>
              </a:rPr>
              <a:t>c </a:t>
            </a:r>
            <a:r>
              <a:rPr spc="135" dirty="0"/>
              <a:t>Project </a:t>
            </a:r>
            <a:r>
              <a:rPr spc="110" dirty="0"/>
              <a:t>Group </a:t>
            </a:r>
            <a:r>
              <a:rPr spc="100" dirty="0"/>
              <a:t>38</a:t>
            </a:r>
            <a:r>
              <a:rPr spc="135" dirty="0"/>
              <a:t> </a:t>
            </a:r>
            <a:r>
              <a:rPr spc="114" dirty="0"/>
              <a:t>(IIIT-H)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>
                <a:latin typeface="Comfortaa"/>
                <a:cs typeface="Comfortaa"/>
              </a:rPr>
              <a:t>c </a:t>
            </a:r>
            <a:r>
              <a:rPr spc="135" dirty="0"/>
              <a:t>Project </a:t>
            </a:r>
            <a:r>
              <a:rPr spc="110" dirty="0"/>
              <a:t>Group </a:t>
            </a:r>
            <a:r>
              <a:rPr spc="100" dirty="0"/>
              <a:t>38</a:t>
            </a:r>
            <a:r>
              <a:rPr spc="135" dirty="0"/>
              <a:t> </a:t>
            </a:r>
            <a:r>
              <a:rPr spc="114" dirty="0"/>
              <a:t>(IIIT-H)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>
                <a:latin typeface="Comfortaa"/>
                <a:cs typeface="Comfortaa"/>
              </a:rPr>
              <a:t>c </a:t>
            </a:r>
            <a:r>
              <a:rPr spc="135" dirty="0"/>
              <a:t>Project </a:t>
            </a:r>
            <a:r>
              <a:rPr spc="110" dirty="0"/>
              <a:t>Group </a:t>
            </a:r>
            <a:r>
              <a:rPr spc="100" dirty="0"/>
              <a:t>38</a:t>
            </a:r>
            <a:r>
              <a:rPr spc="135" dirty="0"/>
              <a:t> </a:t>
            </a:r>
            <a:r>
              <a:rPr spc="114" dirty="0"/>
              <a:t>(IIIT-H)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‹#›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FFE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11" y="-3065"/>
            <a:ext cx="5405577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4251" y="967257"/>
            <a:ext cx="3574415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IN" spc="105" dirty="0"/>
              <a:t>April 22</a:t>
            </a:r>
            <a:r>
              <a:rPr lang="en-IN" spc="95" dirty="0"/>
              <a:t>,</a:t>
            </a:r>
            <a:r>
              <a:rPr lang="en-IN" spc="75" dirty="0"/>
              <a:t> </a:t>
            </a:r>
            <a:r>
              <a:rPr lang="en-IN" spc="100" dirty="0"/>
              <a:t>2022</a:t>
            </a:r>
            <a:endParaRPr spc="10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IN" i="1" spc="-130" dirty="0">
                <a:latin typeface="Linux Biolinum O"/>
                <a:cs typeface="Linux Biolinum O"/>
              </a:rPr>
              <a:t>Ⓧ</a:t>
            </a:r>
            <a:r>
              <a:rPr lang="en-IN" spc="-130" dirty="0">
                <a:latin typeface="Comfortaa"/>
                <a:cs typeface="Comfortaa"/>
              </a:rPr>
              <a:t>c </a:t>
            </a:r>
            <a:r>
              <a:rPr lang="en-IN" spc="135" dirty="0"/>
              <a:t>Project </a:t>
            </a:r>
            <a:r>
              <a:rPr lang="en-IN" spc="110" dirty="0"/>
              <a:t>Group </a:t>
            </a:r>
            <a:r>
              <a:rPr lang="en-IN" spc="100" dirty="0"/>
              <a:t>17 (PCE)</a:t>
            </a:r>
            <a:endParaRPr spc="1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379" y="3122957"/>
            <a:ext cx="37592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70" dirty="0"/>
              <a:t> </a:t>
            </a:r>
            <a:endParaRPr spc="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8.png"/><Relationship Id="rId10" Type="http://schemas.openxmlformats.org/officeDocument/2006/relationships/slide" Target="slide1.xml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slide" Target="slide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52.png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21.xm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slide" Target="slide2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slide" Target="slide21.xml"/><Relationship Id="rId4" Type="http://schemas.openxmlformats.org/officeDocument/2006/relationships/image" Target="../media/image31.png"/><Relationship Id="rId9" Type="http://schemas.openxmlformats.org/officeDocument/2006/relationships/image" Target="../media/image3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48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54" y="599642"/>
            <a:ext cx="5586730" cy="82550"/>
          </a:xfrm>
          <a:custGeom>
            <a:avLst/>
            <a:gdLst/>
            <a:ahLst/>
            <a:cxnLst/>
            <a:rect l="l" t="t" r="r" b="b"/>
            <a:pathLst>
              <a:path w="5586730" h="82550">
                <a:moveTo>
                  <a:pt x="553554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6349" y="82384"/>
                </a:lnTo>
                <a:lnTo>
                  <a:pt x="5586349" y="50800"/>
                </a:lnTo>
                <a:lnTo>
                  <a:pt x="5582341" y="31075"/>
                </a:lnTo>
                <a:lnTo>
                  <a:pt x="5571427" y="14922"/>
                </a:lnTo>
                <a:lnTo>
                  <a:pt x="5555274" y="4008"/>
                </a:lnTo>
                <a:lnTo>
                  <a:pt x="5535549" y="0"/>
                </a:lnTo>
                <a:close/>
              </a:path>
            </a:pathLst>
          </a:custGeom>
          <a:solidFill>
            <a:srgbClr val="FF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854" y="631156"/>
            <a:ext cx="5637530" cy="360680"/>
            <a:chOff x="86854" y="631156"/>
            <a:chExt cx="5637530" cy="360680"/>
          </a:xfrm>
        </p:grpSpPr>
        <p:sp>
          <p:nvSpPr>
            <p:cNvPr id="5" name="object 5"/>
            <p:cNvSpPr/>
            <p:nvPr/>
          </p:nvSpPr>
          <p:spPr>
            <a:xfrm>
              <a:off x="137655" y="890003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455" y="877303"/>
              <a:ext cx="5535484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3203" y="650214"/>
              <a:ext cx="50736" cy="2397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854" y="644070"/>
              <a:ext cx="5586730" cy="297180"/>
            </a:xfrm>
            <a:custGeom>
              <a:avLst/>
              <a:gdLst/>
              <a:ahLst/>
              <a:cxnLst/>
              <a:rect l="l" t="t" r="r" b="b"/>
              <a:pathLst>
                <a:path w="5586730" h="297180">
                  <a:moveTo>
                    <a:pt x="5586349" y="0"/>
                  </a:moveTo>
                  <a:lnTo>
                    <a:pt x="0" y="0"/>
                  </a:lnTo>
                  <a:lnTo>
                    <a:pt x="0" y="245932"/>
                  </a:lnTo>
                  <a:lnTo>
                    <a:pt x="4008" y="265657"/>
                  </a:lnTo>
                  <a:lnTo>
                    <a:pt x="14922" y="281810"/>
                  </a:lnTo>
                  <a:lnTo>
                    <a:pt x="31075" y="292724"/>
                  </a:lnTo>
                  <a:lnTo>
                    <a:pt x="50800" y="296733"/>
                  </a:lnTo>
                  <a:lnTo>
                    <a:pt x="5535549" y="296733"/>
                  </a:lnTo>
                  <a:lnTo>
                    <a:pt x="5555274" y="292724"/>
                  </a:lnTo>
                  <a:lnTo>
                    <a:pt x="5571427" y="281810"/>
                  </a:lnTo>
                  <a:lnTo>
                    <a:pt x="5582341" y="265657"/>
                  </a:lnTo>
                  <a:lnTo>
                    <a:pt x="5586349" y="245932"/>
                  </a:lnTo>
                  <a:lnTo>
                    <a:pt x="5586349" y="0"/>
                  </a:lnTo>
                  <a:close/>
                </a:path>
              </a:pathLst>
            </a:custGeom>
            <a:solidFill>
              <a:srgbClr val="FF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3204" y="688308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h="220980">
                  <a:moveTo>
                    <a:pt x="0" y="2207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204" y="675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3204" y="662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204" y="650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204" y="631156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3365" y="651062"/>
            <a:ext cx="3832179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20" dirty="0"/>
              <a:t>Predict</a:t>
            </a:r>
            <a:r>
              <a:rPr lang="en-US" sz="1200" spc="120" dirty="0"/>
              <a:t>ion of song mood through Lyrics</a:t>
            </a:r>
            <a:endParaRPr sz="1200" dirty="0"/>
          </a:p>
        </p:txBody>
      </p:sp>
      <p:sp>
        <p:nvSpPr>
          <p:cNvPr id="15" name="object 15"/>
          <p:cNvSpPr txBox="1"/>
          <p:nvPr/>
        </p:nvSpPr>
        <p:spPr>
          <a:xfrm>
            <a:off x="805522" y="1154898"/>
            <a:ext cx="4196080" cy="18915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1372235" algn="l"/>
                <a:tab pos="2291715" algn="l"/>
                <a:tab pos="3273425" algn="l"/>
              </a:tabLst>
            </a:pPr>
            <a:r>
              <a:rPr lang="en-US" sz="1100" spc="-15" dirty="0">
                <a:latin typeface="Arial"/>
                <a:cs typeface="Arial"/>
              </a:rPr>
              <a:t>Krishi </a:t>
            </a:r>
            <a:r>
              <a:rPr lang="en-US" sz="1050" spc="-15" dirty="0">
                <a:latin typeface="Arial"/>
                <a:cs typeface="Arial"/>
              </a:rPr>
              <a:t>Agrahari</a:t>
            </a:r>
            <a:r>
              <a:rPr lang="en-US" sz="1100" spc="-15" dirty="0">
                <a:latin typeface="Arial"/>
                <a:cs typeface="Arial"/>
              </a:rPr>
              <a:t> </a:t>
            </a:r>
            <a:r>
              <a:rPr lang="en-US" sz="1100" spc="-15" dirty="0" err="1">
                <a:latin typeface="Arial"/>
                <a:cs typeface="Arial"/>
              </a:rPr>
              <a:t>Rajsi</a:t>
            </a:r>
            <a:r>
              <a:rPr lang="en-US" sz="1100" spc="-15" dirty="0">
                <a:latin typeface="Arial"/>
                <a:cs typeface="Arial"/>
              </a:rPr>
              <a:t> </a:t>
            </a:r>
            <a:r>
              <a:rPr lang="en-US" sz="1000" spc="-15" dirty="0" err="1">
                <a:latin typeface="Arial"/>
                <a:cs typeface="Arial"/>
              </a:rPr>
              <a:t>Kesharwani</a:t>
            </a:r>
            <a:r>
              <a:rPr lang="en-US" sz="1100" spc="-90" dirty="0">
                <a:latin typeface="Arial"/>
                <a:cs typeface="Arial"/>
              </a:rPr>
              <a:t>   Kirti </a:t>
            </a:r>
            <a:r>
              <a:rPr lang="en-US" sz="1100" spc="-90" dirty="0" err="1">
                <a:latin typeface="Arial"/>
                <a:cs typeface="Arial"/>
              </a:rPr>
              <a:t>Mohitkar</a:t>
            </a:r>
            <a:r>
              <a:rPr lang="en-US" sz="1100" spc="-90" dirty="0">
                <a:latin typeface="Arial"/>
                <a:cs typeface="Arial"/>
              </a:rPr>
              <a:t>   </a:t>
            </a:r>
            <a:r>
              <a:rPr lang="en-US" sz="1100" spc="-90" dirty="0" err="1">
                <a:latin typeface="Arial"/>
                <a:cs typeface="Arial"/>
              </a:rPr>
              <a:t>Shazia</a:t>
            </a:r>
            <a:r>
              <a:rPr lang="en-US" sz="1100" spc="-90" dirty="0">
                <a:latin typeface="Arial"/>
                <a:cs typeface="Arial"/>
              </a:rPr>
              <a:t> Khan</a:t>
            </a:r>
            <a:r>
              <a:rPr lang="en-US" sz="1100" spc="-85" dirty="0">
                <a:latin typeface="Arial"/>
                <a:cs typeface="Arial"/>
              </a:rPr>
              <a:t>    Nikhil </a:t>
            </a:r>
            <a:r>
              <a:rPr lang="en-US" sz="1100" spc="-85" dirty="0" err="1">
                <a:latin typeface="Arial"/>
                <a:cs typeface="Arial"/>
              </a:rPr>
              <a:t>Kamale</a:t>
            </a:r>
            <a:endParaRPr lang="en-US" sz="1100" spc="-85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1372235" algn="l"/>
                <a:tab pos="2291715" algn="l"/>
                <a:tab pos="3273425" algn="l"/>
              </a:tabLst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1250" dirty="0">
                <a:latin typeface="Arial"/>
                <a:cs typeface="Arial"/>
              </a:rPr>
              <a:t>                      </a:t>
            </a:r>
            <a:r>
              <a:rPr lang="en-US" sz="1050" b="1" dirty="0">
                <a:latin typeface="Arial"/>
                <a:cs typeface="Arial"/>
              </a:rPr>
              <a:t>Project </a:t>
            </a:r>
            <a:r>
              <a:rPr lang="en-US" sz="1050" b="1" dirty="0" err="1">
                <a:latin typeface="Arial"/>
                <a:cs typeface="Arial"/>
              </a:rPr>
              <a:t>Incharge</a:t>
            </a:r>
            <a:r>
              <a:rPr lang="en-US" sz="1050" b="1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– Priyanka </a:t>
            </a:r>
            <a:r>
              <a:rPr lang="en-US" sz="1050" dirty="0" err="1">
                <a:latin typeface="Arial"/>
                <a:cs typeface="Arial"/>
              </a:rPr>
              <a:t>Padmane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Arial"/>
              <a:cs typeface="Arial"/>
            </a:endParaRPr>
          </a:p>
          <a:p>
            <a:pPr marR="37465" algn="ctr">
              <a:lnSpc>
                <a:spcPct val="100000"/>
              </a:lnSpc>
            </a:pPr>
            <a:r>
              <a:rPr lang="en-US" sz="1400" b="1" spc="-5" dirty="0">
                <a:latin typeface="Arial"/>
                <a:cs typeface="Arial"/>
              </a:rPr>
              <a:t>Priyadarshini College of Engineering, Nagpur</a:t>
            </a:r>
            <a:endParaRPr sz="1400" b="1" dirty="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  <a:spcBef>
                <a:spcPts val="835"/>
              </a:spcBef>
            </a:pPr>
            <a:r>
              <a:rPr sz="1200" spc="-10" dirty="0">
                <a:latin typeface="LM Sans 8"/>
                <a:cs typeface="LM Sans 8"/>
              </a:rPr>
              <a:t>C</a:t>
            </a:r>
            <a:r>
              <a:rPr lang="en-US" sz="1200" spc="-10" dirty="0">
                <a:latin typeface="LM Sans 8"/>
                <a:cs typeface="LM Sans 8"/>
              </a:rPr>
              <a:t>omputer Technology</a:t>
            </a:r>
            <a:endParaRPr sz="1200" dirty="0">
              <a:latin typeface="LM Sans 8"/>
              <a:cs typeface="LM Sans 8"/>
            </a:endParaRPr>
          </a:p>
          <a:p>
            <a:pPr marR="38735" algn="ctr">
              <a:lnSpc>
                <a:spcPct val="100000"/>
              </a:lnSpc>
              <a:spcBef>
                <a:spcPts val="835"/>
              </a:spcBef>
            </a:pPr>
            <a:r>
              <a:rPr sz="1200" b="1" spc="-30" dirty="0">
                <a:latin typeface="Arial"/>
                <a:cs typeface="Arial"/>
              </a:rPr>
              <a:t>Group  </a:t>
            </a:r>
            <a:r>
              <a:rPr lang="en-US" sz="1200" b="1" spc="60" dirty="0">
                <a:latin typeface="Arial"/>
                <a:cs typeface="Arial"/>
              </a:rPr>
              <a:t>No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lang="en-US" sz="1200" b="1" spc="-15" dirty="0">
                <a:latin typeface="Arial"/>
                <a:cs typeface="Arial"/>
              </a:rPr>
              <a:t>17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100" spc="-20" dirty="0">
                <a:latin typeface="Arial"/>
                <a:cs typeface="Arial"/>
              </a:rPr>
              <a:t>April </a:t>
            </a:r>
            <a:r>
              <a:rPr sz="1100" spc="-55" dirty="0">
                <a:latin typeface="Arial"/>
                <a:cs typeface="Arial"/>
              </a:rPr>
              <a:t>29,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20</a:t>
            </a:r>
            <a:r>
              <a:rPr lang="en-US" sz="1100" spc="-75" dirty="0">
                <a:latin typeface="Arial"/>
                <a:cs typeface="Arial"/>
              </a:rPr>
              <a:t>22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50" y="3130259"/>
            <a:ext cx="5751295" cy="106680"/>
            <a:chOff x="8890" y="3133801"/>
            <a:chExt cx="5751295" cy="106680"/>
          </a:xfrm>
        </p:grpSpPr>
        <p:sp>
          <p:nvSpPr>
            <p:cNvPr id="17" name="object 17"/>
            <p:cNvSpPr/>
            <p:nvPr/>
          </p:nvSpPr>
          <p:spPr>
            <a:xfrm>
              <a:off x="889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313458" y="3134347"/>
            <a:ext cx="1302022" cy="1025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>
                <a:latin typeface="Comfortaa"/>
                <a:cs typeface="Comfortaa"/>
              </a:rPr>
              <a:t>c </a:t>
            </a:r>
            <a:r>
              <a:rPr spc="135" dirty="0"/>
              <a:t>Project </a:t>
            </a:r>
            <a:r>
              <a:rPr spc="110" dirty="0"/>
              <a:t>Group </a:t>
            </a:r>
            <a:r>
              <a:rPr lang="en-US" spc="100" dirty="0"/>
              <a:t>17 (PCE-CT)</a:t>
            </a:r>
            <a:endParaRPr spc="114" dirty="0"/>
          </a:p>
        </p:txBody>
      </p:sp>
      <p:sp>
        <p:nvSpPr>
          <p:cNvPr id="21" name="object 21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6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6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31524" y="3122957"/>
            <a:ext cx="66294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05" dirty="0">
                <a:latin typeface="Times New Roman"/>
                <a:cs typeface="Times New Roman"/>
              </a:rPr>
              <a:t>April </a:t>
            </a:r>
            <a:r>
              <a:rPr sz="600" spc="95" dirty="0">
                <a:latin typeface="Times New Roman"/>
                <a:cs typeface="Times New Roman"/>
              </a:rPr>
              <a:t>29,</a:t>
            </a:r>
            <a:r>
              <a:rPr sz="600" spc="75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20</a:t>
            </a:r>
            <a:r>
              <a:rPr lang="en-US" sz="600" spc="100" dirty="0">
                <a:latin typeface="Times New Roman"/>
                <a:cs typeface="Times New Roman"/>
              </a:rPr>
              <a:t>22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2319" y="3122957"/>
            <a:ext cx="325120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spc="100" dirty="0">
                <a:latin typeface="Times New Roman"/>
                <a:cs typeface="Times New Roman"/>
              </a:rPr>
              <a:t>1</a:t>
            </a:fld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600" spc="229" dirty="0">
                <a:latin typeface="Times New Roman"/>
                <a:cs typeface="Times New Roman"/>
              </a:rPr>
              <a:t>/</a:t>
            </a:r>
            <a:r>
              <a:rPr sz="600" spc="70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24542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Feature</a:t>
            </a:r>
            <a:r>
              <a:rPr spc="170" dirty="0"/>
              <a:t> </a:t>
            </a:r>
            <a:r>
              <a:rPr spc="35" dirty="0"/>
              <a:t>Engineering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854" y="528446"/>
            <a:ext cx="5637530" cy="984250"/>
            <a:chOff x="86854" y="528446"/>
            <a:chExt cx="5637530" cy="984250"/>
          </a:xfrm>
        </p:grpSpPr>
        <p:sp>
          <p:nvSpPr>
            <p:cNvPr id="5" name="object 5"/>
            <p:cNvSpPr/>
            <p:nvPr/>
          </p:nvSpPr>
          <p:spPr>
            <a:xfrm>
              <a:off x="86854" y="528446"/>
              <a:ext cx="5586730" cy="187960"/>
            </a:xfrm>
            <a:custGeom>
              <a:avLst/>
              <a:gdLst/>
              <a:ahLst/>
              <a:cxnLst/>
              <a:rect l="l" t="t" r="r" b="b"/>
              <a:pathLst>
                <a:path w="5586730" h="187959">
                  <a:moveTo>
                    <a:pt x="553554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434"/>
                  </a:lnTo>
                  <a:lnTo>
                    <a:pt x="5586349" y="187434"/>
                  </a:lnTo>
                  <a:lnTo>
                    <a:pt x="5586349" y="50800"/>
                  </a:lnTo>
                  <a:lnTo>
                    <a:pt x="5582341" y="31075"/>
                  </a:lnTo>
                  <a:lnTo>
                    <a:pt x="5571427" y="14922"/>
                  </a:lnTo>
                  <a:lnTo>
                    <a:pt x="5555274" y="4008"/>
                  </a:lnTo>
                  <a:lnTo>
                    <a:pt x="5535549" y="0"/>
                  </a:lnTo>
                  <a:close/>
                </a:path>
              </a:pathLst>
            </a:custGeom>
            <a:solidFill>
              <a:srgbClr val="BF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855" y="703224"/>
              <a:ext cx="5586348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655" y="1410715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455" y="1398015"/>
              <a:ext cx="5535484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3203" y="572680"/>
              <a:ext cx="50736" cy="8380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54" y="747509"/>
              <a:ext cx="5586730" cy="714375"/>
            </a:xfrm>
            <a:custGeom>
              <a:avLst/>
              <a:gdLst/>
              <a:ahLst/>
              <a:cxnLst/>
              <a:rect l="l" t="t" r="r" b="b"/>
              <a:pathLst>
                <a:path w="5586730" h="714375">
                  <a:moveTo>
                    <a:pt x="5586349" y="0"/>
                  </a:moveTo>
                  <a:lnTo>
                    <a:pt x="0" y="0"/>
                  </a:lnTo>
                  <a:lnTo>
                    <a:pt x="0" y="663206"/>
                  </a:lnTo>
                  <a:lnTo>
                    <a:pt x="4008" y="682931"/>
                  </a:lnTo>
                  <a:lnTo>
                    <a:pt x="14922" y="699084"/>
                  </a:lnTo>
                  <a:lnTo>
                    <a:pt x="31075" y="709998"/>
                  </a:lnTo>
                  <a:lnTo>
                    <a:pt x="50800" y="714007"/>
                  </a:lnTo>
                  <a:lnTo>
                    <a:pt x="5535549" y="714007"/>
                  </a:lnTo>
                  <a:lnTo>
                    <a:pt x="5555274" y="709998"/>
                  </a:lnTo>
                  <a:lnTo>
                    <a:pt x="5571427" y="699084"/>
                  </a:lnTo>
                  <a:lnTo>
                    <a:pt x="5582341" y="682931"/>
                  </a:lnTo>
                  <a:lnTo>
                    <a:pt x="5586349" y="663206"/>
                  </a:lnTo>
                  <a:lnTo>
                    <a:pt x="5586349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3204" y="610779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8189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204" y="5980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204" y="5853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204" y="5726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73204" y="55362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4955" y="470454"/>
            <a:ext cx="5445760" cy="96011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150" dirty="0">
                <a:solidFill>
                  <a:srgbClr val="FFFFFF"/>
                </a:solidFill>
                <a:latin typeface="Georgia"/>
                <a:cs typeface="Georgia"/>
              </a:rPr>
              <a:t>Wordlevel</a:t>
            </a:r>
            <a:r>
              <a:rPr sz="1200" spc="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Georgia"/>
                <a:cs typeface="Georgia"/>
              </a:rPr>
              <a:t>TfIdf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220"/>
              </a:spcBef>
            </a:pPr>
            <a:r>
              <a:rPr sz="1100" spc="5" dirty="0">
                <a:latin typeface="Arial"/>
                <a:cs typeface="Arial"/>
              </a:rPr>
              <a:t>tfidf, </a:t>
            </a:r>
            <a:r>
              <a:rPr sz="1100" spc="-45" dirty="0">
                <a:latin typeface="Arial"/>
                <a:cs typeface="Arial"/>
              </a:rPr>
              <a:t>short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b="1" spc="-15" dirty="0">
                <a:latin typeface="Arial"/>
                <a:cs typeface="Arial"/>
              </a:rPr>
              <a:t>term </a:t>
            </a:r>
            <a:r>
              <a:rPr sz="1100" b="1" spc="-55" dirty="0">
                <a:latin typeface="Arial"/>
                <a:cs typeface="Arial"/>
              </a:rPr>
              <a:t>frequency </a:t>
            </a:r>
            <a:r>
              <a:rPr sz="1100" b="1" spc="-65" dirty="0">
                <a:latin typeface="Arial"/>
                <a:cs typeface="Arial"/>
              </a:rPr>
              <a:t>inverse </a:t>
            </a:r>
            <a:r>
              <a:rPr sz="1100" b="1" spc="-45" dirty="0">
                <a:latin typeface="Arial"/>
                <a:cs typeface="Arial"/>
              </a:rPr>
              <a:t>document </a:t>
            </a:r>
            <a:r>
              <a:rPr sz="1100" b="1" spc="-50" dirty="0">
                <a:latin typeface="Arial"/>
                <a:cs typeface="Arial"/>
              </a:rPr>
              <a:t>frequency</a:t>
            </a:r>
            <a:r>
              <a:rPr sz="1100" spc="-50" dirty="0">
                <a:latin typeface="Arial"/>
                <a:cs typeface="Arial"/>
              </a:rPr>
              <a:t>,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numerical </a:t>
            </a:r>
            <a:r>
              <a:rPr sz="1100" spc="-25" dirty="0">
                <a:latin typeface="Arial"/>
                <a:cs typeface="Arial"/>
              </a:rPr>
              <a:t>statistic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70" dirty="0">
                <a:latin typeface="Arial"/>
                <a:cs typeface="Arial"/>
              </a:rPr>
              <a:t>is  </a:t>
            </a:r>
            <a:r>
              <a:rPr sz="1100" spc="-55" dirty="0">
                <a:latin typeface="Arial"/>
                <a:cs typeface="Arial"/>
              </a:rPr>
              <a:t>intended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reflect </a:t>
            </a:r>
            <a:r>
              <a:rPr sz="1100" spc="-75" dirty="0">
                <a:latin typeface="Arial"/>
                <a:cs typeface="Arial"/>
              </a:rPr>
              <a:t>how </a:t>
            </a:r>
            <a:r>
              <a:rPr sz="1100" spc="-20" dirty="0">
                <a:latin typeface="Arial"/>
                <a:cs typeface="Arial"/>
              </a:rPr>
              <a:t>important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65" dirty="0">
                <a:latin typeface="Arial"/>
                <a:cs typeface="Arial"/>
              </a:rPr>
              <a:t>word is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document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40" dirty="0">
                <a:latin typeface="Arial"/>
                <a:cs typeface="Arial"/>
              </a:rPr>
              <a:t>collection </a:t>
            </a:r>
            <a:r>
              <a:rPr sz="1100" spc="-55" dirty="0">
                <a:latin typeface="Arial"/>
                <a:cs typeface="Arial"/>
              </a:rPr>
              <a:t>or </a:t>
            </a:r>
            <a:r>
              <a:rPr sz="1100" spc="-60" dirty="0">
                <a:latin typeface="Arial"/>
                <a:cs typeface="Arial"/>
              </a:rPr>
              <a:t>corpus.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tfidf  </a:t>
            </a:r>
            <a:r>
              <a:rPr sz="1100" spc="-65" dirty="0">
                <a:latin typeface="Arial"/>
                <a:cs typeface="Arial"/>
              </a:rPr>
              <a:t>value </a:t>
            </a:r>
            <a:r>
              <a:rPr sz="1100" spc="-90" dirty="0">
                <a:latin typeface="Arial"/>
                <a:cs typeface="Arial"/>
              </a:rPr>
              <a:t>increases </a:t>
            </a:r>
            <a:r>
              <a:rPr sz="1100" spc="-35" dirty="0">
                <a:latin typeface="Arial"/>
                <a:cs typeface="Arial"/>
              </a:rPr>
              <a:t>proportionally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number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0" dirty="0">
                <a:latin typeface="Arial"/>
                <a:cs typeface="Arial"/>
              </a:rPr>
              <a:t>times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65" dirty="0">
                <a:latin typeface="Arial"/>
                <a:cs typeface="Arial"/>
              </a:rPr>
              <a:t>word </a:t>
            </a:r>
            <a:r>
              <a:rPr sz="1100" spc="-85" dirty="0">
                <a:latin typeface="Arial"/>
                <a:cs typeface="Arial"/>
              </a:rPr>
              <a:t>appears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document </a:t>
            </a:r>
            <a:r>
              <a:rPr sz="1100" spc="-70" dirty="0">
                <a:latin typeface="Arial"/>
                <a:cs typeface="Arial"/>
              </a:rPr>
              <a:t>and is  </a:t>
            </a:r>
            <a:r>
              <a:rPr sz="1100" spc="-45" dirty="0">
                <a:latin typeface="Arial"/>
                <a:cs typeface="Arial"/>
              </a:rPr>
              <a:t>offset </a:t>
            </a:r>
            <a:r>
              <a:rPr sz="1100" spc="-70" dirty="0">
                <a:latin typeface="Arial"/>
                <a:cs typeface="Arial"/>
              </a:rPr>
              <a:t>by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number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documents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70" dirty="0">
                <a:latin typeface="Arial"/>
                <a:cs typeface="Arial"/>
              </a:rPr>
              <a:t>corpus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40" dirty="0">
                <a:latin typeface="Arial"/>
                <a:cs typeface="Arial"/>
              </a:rPr>
              <a:t>contain the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word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854" y="1865439"/>
            <a:ext cx="5637530" cy="1130935"/>
            <a:chOff x="86854" y="1865439"/>
            <a:chExt cx="5637530" cy="1130935"/>
          </a:xfrm>
        </p:grpSpPr>
        <p:sp>
          <p:nvSpPr>
            <p:cNvPr id="18" name="object 18"/>
            <p:cNvSpPr/>
            <p:nvPr/>
          </p:nvSpPr>
          <p:spPr>
            <a:xfrm>
              <a:off x="86854" y="1865439"/>
              <a:ext cx="5586730" cy="162560"/>
            </a:xfrm>
            <a:custGeom>
              <a:avLst/>
              <a:gdLst/>
              <a:ahLst/>
              <a:cxnLst/>
              <a:rect l="l" t="t" r="r" b="b"/>
              <a:pathLst>
                <a:path w="5586730" h="162560">
                  <a:moveTo>
                    <a:pt x="553554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2063"/>
                  </a:lnTo>
                  <a:lnTo>
                    <a:pt x="5586349" y="162063"/>
                  </a:lnTo>
                  <a:lnTo>
                    <a:pt x="5586349" y="50800"/>
                  </a:lnTo>
                  <a:lnTo>
                    <a:pt x="5582341" y="31075"/>
                  </a:lnTo>
                  <a:lnTo>
                    <a:pt x="5571427" y="14922"/>
                  </a:lnTo>
                  <a:lnTo>
                    <a:pt x="5555274" y="4008"/>
                  </a:lnTo>
                  <a:lnTo>
                    <a:pt x="5535549" y="0"/>
                  </a:lnTo>
                  <a:close/>
                </a:path>
              </a:pathLst>
            </a:custGeom>
            <a:solidFill>
              <a:srgbClr val="BF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55" y="1909673"/>
              <a:ext cx="5637085" cy="1557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655" y="2894406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8455" y="2881705"/>
              <a:ext cx="5535484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203" y="1960464"/>
              <a:ext cx="50736" cy="93394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854" y="2059122"/>
              <a:ext cx="5586730" cy="886460"/>
            </a:xfrm>
            <a:custGeom>
              <a:avLst/>
              <a:gdLst/>
              <a:ahLst/>
              <a:cxnLst/>
              <a:rect l="l" t="t" r="r" b="b"/>
              <a:pathLst>
                <a:path w="5586730" h="886460">
                  <a:moveTo>
                    <a:pt x="5586349" y="0"/>
                  </a:moveTo>
                  <a:lnTo>
                    <a:pt x="0" y="0"/>
                  </a:lnTo>
                  <a:lnTo>
                    <a:pt x="0" y="835284"/>
                  </a:lnTo>
                  <a:lnTo>
                    <a:pt x="4008" y="855008"/>
                  </a:lnTo>
                  <a:lnTo>
                    <a:pt x="14922" y="871161"/>
                  </a:lnTo>
                  <a:lnTo>
                    <a:pt x="31075" y="882075"/>
                  </a:lnTo>
                  <a:lnTo>
                    <a:pt x="50800" y="886084"/>
                  </a:lnTo>
                  <a:lnTo>
                    <a:pt x="5535549" y="886084"/>
                  </a:lnTo>
                  <a:lnTo>
                    <a:pt x="5555274" y="882075"/>
                  </a:lnTo>
                  <a:lnTo>
                    <a:pt x="5571427" y="871161"/>
                  </a:lnTo>
                  <a:lnTo>
                    <a:pt x="5582341" y="855008"/>
                  </a:lnTo>
                  <a:lnTo>
                    <a:pt x="5586349" y="835284"/>
                  </a:lnTo>
                  <a:lnTo>
                    <a:pt x="5586349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3204" y="1947764"/>
              <a:ext cx="0" cy="965835"/>
            </a:xfrm>
            <a:custGeom>
              <a:avLst/>
              <a:gdLst/>
              <a:ahLst/>
              <a:cxnLst/>
              <a:rect l="l" t="t" r="r" b="b"/>
              <a:pathLst>
                <a:path h="965835">
                  <a:moveTo>
                    <a:pt x="0" y="9656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3204" y="19350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73204" y="19223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73204" y="19096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73204" y="1890613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4955" y="1782072"/>
            <a:ext cx="5511165" cy="11322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30" dirty="0">
                <a:solidFill>
                  <a:srgbClr val="FFFFFF"/>
                </a:solidFill>
                <a:latin typeface="Georgia"/>
                <a:cs typeface="Georgia"/>
              </a:rPr>
              <a:t>n </a:t>
            </a:r>
            <a:r>
              <a:rPr sz="1200" spc="95" dirty="0">
                <a:solidFill>
                  <a:srgbClr val="FFFFFF"/>
                </a:solidFill>
                <a:latin typeface="Georgia"/>
                <a:cs typeface="Georgia"/>
              </a:rPr>
              <a:t>gram</a:t>
            </a:r>
            <a:r>
              <a:rPr sz="1200" spc="2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Georgia"/>
                <a:cs typeface="Georgia"/>
              </a:rPr>
              <a:t>model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-40" dirty="0">
                <a:latin typeface="Arial"/>
                <a:cs typeface="Arial"/>
              </a:rPr>
              <a:t>An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n-gram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is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contiguous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sequence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items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from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given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sample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text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or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speech.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55" dirty="0">
                <a:latin typeface="Arial"/>
                <a:cs typeface="Arial"/>
              </a:rPr>
              <a:t>n-gram </a:t>
            </a:r>
            <a:r>
              <a:rPr sz="1100" spc="-60" dirty="0">
                <a:latin typeface="Arial"/>
                <a:cs typeface="Arial"/>
              </a:rPr>
              <a:t>model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40" dirty="0">
                <a:latin typeface="Arial"/>
                <a:cs typeface="Arial"/>
              </a:rPr>
              <a:t>type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probabilistic </a:t>
            </a:r>
            <a:r>
              <a:rPr sz="1100" spc="-75" dirty="0">
                <a:latin typeface="Arial"/>
                <a:cs typeface="Arial"/>
              </a:rPr>
              <a:t>language </a:t>
            </a:r>
            <a:r>
              <a:rPr sz="1100" spc="-60" dirty="0">
                <a:latin typeface="Arial"/>
                <a:cs typeface="Arial"/>
              </a:rPr>
              <a:t>model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predicting the </a:t>
            </a:r>
            <a:r>
              <a:rPr sz="1100" spc="-45" dirty="0">
                <a:latin typeface="Arial"/>
                <a:cs typeface="Arial"/>
              </a:rPr>
              <a:t>next </a:t>
            </a:r>
            <a:r>
              <a:rPr sz="1100" spc="-30" dirty="0">
                <a:latin typeface="Arial"/>
                <a:cs typeface="Arial"/>
              </a:rPr>
              <a:t>item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85" dirty="0">
                <a:latin typeface="Arial"/>
                <a:cs typeface="Arial"/>
              </a:rPr>
              <a:t>such </a:t>
            </a:r>
            <a:r>
              <a:rPr sz="1100" spc="-95" dirty="0">
                <a:latin typeface="Arial"/>
                <a:cs typeface="Arial"/>
              </a:rPr>
              <a:t>a  </a:t>
            </a:r>
            <a:r>
              <a:rPr sz="1100" spc="-100" dirty="0">
                <a:latin typeface="Arial"/>
                <a:cs typeface="Arial"/>
              </a:rPr>
              <a:t>sequence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form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(n </a:t>
            </a:r>
            <a:r>
              <a:rPr sz="1100" spc="-10" dirty="0">
                <a:latin typeface="Arial"/>
                <a:cs typeface="Arial"/>
              </a:rPr>
              <a:t>- 1) </a:t>
            </a:r>
            <a:r>
              <a:rPr sz="1100" spc="-60" dirty="0">
                <a:latin typeface="Arial"/>
                <a:cs typeface="Arial"/>
              </a:rPr>
              <a:t>order </a:t>
            </a:r>
            <a:r>
              <a:rPr sz="1100" spc="-50" dirty="0">
                <a:latin typeface="Arial"/>
                <a:cs typeface="Arial"/>
              </a:rPr>
              <a:t>Markov model. </a:t>
            </a:r>
            <a:r>
              <a:rPr sz="1100" spc="-60" dirty="0">
                <a:latin typeface="Arial"/>
                <a:cs typeface="Arial"/>
              </a:rPr>
              <a:t>Two </a:t>
            </a:r>
            <a:r>
              <a:rPr sz="1100" spc="-50" dirty="0">
                <a:latin typeface="Arial"/>
                <a:cs typeface="Arial"/>
              </a:rPr>
              <a:t>benefits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n-gram </a:t>
            </a:r>
            <a:r>
              <a:rPr sz="1100" spc="-75" dirty="0">
                <a:latin typeface="Arial"/>
                <a:cs typeface="Arial"/>
              </a:rPr>
              <a:t>models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spc="-35" dirty="0">
                <a:latin typeface="Arial"/>
                <a:cs typeface="Arial"/>
              </a:rPr>
              <a:t>simplicity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40" dirty="0">
                <a:latin typeface="Arial"/>
                <a:cs typeface="Arial"/>
              </a:rPr>
              <a:t>scalability </a:t>
            </a:r>
            <a:r>
              <a:rPr sz="1100" spc="-5" dirty="0">
                <a:latin typeface="Arial"/>
                <a:cs typeface="Arial"/>
              </a:rPr>
              <a:t>: with </a:t>
            </a:r>
            <a:r>
              <a:rPr sz="1100" spc="-55" dirty="0">
                <a:latin typeface="Arial"/>
                <a:cs typeface="Arial"/>
              </a:rPr>
              <a:t>larger </a:t>
            </a:r>
            <a:r>
              <a:rPr sz="1100" spc="-35" dirty="0">
                <a:latin typeface="Arial"/>
                <a:cs typeface="Arial"/>
              </a:rPr>
              <a:t>n,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model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60" dirty="0">
                <a:latin typeface="Arial"/>
                <a:cs typeface="Arial"/>
              </a:rPr>
              <a:t>store </a:t>
            </a:r>
            <a:r>
              <a:rPr sz="1100" spc="-75" dirty="0">
                <a:latin typeface="Arial"/>
                <a:cs typeface="Arial"/>
              </a:rPr>
              <a:t>more </a:t>
            </a:r>
            <a:r>
              <a:rPr sz="1100" spc="-35" dirty="0">
                <a:latin typeface="Arial"/>
                <a:cs typeface="Arial"/>
              </a:rPr>
              <a:t>context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50" dirty="0">
                <a:latin typeface="Arial"/>
                <a:cs typeface="Arial"/>
              </a:rPr>
              <a:t>well-understood  </a:t>
            </a:r>
            <a:r>
              <a:rPr sz="1100" spc="-65" dirty="0">
                <a:latin typeface="Arial"/>
                <a:cs typeface="Arial"/>
              </a:rPr>
              <a:t>space-time </a:t>
            </a:r>
            <a:r>
              <a:rPr sz="1100" spc="-35" dirty="0">
                <a:latin typeface="Arial"/>
                <a:cs typeface="Arial"/>
              </a:rPr>
              <a:t>tradeoff, </a:t>
            </a:r>
            <a:r>
              <a:rPr sz="1100" spc="-60" dirty="0">
                <a:latin typeface="Arial"/>
                <a:cs typeface="Arial"/>
              </a:rPr>
              <a:t>enabling small </a:t>
            </a:r>
            <a:r>
              <a:rPr sz="1100" spc="-65" dirty="0">
                <a:latin typeface="Arial"/>
                <a:cs typeface="Arial"/>
              </a:rPr>
              <a:t>experiments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90" dirty="0">
                <a:latin typeface="Arial"/>
                <a:cs typeface="Arial"/>
              </a:rPr>
              <a:t>scale </a:t>
            </a:r>
            <a:r>
              <a:rPr sz="1100" spc="-60" dirty="0">
                <a:latin typeface="Arial"/>
                <a:cs typeface="Arial"/>
              </a:rPr>
              <a:t>up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efficiently.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31" name="object 31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993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35" name="object 35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10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10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10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0111" y="0"/>
            <a:ext cx="24542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70" dirty="0">
                <a:latin typeface="Georgia"/>
                <a:cs typeface="Georgia"/>
              </a:rPr>
              <a:t>Feature</a:t>
            </a:r>
            <a:r>
              <a:rPr sz="1700" b="1" spc="170" dirty="0">
                <a:latin typeface="Georgia"/>
                <a:cs typeface="Georgia"/>
              </a:rPr>
              <a:t> </a:t>
            </a:r>
            <a:r>
              <a:rPr sz="1700" b="1" spc="35" dirty="0">
                <a:latin typeface="Georgia"/>
                <a:cs typeface="Georgia"/>
              </a:rPr>
              <a:t>Engineering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978" y="570989"/>
            <a:ext cx="4680045" cy="2304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0" name="object 10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4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4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11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20180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Learning</a:t>
            </a:r>
            <a:r>
              <a:rPr spc="165" dirty="0"/>
              <a:t> </a:t>
            </a:r>
            <a:r>
              <a:rPr spc="45" dirty="0"/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282270" y="684225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270" y="892949"/>
            <a:ext cx="63220" cy="6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270" y="1101661"/>
            <a:ext cx="63220" cy="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270" y="1310386"/>
            <a:ext cx="63220" cy="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270" y="1728254"/>
            <a:ext cx="63220" cy="63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270" y="1936978"/>
            <a:ext cx="63220" cy="63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270" y="2145690"/>
            <a:ext cx="63220" cy="63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270" y="2354414"/>
            <a:ext cx="63220" cy="63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270" y="2563139"/>
            <a:ext cx="63220" cy="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270" y="2771851"/>
            <a:ext cx="63220" cy="63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270" y="2980575"/>
            <a:ext cx="63220" cy="63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955" y="347126"/>
            <a:ext cx="4552315" cy="27400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1100" spc="-95" dirty="0">
                <a:latin typeface="Arial"/>
                <a:cs typeface="Arial"/>
              </a:rPr>
              <a:t>We </a:t>
            </a:r>
            <a:r>
              <a:rPr sz="1100" spc="-90" dirty="0">
                <a:latin typeface="Arial"/>
                <a:cs typeface="Arial"/>
              </a:rPr>
              <a:t>have </a:t>
            </a:r>
            <a:r>
              <a:rPr sz="1100" spc="-60" dirty="0">
                <a:latin typeface="Arial"/>
                <a:cs typeface="Arial"/>
              </a:rPr>
              <a:t>created </a:t>
            </a:r>
            <a:r>
              <a:rPr sz="1100" spc="-35" dirty="0">
                <a:latin typeface="Arial"/>
                <a:cs typeface="Arial"/>
              </a:rPr>
              <a:t>Training, </a:t>
            </a:r>
            <a:r>
              <a:rPr sz="1100" spc="-30" dirty="0">
                <a:latin typeface="Arial"/>
                <a:cs typeface="Arial"/>
              </a:rPr>
              <a:t>Validation </a:t>
            </a:r>
            <a:r>
              <a:rPr sz="1100" spc="-65" dirty="0">
                <a:latin typeface="Arial"/>
                <a:cs typeface="Arial"/>
              </a:rPr>
              <a:t>datasets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90" dirty="0">
                <a:latin typeface="Arial"/>
                <a:cs typeface="Arial"/>
              </a:rPr>
              <a:t>each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80" dirty="0">
                <a:latin typeface="Arial"/>
                <a:cs typeface="Arial"/>
              </a:rPr>
              <a:t>these </a:t>
            </a:r>
            <a:r>
              <a:rPr sz="1100" spc="-70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NLP </a:t>
            </a:r>
            <a:r>
              <a:rPr sz="1100" spc="-60" dirty="0"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  <a:p>
            <a:pPr marL="289560" marR="3232150" algn="just">
              <a:lnSpc>
                <a:spcPct val="124500"/>
              </a:lnSpc>
            </a:pPr>
            <a:r>
              <a:rPr sz="1100" b="1" spc="-20" dirty="0">
                <a:latin typeface="Arial"/>
                <a:cs typeface="Arial"/>
              </a:rPr>
              <a:t>Count</a:t>
            </a:r>
            <a:r>
              <a:rPr sz="1100" b="1" spc="-50" dirty="0">
                <a:latin typeface="Arial"/>
                <a:cs typeface="Arial"/>
              </a:rPr>
              <a:t>V</a:t>
            </a:r>
            <a:r>
              <a:rPr sz="1100" b="1" spc="-40" dirty="0">
                <a:latin typeface="Arial"/>
                <a:cs typeface="Arial"/>
              </a:rPr>
              <a:t>ect</a:t>
            </a:r>
            <a:r>
              <a:rPr sz="1100" b="1" spc="-80" dirty="0">
                <a:latin typeface="Arial"/>
                <a:cs typeface="Arial"/>
              </a:rPr>
              <a:t>o</a:t>
            </a:r>
            <a:r>
              <a:rPr sz="1100" b="1" spc="-30" dirty="0">
                <a:latin typeface="Arial"/>
                <a:cs typeface="Arial"/>
              </a:rPr>
              <a:t>rizer  </a:t>
            </a:r>
            <a:r>
              <a:rPr sz="1100" b="1" spc="-45" dirty="0">
                <a:latin typeface="Arial"/>
                <a:cs typeface="Arial"/>
              </a:rPr>
              <a:t>WordLevel </a:t>
            </a:r>
            <a:r>
              <a:rPr sz="1100" b="1" spc="-10" dirty="0">
                <a:latin typeface="Arial"/>
                <a:cs typeface="Arial"/>
              </a:rPr>
              <a:t>tfidf  </a:t>
            </a:r>
            <a:r>
              <a:rPr sz="1100" b="1" spc="-25" dirty="0">
                <a:latin typeface="Arial"/>
                <a:cs typeface="Arial"/>
              </a:rPr>
              <a:t>NGram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Vectors</a:t>
            </a:r>
            <a:endParaRPr sz="110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325"/>
              </a:spcBef>
            </a:pPr>
            <a:r>
              <a:rPr sz="1100" b="1" spc="-45" dirty="0">
                <a:latin typeface="Arial"/>
                <a:cs typeface="Arial"/>
              </a:rPr>
              <a:t>Word2vec </a:t>
            </a:r>
            <a:r>
              <a:rPr sz="1100" b="1" spc="-50" dirty="0">
                <a:latin typeface="Arial"/>
                <a:cs typeface="Arial"/>
              </a:rPr>
              <a:t>Embedding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vectors</a:t>
            </a:r>
            <a:endParaRPr sz="1100">
              <a:latin typeface="Arial"/>
              <a:cs typeface="Arial"/>
            </a:endParaRPr>
          </a:p>
          <a:p>
            <a:pPr marL="289560" marR="608330" indent="-277495" algn="just">
              <a:lnSpc>
                <a:spcPct val="124600"/>
              </a:lnSpc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following </a:t>
            </a:r>
            <a:r>
              <a:rPr sz="1100" spc="-65" dirty="0">
                <a:latin typeface="Arial"/>
                <a:cs typeface="Arial"/>
              </a:rPr>
              <a:t>classifiers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100" dirty="0">
                <a:latin typeface="Arial"/>
                <a:cs typeface="Arial"/>
              </a:rPr>
              <a:t>used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60" dirty="0">
                <a:latin typeface="Arial"/>
                <a:cs typeface="Arial"/>
              </a:rPr>
              <a:t>model </a:t>
            </a:r>
            <a:r>
              <a:rPr sz="1100" spc="-50" dirty="0">
                <a:latin typeface="Arial"/>
                <a:cs typeface="Arial"/>
              </a:rPr>
              <a:t>preparation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testing </a:t>
            </a:r>
            <a:r>
              <a:rPr sz="1100" spc="-5" dirty="0">
                <a:latin typeface="Arial"/>
                <a:cs typeface="Arial"/>
              </a:rPr>
              <a:t>:  </a:t>
            </a:r>
            <a:r>
              <a:rPr sz="1100" spc="-75" dirty="0">
                <a:latin typeface="Arial"/>
                <a:cs typeface="Arial"/>
              </a:rPr>
              <a:t>Random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Forest</a:t>
            </a:r>
            <a:endParaRPr sz="1100">
              <a:latin typeface="Arial"/>
              <a:cs typeface="Arial"/>
            </a:endParaRPr>
          </a:p>
          <a:p>
            <a:pPr marL="289560" marR="2797810">
              <a:lnSpc>
                <a:spcPct val="124500"/>
              </a:lnSpc>
            </a:pPr>
            <a:r>
              <a:rPr sz="1100" spc="-20" dirty="0">
                <a:latin typeface="Arial"/>
                <a:cs typeface="Arial"/>
              </a:rPr>
              <a:t>Multinomial </a:t>
            </a:r>
            <a:r>
              <a:rPr sz="1100" spc="-65" dirty="0">
                <a:latin typeface="Arial"/>
                <a:cs typeface="Arial"/>
              </a:rPr>
              <a:t>Naive </a:t>
            </a:r>
            <a:r>
              <a:rPr sz="1100" spc="-105" dirty="0">
                <a:latin typeface="Arial"/>
                <a:cs typeface="Arial"/>
              </a:rPr>
              <a:t>Bayes  </a:t>
            </a:r>
            <a:r>
              <a:rPr sz="1100" spc="-40" dirty="0">
                <a:latin typeface="Arial"/>
                <a:cs typeface="Arial"/>
              </a:rPr>
              <a:t>Logistic </a:t>
            </a:r>
            <a:r>
              <a:rPr sz="1100" spc="-85" dirty="0">
                <a:latin typeface="Arial"/>
                <a:cs typeface="Arial"/>
              </a:rPr>
              <a:t>Regression  Ensemble </a:t>
            </a:r>
            <a:r>
              <a:rPr sz="1100" spc="-10" dirty="0">
                <a:latin typeface="Arial"/>
                <a:cs typeface="Arial"/>
              </a:rPr>
              <a:t>- </a:t>
            </a:r>
            <a:r>
              <a:rPr sz="1100" spc="-60" dirty="0">
                <a:latin typeface="Arial"/>
                <a:cs typeface="Arial"/>
              </a:rPr>
              <a:t>Bagging  </a:t>
            </a:r>
            <a:r>
              <a:rPr sz="1100" spc="-85" dirty="0">
                <a:latin typeface="Arial"/>
                <a:cs typeface="Arial"/>
              </a:rPr>
              <a:t>Ensemble </a:t>
            </a:r>
            <a:r>
              <a:rPr sz="1100" spc="-10" dirty="0">
                <a:latin typeface="Arial"/>
                <a:cs typeface="Arial"/>
              </a:rPr>
              <a:t>- </a:t>
            </a:r>
            <a:r>
              <a:rPr sz="1100" spc="-40" dirty="0">
                <a:latin typeface="Arial"/>
                <a:cs typeface="Arial"/>
              </a:rPr>
              <a:t>Boosting  </a:t>
            </a:r>
            <a:r>
              <a:rPr sz="1100" spc="-45" dirty="0">
                <a:latin typeface="Arial"/>
                <a:cs typeface="Arial"/>
              </a:rPr>
              <a:t>Support </a:t>
            </a:r>
            <a:r>
              <a:rPr sz="1100" spc="-50" dirty="0">
                <a:latin typeface="Arial"/>
                <a:cs typeface="Arial"/>
              </a:rPr>
              <a:t>Vector </a:t>
            </a:r>
            <a:r>
              <a:rPr sz="1100" spc="-70" dirty="0">
                <a:latin typeface="Arial"/>
                <a:cs typeface="Arial"/>
              </a:rPr>
              <a:t>Machines  </a:t>
            </a:r>
            <a:r>
              <a:rPr sz="1100" spc="-45" dirty="0">
                <a:latin typeface="Arial"/>
                <a:cs typeface="Arial"/>
              </a:rPr>
              <a:t>Convolutional </a:t>
            </a:r>
            <a:r>
              <a:rPr sz="1100" spc="-55" dirty="0">
                <a:latin typeface="Arial"/>
                <a:cs typeface="Arial"/>
              </a:rPr>
              <a:t>Neural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Net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17" name="object 17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21" name="object 21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12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12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12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3187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0" dirty="0"/>
              <a:t>Validation </a:t>
            </a:r>
            <a:r>
              <a:rPr spc="65" dirty="0"/>
              <a:t>Dataset</a:t>
            </a:r>
            <a:r>
              <a:rPr spc="-95" dirty="0"/>
              <a:t> </a:t>
            </a:r>
            <a:r>
              <a:rPr spc="50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70" y="764526"/>
            <a:ext cx="1621790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778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validation </a:t>
            </a:r>
            <a:r>
              <a:rPr sz="1100" spc="-50" dirty="0">
                <a:latin typeface="Arial"/>
                <a:cs typeface="Arial"/>
              </a:rPr>
              <a:t>dataset,  </a:t>
            </a:r>
            <a:r>
              <a:rPr sz="1100" spc="-45" dirty="0">
                <a:latin typeface="Arial"/>
                <a:cs typeface="Arial"/>
              </a:rPr>
              <a:t>which </a:t>
            </a:r>
            <a:r>
              <a:rPr sz="1100" spc="-105" dirty="0">
                <a:latin typeface="Arial"/>
                <a:cs typeface="Arial"/>
              </a:rPr>
              <a:t>was </a:t>
            </a:r>
            <a:r>
              <a:rPr sz="1100" spc="-60" dirty="0">
                <a:latin typeface="Arial"/>
                <a:cs typeface="Arial"/>
              </a:rPr>
              <a:t>created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95" dirty="0">
                <a:latin typeface="Arial"/>
                <a:cs typeface="Arial"/>
              </a:rPr>
              <a:t>a  </a:t>
            </a:r>
            <a:r>
              <a:rPr sz="1100" spc="-25" dirty="0">
                <a:latin typeface="Arial"/>
                <a:cs typeface="Arial"/>
              </a:rPr>
              <a:t>fraction of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training  </a:t>
            </a:r>
            <a:r>
              <a:rPr sz="1100" spc="-55" dirty="0">
                <a:latin typeface="Arial"/>
                <a:cs typeface="Arial"/>
              </a:rPr>
              <a:t>dataset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english </a:t>
            </a:r>
            <a:r>
              <a:rPr sz="1100" spc="-90" dirty="0">
                <a:latin typeface="Arial"/>
                <a:cs typeface="Arial"/>
              </a:rPr>
              <a:t>song  </a:t>
            </a:r>
            <a:r>
              <a:rPr sz="1100" spc="-40" dirty="0">
                <a:latin typeface="Arial"/>
                <a:cs typeface="Arial"/>
              </a:rPr>
              <a:t>lyrics, </a:t>
            </a:r>
            <a:r>
              <a:rPr sz="1100" spc="-110" dirty="0">
                <a:latin typeface="Arial"/>
                <a:cs typeface="Arial"/>
              </a:rPr>
              <a:t>saw </a:t>
            </a:r>
            <a:r>
              <a:rPr sz="1100" spc="-75" dirty="0">
                <a:latin typeface="Arial"/>
                <a:cs typeface="Arial"/>
              </a:rPr>
              <a:t>an </a:t>
            </a:r>
            <a:r>
              <a:rPr sz="1100" spc="-65" dirty="0">
                <a:latin typeface="Arial"/>
                <a:cs typeface="Arial"/>
              </a:rPr>
              <a:t>accuracy </a:t>
            </a:r>
            <a:r>
              <a:rPr sz="1100" spc="-30" dirty="0">
                <a:latin typeface="Arial"/>
                <a:cs typeface="Arial"/>
              </a:rPr>
              <a:t>of  </a:t>
            </a:r>
            <a:r>
              <a:rPr sz="1100" spc="-35" dirty="0">
                <a:latin typeface="Arial"/>
                <a:cs typeface="Arial"/>
              </a:rPr>
              <a:t>atmost </a:t>
            </a:r>
            <a:r>
              <a:rPr sz="1100" spc="-75" dirty="0">
                <a:latin typeface="Arial"/>
                <a:cs typeface="Arial"/>
              </a:rPr>
              <a:t>53%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TFIDF  </a:t>
            </a:r>
            <a:r>
              <a:rPr sz="1100" spc="-60" dirty="0">
                <a:latin typeface="Arial"/>
                <a:cs typeface="Arial"/>
              </a:rPr>
              <a:t>model </a:t>
            </a:r>
            <a:r>
              <a:rPr sz="1100" spc="-65" dirty="0">
                <a:latin typeface="Arial"/>
                <a:cs typeface="Arial"/>
              </a:rPr>
              <a:t>using </a:t>
            </a:r>
            <a:r>
              <a:rPr sz="1100" spc="-40" dirty="0">
                <a:latin typeface="Arial"/>
                <a:cs typeface="Arial"/>
              </a:rPr>
              <a:t>Logistic  </a:t>
            </a:r>
            <a:r>
              <a:rPr sz="1100" spc="-85" dirty="0">
                <a:latin typeface="Arial"/>
                <a:cs typeface="Arial"/>
              </a:rPr>
              <a:t>Regression </a:t>
            </a:r>
            <a:r>
              <a:rPr sz="1100" spc="-45" dirty="0">
                <a:latin typeface="Arial"/>
                <a:cs typeface="Arial"/>
              </a:rPr>
              <a:t>Model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40" dirty="0">
                <a:latin typeface="Arial"/>
                <a:cs typeface="Arial"/>
              </a:rPr>
              <a:t>the  </a:t>
            </a:r>
            <a:r>
              <a:rPr sz="1100" spc="-70" dirty="0">
                <a:latin typeface="Arial"/>
                <a:cs typeface="Arial"/>
              </a:rPr>
              <a:t>machine </a:t>
            </a:r>
            <a:r>
              <a:rPr sz="1100" spc="-55" dirty="0">
                <a:latin typeface="Arial"/>
                <a:cs typeface="Arial"/>
              </a:rPr>
              <a:t>learning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Here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confusion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matrix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142" y="573404"/>
            <a:ext cx="2468880" cy="2468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1" name="object 11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4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4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13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20872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classifier</a:t>
            </a:r>
            <a:r>
              <a:rPr spc="175" dirty="0"/>
              <a:t> </a:t>
            </a:r>
            <a:r>
              <a:rPr spc="50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955" y="624597"/>
            <a:ext cx="4224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"/>
                <a:cs typeface="Arial"/>
              </a:rPr>
              <a:t>Here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accuracy </a:t>
            </a:r>
            <a:r>
              <a:rPr sz="1100" spc="-100" dirty="0">
                <a:latin typeface="Arial"/>
                <a:cs typeface="Arial"/>
              </a:rPr>
              <a:t>scores </a:t>
            </a:r>
            <a:r>
              <a:rPr sz="1100" spc="-65" dirty="0">
                <a:latin typeface="Arial"/>
                <a:cs typeface="Arial"/>
              </a:rPr>
              <a:t>on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30" dirty="0">
                <a:latin typeface="Arial"/>
                <a:cs typeface="Arial"/>
              </a:rPr>
              <a:t>test </a:t>
            </a:r>
            <a:r>
              <a:rPr sz="1100" spc="-65" dirty="0">
                <a:latin typeface="Arial"/>
                <a:cs typeface="Arial"/>
              </a:rPr>
              <a:t>datasets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90" dirty="0">
                <a:latin typeface="Arial"/>
                <a:cs typeface="Arial"/>
              </a:rPr>
              <a:t>each </a:t>
            </a:r>
            <a:r>
              <a:rPr sz="1100" spc="-70" dirty="0">
                <a:latin typeface="Arial"/>
                <a:cs typeface="Arial"/>
              </a:rPr>
              <a:t>3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NLP </a:t>
            </a:r>
            <a:r>
              <a:rPr sz="1100" spc="-75" dirty="0"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4251" y="967257"/>
          <a:ext cx="3567428" cy="130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marL="14604"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Classifier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CountVect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5" dirty="0">
                          <a:latin typeface="Arial"/>
                          <a:cs typeface="Arial"/>
                        </a:rPr>
                        <a:t>TfidfVect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NGramVect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22">
                <a:tc>
                  <a:txBody>
                    <a:bodyPr/>
                    <a:lstStyle/>
                    <a:p>
                      <a:pPr marL="14604" algn="ctr">
                        <a:lnSpc>
                          <a:spcPts val="131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Naive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Bayes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47.2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40.5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31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54.1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marL="15240" algn="ctr">
                        <a:lnSpc>
                          <a:spcPts val="1190"/>
                        </a:lnSpc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Forest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57.2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58.7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52.5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15240" algn="ctr">
                        <a:lnSpc>
                          <a:spcPts val="11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Regression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55.8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56.2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46.3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15240" algn="ctr">
                        <a:lnSpc>
                          <a:spcPts val="11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Boosting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42.5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33.1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marL="14604"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Bagging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55.3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53.5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51.7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15240" algn="ctr">
                        <a:lnSpc>
                          <a:spcPts val="11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SVM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55.7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20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190"/>
                        </a:lnSpc>
                      </a:pPr>
                      <a:r>
                        <a:rPr sz="1100" b="1" spc="-20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60449" y="2326772"/>
            <a:ext cx="2839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7F00"/>
                </a:solidFill>
                <a:latin typeface="LM Roman Caps 10"/>
                <a:cs typeface="LM Roman Caps 10"/>
              </a:rPr>
              <a:t>Table: </a:t>
            </a:r>
            <a:r>
              <a:rPr sz="1000" spc="-5" dirty="0">
                <a:latin typeface="LM Sans 10"/>
                <a:cs typeface="LM Sans 10"/>
              </a:rPr>
              <a:t>Different agents and corresponding</a:t>
            </a:r>
            <a:r>
              <a:rPr sz="1000" spc="-20" dirty="0">
                <a:latin typeface="LM Sans 10"/>
                <a:cs typeface="LM Sans 10"/>
              </a:rPr>
              <a:t> networks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8" name="object 8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2" name="object 12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3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3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14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0111" y="0"/>
            <a:ext cx="39725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60" dirty="0">
                <a:latin typeface="Georgia"/>
                <a:cs typeface="Georgia"/>
              </a:rPr>
              <a:t>Logistic </a:t>
            </a:r>
            <a:r>
              <a:rPr sz="1700" b="1" spc="75" dirty="0">
                <a:latin typeface="Georgia"/>
                <a:cs typeface="Georgia"/>
              </a:rPr>
              <a:t>Reg </a:t>
            </a:r>
            <a:r>
              <a:rPr sz="1700" b="1" spc="-10" dirty="0">
                <a:latin typeface="Georgia"/>
                <a:cs typeface="Georgia"/>
              </a:rPr>
              <a:t>on</a:t>
            </a:r>
            <a:r>
              <a:rPr sz="1700" b="1" spc="105" dirty="0">
                <a:latin typeface="Georgia"/>
                <a:cs typeface="Georgia"/>
              </a:rPr>
              <a:t> </a:t>
            </a:r>
            <a:r>
              <a:rPr sz="1700" b="1" spc="90" dirty="0">
                <a:latin typeface="Georgia"/>
                <a:cs typeface="Georgia"/>
              </a:rPr>
              <a:t>CountVectorizer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5539" y="497979"/>
            <a:ext cx="2468880" cy="24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0" name="object 10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4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4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15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0111" y="0"/>
            <a:ext cx="41713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35" dirty="0">
                <a:latin typeface="Georgia"/>
                <a:cs typeface="Georgia"/>
              </a:rPr>
              <a:t>Random </a:t>
            </a:r>
            <a:r>
              <a:rPr sz="1700" b="1" spc="80" dirty="0">
                <a:latin typeface="Georgia"/>
                <a:cs typeface="Georgia"/>
              </a:rPr>
              <a:t>Forest </a:t>
            </a:r>
            <a:r>
              <a:rPr sz="1700" b="1" spc="-10" dirty="0">
                <a:latin typeface="Georgia"/>
                <a:cs typeface="Georgia"/>
              </a:rPr>
              <a:t>on</a:t>
            </a:r>
            <a:r>
              <a:rPr sz="1700" b="1" spc="215" dirty="0">
                <a:latin typeface="Georgia"/>
                <a:cs typeface="Georgia"/>
              </a:rPr>
              <a:t> </a:t>
            </a:r>
            <a:r>
              <a:rPr sz="1700" b="1" spc="100" dirty="0">
                <a:latin typeface="Georgia"/>
                <a:cs typeface="Georgia"/>
              </a:rPr>
              <a:t>TfidfVectorizer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5539" y="497979"/>
            <a:ext cx="2468880" cy="24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0" name="object 10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4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4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16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0111" y="0"/>
            <a:ext cx="55346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35" dirty="0">
                <a:latin typeface="Georgia"/>
                <a:cs typeface="Georgia"/>
              </a:rPr>
              <a:t>Random </a:t>
            </a:r>
            <a:r>
              <a:rPr sz="1700" b="1" spc="75" dirty="0">
                <a:latin typeface="Georgia"/>
                <a:cs typeface="Georgia"/>
              </a:rPr>
              <a:t>Forest-Bagging </a:t>
            </a:r>
            <a:r>
              <a:rPr sz="1700" b="1" spc="-10" dirty="0">
                <a:latin typeface="Georgia"/>
                <a:cs typeface="Georgia"/>
              </a:rPr>
              <a:t>on </a:t>
            </a:r>
            <a:r>
              <a:rPr sz="1700" b="1" spc="40" dirty="0">
                <a:latin typeface="Georgia"/>
                <a:cs typeface="Georgia"/>
              </a:rPr>
              <a:t>NGram</a:t>
            </a:r>
            <a:r>
              <a:rPr sz="1700" b="1" spc="75" dirty="0">
                <a:latin typeface="Georgia"/>
                <a:cs typeface="Georgia"/>
              </a:rPr>
              <a:t> </a:t>
            </a:r>
            <a:r>
              <a:rPr sz="1700" b="1" spc="90" dirty="0">
                <a:latin typeface="Georgia"/>
                <a:cs typeface="Georgia"/>
              </a:rPr>
              <a:t>Vectorizer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5539" y="497979"/>
            <a:ext cx="2468880" cy="24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0" name="object 10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4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4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470938" y="3133264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17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0111" y="0"/>
            <a:ext cx="21844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85" dirty="0">
                <a:latin typeface="Georgia"/>
                <a:cs typeface="Georgia"/>
              </a:rPr>
              <a:t>Best </a:t>
            </a:r>
            <a:r>
              <a:rPr sz="1700" b="1" spc="65" dirty="0">
                <a:latin typeface="Georgia"/>
                <a:cs typeface="Georgia"/>
              </a:rPr>
              <a:t>Model </a:t>
            </a:r>
            <a:r>
              <a:rPr sz="1700" b="1" spc="130" dirty="0">
                <a:latin typeface="Georgia"/>
                <a:cs typeface="Georgia"/>
              </a:rPr>
              <a:t>for</a:t>
            </a:r>
            <a:r>
              <a:rPr sz="1700" b="1" spc="484" dirty="0">
                <a:latin typeface="Georgia"/>
                <a:cs typeface="Georgia"/>
              </a:rPr>
              <a:t> </a:t>
            </a:r>
            <a:r>
              <a:rPr sz="1700" b="1" spc="-45" dirty="0">
                <a:latin typeface="Georgia"/>
                <a:cs typeface="Georgia"/>
              </a:rPr>
              <a:t>us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7004" y="457530"/>
            <a:ext cx="22860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987" y="2864947"/>
            <a:ext cx="2051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7F00"/>
                </a:solidFill>
                <a:latin typeface="LM Roman Caps 10"/>
                <a:cs typeface="LM Roman Caps 10"/>
              </a:rPr>
              <a:t>Figure: </a:t>
            </a:r>
            <a:r>
              <a:rPr sz="1000" spc="-5" dirty="0">
                <a:latin typeface="LM Sans 10"/>
                <a:cs typeface="LM Sans 10"/>
              </a:rPr>
              <a:t>SVM with TFIDF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Vectorizer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1" name="object 11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4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4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18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25507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Classification</a:t>
            </a:r>
            <a:r>
              <a:rPr spc="190" dirty="0"/>
              <a:t> </a:t>
            </a:r>
            <a:r>
              <a:rPr spc="50" dirty="0"/>
              <a:t>Report</a:t>
            </a:r>
          </a:p>
        </p:txBody>
      </p:sp>
      <p:sp>
        <p:nvSpPr>
          <p:cNvPr id="4" name="object 4"/>
          <p:cNvSpPr/>
          <p:nvPr/>
        </p:nvSpPr>
        <p:spPr>
          <a:xfrm>
            <a:off x="282270" y="1133322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270" y="1343355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270" y="1553387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270" y="2145525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270" y="2355557"/>
            <a:ext cx="63220" cy="6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270" y="2565590"/>
            <a:ext cx="63220" cy="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955" y="665720"/>
            <a:ext cx="5488940" cy="20066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94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During </a:t>
            </a:r>
            <a:r>
              <a:rPr sz="1100" spc="-30" dirty="0">
                <a:latin typeface="Arial"/>
                <a:cs typeface="Arial"/>
              </a:rPr>
              <a:t>Validation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60" dirty="0">
                <a:latin typeface="Arial"/>
                <a:cs typeface="Arial"/>
              </a:rPr>
              <a:t>English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30" dirty="0">
                <a:latin typeface="Arial"/>
                <a:cs typeface="Arial"/>
              </a:rPr>
              <a:t>validation </a:t>
            </a:r>
            <a:r>
              <a:rPr sz="1100" spc="-55" dirty="0">
                <a:latin typeface="Arial"/>
                <a:cs typeface="Arial"/>
              </a:rPr>
              <a:t>dataset,along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highest </a:t>
            </a:r>
            <a:r>
              <a:rPr sz="1100" spc="-65" dirty="0">
                <a:latin typeface="Arial"/>
                <a:cs typeface="Arial"/>
              </a:rPr>
              <a:t>accuracy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0" dirty="0">
                <a:latin typeface="Arial"/>
                <a:cs typeface="Arial"/>
              </a:rPr>
              <a:t>56%, 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25" dirty="0">
                <a:latin typeface="Arial"/>
                <a:cs typeface="Arial"/>
              </a:rPr>
              <a:t>got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following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spc="-55" dirty="0">
                <a:latin typeface="Arial"/>
                <a:cs typeface="Arial"/>
              </a:rPr>
              <a:t>Precision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0.63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b="1" spc="-45" dirty="0">
                <a:latin typeface="Arial"/>
                <a:cs typeface="Arial"/>
              </a:rPr>
              <a:t>Recall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0.56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b="1" spc="-45" dirty="0">
                <a:latin typeface="Arial"/>
                <a:cs typeface="Arial"/>
              </a:rPr>
              <a:t>F1-Score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0.58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Arial"/>
                <a:cs typeface="Arial"/>
              </a:rPr>
              <a:t>During testing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45" dirty="0">
                <a:latin typeface="Arial"/>
                <a:cs typeface="Arial"/>
              </a:rPr>
              <a:t>Bollywood </a:t>
            </a:r>
            <a:r>
              <a:rPr sz="1100" spc="-30" dirty="0">
                <a:latin typeface="Arial"/>
                <a:cs typeface="Arial"/>
              </a:rPr>
              <a:t>Hindi </a:t>
            </a:r>
            <a:r>
              <a:rPr sz="1100" spc="-95" dirty="0">
                <a:latin typeface="Arial"/>
                <a:cs typeface="Arial"/>
              </a:rPr>
              <a:t>Songs </a:t>
            </a:r>
            <a:r>
              <a:rPr sz="1100" spc="-40" dirty="0">
                <a:latin typeface="Arial"/>
                <a:cs typeface="Arial"/>
              </a:rPr>
              <a:t>translated-to-English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50" dirty="0">
                <a:latin typeface="Arial"/>
                <a:cs typeface="Arial"/>
              </a:rPr>
              <a:t>dataset, </a:t>
            </a:r>
            <a:r>
              <a:rPr sz="1100" spc="-65" dirty="0">
                <a:latin typeface="Arial"/>
                <a:cs typeface="Arial"/>
              </a:rPr>
              <a:t>using </a:t>
            </a:r>
            <a:r>
              <a:rPr sz="1100" spc="-35" dirty="0">
                <a:latin typeface="Arial"/>
                <a:cs typeface="Arial"/>
              </a:rPr>
              <a:t>SVM, </a:t>
            </a:r>
            <a:r>
              <a:rPr sz="1100" spc="-114" dirty="0">
                <a:latin typeface="Arial"/>
                <a:cs typeface="Arial"/>
              </a:rPr>
              <a:t>we  </a:t>
            </a:r>
            <a:r>
              <a:rPr sz="1100" spc="-25" dirty="0">
                <a:latin typeface="Arial"/>
                <a:cs typeface="Arial"/>
              </a:rPr>
              <a:t>got </a:t>
            </a:r>
            <a:r>
              <a:rPr sz="1100" spc="-75" dirty="0">
                <a:latin typeface="Arial"/>
                <a:cs typeface="Arial"/>
              </a:rPr>
              <a:t>an </a:t>
            </a:r>
            <a:r>
              <a:rPr sz="1100" spc="-65" dirty="0">
                <a:latin typeface="Arial"/>
                <a:cs typeface="Arial"/>
              </a:rPr>
              <a:t>accuracy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75" dirty="0">
                <a:latin typeface="Arial"/>
                <a:cs typeface="Arial"/>
              </a:rPr>
              <a:t>60%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following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spc="-55" dirty="0">
                <a:latin typeface="Arial"/>
                <a:cs typeface="Arial"/>
              </a:rPr>
              <a:t>Precision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0.63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spc="-45" dirty="0">
                <a:latin typeface="Arial"/>
                <a:cs typeface="Arial"/>
              </a:rPr>
              <a:t>Recall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0.62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b="1" spc="-45" dirty="0">
                <a:latin typeface="Arial"/>
                <a:cs typeface="Arial"/>
              </a:rPr>
              <a:t>F1-Score 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0.63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12" name="object 12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6" name="object 16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6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6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19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21037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0" dirty="0"/>
              <a:t>Project</a:t>
            </a:r>
            <a:r>
              <a:rPr spc="160" dirty="0"/>
              <a:t> </a:t>
            </a:r>
            <a:r>
              <a:rPr spc="30" dirty="0"/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854" y="612761"/>
            <a:ext cx="5637530" cy="640080"/>
            <a:chOff x="86854" y="612761"/>
            <a:chExt cx="5637530" cy="640080"/>
          </a:xfrm>
        </p:grpSpPr>
        <p:sp>
          <p:nvSpPr>
            <p:cNvPr id="5" name="object 5"/>
            <p:cNvSpPr/>
            <p:nvPr/>
          </p:nvSpPr>
          <p:spPr>
            <a:xfrm>
              <a:off x="86854" y="612761"/>
              <a:ext cx="5586730" cy="187960"/>
            </a:xfrm>
            <a:custGeom>
              <a:avLst/>
              <a:gdLst/>
              <a:ahLst/>
              <a:cxnLst/>
              <a:rect l="l" t="t" r="r" b="b"/>
              <a:pathLst>
                <a:path w="5586730" h="187959">
                  <a:moveTo>
                    <a:pt x="553554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434"/>
                  </a:lnTo>
                  <a:lnTo>
                    <a:pt x="5586349" y="187434"/>
                  </a:lnTo>
                  <a:lnTo>
                    <a:pt x="5586349" y="50800"/>
                  </a:lnTo>
                  <a:lnTo>
                    <a:pt x="5582341" y="31075"/>
                  </a:lnTo>
                  <a:lnTo>
                    <a:pt x="5571427" y="14922"/>
                  </a:lnTo>
                  <a:lnTo>
                    <a:pt x="5555274" y="4008"/>
                  </a:lnTo>
                  <a:lnTo>
                    <a:pt x="5535549" y="0"/>
                  </a:lnTo>
                  <a:close/>
                </a:path>
              </a:pathLst>
            </a:custGeom>
            <a:solidFill>
              <a:srgbClr val="BF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855" y="787539"/>
              <a:ext cx="5586348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655" y="1150873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455" y="1138173"/>
              <a:ext cx="5535484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3203" y="656996"/>
              <a:ext cx="50736" cy="4938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54" y="831820"/>
              <a:ext cx="5586730" cy="370205"/>
            </a:xfrm>
            <a:custGeom>
              <a:avLst/>
              <a:gdLst/>
              <a:ahLst/>
              <a:cxnLst/>
              <a:rect l="l" t="t" r="r" b="b"/>
              <a:pathLst>
                <a:path w="5586730" h="370205">
                  <a:moveTo>
                    <a:pt x="5586349" y="0"/>
                  </a:moveTo>
                  <a:lnTo>
                    <a:pt x="0" y="0"/>
                  </a:lnTo>
                  <a:lnTo>
                    <a:pt x="0" y="319053"/>
                  </a:lnTo>
                  <a:lnTo>
                    <a:pt x="4008" y="338777"/>
                  </a:lnTo>
                  <a:lnTo>
                    <a:pt x="14922" y="354930"/>
                  </a:lnTo>
                  <a:lnTo>
                    <a:pt x="31075" y="365845"/>
                  </a:lnTo>
                  <a:lnTo>
                    <a:pt x="50800" y="369853"/>
                  </a:lnTo>
                  <a:lnTo>
                    <a:pt x="5535549" y="369853"/>
                  </a:lnTo>
                  <a:lnTo>
                    <a:pt x="5555274" y="365845"/>
                  </a:lnTo>
                  <a:lnTo>
                    <a:pt x="5571427" y="354930"/>
                  </a:lnTo>
                  <a:lnTo>
                    <a:pt x="5582341" y="338777"/>
                  </a:lnTo>
                  <a:lnTo>
                    <a:pt x="5586349" y="319053"/>
                  </a:lnTo>
                  <a:lnTo>
                    <a:pt x="5586349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3204" y="695091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80">
                  <a:moveTo>
                    <a:pt x="0" y="4748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204" y="6823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204" y="6696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204" y="656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73204" y="637941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4955" y="554742"/>
            <a:ext cx="5346700" cy="6165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50" dirty="0">
                <a:solidFill>
                  <a:srgbClr val="FFFFFF"/>
                </a:solidFill>
                <a:latin typeface="Georgia"/>
                <a:cs typeface="Georgia"/>
              </a:rPr>
              <a:t>Main </a:t>
            </a:r>
            <a:r>
              <a:rPr sz="1200" spc="150" dirty="0">
                <a:solidFill>
                  <a:srgbClr val="FFFFFF"/>
                </a:solidFill>
                <a:latin typeface="Georgia"/>
                <a:cs typeface="Georgia"/>
              </a:rPr>
              <a:t>Goal </a:t>
            </a:r>
            <a:r>
              <a:rPr sz="1200" spc="18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200" spc="14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200" spc="1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160" dirty="0">
                <a:solidFill>
                  <a:srgbClr val="FFFFFF"/>
                </a:solidFill>
                <a:latin typeface="Georgia"/>
                <a:cs typeface="Georgia"/>
              </a:rPr>
              <a:t>Project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220"/>
              </a:spcBef>
            </a:pPr>
            <a:r>
              <a:rPr sz="1100" spc="-70" dirty="0">
                <a:latin typeface="Arial"/>
                <a:cs typeface="Arial"/>
              </a:rPr>
              <a:t>Develop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30" dirty="0">
                <a:latin typeface="Arial"/>
                <a:cs typeface="Arial"/>
              </a:rPr>
              <a:t>Mood </a:t>
            </a:r>
            <a:r>
              <a:rPr sz="1100" spc="-50" dirty="0">
                <a:latin typeface="Arial"/>
                <a:cs typeface="Arial"/>
              </a:rPr>
              <a:t>Classification </a:t>
            </a:r>
            <a:r>
              <a:rPr sz="1100" spc="-75" dirty="0">
                <a:latin typeface="Arial"/>
                <a:cs typeface="Arial"/>
              </a:rPr>
              <a:t>System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90" dirty="0">
                <a:latin typeface="Arial"/>
                <a:cs typeface="Arial"/>
              </a:rPr>
              <a:t>song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55" dirty="0">
                <a:latin typeface="Arial"/>
                <a:cs typeface="Arial"/>
              </a:rPr>
              <a:t>well </a:t>
            </a:r>
            <a:r>
              <a:rPr sz="1100" spc="-75" dirty="0">
                <a:latin typeface="Arial"/>
                <a:cs typeface="Arial"/>
              </a:rPr>
              <a:t>by </a:t>
            </a:r>
            <a:r>
              <a:rPr sz="1100" spc="-50" dirty="0">
                <a:latin typeface="Arial"/>
                <a:cs typeface="Arial"/>
              </a:rPr>
              <a:t>combining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wide </a:t>
            </a:r>
            <a:r>
              <a:rPr sz="1100" spc="-70" dirty="0">
                <a:latin typeface="Arial"/>
                <a:cs typeface="Arial"/>
              </a:rPr>
              <a:t>range </a:t>
            </a:r>
            <a:r>
              <a:rPr sz="1100" spc="-30" dirty="0">
                <a:latin typeface="Arial"/>
                <a:cs typeface="Arial"/>
              </a:rPr>
              <a:t>of  </a:t>
            </a:r>
            <a:r>
              <a:rPr sz="1100" spc="-60" dirty="0">
                <a:latin typeface="Arial"/>
                <a:cs typeface="Arial"/>
              </a:rPr>
              <a:t>semantic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25" dirty="0">
                <a:latin typeface="Arial"/>
                <a:cs typeface="Arial"/>
              </a:rPr>
              <a:t>stylistic </a:t>
            </a:r>
            <a:r>
              <a:rPr sz="1100" spc="-60" dirty="0">
                <a:latin typeface="Arial"/>
                <a:cs typeface="Arial"/>
              </a:rPr>
              <a:t>features </a:t>
            </a:r>
            <a:r>
              <a:rPr sz="1100" spc="-45" dirty="0">
                <a:latin typeface="Arial"/>
                <a:cs typeface="Arial"/>
              </a:rPr>
              <a:t>extracted </a:t>
            </a:r>
            <a:r>
              <a:rPr sz="1100" spc="-30" dirty="0">
                <a:latin typeface="Arial"/>
                <a:cs typeface="Arial"/>
              </a:rPr>
              <a:t>from textual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lyrics.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854" y="1713597"/>
            <a:ext cx="5637530" cy="1156335"/>
            <a:chOff x="86854" y="1713597"/>
            <a:chExt cx="5637530" cy="1156335"/>
          </a:xfrm>
        </p:grpSpPr>
        <p:sp>
          <p:nvSpPr>
            <p:cNvPr id="18" name="object 18"/>
            <p:cNvSpPr/>
            <p:nvPr/>
          </p:nvSpPr>
          <p:spPr>
            <a:xfrm>
              <a:off x="86854" y="1713597"/>
              <a:ext cx="5586730" cy="187960"/>
            </a:xfrm>
            <a:custGeom>
              <a:avLst/>
              <a:gdLst/>
              <a:ahLst/>
              <a:cxnLst/>
              <a:rect l="l" t="t" r="r" b="b"/>
              <a:pathLst>
                <a:path w="5586730" h="187960">
                  <a:moveTo>
                    <a:pt x="553554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434"/>
                  </a:lnTo>
                  <a:lnTo>
                    <a:pt x="5586349" y="187434"/>
                  </a:lnTo>
                  <a:lnTo>
                    <a:pt x="5586349" y="50800"/>
                  </a:lnTo>
                  <a:lnTo>
                    <a:pt x="5582341" y="31075"/>
                  </a:lnTo>
                  <a:lnTo>
                    <a:pt x="5571427" y="14922"/>
                  </a:lnTo>
                  <a:lnTo>
                    <a:pt x="5555274" y="4008"/>
                  </a:lnTo>
                  <a:lnTo>
                    <a:pt x="5535549" y="0"/>
                  </a:lnTo>
                  <a:close/>
                </a:path>
              </a:pathLst>
            </a:custGeom>
            <a:solidFill>
              <a:srgbClr val="BF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55" y="1888375"/>
              <a:ext cx="5586348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655" y="2767939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8455" y="2755239"/>
              <a:ext cx="5535484" cy="114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203" y="1757832"/>
              <a:ext cx="50736" cy="10101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854" y="1932655"/>
              <a:ext cx="5586730" cy="886460"/>
            </a:xfrm>
            <a:custGeom>
              <a:avLst/>
              <a:gdLst/>
              <a:ahLst/>
              <a:cxnLst/>
              <a:rect l="l" t="t" r="r" b="b"/>
              <a:pathLst>
                <a:path w="5586730" h="886460">
                  <a:moveTo>
                    <a:pt x="5586349" y="0"/>
                  </a:moveTo>
                  <a:lnTo>
                    <a:pt x="0" y="0"/>
                  </a:lnTo>
                  <a:lnTo>
                    <a:pt x="0" y="835284"/>
                  </a:lnTo>
                  <a:lnTo>
                    <a:pt x="4008" y="855008"/>
                  </a:lnTo>
                  <a:lnTo>
                    <a:pt x="14922" y="871161"/>
                  </a:lnTo>
                  <a:lnTo>
                    <a:pt x="31075" y="882075"/>
                  </a:lnTo>
                  <a:lnTo>
                    <a:pt x="50800" y="886084"/>
                  </a:lnTo>
                  <a:lnTo>
                    <a:pt x="5535549" y="886084"/>
                  </a:lnTo>
                  <a:lnTo>
                    <a:pt x="5555274" y="882075"/>
                  </a:lnTo>
                  <a:lnTo>
                    <a:pt x="5571427" y="871161"/>
                  </a:lnTo>
                  <a:lnTo>
                    <a:pt x="5582341" y="855008"/>
                  </a:lnTo>
                  <a:lnTo>
                    <a:pt x="5586349" y="835284"/>
                  </a:lnTo>
                  <a:lnTo>
                    <a:pt x="5586349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3204" y="1795926"/>
              <a:ext cx="0" cy="991235"/>
            </a:xfrm>
            <a:custGeom>
              <a:avLst/>
              <a:gdLst/>
              <a:ahLst/>
              <a:cxnLst/>
              <a:rect l="l" t="t" r="r" b="b"/>
              <a:pathLst>
                <a:path h="991235">
                  <a:moveTo>
                    <a:pt x="0" y="9910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3204" y="17832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73204" y="17705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73204" y="17578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73204" y="1738776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4955" y="1655605"/>
            <a:ext cx="5495290" cy="11322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95" dirty="0">
                <a:solidFill>
                  <a:srgbClr val="FFFFFF"/>
                </a:solidFill>
                <a:latin typeface="Georgia"/>
                <a:cs typeface="Georgia"/>
              </a:rPr>
              <a:t>Problem</a:t>
            </a:r>
            <a:r>
              <a:rPr sz="1200" spc="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Georgia"/>
                <a:cs typeface="Georgia"/>
              </a:rPr>
              <a:t>definition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220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primary </a:t>
            </a:r>
            <a:r>
              <a:rPr sz="1100" spc="-60" dirty="0">
                <a:latin typeface="Arial"/>
                <a:cs typeface="Arial"/>
              </a:rPr>
              <a:t>focus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project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develop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model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85" dirty="0">
                <a:latin typeface="Arial"/>
                <a:cs typeface="Arial"/>
              </a:rPr>
              <a:t>analyses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90" dirty="0">
                <a:latin typeface="Arial"/>
                <a:cs typeface="Arial"/>
              </a:rPr>
              <a:t>song </a:t>
            </a:r>
            <a:r>
              <a:rPr sz="1100" spc="-70" dirty="0">
                <a:latin typeface="Arial"/>
                <a:cs typeface="Arial"/>
              </a:rPr>
              <a:t>by </a:t>
            </a:r>
            <a:r>
              <a:rPr sz="1100" spc="-20" dirty="0">
                <a:latin typeface="Arial"/>
                <a:cs typeface="Arial"/>
              </a:rPr>
              <a:t>its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40" dirty="0">
                <a:latin typeface="Arial"/>
                <a:cs typeface="Arial"/>
              </a:rPr>
              <a:t>detect the </a:t>
            </a:r>
            <a:r>
              <a:rPr sz="1100" spc="-50" dirty="0">
                <a:latin typeface="Arial"/>
                <a:cs typeface="Arial"/>
              </a:rPr>
              <a:t>mood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song. </a:t>
            </a:r>
            <a:r>
              <a:rPr sz="1100" spc="-15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few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such </a:t>
            </a:r>
            <a:r>
              <a:rPr sz="1100" spc="-55" dirty="0">
                <a:latin typeface="Arial"/>
                <a:cs typeface="Arial"/>
              </a:rPr>
              <a:t>work </a:t>
            </a:r>
            <a:r>
              <a:rPr sz="1100" spc="-90" dirty="0">
                <a:latin typeface="Arial"/>
                <a:cs typeface="Arial"/>
              </a:rPr>
              <a:t>have been </a:t>
            </a:r>
            <a:r>
              <a:rPr sz="1100" spc="-85" dirty="0">
                <a:latin typeface="Arial"/>
                <a:cs typeface="Arial"/>
              </a:rPr>
              <a:t>done </a:t>
            </a:r>
            <a:r>
              <a:rPr sz="1100" spc="-65" dirty="0">
                <a:latin typeface="Arial"/>
                <a:cs typeface="Arial"/>
              </a:rPr>
              <a:t>on </a:t>
            </a:r>
            <a:r>
              <a:rPr sz="1100" spc="-60" dirty="0">
                <a:latin typeface="Arial"/>
                <a:cs typeface="Arial"/>
              </a:rPr>
              <a:t>English </a:t>
            </a:r>
            <a:r>
              <a:rPr sz="1100" spc="-85" dirty="0">
                <a:latin typeface="Arial"/>
                <a:cs typeface="Arial"/>
              </a:rPr>
              <a:t>songs,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explore </a:t>
            </a:r>
            <a:r>
              <a:rPr sz="1100" spc="45" dirty="0">
                <a:latin typeface="Arial"/>
                <a:cs typeface="Arial"/>
              </a:rPr>
              <a:t>it </a:t>
            </a:r>
            <a:r>
              <a:rPr sz="1100" spc="-75" dirty="0">
                <a:latin typeface="Arial"/>
                <a:cs typeface="Arial"/>
              </a:rPr>
              <a:t>by also </a:t>
            </a:r>
            <a:r>
              <a:rPr sz="1100" spc="-15" dirty="0">
                <a:latin typeface="Arial"/>
                <a:cs typeface="Arial"/>
              </a:rPr>
              <a:t>putting </a:t>
            </a:r>
            <a:r>
              <a:rPr sz="1100" spc="-30" dirty="0">
                <a:latin typeface="Arial"/>
                <a:cs typeface="Arial"/>
              </a:rPr>
              <a:t>Hindi </a:t>
            </a:r>
            <a:r>
              <a:rPr sz="1100" spc="-100" dirty="0">
                <a:latin typeface="Arial"/>
                <a:cs typeface="Arial"/>
              </a:rPr>
              <a:t>songs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25" dirty="0">
                <a:latin typeface="Arial"/>
                <a:cs typeface="Arial"/>
              </a:rPr>
              <a:t>it.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methodology </a:t>
            </a:r>
            <a:r>
              <a:rPr sz="1100" spc="-100" dirty="0">
                <a:latin typeface="Arial"/>
                <a:cs typeface="Arial"/>
              </a:rPr>
              <a:t>used </a:t>
            </a:r>
            <a:r>
              <a:rPr sz="1100" spc="-70" dirty="0">
                <a:latin typeface="Arial"/>
                <a:cs typeface="Arial"/>
              </a:rPr>
              <a:t>by </a:t>
            </a:r>
            <a:r>
              <a:rPr sz="1100" spc="-35" dirty="0">
                <a:latin typeface="Arial"/>
                <a:cs typeface="Arial"/>
              </a:rPr>
              <a:t>far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translation 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100" dirty="0">
                <a:latin typeface="Arial"/>
                <a:cs typeface="Arial"/>
              </a:rPr>
              <a:t>songs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other </a:t>
            </a:r>
            <a:r>
              <a:rPr sz="1100" spc="-85" dirty="0">
                <a:latin typeface="Arial"/>
                <a:cs typeface="Arial"/>
              </a:rPr>
              <a:t>languages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60" dirty="0">
                <a:latin typeface="Arial"/>
                <a:cs typeface="Arial"/>
              </a:rPr>
              <a:t>English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45" dirty="0">
                <a:latin typeface="Arial"/>
                <a:cs typeface="Arial"/>
              </a:rPr>
              <a:t>then </a:t>
            </a:r>
            <a:r>
              <a:rPr sz="1100" spc="-70" dirty="0">
                <a:latin typeface="Arial"/>
                <a:cs typeface="Arial"/>
              </a:rPr>
              <a:t>analyse, </a:t>
            </a:r>
            <a:r>
              <a:rPr sz="1100" spc="-95" dirty="0">
                <a:latin typeface="Arial"/>
                <a:cs typeface="Arial"/>
              </a:rPr>
              <a:t>because a </a:t>
            </a:r>
            <a:r>
              <a:rPr sz="1100" spc="5" dirty="0">
                <a:latin typeface="Arial"/>
                <a:cs typeface="Arial"/>
              </a:rPr>
              <a:t>lot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annotated </a:t>
            </a:r>
            <a:r>
              <a:rPr sz="1100" spc="-65" dirty="0">
                <a:latin typeface="Arial"/>
                <a:cs typeface="Arial"/>
              </a:rPr>
              <a:t>datasets 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55" dirty="0">
                <a:latin typeface="Arial"/>
                <a:cs typeface="Arial"/>
              </a:rPr>
              <a:t>available </a:t>
            </a:r>
            <a:r>
              <a:rPr sz="1100" spc="-25" dirty="0">
                <a:latin typeface="Arial"/>
                <a:cs typeface="Arial"/>
              </a:rPr>
              <a:t>in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English.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31" name="object 31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993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35" name="object 35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11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11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1524" y="3122957"/>
            <a:ext cx="66294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05" dirty="0">
                <a:latin typeface="Times New Roman"/>
                <a:cs typeface="Times New Roman"/>
              </a:rPr>
              <a:t>April </a:t>
            </a:r>
            <a:r>
              <a:rPr sz="600" spc="95" dirty="0">
                <a:latin typeface="Times New Roman"/>
                <a:cs typeface="Times New Roman"/>
              </a:rPr>
              <a:t>29,</a:t>
            </a:r>
            <a:r>
              <a:rPr sz="600" spc="75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20</a:t>
            </a:r>
            <a:r>
              <a:rPr lang="en-US" sz="600" spc="100" dirty="0">
                <a:latin typeface="Times New Roman"/>
                <a:cs typeface="Times New Roman"/>
              </a:rPr>
              <a:t>22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82319" y="3122957"/>
            <a:ext cx="325120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spc="100" dirty="0">
                <a:latin typeface="Times New Roman"/>
                <a:cs typeface="Times New Roman"/>
              </a:rPr>
              <a:t>2</a:t>
            </a:fld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600" spc="229" dirty="0">
                <a:latin typeface="Times New Roman"/>
                <a:cs typeface="Times New Roman"/>
              </a:rPr>
              <a:t>/</a:t>
            </a:r>
            <a:r>
              <a:rPr sz="600" spc="70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16510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0" dirty="0"/>
              <a:t>Future</a:t>
            </a:r>
            <a:r>
              <a:rPr spc="180" dirty="0"/>
              <a:t> </a:t>
            </a:r>
            <a:r>
              <a:rPr spc="40" dirty="0"/>
              <a:t>works</a:t>
            </a:r>
          </a:p>
        </p:txBody>
      </p:sp>
      <p:sp>
        <p:nvSpPr>
          <p:cNvPr id="4" name="object 4"/>
          <p:cNvSpPr/>
          <p:nvPr/>
        </p:nvSpPr>
        <p:spPr>
          <a:xfrm>
            <a:off x="282270" y="915555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270" y="1641805"/>
            <a:ext cx="63220" cy="6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270" y="2023909"/>
            <a:ext cx="63220" cy="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056" y="830057"/>
            <a:ext cx="5197475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785">
              <a:lnSpc>
                <a:spcPct val="102600"/>
              </a:lnSpc>
              <a:spcBef>
                <a:spcPts val="55"/>
              </a:spcBef>
            </a:pPr>
            <a:r>
              <a:rPr sz="1100" spc="-95" dirty="0">
                <a:latin typeface="Arial"/>
                <a:cs typeface="Arial"/>
              </a:rPr>
              <a:t>We </a:t>
            </a:r>
            <a:r>
              <a:rPr sz="1100" spc="-40" dirty="0">
                <a:latin typeface="Arial"/>
                <a:cs typeface="Arial"/>
              </a:rPr>
              <a:t>trained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60" dirty="0">
                <a:latin typeface="Arial"/>
                <a:cs typeface="Arial"/>
              </a:rPr>
              <a:t>model </a:t>
            </a:r>
            <a:r>
              <a:rPr sz="1100" spc="-65" dirty="0">
                <a:latin typeface="Arial"/>
                <a:cs typeface="Arial"/>
              </a:rPr>
              <a:t>using </a:t>
            </a:r>
            <a:r>
              <a:rPr sz="1100" spc="-70" dirty="0">
                <a:latin typeface="Arial"/>
                <a:cs typeface="Arial"/>
              </a:rPr>
              <a:t>Word2Vec </a:t>
            </a:r>
            <a:r>
              <a:rPr sz="1100" spc="-55" dirty="0">
                <a:latin typeface="Arial"/>
                <a:cs typeface="Arial"/>
              </a:rPr>
              <a:t>along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60" dirty="0">
                <a:latin typeface="Arial"/>
                <a:cs typeface="Arial"/>
              </a:rPr>
              <a:t>CNN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45" dirty="0">
                <a:latin typeface="Arial"/>
                <a:cs typeface="Arial"/>
              </a:rPr>
              <a:t>pre-trained </a:t>
            </a:r>
            <a:r>
              <a:rPr sz="1100" spc="-80" dirty="0">
                <a:latin typeface="Arial"/>
                <a:cs typeface="Arial"/>
              </a:rPr>
              <a:t>genism  </a:t>
            </a:r>
            <a:r>
              <a:rPr sz="1100" spc="-60" dirty="0">
                <a:latin typeface="Arial"/>
                <a:cs typeface="Arial"/>
              </a:rPr>
              <a:t>library.However,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50" dirty="0">
                <a:latin typeface="Arial"/>
                <a:cs typeface="Arial"/>
              </a:rPr>
              <a:t>obtained </a:t>
            </a:r>
            <a:r>
              <a:rPr sz="1100" spc="-60" dirty="0">
                <a:latin typeface="Arial"/>
                <a:cs typeface="Arial"/>
              </a:rPr>
              <a:t>approx. </a:t>
            </a:r>
            <a:r>
              <a:rPr sz="1100" spc="-75" dirty="0">
                <a:latin typeface="Arial"/>
                <a:cs typeface="Arial"/>
              </a:rPr>
              <a:t>40% </a:t>
            </a:r>
            <a:r>
              <a:rPr sz="1100" spc="-65" dirty="0">
                <a:latin typeface="Arial"/>
                <a:cs typeface="Arial"/>
              </a:rPr>
              <a:t>accuracy </a:t>
            </a:r>
            <a:r>
              <a:rPr sz="1100" spc="-85" dirty="0">
                <a:latin typeface="Arial"/>
                <a:cs typeface="Arial"/>
              </a:rPr>
              <a:t>due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which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75" dirty="0">
                <a:latin typeface="Arial"/>
                <a:cs typeface="Arial"/>
              </a:rPr>
              <a:t>decided </a:t>
            </a:r>
            <a:r>
              <a:rPr sz="1100" spc="-20" dirty="0">
                <a:latin typeface="Arial"/>
                <a:cs typeface="Arial"/>
              </a:rPr>
              <a:t>not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go  </a:t>
            </a:r>
            <a:r>
              <a:rPr sz="1100" spc="-55" dirty="0">
                <a:latin typeface="Arial"/>
                <a:cs typeface="Arial"/>
              </a:rPr>
              <a:t>along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45" dirty="0">
                <a:latin typeface="Arial"/>
                <a:cs typeface="Arial"/>
              </a:rPr>
              <a:t>it </a:t>
            </a:r>
            <a:r>
              <a:rPr sz="1100" spc="-85" dirty="0">
                <a:latin typeface="Arial"/>
                <a:cs typeface="Arial"/>
              </a:rPr>
              <a:t>due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60" dirty="0">
                <a:latin typeface="Arial"/>
                <a:cs typeface="Arial"/>
              </a:rPr>
              <a:t>small </a:t>
            </a:r>
            <a:r>
              <a:rPr sz="1100" spc="-90" dirty="0">
                <a:latin typeface="Arial"/>
                <a:cs typeface="Arial"/>
              </a:rPr>
              <a:t>size </a:t>
            </a:r>
            <a:r>
              <a:rPr sz="1100" spc="-25" dirty="0">
                <a:latin typeface="Arial"/>
                <a:cs typeface="Arial"/>
              </a:rPr>
              <a:t>of training </a:t>
            </a:r>
            <a:r>
              <a:rPr sz="1100" spc="-45" dirty="0">
                <a:latin typeface="Arial"/>
                <a:cs typeface="Arial"/>
              </a:rPr>
              <a:t>data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25" dirty="0">
                <a:latin typeface="Arial"/>
                <a:cs typeface="Arial"/>
              </a:rPr>
              <a:t>might </a:t>
            </a:r>
            <a:r>
              <a:rPr sz="1100" spc="-100" dirty="0">
                <a:latin typeface="Arial"/>
                <a:cs typeface="Arial"/>
              </a:rPr>
              <a:t>need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85" dirty="0">
                <a:latin typeface="Arial"/>
                <a:cs typeface="Arial"/>
              </a:rPr>
              <a:t>change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parameters 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obtain </a:t>
            </a:r>
            <a:r>
              <a:rPr sz="1100" spc="-25" dirty="0">
                <a:latin typeface="Arial"/>
                <a:cs typeface="Arial"/>
              </a:rPr>
              <a:t>better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results.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Arial"/>
                <a:cs typeface="Arial"/>
              </a:rPr>
              <a:t>Also,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25" dirty="0">
                <a:latin typeface="Arial"/>
                <a:cs typeface="Arial"/>
              </a:rPr>
              <a:t>further </a:t>
            </a:r>
            <a:r>
              <a:rPr sz="1100" spc="-70" dirty="0">
                <a:latin typeface="Arial"/>
                <a:cs typeface="Arial"/>
              </a:rPr>
              <a:t>add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85" dirty="0">
                <a:latin typeface="Arial"/>
                <a:cs typeface="Arial"/>
              </a:rPr>
              <a:t>Web </a:t>
            </a:r>
            <a:r>
              <a:rPr sz="1100" spc="-100" dirty="0">
                <a:latin typeface="Arial"/>
                <a:cs typeface="Arial"/>
              </a:rPr>
              <a:t>based </a:t>
            </a:r>
            <a:r>
              <a:rPr sz="1100" spc="-85" dirty="0">
                <a:latin typeface="Arial"/>
                <a:cs typeface="Arial"/>
              </a:rPr>
              <a:t>Search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80" dirty="0">
                <a:latin typeface="Arial"/>
                <a:cs typeface="Arial"/>
              </a:rPr>
              <a:t>Recommender </a:t>
            </a:r>
            <a:r>
              <a:rPr sz="1100" spc="-70" dirty="0">
                <a:latin typeface="Arial"/>
                <a:cs typeface="Arial"/>
              </a:rPr>
              <a:t>Engine </a:t>
            </a:r>
            <a:r>
              <a:rPr sz="1100" spc="-75" dirty="0">
                <a:latin typeface="Arial"/>
                <a:cs typeface="Arial"/>
              </a:rPr>
              <a:t>where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85" dirty="0">
                <a:latin typeface="Arial"/>
                <a:cs typeface="Arial"/>
              </a:rPr>
              <a:t>user </a:t>
            </a:r>
            <a:r>
              <a:rPr sz="1100" spc="-80" dirty="0">
                <a:latin typeface="Arial"/>
                <a:cs typeface="Arial"/>
              </a:rPr>
              <a:t>can  </a:t>
            </a:r>
            <a:r>
              <a:rPr sz="1100" spc="-35" dirty="0">
                <a:latin typeface="Arial"/>
                <a:cs typeface="Arial"/>
              </a:rPr>
              <a:t>obtain </a:t>
            </a:r>
            <a:r>
              <a:rPr sz="1100" spc="-65" dirty="0">
                <a:latin typeface="Arial"/>
                <a:cs typeface="Arial"/>
              </a:rPr>
              <a:t>his </a:t>
            </a:r>
            <a:r>
              <a:rPr sz="1100" spc="-100" dirty="0">
                <a:latin typeface="Arial"/>
                <a:cs typeface="Arial"/>
              </a:rPr>
              <a:t>songs </a:t>
            </a:r>
            <a:r>
              <a:rPr sz="1100" spc="-60" dirty="0">
                <a:latin typeface="Arial"/>
                <a:cs typeface="Arial"/>
              </a:rPr>
              <a:t>according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65" dirty="0">
                <a:latin typeface="Arial"/>
                <a:cs typeface="Arial"/>
              </a:rPr>
              <a:t>his </a:t>
            </a:r>
            <a:r>
              <a:rPr sz="1100" spc="-70" dirty="0">
                <a:latin typeface="Arial"/>
                <a:cs typeface="Arial"/>
              </a:rPr>
              <a:t>choice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mood </a:t>
            </a:r>
            <a:r>
              <a:rPr sz="1100" spc="-65" dirty="0">
                <a:latin typeface="Arial"/>
                <a:cs typeface="Arial"/>
              </a:rPr>
              <a:t>using </a:t>
            </a:r>
            <a:r>
              <a:rPr sz="1100" spc="-45" dirty="0">
                <a:latin typeface="Arial"/>
                <a:cs typeface="Arial"/>
              </a:rPr>
              <a:t>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 marL="12700" marR="16510">
              <a:lnSpc>
                <a:spcPct val="102600"/>
              </a:lnSpc>
              <a:spcBef>
                <a:spcPts val="300"/>
              </a:spcBef>
            </a:pPr>
            <a:r>
              <a:rPr sz="1100" spc="-65" dirty="0">
                <a:latin typeface="Arial"/>
                <a:cs typeface="Arial"/>
              </a:rPr>
              <a:t>Using </a:t>
            </a:r>
            <a:r>
              <a:rPr sz="1100" spc="-70" dirty="0">
                <a:latin typeface="Arial"/>
                <a:cs typeface="Arial"/>
              </a:rPr>
              <a:t>Selenium and </a:t>
            </a:r>
            <a:r>
              <a:rPr sz="1100" spc="-50" dirty="0">
                <a:latin typeface="Arial"/>
                <a:cs typeface="Arial"/>
              </a:rPr>
              <a:t>BeautifulSoup4 </a:t>
            </a:r>
            <a:r>
              <a:rPr sz="1100" spc="-40" dirty="0">
                <a:latin typeface="Arial"/>
                <a:cs typeface="Arial"/>
              </a:rPr>
              <a:t>library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45" dirty="0">
                <a:latin typeface="Arial"/>
                <a:cs typeface="Arial"/>
              </a:rPr>
              <a:t>automate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action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retrieving </a:t>
            </a:r>
            <a:r>
              <a:rPr sz="1100" spc="-70" dirty="0">
                <a:latin typeface="Arial"/>
                <a:cs typeface="Arial"/>
              </a:rPr>
              <a:t>and  </a:t>
            </a:r>
            <a:r>
              <a:rPr sz="1100" spc="-65" dirty="0">
                <a:latin typeface="Arial"/>
                <a:cs typeface="Arial"/>
              </a:rPr>
              <a:t>parsing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data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45" dirty="0">
                <a:latin typeface="Arial"/>
                <a:cs typeface="Arial"/>
              </a:rPr>
              <a:t>then </a:t>
            </a:r>
            <a:r>
              <a:rPr sz="1100" spc="-80" dirty="0">
                <a:latin typeface="Arial"/>
                <a:cs typeface="Arial"/>
              </a:rPr>
              <a:t>passing </a:t>
            </a:r>
            <a:r>
              <a:rPr sz="1100" spc="45" dirty="0">
                <a:latin typeface="Arial"/>
                <a:cs typeface="Arial"/>
              </a:rPr>
              <a:t>it </a:t>
            </a:r>
            <a:r>
              <a:rPr sz="1100" spc="-35" dirty="0">
                <a:latin typeface="Arial"/>
                <a:cs typeface="Arial"/>
              </a:rPr>
              <a:t>through </a:t>
            </a:r>
            <a:r>
              <a:rPr sz="1100" spc="-75" dirty="0">
                <a:latin typeface="Arial"/>
                <a:cs typeface="Arial"/>
              </a:rPr>
              <a:t>Google </a:t>
            </a:r>
            <a:r>
              <a:rPr sz="1100" spc="-35" dirty="0">
                <a:latin typeface="Arial"/>
                <a:cs typeface="Arial"/>
              </a:rPr>
              <a:t>translator </a:t>
            </a:r>
            <a:r>
              <a:rPr sz="1100" spc="-30" dirty="0">
                <a:latin typeface="Arial"/>
                <a:cs typeface="Arial"/>
              </a:rPr>
              <a:t>API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get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English 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55" dirty="0">
                <a:latin typeface="Arial"/>
                <a:cs typeface="Arial"/>
              </a:rPr>
              <a:t>generating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30" dirty="0">
                <a:latin typeface="Arial"/>
                <a:cs typeface="Arial"/>
              </a:rPr>
              <a:t>test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3" name="object 13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6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6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20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15614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Bibliography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955" y="546009"/>
            <a:ext cx="5501640" cy="2316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23520">
              <a:lnSpc>
                <a:spcPct val="102600"/>
              </a:lnSpc>
              <a:spcBef>
                <a:spcPts val="55"/>
              </a:spcBef>
              <a:buFont typeface="Latin Modern Math"/>
              <a:buAutoNum type="arabicPlain"/>
              <a:tabLst>
                <a:tab pos="205104" algn="l"/>
              </a:tabLst>
            </a:pPr>
            <a:r>
              <a:rPr sz="1100" spc="-55" dirty="0">
                <a:latin typeface="Arial"/>
                <a:cs typeface="Arial"/>
              </a:rPr>
              <a:t>Xue, </a:t>
            </a:r>
            <a:r>
              <a:rPr sz="1100" spc="-20" dirty="0">
                <a:latin typeface="Arial"/>
                <a:cs typeface="Arial"/>
              </a:rPr>
              <a:t>H., </a:t>
            </a:r>
            <a:r>
              <a:rPr sz="1100" spc="-55" dirty="0">
                <a:latin typeface="Arial"/>
                <a:cs typeface="Arial"/>
              </a:rPr>
              <a:t>Xue, </a:t>
            </a:r>
            <a:r>
              <a:rPr sz="1100" spc="-15" dirty="0">
                <a:latin typeface="Arial"/>
                <a:cs typeface="Arial"/>
              </a:rPr>
              <a:t>L., </a:t>
            </a:r>
            <a:r>
              <a:rPr sz="1100" spc="-65" dirty="0">
                <a:latin typeface="Arial"/>
                <a:cs typeface="Arial"/>
              </a:rPr>
              <a:t>Su, </a:t>
            </a:r>
            <a:r>
              <a:rPr sz="1100" spc="-30" dirty="0">
                <a:latin typeface="Arial"/>
                <a:cs typeface="Arial"/>
              </a:rPr>
              <a:t>F. </a:t>
            </a:r>
            <a:r>
              <a:rPr sz="1100" spc="-20" dirty="0">
                <a:latin typeface="Arial"/>
                <a:cs typeface="Arial"/>
              </a:rPr>
              <a:t>Multimodal </a:t>
            </a:r>
            <a:r>
              <a:rPr sz="1100" spc="-50" dirty="0">
                <a:latin typeface="Arial"/>
                <a:cs typeface="Arial"/>
              </a:rPr>
              <a:t>Music </a:t>
            </a:r>
            <a:r>
              <a:rPr sz="1100" spc="-30" dirty="0">
                <a:latin typeface="Arial"/>
                <a:cs typeface="Arial"/>
              </a:rPr>
              <a:t>Mood </a:t>
            </a:r>
            <a:r>
              <a:rPr sz="1100" spc="-50" dirty="0">
                <a:latin typeface="Arial"/>
                <a:cs typeface="Arial"/>
              </a:rPr>
              <a:t>Classification </a:t>
            </a:r>
            <a:r>
              <a:rPr sz="1100" spc="-70" dirty="0">
                <a:latin typeface="Arial"/>
                <a:cs typeface="Arial"/>
              </a:rPr>
              <a:t>by Fusion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Audio </a:t>
            </a:r>
            <a:r>
              <a:rPr sz="1100" spc="-70" dirty="0">
                <a:latin typeface="Arial"/>
                <a:cs typeface="Arial"/>
              </a:rPr>
              <a:t>and  </a:t>
            </a:r>
            <a:r>
              <a:rPr sz="1100" spc="-45" dirty="0">
                <a:latin typeface="Arial"/>
                <a:cs typeface="Arial"/>
              </a:rPr>
              <a:t>Lyrics. </a:t>
            </a:r>
            <a:r>
              <a:rPr sz="1100" spc="20" dirty="0">
                <a:latin typeface="Arial"/>
                <a:cs typeface="Arial"/>
              </a:rPr>
              <a:t>MMM </a:t>
            </a:r>
            <a:r>
              <a:rPr sz="1100" spc="-65" dirty="0">
                <a:latin typeface="Arial"/>
                <a:cs typeface="Arial"/>
              </a:rPr>
              <a:t>2015, </a:t>
            </a:r>
            <a:r>
              <a:rPr sz="1100" spc="-30" dirty="0">
                <a:latin typeface="Arial"/>
                <a:cs typeface="Arial"/>
              </a:rPr>
              <a:t>Part </a:t>
            </a:r>
            <a:r>
              <a:rPr sz="1100" dirty="0">
                <a:latin typeface="Arial"/>
                <a:cs typeface="Arial"/>
              </a:rPr>
              <a:t>II, </a:t>
            </a:r>
            <a:r>
              <a:rPr sz="1100" spc="-80" dirty="0">
                <a:latin typeface="Arial"/>
                <a:cs typeface="Arial"/>
              </a:rPr>
              <a:t>LNCS </a:t>
            </a:r>
            <a:r>
              <a:rPr sz="1100" spc="-65" dirty="0">
                <a:latin typeface="Arial"/>
                <a:cs typeface="Arial"/>
              </a:rPr>
              <a:t>8936, </a:t>
            </a:r>
            <a:r>
              <a:rPr sz="1100" spc="-45" dirty="0">
                <a:latin typeface="Arial"/>
                <a:cs typeface="Arial"/>
              </a:rPr>
              <a:t>pp. </a:t>
            </a:r>
            <a:r>
              <a:rPr sz="1100" spc="-70" dirty="0">
                <a:latin typeface="Arial"/>
                <a:cs typeface="Arial"/>
              </a:rPr>
              <a:t>26â37,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2015.</a:t>
            </a:r>
            <a:endParaRPr sz="1100">
              <a:latin typeface="Arial"/>
              <a:cs typeface="Arial"/>
            </a:endParaRPr>
          </a:p>
          <a:p>
            <a:pPr marL="12700" marR="160020">
              <a:lnSpc>
                <a:spcPct val="102600"/>
              </a:lnSpc>
              <a:spcBef>
                <a:spcPts val="1135"/>
              </a:spcBef>
              <a:buFont typeface="Latin Modern Math"/>
              <a:buAutoNum type="arabicPlain"/>
              <a:tabLst>
                <a:tab pos="205104" algn="l"/>
              </a:tabLst>
            </a:pPr>
            <a:r>
              <a:rPr sz="1100" spc="-15" dirty="0">
                <a:latin typeface="Arial"/>
                <a:cs typeface="Arial"/>
              </a:rPr>
              <a:t>X. </a:t>
            </a:r>
            <a:r>
              <a:rPr sz="1100" spc="-35" dirty="0">
                <a:latin typeface="Arial"/>
                <a:cs typeface="Arial"/>
              </a:rPr>
              <a:t>Hu, </a:t>
            </a:r>
            <a:r>
              <a:rPr sz="1100" spc="-25" dirty="0">
                <a:latin typeface="Arial"/>
                <a:cs typeface="Arial"/>
              </a:rPr>
              <a:t>J. </a:t>
            </a:r>
            <a:r>
              <a:rPr sz="1100" spc="-70" dirty="0">
                <a:latin typeface="Arial"/>
                <a:cs typeface="Arial"/>
              </a:rPr>
              <a:t>S. </a:t>
            </a:r>
            <a:r>
              <a:rPr sz="1100" spc="-55" dirty="0">
                <a:latin typeface="Arial"/>
                <a:cs typeface="Arial"/>
              </a:rPr>
              <a:t>Downie, A.Ehmann. </a:t>
            </a:r>
            <a:r>
              <a:rPr sz="1100" spc="-35" dirty="0">
                <a:latin typeface="Arial"/>
                <a:cs typeface="Arial"/>
              </a:rPr>
              <a:t>Lyric Text </a:t>
            </a:r>
            <a:r>
              <a:rPr sz="1100" spc="-30" dirty="0">
                <a:latin typeface="Arial"/>
                <a:cs typeface="Arial"/>
              </a:rPr>
              <a:t>Mining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50" dirty="0">
                <a:latin typeface="Arial"/>
                <a:cs typeface="Arial"/>
              </a:rPr>
              <a:t>Music </a:t>
            </a:r>
            <a:r>
              <a:rPr sz="1100" spc="-30" dirty="0">
                <a:latin typeface="Arial"/>
                <a:cs typeface="Arial"/>
              </a:rPr>
              <a:t>Mood </a:t>
            </a:r>
            <a:r>
              <a:rPr sz="1100" spc="-45" dirty="0">
                <a:latin typeface="Arial"/>
                <a:cs typeface="Arial"/>
              </a:rPr>
              <a:t>Classification. ISMIR  </a:t>
            </a:r>
            <a:r>
              <a:rPr sz="1100" spc="-65" dirty="0">
                <a:latin typeface="Arial"/>
                <a:cs typeface="Arial"/>
              </a:rPr>
              <a:t>2009, </a:t>
            </a:r>
            <a:r>
              <a:rPr sz="1100" spc="-15" dirty="0">
                <a:latin typeface="Arial"/>
                <a:cs typeface="Arial"/>
              </a:rPr>
              <a:t>Oct.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2009.</a:t>
            </a:r>
            <a:endParaRPr sz="1100">
              <a:latin typeface="Arial"/>
              <a:cs typeface="Arial"/>
            </a:endParaRPr>
          </a:p>
          <a:p>
            <a:pPr marL="12700" marR="351790">
              <a:lnSpc>
                <a:spcPct val="102600"/>
              </a:lnSpc>
              <a:spcBef>
                <a:spcPts val="1135"/>
              </a:spcBef>
              <a:buFont typeface="Latin Modern Math"/>
              <a:buAutoNum type="arabicPlain"/>
              <a:tabLst>
                <a:tab pos="205104" algn="l"/>
              </a:tabLst>
            </a:pPr>
            <a:r>
              <a:rPr sz="1100" spc="-70" dirty="0">
                <a:latin typeface="Arial"/>
                <a:cs typeface="Arial"/>
              </a:rPr>
              <a:t>Sebastian </a:t>
            </a:r>
            <a:r>
              <a:rPr sz="1100" spc="-75" dirty="0">
                <a:latin typeface="Arial"/>
                <a:cs typeface="Arial"/>
              </a:rPr>
              <a:t>Raschka. </a:t>
            </a:r>
            <a:r>
              <a:rPr sz="1100" spc="-40" dirty="0">
                <a:latin typeface="Arial"/>
                <a:cs typeface="Arial"/>
              </a:rPr>
              <a:t>MusicMood: </a:t>
            </a:r>
            <a:r>
              <a:rPr sz="1100" spc="-35" dirty="0">
                <a:latin typeface="Arial"/>
                <a:cs typeface="Arial"/>
              </a:rPr>
              <a:t>Predicting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mood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5" dirty="0">
                <a:latin typeface="Arial"/>
                <a:cs typeface="Arial"/>
              </a:rPr>
              <a:t>music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90" dirty="0">
                <a:latin typeface="Arial"/>
                <a:cs typeface="Arial"/>
              </a:rPr>
              <a:t>song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70" dirty="0">
                <a:latin typeface="Arial"/>
                <a:cs typeface="Arial"/>
              </a:rPr>
              <a:t>using  machine </a:t>
            </a:r>
            <a:r>
              <a:rPr sz="1100" spc="-50" dirty="0">
                <a:latin typeface="Arial"/>
                <a:cs typeface="Arial"/>
              </a:rPr>
              <a:t>learning. </a:t>
            </a:r>
            <a:r>
              <a:rPr sz="1100" spc="-55" dirty="0">
                <a:latin typeface="Arial"/>
                <a:cs typeface="Arial"/>
              </a:rPr>
              <a:t>arXiv:1611.00138v1 [cs.LG]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-60" dirty="0">
                <a:latin typeface="Arial"/>
                <a:cs typeface="Arial"/>
              </a:rPr>
              <a:t>Nov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2016</a:t>
            </a:r>
            <a:endParaRPr sz="1100">
              <a:latin typeface="Arial"/>
              <a:cs typeface="Arial"/>
            </a:endParaRPr>
          </a:p>
          <a:p>
            <a:pPr marL="12700" marR="343535">
              <a:lnSpc>
                <a:spcPct val="102600"/>
              </a:lnSpc>
              <a:spcBef>
                <a:spcPts val="1135"/>
              </a:spcBef>
              <a:buFont typeface="Latin Modern Math"/>
              <a:buAutoNum type="arabicPlain"/>
              <a:tabLst>
                <a:tab pos="205104" algn="l"/>
              </a:tabLst>
            </a:pPr>
            <a:r>
              <a:rPr sz="1100" spc="-60" dirty="0">
                <a:latin typeface="Arial"/>
                <a:cs typeface="Arial"/>
              </a:rPr>
              <a:t>Cecilia </a:t>
            </a:r>
            <a:r>
              <a:rPr sz="1100" spc="-50" dirty="0">
                <a:latin typeface="Arial"/>
                <a:cs typeface="Arial"/>
              </a:rPr>
              <a:t>Ovesdotter </a:t>
            </a:r>
            <a:r>
              <a:rPr sz="1100" spc="-20" dirty="0">
                <a:latin typeface="Arial"/>
                <a:cs typeface="Arial"/>
              </a:rPr>
              <a:t>Alm. </a:t>
            </a:r>
            <a:r>
              <a:rPr sz="1100" spc="-55" dirty="0">
                <a:latin typeface="Arial"/>
                <a:cs typeface="Arial"/>
              </a:rPr>
              <a:t>Emotions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10" dirty="0">
                <a:latin typeface="Arial"/>
                <a:cs typeface="Arial"/>
              </a:rPr>
              <a:t>text: </a:t>
            </a:r>
            <a:r>
              <a:rPr sz="1100" spc="-70" dirty="0">
                <a:latin typeface="Arial"/>
                <a:cs typeface="Arial"/>
              </a:rPr>
              <a:t>machine </a:t>
            </a:r>
            <a:r>
              <a:rPr sz="1100" spc="-55" dirty="0">
                <a:latin typeface="Arial"/>
                <a:cs typeface="Arial"/>
              </a:rPr>
              <a:t>learning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55" dirty="0">
                <a:latin typeface="Arial"/>
                <a:cs typeface="Arial"/>
              </a:rPr>
              <a:t>text-based </a:t>
            </a:r>
            <a:r>
              <a:rPr sz="1100" spc="-50" dirty="0">
                <a:latin typeface="Arial"/>
                <a:cs typeface="Arial"/>
              </a:rPr>
              <a:t>emotion  </a:t>
            </a:r>
            <a:r>
              <a:rPr sz="1100" spc="-35" dirty="0">
                <a:latin typeface="Arial"/>
                <a:cs typeface="Arial"/>
              </a:rPr>
              <a:t>prediction. </a:t>
            </a:r>
            <a:r>
              <a:rPr sz="1100" spc="5" dirty="0">
                <a:latin typeface="Arial"/>
                <a:cs typeface="Arial"/>
              </a:rPr>
              <a:t>(HLT/EMNLP), </a:t>
            </a:r>
            <a:r>
              <a:rPr sz="1100" spc="-105" dirty="0">
                <a:latin typeface="Arial"/>
                <a:cs typeface="Arial"/>
              </a:rPr>
              <a:t>pages </a:t>
            </a:r>
            <a:r>
              <a:rPr sz="1100" spc="-70" dirty="0">
                <a:latin typeface="Arial"/>
                <a:cs typeface="Arial"/>
              </a:rPr>
              <a:t>579â586, </a:t>
            </a:r>
            <a:r>
              <a:rPr sz="1100" spc="-60" dirty="0">
                <a:latin typeface="Arial"/>
                <a:cs typeface="Arial"/>
              </a:rPr>
              <a:t>Vancouver, </a:t>
            </a:r>
            <a:r>
              <a:rPr sz="1100" spc="-45" dirty="0">
                <a:latin typeface="Arial"/>
                <a:cs typeface="Arial"/>
              </a:rPr>
              <a:t>October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2005.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1135"/>
              </a:spcBef>
              <a:buFont typeface="Latin Modern Math"/>
              <a:buAutoNum type="arabicPlain"/>
              <a:tabLst>
                <a:tab pos="205104" algn="l"/>
              </a:tabLst>
            </a:pPr>
            <a:r>
              <a:rPr sz="1100" spc="-30" dirty="0">
                <a:latin typeface="Arial"/>
                <a:cs typeface="Arial"/>
              </a:rPr>
              <a:t>Patra, </a:t>
            </a:r>
            <a:r>
              <a:rPr sz="1100" spc="-65" dirty="0">
                <a:latin typeface="Arial"/>
                <a:cs typeface="Arial"/>
              </a:rPr>
              <a:t>Das, </a:t>
            </a:r>
            <a:r>
              <a:rPr sz="1100" spc="-75" dirty="0">
                <a:latin typeface="Arial"/>
                <a:cs typeface="Arial"/>
              </a:rPr>
              <a:t>BandyoPadhyay. </a:t>
            </a:r>
            <a:r>
              <a:rPr sz="1100" spc="-25" dirty="0">
                <a:latin typeface="Arial"/>
                <a:cs typeface="Arial"/>
              </a:rPr>
              <a:t>Automatic </a:t>
            </a:r>
            <a:r>
              <a:rPr sz="1100" spc="-50" dirty="0">
                <a:latin typeface="Arial"/>
                <a:cs typeface="Arial"/>
              </a:rPr>
              <a:t>Music </a:t>
            </a:r>
            <a:r>
              <a:rPr sz="1100" spc="-30" dirty="0">
                <a:latin typeface="Arial"/>
                <a:cs typeface="Arial"/>
              </a:rPr>
              <a:t>Mood </a:t>
            </a:r>
            <a:r>
              <a:rPr sz="1100" spc="-50" dirty="0">
                <a:latin typeface="Arial"/>
                <a:cs typeface="Arial"/>
              </a:rPr>
              <a:t>Classification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Hindi </a:t>
            </a:r>
            <a:r>
              <a:rPr sz="1100" spc="-80" dirty="0">
                <a:latin typeface="Arial"/>
                <a:cs typeface="Arial"/>
              </a:rPr>
              <a:t>Songs. </a:t>
            </a:r>
            <a:r>
              <a:rPr sz="1100" spc="-45" dirty="0">
                <a:latin typeface="Arial"/>
                <a:cs typeface="Arial"/>
              </a:rPr>
              <a:t>IJCNLP  </a:t>
            </a:r>
            <a:r>
              <a:rPr sz="1100" spc="-65" dirty="0">
                <a:latin typeface="Arial"/>
                <a:cs typeface="Arial"/>
              </a:rPr>
              <a:t>2013, </a:t>
            </a:r>
            <a:r>
              <a:rPr sz="1100" spc="-105" dirty="0">
                <a:latin typeface="Arial"/>
                <a:cs typeface="Arial"/>
              </a:rPr>
              <a:t>pages </a:t>
            </a:r>
            <a:r>
              <a:rPr sz="1100" spc="-70" dirty="0">
                <a:latin typeface="Arial"/>
                <a:cs typeface="Arial"/>
              </a:rPr>
              <a:t>24â28, </a:t>
            </a:r>
            <a:r>
              <a:rPr sz="1100" spc="-75" dirty="0">
                <a:latin typeface="Arial"/>
                <a:cs typeface="Arial"/>
              </a:rPr>
              <a:t>Nagoya, </a:t>
            </a:r>
            <a:r>
              <a:rPr sz="1100" spc="-60" dirty="0">
                <a:latin typeface="Arial"/>
                <a:cs typeface="Arial"/>
              </a:rPr>
              <a:t>Japan, </a:t>
            </a:r>
            <a:r>
              <a:rPr sz="1100" spc="-45" dirty="0">
                <a:latin typeface="Arial"/>
                <a:cs typeface="Arial"/>
              </a:rPr>
              <a:t>October </a:t>
            </a:r>
            <a:r>
              <a:rPr sz="1100" spc="-55" dirty="0">
                <a:latin typeface="Arial"/>
                <a:cs typeface="Arial"/>
              </a:rPr>
              <a:t>14,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2013.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0" name="object 10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3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3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21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21037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0" dirty="0"/>
              <a:t>Project</a:t>
            </a:r>
            <a:r>
              <a:rPr spc="160" dirty="0"/>
              <a:t> </a:t>
            </a:r>
            <a:r>
              <a:rPr spc="30" dirty="0"/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969" y="869378"/>
            <a:ext cx="3443604" cy="1672589"/>
            <a:chOff x="40969" y="869378"/>
            <a:chExt cx="3443604" cy="1672589"/>
          </a:xfrm>
        </p:grpSpPr>
        <p:sp>
          <p:nvSpPr>
            <p:cNvPr id="5" name="object 5"/>
            <p:cNvSpPr/>
            <p:nvPr/>
          </p:nvSpPr>
          <p:spPr>
            <a:xfrm>
              <a:off x="40969" y="869378"/>
              <a:ext cx="3392804" cy="187960"/>
            </a:xfrm>
            <a:custGeom>
              <a:avLst/>
              <a:gdLst/>
              <a:ahLst/>
              <a:cxnLst/>
              <a:rect l="l" t="t" r="r" b="b"/>
              <a:pathLst>
                <a:path w="3392804" h="187959">
                  <a:moveTo>
                    <a:pt x="334168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434"/>
                  </a:lnTo>
                  <a:lnTo>
                    <a:pt x="3392488" y="187434"/>
                  </a:lnTo>
                  <a:lnTo>
                    <a:pt x="3392488" y="50800"/>
                  </a:lnTo>
                  <a:lnTo>
                    <a:pt x="3388479" y="31075"/>
                  </a:lnTo>
                  <a:lnTo>
                    <a:pt x="3377565" y="14922"/>
                  </a:lnTo>
                  <a:lnTo>
                    <a:pt x="3361412" y="4008"/>
                  </a:lnTo>
                  <a:lnTo>
                    <a:pt x="3341688" y="0"/>
                  </a:lnTo>
                  <a:close/>
                </a:path>
              </a:pathLst>
            </a:custGeom>
            <a:solidFill>
              <a:srgbClr val="BF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70" y="1044155"/>
              <a:ext cx="3392486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770" y="2439936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570" y="2427236"/>
              <a:ext cx="3341648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3457" y="913612"/>
              <a:ext cx="50761" cy="1526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69" y="1088415"/>
              <a:ext cx="3392804" cy="1402715"/>
            </a:xfrm>
            <a:custGeom>
              <a:avLst/>
              <a:gdLst/>
              <a:ahLst/>
              <a:cxnLst/>
              <a:rect l="l" t="t" r="r" b="b"/>
              <a:pathLst>
                <a:path w="3392804" h="1402714">
                  <a:moveTo>
                    <a:pt x="3392488" y="0"/>
                  </a:moveTo>
                  <a:lnTo>
                    <a:pt x="0" y="0"/>
                  </a:lnTo>
                  <a:lnTo>
                    <a:pt x="0" y="1351521"/>
                  </a:lnTo>
                  <a:lnTo>
                    <a:pt x="4008" y="1371246"/>
                  </a:lnTo>
                  <a:lnTo>
                    <a:pt x="14922" y="1387398"/>
                  </a:lnTo>
                  <a:lnTo>
                    <a:pt x="31075" y="1398313"/>
                  </a:lnTo>
                  <a:lnTo>
                    <a:pt x="50800" y="1402321"/>
                  </a:lnTo>
                  <a:lnTo>
                    <a:pt x="3341688" y="1402321"/>
                  </a:lnTo>
                  <a:lnTo>
                    <a:pt x="3361412" y="1398313"/>
                  </a:lnTo>
                  <a:lnTo>
                    <a:pt x="3377565" y="1387398"/>
                  </a:lnTo>
                  <a:lnTo>
                    <a:pt x="3388479" y="1371246"/>
                  </a:lnTo>
                  <a:lnTo>
                    <a:pt x="3392488" y="1351521"/>
                  </a:lnTo>
                  <a:lnTo>
                    <a:pt x="3392488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3457" y="951687"/>
              <a:ext cx="0" cy="1507490"/>
            </a:xfrm>
            <a:custGeom>
              <a:avLst/>
              <a:gdLst/>
              <a:ahLst/>
              <a:cxnLst/>
              <a:rect l="l" t="t" r="r" b="b"/>
              <a:pathLst>
                <a:path h="1507489">
                  <a:moveTo>
                    <a:pt x="0" y="15072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3457" y="938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457" y="926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457" y="913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3457" y="894537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070" y="811385"/>
            <a:ext cx="3294379" cy="16484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105" dirty="0">
                <a:solidFill>
                  <a:srgbClr val="FFFFFF"/>
                </a:solidFill>
                <a:latin typeface="Georgia"/>
                <a:cs typeface="Georgia"/>
              </a:rPr>
              <a:t>Results </a:t>
            </a:r>
            <a:r>
              <a:rPr sz="1200" spc="18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200" spc="14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200" spc="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Georgia"/>
                <a:cs typeface="Georgia"/>
              </a:rPr>
              <a:t>project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220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project </a:t>
            </a:r>
            <a:r>
              <a:rPr sz="1100" spc="-70" dirty="0">
                <a:latin typeface="Arial"/>
                <a:cs typeface="Arial"/>
              </a:rPr>
              <a:t>aims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spc="-65" dirty="0">
                <a:latin typeface="Arial"/>
                <a:cs typeface="Arial"/>
              </a:rPr>
              <a:t>developing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75" dirty="0">
                <a:latin typeface="Arial"/>
                <a:cs typeface="Arial"/>
              </a:rPr>
              <a:t>system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predict  </a:t>
            </a:r>
            <a:r>
              <a:rPr sz="1100" spc="-75" dirty="0">
                <a:latin typeface="Arial"/>
                <a:cs typeface="Arial"/>
              </a:rPr>
              <a:t>songs’ </a:t>
            </a:r>
            <a:r>
              <a:rPr sz="1100" spc="-55" dirty="0">
                <a:latin typeface="Arial"/>
                <a:cs typeface="Arial"/>
              </a:rPr>
              <a:t>mood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45" dirty="0">
                <a:latin typeface="Arial"/>
                <a:cs typeface="Arial"/>
              </a:rPr>
              <a:t>clustering them which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80" dirty="0">
                <a:latin typeface="Arial"/>
                <a:cs typeface="Arial"/>
              </a:rPr>
              <a:t>be </a:t>
            </a:r>
            <a:r>
              <a:rPr sz="1100" spc="-100" dirty="0">
                <a:latin typeface="Arial"/>
                <a:cs typeface="Arial"/>
              </a:rPr>
              <a:t>used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95" dirty="0">
                <a:latin typeface="Arial"/>
                <a:cs typeface="Arial"/>
              </a:rPr>
              <a:t>a  </a:t>
            </a:r>
            <a:r>
              <a:rPr sz="1100" spc="-60" dirty="0">
                <a:latin typeface="Arial"/>
                <a:cs typeface="Arial"/>
              </a:rPr>
              <a:t>Recommendation </a:t>
            </a:r>
            <a:r>
              <a:rPr sz="1100" spc="-75" dirty="0">
                <a:latin typeface="Arial"/>
                <a:cs typeface="Arial"/>
              </a:rPr>
              <a:t>System </a:t>
            </a:r>
            <a:r>
              <a:rPr sz="1100" spc="-100" dirty="0">
                <a:latin typeface="Arial"/>
                <a:cs typeface="Arial"/>
              </a:rPr>
              <a:t>based </a:t>
            </a:r>
            <a:r>
              <a:rPr sz="1100" spc="-65" dirty="0">
                <a:latin typeface="Arial"/>
                <a:cs typeface="Arial"/>
              </a:rPr>
              <a:t>on </a:t>
            </a:r>
            <a:r>
              <a:rPr sz="1100" spc="-70" dirty="0">
                <a:latin typeface="Arial"/>
                <a:cs typeface="Arial"/>
              </a:rPr>
              <a:t>users’ </a:t>
            </a:r>
            <a:r>
              <a:rPr sz="1100" spc="-40" dirty="0">
                <a:latin typeface="Arial"/>
                <a:cs typeface="Arial"/>
              </a:rPr>
              <a:t>listening </a:t>
            </a:r>
            <a:r>
              <a:rPr sz="1100" spc="-30" dirty="0">
                <a:latin typeface="Arial"/>
                <a:cs typeface="Arial"/>
              </a:rPr>
              <a:t>habit 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25" dirty="0">
                <a:latin typeface="Arial"/>
                <a:cs typeface="Arial"/>
              </a:rPr>
              <a:t>their </a:t>
            </a:r>
            <a:r>
              <a:rPr sz="1100" spc="-70" dirty="0">
                <a:latin typeface="Arial"/>
                <a:cs typeface="Arial"/>
              </a:rPr>
              <a:t>choice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80" dirty="0">
                <a:latin typeface="Arial"/>
                <a:cs typeface="Arial"/>
              </a:rPr>
              <a:t>genres.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project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75" dirty="0">
                <a:latin typeface="Arial"/>
                <a:cs typeface="Arial"/>
              </a:rPr>
              <a:t>also </a:t>
            </a:r>
            <a:r>
              <a:rPr sz="1100" spc="-100" dirty="0">
                <a:latin typeface="Arial"/>
                <a:cs typeface="Arial"/>
              </a:rPr>
              <a:t>based </a:t>
            </a:r>
            <a:r>
              <a:rPr sz="1100" spc="-70" dirty="0">
                <a:latin typeface="Arial"/>
                <a:cs typeface="Arial"/>
              </a:rPr>
              <a:t>on  </a:t>
            </a:r>
            <a:r>
              <a:rPr sz="1100" spc="-40" dirty="0">
                <a:latin typeface="Arial"/>
                <a:cs typeface="Arial"/>
              </a:rPr>
              <a:t>predicting </a:t>
            </a:r>
            <a:r>
              <a:rPr sz="1100" spc="-55" dirty="0">
                <a:latin typeface="Arial"/>
                <a:cs typeface="Arial"/>
              </a:rPr>
              <a:t>mood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Bollywood </a:t>
            </a:r>
            <a:r>
              <a:rPr sz="1100" spc="-100" dirty="0">
                <a:latin typeface="Arial"/>
                <a:cs typeface="Arial"/>
              </a:rPr>
              <a:t>songs </a:t>
            </a:r>
            <a:r>
              <a:rPr sz="1100" spc="-70" dirty="0">
                <a:latin typeface="Arial"/>
                <a:cs typeface="Arial"/>
              </a:rPr>
              <a:t>by </a:t>
            </a:r>
            <a:r>
              <a:rPr sz="1100" spc="-35" dirty="0">
                <a:latin typeface="Arial"/>
                <a:cs typeface="Arial"/>
              </a:rPr>
              <a:t>translating </a:t>
            </a:r>
            <a:r>
              <a:rPr sz="1100" spc="-25" dirty="0">
                <a:latin typeface="Arial"/>
                <a:cs typeface="Arial"/>
              </a:rPr>
              <a:t>their 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Hindi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65" dirty="0">
                <a:latin typeface="Arial"/>
                <a:cs typeface="Arial"/>
              </a:rPr>
              <a:t>using </a:t>
            </a:r>
            <a:r>
              <a:rPr sz="1100" spc="-80" dirty="0">
                <a:latin typeface="Arial"/>
                <a:cs typeface="Arial"/>
              </a:rPr>
              <a:t>approaches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NLP, </a:t>
            </a:r>
            <a:r>
              <a:rPr sz="1100" spc="-35" dirty="0">
                <a:latin typeface="Arial"/>
                <a:cs typeface="Arial"/>
              </a:rPr>
              <a:t>Polarity  </a:t>
            </a:r>
            <a:r>
              <a:rPr sz="1100" spc="-100" dirty="0">
                <a:latin typeface="Arial"/>
                <a:cs typeface="Arial"/>
              </a:rPr>
              <a:t>based </a:t>
            </a:r>
            <a:r>
              <a:rPr sz="1100" spc="-50" dirty="0">
                <a:latin typeface="Arial"/>
                <a:cs typeface="Arial"/>
              </a:rPr>
              <a:t>Classification </a:t>
            </a:r>
            <a:r>
              <a:rPr sz="1100" spc="-70" dirty="0">
                <a:latin typeface="Arial"/>
                <a:cs typeface="Arial"/>
              </a:rPr>
              <a:t>by </a:t>
            </a:r>
            <a:r>
              <a:rPr sz="1100" spc="-50" dirty="0">
                <a:latin typeface="Arial"/>
                <a:cs typeface="Arial"/>
              </a:rPr>
              <a:t>combining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wide </a:t>
            </a:r>
            <a:r>
              <a:rPr sz="1100" spc="-70" dirty="0">
                <a:latin typeface="Arial"/>
                <a:cs typeface="Arial"/>
              </a:rPr>
              <a:t>range </a:t>
            </a:r>
            <a:r>
              <a:rPr sz="1100" spc="-30" dirty="0">
                <a:latin typeface="Arial"/>
                <a:cs typeface="Arial"/>
              </a:rPr>
              <a:t>of  </a:t>
            </a:r>
            <a:r>
              <a:rPr sz="1100" spc="-60" dirty="0">
                <a:latin typeface="Arial"/>
                <a:cs typeface="Arial"/>
              </a:rPr>
              <a:t>semantic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25" dirty="0">
                <a:latin typeface="Arial"/>
                <a:cs typeface="Arial"/>
              </a:rPr>
              <a:t>stylistic </a:t>
            </a:r>
            <a:r>
              <a:rPr sz="1100" spc="-60" dirty="0">
                <a:latin typeface="Arial"/>
                <a:cs typeface="Arial"/>
              </a:rPr>
              <a:t>features </a:t>
            </a:r>
            <a:r>
              <a:rPr sz="1100" spc="-45" dirty="0">
                <a:latin typeface="Arial"/>
                <a:cs typeface="Arial"/>
              </a:rPr>
              <a:t>extracted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40" dirty="0">
                <a:latin typeface="Arial"/>
                <a:cs typeface="Arial"/>
              </a:rPr>
              <a:t>the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lyrics.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5483" y="1240815"/>
            <a:ext cx="1551622" cy="9544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19" name="object 19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292100" y="3122957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23" name="object 23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8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8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31524" y="3122957"/>
            <a:ext cx="66294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05" dirty="0">
                <a:latin typeface="Times New Roman"/>
                <a:cs typeface="Times New Roman"/>
              </a:rPr>
              <a:t>April </a:t>
            </a:r>
            <a:r>
              <a:rPr sz="600" spc="95" dirty="0">
                <a:latin typeface="Times New Roman"/>
                <a:cs typeface="Times New Roman"/>
              </a:rPr>
              <a:t>29,</a:t>
            </a:r>
            <a:r>
              <a:rPr sz="600" spc="75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20</a:t>
            </a:r>
            <a:r>
              <a:rPr lang="en-US" sz="600" spc="100" dirty="0">
                <a:latin typeface="Times New Roman"/>
                <a:cs typeface="Times New Roman"/>
              </a:rPr>
              <a:t>22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2319" y="3122957"/>
            <a:ext cx="325120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spc="100" dirty="0">
                <a:latin typeface="Times New Roman"/>
                <a:cs typeface="Times New Roman"/>
              </a:rPr>
              <a:t>3</a:t>
            </a:fld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600" spc="229" dirty="0">
                <a:latin typeface="Times New Roman"/>
                <a:cs typeface="Times New Roman"/>
              </a:rPr>
              <a:t>/</a:t>
            </a:r>
            <a:r>
              <a:rPr sz="600" spc="70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39916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0" dirty="0"/>
              <a:t>Project </a:t>
            </a:r>
            <a:r>
              <a:rPr spc="40" dirty="0"/>
              <a:t>Milestones </a:t>
            </a:r>
            <a:r>
              <a:rPr spc="20" dirty="0"/>
              <a:t>and</a:t>
            </a:r>
            <a:r>
              <a:rPr spc="45" dirty="0"/>
              <a:t> </a:t>
            </a:r>
            <a:r>
              <a:rPr spc="-15" dirty="0"/>
              <a:t>Timelines</a:t>
            </a:r>
          </a:p>
        </p:txBody>
      </p:sp>
      <p:sp>
        <p:nvSpPr>
          <p:cNvPr id="4" name="object 4"/>
          <p:cNvSpPr/>
          <p:nvPr/>
        </p:nvSpPr>
        <p:spPr>
          <a:xfrm>
            <a:off x="282270" y="668413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270" y="878446"/>
            <a:ext cx="63220" cy="6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270" y="1260551"/>
            <a:ext cx="63220" cy="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270" y="1470583"/>
            <a:ext cx="63220" cy="63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270" y="1680616"/>
            <a:ext cx="63220" cy="63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270" y="1890648"/>
            <a:ext cx="63220" cy="63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270" y="2100681"/>
            <a:ext cx="63220" cy="63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270" y="2310714"/>
            <a:ext cx="63220" cy="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270" y="2520746"/>
            <a:ext cx="63220" cy="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270" y="2730779"/>
            <a:ext cx="63220" cy="63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056" y="539138"/>
            <a:ext cx="4982845" cy="210217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45" dirty="0">
                <a:latin typeface="Arial"/>
                <a:cs typeface="Arial"/>
              </a:rPr>
              <a:t>Studying </a:t>
            </a:r>
            <a:r>
              <a:rPr sz="1100" b="1" spc="-35" dirty="0">
                <a:latin typeface="Arial"/>
                <a:cs typeface="Arial"/>
              </a:rPr>
              <a:t>project </a:t>
            </a:r>
            <a:r>
              <a:rPr sz="1100" b="1" spc="-30" dirty="0">
                <a:latin typeface="Arial"/>
                <a:cs typeface="Arial"/>
              </a:rPr>
              <a:t>related </a:t>
            </a:r>
            <a:r>
              <a:rPr sz="1100" b="1" spc="-70" dirty="0">
                <a:latin typeface="Arial"/>
                <a:cs typeface="Arial"/>
              </a:rPr>
              <a:t>research </a:t>
            </a:r>
            <a:r>
              <a:rPr sz="1100" b="1" spc="-65" dirty="0">
                <a:latin typeface="Arial"/>
                <a:cs typeface="Arial"/>
              </a:rPr>
              <a:t>papers </a:t>
            </a:r>
            <a:r>
              <a:rPr sz="1100" b="1" spc="-50" dirty="0">
                <a:latin typeface="Arial"/>
                <a:cs typeface="Arial"/>
              </a:rPr>
              <a:t>and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literature.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b="1" spc="-45" dirty="0">
                <a:latin typeface="Arial"/>
                <a:cs typeface="Arial"/>
              </a:rPr>
              <a:t>Understanding </a:t>
            </a:r>
            <a:r>
              <a:rPr sz="1100" b="1" spc="-50" dirty="0">
                <a:latin typeface="Arial"/>
                <a:cs typeface="Arial"/>
              </a:rPr>
              <a:t>and </a:t>
            </a:r>
            <a:r>
              <a:rPr sz="1100" b="1" spc="-30" dirty="0">
                <a:latin typeface="Arial"/>
                <a:cs typeface="Arial"/>
              </a:rPr>
              <a:t>interpreting </a:t>
            </a:r>
            <a:r>
              <a:rPr sz="1100" b="1" spc="-25" dirty="0">
                <a:latin typeface="Arial"/>
                <a:cs typeface="Arial"/>
              </a:rPr>
              <a:t>the </a:t>
            </a:r>
            <a:r>
              <a:rPr sz="1100" b="1" spc="-40" dirty="0">
                <a:latin typeface="Arial"/>
                <a:cs typeface="Arial"/>
              </a:rPr>
              <a:t>implementations </a:t>
            </a:r>
            <a:r>
              <a:rPr sz="1100" b="1" spc="-45" dirty="0">
                <a:latin typeface="Arial"/>
                <a:cs typeface="Arial"/>
              </a:rPr>
              <a:t>already </a:t>
            </a:r>
            <a:r>
              <a:rPr sz="1100" b="1" spc="-25" dirty="0">
                <a:latin typeface="Arial"/>
                <a:cs typeface="Arial"/>
              </a:rPr>
              <a:t>out there. 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1" spc="-50" dirty="0">
                <a:latin typeface="Arial"/>
                <a:cs typeface="Arial"/>
              </a:rPr>
              <a:t>Exploring </a:t>
            </a:r>
            <a:r>
              <a:rPr sz="1100" b="1" spc="-70" dirty="0">
                <a:latin typeface="Arial"/>
                <a:cs typeface="Arial"/>
              </a:rPr>
              <a:t>places </a:t>
            </a:r>
            <a:r>
              <a:rPr sz="1100" b="1" spc="-35" dirty="0">
                <a:latin typeface="Arial"/>
                <a:cs typeface="Arial"/>
              </a:rPr>
              <a:t>from </a:t>
            </a:r>
            <a:r>
              <a:rPr sz="1100" b="1" spc="-55" dirty="0">
                <a:latin typeface="Arial"/>
                <a:cs typeface="Arial"/>
              </a:rPr>
              <a:t>where </a:t>
            </a:r>
            <a:r>
              <a:rPr sz="1100" b="1" spc="-30" dirty="0">
                <a:latin typeface="Arial"/>
                <a:cs typeface="Arial"/>
              </a:rPr>
              <a:t>dataset </a:t>
            </a:r>
            <a:r>
              <a:rPr sz="1100" b="1" spc="-5" dirty="0">
                <a:latin typeface="Arial"/>
                <a:cs typeface="Arial"/>
              </a:rPr>
              <a:t>to </a:t>
            </a:r>
            <a:r>
              <a:rPr sz="1100" b="1" spc="-45" dirty="0">
                <a:latin typeface="Arial"/>
                <a:cs typeface="Arial"/>
              </a:rPr>
              <a:t>be</a:t>
            </a:r>
            <a:r>
              <a:rPr sz="1100" b="1" spc="13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created.</a:t>
            </a:r>
            <a:endParaRPr sz="1100" dirty="0">
              <a:latin typeface="Arial"/>
              <a:cs typeface="Arial"/>
            </a:endParaRPr>
          </a:p>
          <a:p>
            <a:pPr marL="12700" marR="1025525">
              <a:lnSpc>
                <a:spcPct val="125299"/>
              </a:lnSpc>
            </a:pPr>
            <a:r>
              <a:rPr sz="1100" b="1" spc="10" dirty="0">
                <a:latin typeface="Arial"/>
                <a:cs typeface="Arial"/>
              </a:rPr>
              <a:t>Data </a:t>
            </a:r>
            <a:r>
              <a:rPr sz="1100" b="1" spc="-75" dirty="0">
                <a:latin typeface="Arial"/>
                <a:cs typeface="Arial"/>
              </a:rPr>
              <a:t>preprocessing </a:t>
            </a:r>
            <a:r>
              <a:rPr sz="1100" b="1" spc="-50" dirty="0">
                <a:latin typeface="Arial"/>
                <a:cs typeface="Arial"/>
              </a:rPr>
              <a:t>and </a:t>
            </a:r>
            <a:r>
              <a:rPr sz="1100" b="1" spc="-30" dirty="0">
                <a:latin typeface="Arial"/>
                <a:cs typeface="Arial"/>
              </a:rPr>
              <a:t>feature </a:t>
            </a:r>
            <a:r>
              <a:rPr sz="1100" b="1" spc="-45" dirty="0">
                <a:latin typeface="Arial"/>
                <a:cs typeface="Arial"/>
              </a:rPr>
              <a:t>selection. </a:t>
            </a:r>
            <a:endParaRPr lang="en-US" sz="1100" b="1" spc="-5" dirty="0">
              <a:latin typeface="Arial"/>
              <a:cs typeface="Arial"/>
            </a:endParaRPr>
          </a:p>
          <a:p>
            <a:pPr marL="12700" marR="1025525">
              <a:lnSpc>
                <a:spcPct val="125299"/>
              </a:lnSpc>
            </a:pPr>
            <a:r>
              <a:rPr sz="1100" b="1" spc="-15" dirty="0">
                <a:latin typeface="Arial"/>
                <a:cs typeface="Arial"/>
              </a:rPr>
              <a:t>Model </a:t>
            </a:r>
            <a:r>
              <a:rPr sz="1100" b="1" spc="-45" dirty="0">
                <a:latin typeface="Arial"/>
                <a:cs typeface="Arial"/>
              </a:rPr>
              <a:t>exploration </a:t>
            </a:r>
            <a:r>
              <a:rPr sz="1100" b="1" spc="-50" dirty="0">
                <a:latin typeface="Arial"/>
                <a:cs typeface="Arial"/>
              </a:rPr>
              <a:t>and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selection.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-15" dirty="0">
                <a:latin typeface="Arial"/>
                <a:cs typeface="Arial"/>
              </a:rPr>
              <a:t>Model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Implementation</a:t>
            </a:r>
            <a:endParaRPr sz="1100" dirty="0">
              <a:latin typeface="Arial"/>
              <a:cs typeface="Arial"/>
            </a:endParaRPr>
          </a:p>
          <a:p>
            <a:pPr marL="12700" marR="1254760">
              <a:lnSpc>
                <a:spcPct val="125299"/>
              </a:lnSpc>
            </a:pPr>
            <a:r>
              <a:rPr sz="1100" b="1" spc="-40" dirty="0">
                <a:latin typeface="Arial"/>
                <a:cs typeface="Arial"/>
              </a:rPr>
              <a:t>Measuring </a:t>
            </a:r>
            <a:r>
              <a:rPr sz="1100" b="1" spc="-50" dirty="0">
                <a:latin typeface="Arial"/>
                <a:cs typeface="Arial"/>
              </a:rPr>
              <a:t>performance </a:t>
            </a:r>
            <a:r>
              <a:rPr sz="1100" b="1" spc="-40" dirty="0">
                <a:latin typeface="Arial"/>
                <a:cs typeface="Arial"/>
              </a:rPr>
              <a:t>of </a:t>
            </a:r>
            <a:r>
              <a:rPr sz="1100" b="1" spc="-25" dirty="0">
                <a:latin typeface="Arial"/>
                <a:cs typeface="Arial"/>
              </a:rPr>
              <a:t>the </a:t>
            </a:r>
            <a:r>
              <a:rPr sz="1100" b="1" spc="-35" dirty="0">
                <a:latin typeface="Arial"/>
                <a:cs typeface="Arial"/>
              </a:rPr>
              <a:t>model. </a:t>
            </a:r>
            <a:endParaRPr lang="en-US" sz="1100" b="1" i="1" spc="-25" dirty="0">
              <a:latin typeface="Arial"/>
              <a:cs typeface="Arial"/>
            </a:endParaRPr>
          </a:p>
          <a:p>
            <a:pPr marL="12700" marR="1254760">
              <a:lnSpc>
                <a:spcPct val="125299"/>
              </a:lnSpc>
            </a:pPr>
            <a:r>
              <a:rPr sz="1100" b="1" spc="-45" dirty="0">
                <a:latin typeface="Arial"/>
                <a:cs typeface="Arial"/>
              </a:rPr>
              <a:t>Improving </a:t>
            </a:r>
            <a:r>
              <a:rPr sz="1100" b="1" spc="-25" dirty="0">
                <a:latin typeface="Arial"/>
                <a:cs typeface="Arial"/>
              </a:rPr>
              <a:t>the </a:t>
            </a:r>
            <a:r>
              <a:rPr sz="1100" b="1" spc="-45" dirty="0">
                <a:latin typeface="Arial"/>
                <a:cs typeface="Arial"/>
              </a:rPr>
              <a:t>model </a:t>
            </a:r>
            <a:r>
              <a:rPr sz="1100" b="1" spc="-80" dirty="0">
                <a:latin typeface="Arial"/>
                <a:cs typeface="Arial"/>
              </a:rPr>
              <a:t>by </a:t>
            </a:r>
            <a:r>
              <a:rPr sz="1100" b="1" spc="-65" dirty="0">
                <a:latin typeface="Arial"/>
                <a:cs typeface="Arial"/>
              </a:rPr>
              <a:t>changing </a:t>
            </a:r>
            <a:r>
              <a:rPr sz="1100" b="1" spc="-35" dirty="0">
                <a:latin typeface="Arial"/>
                <a:cs typeface="Arial"/>
              </a:rPr>
              <a:t>certain</a:t>
            </a:r>
            <a:r>
              <a:rPr sz="1100" b="1" spc="-17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parameters.</a:t>
            </a:r>
            <a:endParaRPr sz="1100" dirty="0">
              <a:latin typeface="Arial"/>
              <a:cs typeface="Arial"/>
            </a:endParaRPr>
          </a:p>
          <a:p>
            <a:pPr marL="12700" marR="990600">
              <a:lnSpc>
                <a:spcPct val="125299"/>
              </a:lnSpc>
            </a:pPr>
            <a:r>
              <a:rPr sz="1100" b="1" spc="-40" dirty="0">
                <a:latin typeface="Arial"/>
                <a:cs typeface="Arial"/>
              </a:rPr>
              <a:t>Reporting </a:t>
            </a:r>
            <a:r>
              <a:rPr sz="1100" b="1" spc="-25" dirty="0">
                <a:latin typeface="Arial"/>
                <a:cs typeface="Arial"/>
              </a:rPr>
              <a:t>the </a:t>
            </a:r>
            <a:r>
              <a:rPr sz="1100" b="1" spc="-60" dirty="0">
                <a:latin typeface="Arial"/>
                <a:cs typeface="Arial"/>
              </a:rPr>
              <a:t>results </a:t>
            </a:r>
            <a:r>
              <a:rPr sz="1100" b="1" spc="-50" dirty="0">
                <a:latin typeface="Arial"/>
                <a:cs typeface="Arial"/>
              </a:rPr>
              <a:t>and inferences. </a:t>
            </a:r>
            <a:endParaRPr lang="en-US" sz="1100" b="1" spc="-5" dirty="0">
              <a:latin typeface="Arial"/>
              <a:cs typeface="Arial"/>
            </a:endParaRPr>
          </a:p>
          <a:p>
            <a:pPr marL="12700" marR="990600">
              <a:lnSpc>
                <a:spcPct val="125299"/>
              </a:lnSpc>
            </a:pP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Project Report, </a:t>
            </a:r>
            <a:r>
              <a:rPr sz="1100" b="1" spc="-40" dirty="0">
                <a:latin typeface="Arial"/>
                <a:cs typeface="Arial"/>
              </a:rPr>
              <a:t>Presentation </a:t>
            </a:r>
            <a:r>
              <a:rPr sz="1100" b="1" spc="-30" dirty="0">
                <a:latin typeface="Arial"/>
                <a:cs typeface="Arial"/>
              </a:rPr>
              <a:t>Preparation. 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16" name="object 16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>
                <a:latin typeface="Comfortaa"/>
                <a:cs typeface="Comfortaa"/>
              </a:rPr>
              <a:t>c </a:t>
            </a: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20" name="object 20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12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12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31524" y="3122957"/>
            <a:ext cx="66294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05" dirty="0">
                <a:latin typeface="Times New Roman"/>
                <a:cs typeface="Times New Roman"/>
              </a:rPr>
              <a:t>April </a:t>
            </a:r>
            <a:r>
              <a:rPr sz="600" spc="95" dirty="0">
                <a:latin typeface="Times New Roman"/>
                <a:cs typeface="Times New Roman"/>
              </a:rPr>
              <a:t>29,</a:t>
            </a:r>
            <a:r>
              <a:rPr sz="600" spc="75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20</a:t>
            </a:r>
            <a:r>
              <a:rPr lang="en-US" sz="600" spc="100" dirty="0">
                <a:latin typeface="Times New Roman"/>
                <a:cs typeface="Times New Roman"/>
              </a:rPr>
              <a:t>22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2319" y="3122957"/>
            <a:ext cx="325120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spc="100" dirty="0">
                <a:latin typeface="Times New Roman"/>
                <a:cs typeface="Times New Roman"/>
              </a:rPr>
              <a:t>4</a:t>
            </a:fld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600" spc="229" dirty="0">
                <a:latin typeface="Times New Roman"/>
                <a:cs typeface="Times New Roman"/>
              </a:rPr>
              <a:t>/</a:t>
            </a:r>
            <a:r>
              <a:rPr sz="600" spc="70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20262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/>
              <a:t>Main</a:t>
            </a:r>
            <a:r>
              <a:rPr spc="170" dirty="0"/>
              <a:t> </a:t>
            </a:r>
            <a:r>
              <a:rPr spc="85" dirty="0"/>
              <a:t>Challenges</a:t>
            </a:r>
          </a:p>
        </p:txBody>
      </p:sp>
      <p:sp>
        <p:nvSpPr>
          <p:cNvPr id="4" name="object 4"/>
          <p:cNvSpPr/>
          <p:nvPr/>
        </p:nvSpPr>
        <p:spPr>
          <a:xfrm>
            <a:off x="236372" y="827125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372" y="1209230"/>
            <a:ext cx="63220" cy="6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372" y="1763420"/>
            <a:ext cx="63220" cy="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372" y="1973452"/>
            <a:ext cx="63220" cy="63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372" y="2183485"/>
            <a:ext cx="63220" cy="63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372" y="2565590"/>
            <a:ext cx="63220" cy="63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6158" y="741640"/>
            <a:ext cx="1890395" cy="19304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875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Training </a:t>
            </a:r>
            <a:r>
              <a:rPr sz="1100" spc="-50" dirty="0">
                <a:latin typeface="Arial"/>
                <a:cs typeface="Arial"/>
              </a:rPr>
              <a:t>Dataset </a:t>
            </a:r>
            <a:r>
              <a:rPr sz="1100" spc="-45" dirty="0">
                <a:latin typeface="Arial"/>
                <a:cs typeface="Arial"/>
              </a:rPr>
              <a:t>Preparation  (Using </a:t>
            </a:r>
            <a:r>
              <a:rPr sz="1100" spc="-60" dirty="0">
                <a:latin typeface="Arial"/>
                <a:cs typeface="Arial"/>
              </a:rPr>
              <a:t>English </a:t>
            </a:r>
            <a:r>
              <a:rPr sz="1100" spc="-85" dirty="0">
                <a:latin typeface="Arial"/>
                <a:cs typeface="Arial"/>
              </a:rPr>
              <a:t>Song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Lyrics)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Arial"/>
                <a:cs typeface="Arial"/>
              </a:rPr>
              <a:t>Test </a:t>
            </a:r>
            <a:r>
              <a:rPr sz="1100" spc="-50" dirty="0">
                <a:latin typeface="Arial"/>
                <a:cs typeface="Arial"/>
              </a:rPr>
              <a:t>Dataset </a:t>
            </a:r>
            <a:r>
              <a:rPr sz="1100" spc="-45" dirty="0">
                <a:latin typeface="Arial"/>
                <a:cs typeface="Arial"/>
              </a:rPr>
              <a:t>Preparation (Using  </a:t>
            </a:r>
            <a:r>
              <a:rPr sz="1100" spc="-30" dirty="0">
                <a:latin typeface="Arial"/>
                <a:cs typeface="Arial"/>
              </a:rPr>
              <a:t>Hindi </a:t>
            </a:r>
            <a:r>
              <a:rPr sz="1100" spc="-85" dirty="0">
                <a:latin typeface="Arial"/>
                <a:cs typeface="Arial"/>
              </a:rPr>
              <a:t>Song </a:t>
            </a:r>
            <a:r>
              <a:rPr sz="1100" spc="-45" dirty="0">
                <a:latin typeface="Arial"/>
                <a:cs typeface="Arial"/>
              </a:rPr>
              <a:t>Lyrics translated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5" dirty="0">
                <a:latin typeface="Arial"/>
                <a:cs typeface="Arial"/>
              </a:rPr>
              <a:t>english)</a:t>
            </a:r>
            <a:endParaRPr sz="1100">
              <a:latin typeface="Arial"/>
              <a:cs typeface="Arial"/>
            </a:endParaRPr>
          </a:p>
          <a:p>
            <a:pPr marL="12700" marR="450850">
              <a:lnSpc>
                <a:spcPct val="125299"/>
              </a:lnSpc>
            </a:pP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70" dirty="0">
                <a:latin typeface="Arial"/>
                <a:cs typeface="Arial"/>
              </a:rPr>
              <a:t>Preprocessing  </a:t>
            </a:r>
            <a:r>
              <a:rPr sz="1100" spc="-65" dirty="0">
                <a:latin typeface="Arial"/>
                <a:cs typeface="Arial"/>
              </a:rPr>
              <a:t>Feature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Engineering</a:t>
            </a:r>
            <a:endParaRPr sz="1100">
              <a:latin typeface="Arial"/>
              <a:cs typeface="Arial"/>
            </a:endParaRPr>
          </a:p>
          <a:p>
            <a:pPr marL="12700" marR="450850">
              <a:lnSpc>
                <a:spcPct val="102600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Machine Learning </a:t>
            </a:r>
            <a:r>
              <a:rPr sz="1100" spc="-45" dirty="0">
                <a:latin typeface="Arial"/>
                <a:cs typeface="Arial"/>
              </a:rPr>
              <a:t>Model  Preparation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latin typeface="Arial"/>
                <a:cs typeface="Arial"/>
              </a:rPr>
              <a:t>Model </a:t>
            </a:r>
            <a:r>
              <a:rPr sz="1100" spc="-55" dirty="0">
                <a:latin typeface="Arial"/>
                <a:cs typeface="Arial"/>
              </a:rPr>
              <a:t>Selection </a:t>
            </a:r>
            <a:r>
              <a:rPr sz="1100" spc="-70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Prediction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2001" y="972565"/>
            <a:ext cx="2841625" cy="1533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13" name="object 13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 err="1">
                <a:latin typeface="Comfortaa"/>
                <a:cs typeface="Comfortaa"/>
              </a:rPr>
              <a:t>c</a:t>
            </a:r>
            <a:r>
              <a:rPr lang="en-US" i="1" spc="-130" dirty="0" err="1">
                <a:latin typeface="Linux Biolinum O"/>
                <a:cs typeface="Linux Biolinum O"/>
              </a:rPr>
              <a:t>Ⓧ</a:t>
            </a:r>
            <a:r>
              <a:rPr lang="en-US" b="0" spc="-130" dirty="0" err="1">
                <a:latin typeface="Comfortaa"/>
                <a:cs typeface="Comfortaa"/>
              </a:rPr>
              <a:t>c</a:t>
            </a:r>
            <a:r>
              <a:rPr lang="en-US" b="0" spc="-130" dirty="0">
                <a:latin typeface="Comfortaa"/>
                <a:cs typeface="Comfortaa"/>
              </a:rPr>
              <a:t>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7" name="object 17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10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10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1524" y="3122957"/>
            <a:ext cx="66294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05" dirty="0">
                <a:latin typeface="Times New Roman"/>
                <a:cs typeface="Times New Roman"/>
              </a:rPr>
              <a:t>April </a:t>
            </a:r>
            <a:r>
              <a:rPr sz="600" spc="95" dirty="0">
                <a:latin typeface="Times New Roman"/>
                <a:cs typeface="Times New Roman"/>
              </a:rPr>
              <a:t>29,</a:t>
            </a:r>
            <a:r>
              <a:rPr sz="600" spc="75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20</a:t>
            </a:r>
            <a:r>
              <a:rPr lang="en-US" sz="600" spc="100" dirty="0">
                <a:latin typeface="Times New Roman"/>
                <a:cs typeface="Times New Roman"/>
              </a:rPr>
              <a:t>22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2319" y="3122957"/>
            <a:ext cx="325120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spc="100" dirty="0">
                <a:latin typeface="Times New Roman"/>
                <a:cs typeface="Times New Roman"/>
              </a:rPr>
              <a:t>5</a:t>
            </a:fld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600" spc="229" dirty="0">
                <a:latin typeface="Times New Roman"/>
                <a:cs typeface="Times New Roman"/>
              </a:rPr>
              <a:t>/</a:t>
            </a:r>
            <a:r>
              <a:rPr sz="600" spc="70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21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35458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Training </a:t>
            </a:r>
            <a:r>
              <a:rPr spc="65" dirty="0"/>
              <a:t>Dataset</a:t>
            </a:r>
            <a:r>
              <a:rPr spc="385" dirty="0"/>
              <a:t> </a:t>
            </a:r>
            <a:r>
              <a:rPr spc="45" dirty="0"/>
              <a:t>Preparation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854" y="718070"/>
            <a:ext cx="5637530" cy="1993900"/>
            <a:chOff x="86854" y="718070"/>
            <a:chExt cx="5637530" cy="1993900"/>
          </a:xfrm>
        </p:grpSpPr>
        <p:sp>
          <p:nvSpPr>
            <p:cNvPr id="5" name="object 5"/>
            <p:cNvSpPr/>
            <p:nvPr/>
          </p:nvSpPr>
          <p:spPr>
            <a:xfrm>
              <a:off x="86854" y="718070"/>
              <a:ext cx="5586730" cy="82550"/>
            </a:xfrm>
            <a:custGeom>
              <a:avLst/>
              <a:gdLst/>
              <a:ahLst/>
              <a:cxnLst/>
              <a:rect l="l" t="t" r="r" b="b"/>
              <a:pathLst>
                <a:path w="5586730" h="82550">
                  <a:moveTo>
                    <a:pt x="553554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6349" y="82384"/>
                  </a:lnTo>
                  <a:lnTo>
                    <a:pt x="5586349" y="50800"/>
                  </a:lnTo>
                  <a:lnTo>
                    <a:pt x="5582341" y="31075"/>
                  </a:lnTo>
                  <a:lnTo>
                    <a:pt x="5571427" y="14922"/>
                  </a:lnTo>
                  <a:lnTo>
                    <a:pt x="5555274" y="4008"/>
                  </a:lnTo>
                  <a:lnTo>
                    <a:pt x="5535549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55" y="2609976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455" y="2597276"/>
              <a:ext cx="5535484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3203" y="768629"/>
              <a:ext cx="50736" cy="18413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854" y="762469"/>
              <a:ext cx="5586730" cy="1898650"/>
            </a:xfrm>
            <a:custGeom>
              <a:avLst/>
              <a:gdLst/>
              <a:ahLst/>
              <a:cxnLst/>
              <a:rect l="l" t="t" r="r" b="b"/>
              <a:pathLst>
                <a:path w="5586730" h="1898650">
                  <a:moveTo>
                    <a:pt x="5586349" y="0"/>
                  </a:moveTo>
                  <a:lnTo>
                    <a:pt x="0" y="0"/>
                  </a:lnTo>
                  <a:lnTo>
                    <a:pt x="0" y="1847507"/>
                  </a:lnTo>
                  <a:lnTo>
                    <a:pt x="4008" y="1867231"/>
                  </a:lnTo>
                  <a:lnTo>
                    <a:pt x="14922" y="1883384"/>
                  </a:lnTo>
                  <a:lnTo>
                    <a:pt x="31075" y="1894298"/>
                  </a:lnTo>
                  <a:lnTo>
                    <a:pt x="50800" y="1898307"/>
                  </a:lnTo>
                  <a:lnTo>
                    <a:pt x="5535549" y="1898307"/>
                  </a:lnTo>
                  <a:lnTo>
                    <a:pt x="5555274" y="1894298"/>
                  </a:lnTo>
                  <a:lnTo>
                    <a:pt x="5571427" y="1883384"/>
                  </a:lnTo>
                  <a:lnTo>
                    <a:pt x="5582341" y="1867231"/>
                  </a:lnTo>
                  <a:lnTo>
                    <a:pt x="5586349" y="1847507"/>
                  </a:lnTo>
                  <a:lnTo>
                    <a:pt x="5586349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204" y="806716"/>
              <a:ext cx="0" cy="1822450"/>
            </a:xfrm>
            <a:custGeom>
              <a:avLst/>
              <a:gdLst/>
              <a:ahLst/>
              <a:cxnLst/>
              <a:rect l="l" t="t" r="r" b="b"/>
              <a:pathLst>
                <a:path h="1822450">
                  <a:moveTo>
                    <a:pt x="0" y="18223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3204" y="7940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204" y="781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204" y="7686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204" y="749566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2270" y="1205268"/>
              <a:ext cx="63220" cy="632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270" y="1587372"/>
              <a:ext cx="63220" cy="632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270" y="1969477"/>
              <a:ext cx="63220" cy="632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270" y="2351595"/>
              <a:ext cx="63220" cy="632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4955" y="737665"/>
            <a:ext cx="5485130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dataset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2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75" dirty="0">
                <a:latin typeface="Arial"/>
                <a:cs typeface="Arial"/>
              </a:rPr>
              <a:t>10000 </a:t>
            </a:r>
            <a:r>
              <a:rPr sz="1100" spc="-85" dirty="0">
                <a:latin typeface="Arial"/>
                <a:cs typeface="Arial"/>
              </a:rPr>
              <a:t>Song </a:t>
            </a:r>
            <a:r>
              <a:rPr sz="1100" spc="-75" dirty="0">
                <a:latin typeface="Arial"/>
                <a:cs typeface="Arial"/>
              </a:rPr>
              <a:t>subset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b="1" spc="-15" dirty="0">
                <a:latin typeface="Arial"/>
                <a:cs typeface="Arial"/>
              </a:rPr>
              <a:t>Million </a:t>
            </a:r>
            <a:r>
              <a:rPr sz="1100" b="1" spc="-70" dirty="0">
                <a:latin typeface="Arial"/>
                <a:cs typeface="Arial"/>
              </a:rPr>
              <a:t>Song </a:t>
            </a:r>
            <a:r>
              <a:rPr sz="1100" b="1" spc="-15" dirty="0">
                <a:latin typeface="Arial"/>
                <a:cs typeface="Arial"/>
              </a:rPr>
              <a:t>Dataset</a:t>
            </a:r>
            <a:r>
              <a:rPr sz="1100" spc="-15" dirty="0">
                <a:latin typeface="Arial"/>
                <a:cs typeface="Arial"/>
              </a:rPr>
              <a:t>. </a:t>
            </a:r>
            <a:r>
              <a:rPr sz="1100" spc="-70" dirty="0">
                <a:latin typeface="Arial"/>
                <a:cs typeface="Arial"/>
              </a:rPr>
              <a:t>Now </a:t>
            </a:r>
            <a:r>
              <a:rPr sz="1100" spc="-110" dirty="0">
                <a:latin typeface="Arial"/>
                <a:cs typeface="Arial"/>
              </a:rPr>
              <a:t>we  </a:t>
            </a:r>
            <a:r>
              <a:rPr sz="1100" spc="-65" dirty="0">
                <a:latin typeface="Arial"/>
                <a:cs typeface="Arial"/>
              </a:rPr>
              <a:t>do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following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 marR="311150">
              <a:lnSpc>
                <a:spcPct val="102600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Store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dataset </a:t>
            </a:r>
            <a:r>
              <a:rPr sz="1100" spc="-15" dirty="0">
                <a:latin typeface="Arial"/>
                <a:cs typeface="Arial"/>
              </a:rPr>
              <a:t>into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85" dirty="0">
                <a:latin typeface="Arial"/>
                <a:cs typeface="Arial"/>
              </a:rPr>
              <a:t>Pandas </a:t>
            </a:r>
            <a:r>
              <a:rPr sz="1100" spc="-45" dirty="0">
                <a:latin typeface="Arial"/>
                <a:cs typeface="Arial"/>
              </a:rPr>
              <a:t>Dataframe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60" dirty="0">
                <a:latin typeface="Arial"/>
                <a:cs typeface="Arial"/>
              </a:rPr>
              <a:t>features </a:t>
            </a:r>
            <a:r>
              <a:rPr sz="1100" b="1" spc="-30" dirty="0">
                <a:latin typeface="Arial"/>
                <a:cs typeface="Arial"/>
              </a:rPr>
              <a:t>File </a:t>
            </a:r>
            <a:r>
              <a:rPr sz="1100" b="1" spc="-15" dirty="0">
                <a:latin typeface="Arial"/>
                <a:cs typeface="Arial"/>
              </a:rPr>
              <a:t>Name, Artist Name,  </a:t>
            </a:r>
            <a:r>
              <a:rPr sz="1100" b="1" spc="-70" dirty="0">
                <a:latin typeface="Arial"/>
                <a:cs typeface="Arial"/>
              </a:rPr>
              <a:t>Song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65" dirty="0">
                <a:latin typeface="Arial"/>
                <a:cs typeface="Arial"/>
              </a:rPr>
              <a:t>Using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Artist </a:t>
            </a:r>
            <a:r>
              <a:rPr sz="1100" spc="-80" dirty="0">
                <a:latin typeface="Arial"/>
                <a:cs typeface="Arial"/>
              </a:rPr>
              <a:t>Name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85" dirty="0">
                <a:latin typeface="Arial"/>
                <a:cs typeface="Arial"/>
              </a:rPr>
              <a:t>Song </a:t>
            </a:r>
            <a:r>
              <a:rPr sz="1100" spc="5" dirty="0">
                <a:latin typeface="Arial"/>
                <a:cs typeface="Arial"/>
              </a:rPr>
              <a:t>Title, </a:t>
            </a:r>
            <a:r>
              <a:rPr sz="1100" spc="-90" dirty="0">
                <a:latin typeface="Arial"/>
                <a:cs typeface="Arial"/>
              </a:rPr>
              <a:t>We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40" dirty="0">
                <a:latin typeface="Arial"/>
                <a:cs typeface="Arial"/>
              </a:rPr>
              <a:t>fetching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25" dirty="0">
                <a:latin typeface="Arial"/>
                <a:cs typeface="Arial"/>
              </a:rPr>
              <a:t>all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100" dirty="0">
                <a:latin typeface="Arial"/>
                <a:cs typeface="Arial"/>
              </a:rPr>
              <a:t>songs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using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b="1" spc="-55" dirty="0">
                <a:latin typeface="Arial"/>
                <a:cs typeface="Arial"/>
              </a:rPr>
              <a:t>PyLyrics </a:t>
            </a:r>
            <a:r>
              <a:rPr sz="1100" spc="-75" dirty="0">
                <a:latin typeface="Arial"/>
                <a:cs typeface="Arial"/>
              </a:rPr>
              <a:t>package, </a:t>
            </a:r>
            <a:r>
              <a:rPr sz="1100" spc="-45" dirty="0">
                <a:latin typeface="Arial"/>
                <a:cs typeface="Arial"/>
              </a:rPr>
              <a:t>which </a:t>
            </a:r>
            <a:r>
              <a:rPr sz="1100" spc="-120" dirty="0">
                <a:latin typeface="Arial"/>
                <a:cs typeface="Arial"/>
              </a:rPr>
              <a:t>uses </a:t>
            </a:r>
            <a:r>
              <a:rPr sz="1100" spc="-105" dirty="0">
                <a:latin typeface="Courier New"/>
                <a:cs typeface="Courier New"/>
              </a:rPr>
              <a:t>LyricWikia.com </a:t>
            </a:r>
            <a:r>
              <a:rPr sz="1100" spc="-30" dirty="0">
                <a:latin typeface="Arial"/>
                <a:cs typeface="Arial"/>
              </a:rPr>
              <a:t>API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get lyrics </a:t>
            </a:r>
            <a:r>
              <a:rPr sz="1100" spc="-30" dirty="0">
                <a:latin typeface="Arial"/>
                <a:cs typeface="Arial"/>
              </a:rPr>
              <a:t>for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songs</a:t>
            </a:r>
            <a:endParaRPr sz="1100">
              <a:latin typeface="Arial"/>
              <a:cs typeface="Arial"/>
            </a:endParaRPr>
          </a:p>
          <a:p>
            <a:pPr marL="289560" marR="28575">
              <a:lnSpc>
                <a:spcPct val="102600"/>
              </a:lnSpc>
              <a:spcBef>
                <a:spcPts val="300"/>
              </a:spcBef>
            </a:pPr>
            <a:r>
              <a:rPr sz="1100" spc="-95" dirty="0">
                <a:latin typeface="Arial"/>
                <a:cs typeface="Arial"/>
              </a:rPr>
              <a:t>We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45" dirty="0">
                <a:latin typeface="Arial"/>
                <a:cs typeface="Arial"/>
              </a:rPr>
              <a:t>creating our </a:t>
            </a:r>
            <a:r>
              <a:rPr sz="1100" spc="-60" dirty="0">
                <a:latin typeface="Arial"/>
                <a:cs typeface="Arial"/>
              </a:rPr>
              <a:t>model </a:t>
            </a:r>
            <a:r>
              <a:rPr sz="1100" spc="-65" dirty="0">
                <a:latin typeface="Arial"/>
                <a:cs typeface="Arial"/>
              </a:rPr>
              <a:t>using english </a:t>
            </a:r>
            <a:r>
              <a:rPr sz="1100" spc="-40" dirty="0">
                <a:latin typeface="Arial"/>
                <a:cs typeface="Arial"/>
              </a:rPr>
              <a:t>lyrics. </a:t>
            </a:r>
            <a:r>
              <a:rPr sz="1100" spc="-105" dirty="0">
                <a:latin typeface="Arial"/>
                <a:cs typeface="Arial"/>
              </a:rPr>
              <a:t>So </a:t>
            </a:r>
            <a:r>
              <a:rPr sz="1100" spc="-25" dirty="0">
                <a:latin typeface="Arial"/>
                <a:cs typeface="Arial"/>
              </a:rPr>
              <a:t>all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90" dirty="0">
                <a:latin typeface="Arial"/>
                <a:cs typeface="Arial"/>
              </a:rPr>
              <a:t>song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40" dirty="0">
                <a:latin typeface="Arial"/>
                <a:cs typeface="Arial"/>
              </a:rPr>
              <a:t>containing </a:t>
            </a:r>
            <a:r>
              <a:rPr sz="1100" spc="-70" dirty="0">
                <a:latin typeface="Arial"/>
                <a:cs typeface="Arial"/>
              </a:rPr>
              <a:t>any </a:t>
            </a:r>
            <a:r>
              <a:rPr sz="1100" spc="-40" dirty="0">
                <a:latin typeface="Arial"/>
                <a:cs typeface="Arial"/>
              </a:rPr>
              <a:t>other  </a:t>
            </a:r>
            <a:r>
              <a:rPr sz="1100" spc="-75" dirty="0">
                <a:latin typeface="Arial"/>
                <a:cs typeface="Arial"/>
              </a:rPr>
              <a:t>language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75" dirty="0">
                <a:latin typeface="Arial"/>
                <a:cs typeface="Arial"/>
              </a:rPr>
              <a:t>removed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40" dirty="0">
                <a:latin typeface="Arial"/>
                <a:cs typeface="Arial"/>
              </a:rPr>
              <a:t>the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289560" marR="393065">
              <a:lnSpc>
                <a:spcPct val="102600"/>
              </a:lnSpc>
              <a:spcBef>
                <a:spcPts val="295"/>
              </a:spcBef>
            </a:pPr>
            <a:r>
              <a:rPr sz="1100" spc="-70" dirty="0">
                <a:latin typeface="Arial"/>
                <a:cs typeface="Arial"/>
              </a:rPr>
              <a:t>Now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110" dirty="0">
                <a:latin typeface="Arial"/>
                <a:cs typeface="Arial"/>
              </a:rPr>
              <a:t>use </a:t>
            </a:r>
            <a:r>
              <a:rPr sz="1100" spc="-105" dirty="0">
                <a:latin typeface="Courier New"/>
                <a:cs typeface="Courier New"/>
              </a:rPr>
              <a:t>Last.FM </a:t>
            </a:r>
            <a:r>
              <a:rPr sz="1100" spc="-30" dirty="0">
                <a:latin typeface="Arial"/>
                <a:cs typeface="Arial"/>
              </a:rPr>
              <a:t>API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extract </a:t>
            </a:r>
            <a:r>
              <a:rPr sz="1100" spc="-80" dirty="0">
                <a:latin typeface="Arial"/>
                <a:cs typeface="Arial"/>
              </a:rPr>
              <a:t>Tags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remaining </a:t>
            </a:r>
            <a:r>
              <a:rPr sz="1100" spc="-75" dirty="0">
                <a:latin typeface="Arial"/>
                <a:cs typeface="Arial"/>
              </a:rPr>
              <a:t>3000 </a:t>
            </a:r>
            <a:r>
              <a:rPr sz="1100" spc="-100" dirty="0">
                <a:latin typeface="Arial"/>
                <a:cs typeface="Arial"/>
              </a:rPr>
              <a:t>songs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50" dirty="0">
                <a:latin typeface="Arial"/>
                <a:cs typeface="Arial"/>
              </a:rPr>
              <a:t>our  dataset. </a:t>
            </a:r>
            <a:r>
              <a:rPr sz="1100" spc="-80" dirty="0">
                <a:latin typeface="Arial"/>
                <a:cs typeface="Arial"/>
              </a:rPr>
              <a:t>Tags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80" dirty="0">
                <a:latin typeface="Arial"/>
                <a:cs typeface="Arial"/>
              </a:rPr>
              <a:t>be </a:t>
            </a:r>
            <a:r>
              <a:rPr sz="1100" spc="-100" dirty="0">
                <a:latin typeface="Arial"/>
                <a:cs typeface="Arial"/>
              </a:rPr>
              <a:t>based </a:t>
            </a:r>
            <a:r>
              <a:rPr sz="1100" spc="-65" dirty="0">
                <a:latin typeface="Arial"/>
                <a:cs typeface="Arial"/>
              </a:rPr>
              <a:t>on </a:t>
            </a:r>
            <a:r>
              <a:rPr sz="1100" spc="-75" dirty="0">
                <a:latin typeface="Arial"/>
                <a:cs typeface="Arial"/>
              </a:rPr>
              <a:t>Genre, </a:t>
            </a:r>
            <a:r>
              <a:rPr sz="1100" spc="-30" dirty="0">
                <a:latin typeface="Arial"/>
                <a:cs typeface="Arial"/>
              </a:rPr>
              <a:t>Mood, </a:t>
            </a:r>
            <a:r>
              <a:rPr sz="1100" dirty="0">
                <a:latin typeface="Arial"/>
                <a:cs typeface="Arial"/>
              </a:rPr>
              <a:t>Artist </a:t>
            </a:r>
            <a:r>
              <a:rPr sz="1100" spc="-60" dirty="0">
                <a:latin typeface="Arial"/>
                <a:cs typeface="Arial"/>
              </a:rPr>
              <a:t>Type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21" name="object 21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25" name="object 25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9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9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6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35458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Training </a:t>
            </a:r>
            <a:r>
              <a:rPr spc="65" dirty="0"/>
              <a:t>Dataset</a:t>
            </a:r>
            <a:r>
              <a:rPr spc="385" dirty="0"/>
              <a:t> </a:t>
            </a:r>
            <a:r>
              <a:rPr spc="45" dirty="0"/>
              <a:t>Preparation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854" y="524090"/>
            <a:ext cx="5637530" cy="637540"/>
            <a:chOff x="86854" y="524090"/>
            <a:chExt cx="5637530" cy="637540"/>
          </a:xfrm>
        </p:grpSpPr>
        <p:sp>
          <p:nvSpPr>
            <p:cNvPr id="5" name="object 5"/>
            <p:cNvSpPr/>
            <p:nvPr/>
          </p:nvSpPr>
          <p:spPr>
            <a:xfrm>
              <a:off x="86854" y="524090"/>
              <a:ext cx="5586730" cy="82550"/>
            </a:xfrm>
            <a:custGeom>
              <a:avLst/>
              <a:gdLst/>
              <a:ahLst/>
              <a:cxnLst/>
              <a:rect l="l" t="t" r="r" b="b"/>
              <a:pathLst>
                <a:path w="5586730" h="82550">
                  <a:moveTo>
                    <a:pt x="553554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6349" y="82384"/>
                  </a:lnTo>
                  <a:lnTo>
                    <a:pt x="5586349" y="50800"/>
                  </a:lnTo>
                  <a:lnTo>
                    <a:pt x="5582341" y="31075"/>
                  </a:lnTo>
                  <a:lnTo>
                    <a:pt x="5571427" y="14922"/>
                  </a:lnTo>
                  <a:lnTo>
                    <a:pt x="5555274" y="4008"/>
                  </a:lnTo>
                  <a:lnTo>
                    <a:pt x="5535549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55" y="1059637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455" y="1046937"/>
              <a:ext cx="5535484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3203" y="574649"/>
              <a:ext cx="50736" cy="4849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854" y="568506"/>
              <a:ext cx="5586730" cy="542290"/>
            </a:xfrm>
            <a:custGeom>
              <a:avLst/>
              <a:gdLst/>
              <a:ahLst/>
              <a:cxnLst/>
              <a:rect l="l" t="t" r="r" b="b"/>
              <a:pathLst>
                <a:path w="5586730" h="542290">
                  <a:moveTo>
                    <a:pt x="5586349" y="0"/>
                  </a:moveTo>
                  <a:lnTo>
                    <a:pt x="0" y="0"/>
                  </a:lnTo>
                  <a:lnTo>
                    <a:pt x="0" y="491130"/>
                  </a:lnTo>
                  <a:lnTo>
                    <a:pt x="4008" y="510855"/>
                  </a:lnTo>
                  <a:lnTo>
                    <a:pt x="14922" y="527008"/>
                  </a:lnTo>
                  <a:lnTo>
                    <a:pt x="31075" y="537922"/>
                  </a:lnTo>
                  <a:lnTo>
                    <a:pt x="50800" y="541930"/>
                  </a:lnTo>
                  <a:lnTo>
                    <a:pt x="5535549" y="541930"/>
                  </a:lnTo>
                  <a:lnTo>
                    <a:pt x="5555274" y="537922"/>
                  </a:lnTo>
                  <a:lnTo>
                    <a:pt x="5571427" y="527008"/>
                  </a:lnTo>
                  <a:lnTo>
                    <a:pt x="5582341" y="510855"/>
                  </a:lnTo>
                  <a:lnTo>
                    <a:pt x="5586349" y="491130"/>
                  </a:lnTo>
                  <a:lnTo>
                    <a:pt x="5586349" y="0"/>
                  </a:lnTo>
                  <a:close/>
                </a:path>
              </a:pathLst>
            </a:custGeom>
            <a:solidFill>
              <a:srgbClr val="F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3204" y="612744"/>
              <a:ext cx="0" cy="466090"/>
            </a:xfrm>
            <a:custGeom>
              <a:avLst/>
              <a:gdLst/>
              <a:ahLst/>
              <a:cxnLst/>
              <a:rect l="l" t="t" r="r" b="b"/>
              <a:pathLst>
                <a:path h="466090">
                  <a:moveTo>
                    <a:pt x="0" y="4659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3204" y="6000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204" y="5873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204" y="5746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204" y="55559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82270" y="1343329"/>
            <a:ext cx="63220" cy="63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270" y="1553362"/>
            <a:ext cx="63220" cy="63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270" y="1763394"/>
            <a:ext cx="63220" cy="63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270" y="1973427"/>
            <a:ext cx="63220" cy="63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4955" y="543685"/>
            <a:ext cx="5510530" cy="24726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paper </a:t>
            </a:r>
            <a:r>
              <a:rPr sz="1100" b="1" spc="-45" dirty="0">
                <a:latin typeface="Arial"/>
                <a:cs typeface="Arial"/>
              </a:rPr>
              <a:t>Lyric </a:t>
            </a:r>
            <a:r>
              <a:rPr sz="1100" b="1" spc="-10" dirty="0">
                <a:latin typeface="Arial"/>
                <a:cs typeface="Arial"/>
              </a:rPr>
              <a:t>Text </a:t>
            </a:r>
            <a:r>
              <a:rPr sz="1100" b="1" spc="-20" dirty="0">
                <a:latin typeface="Arial"/>
                <a:cs typeface="Arial"/>
              </a:rPr>
              <a:t>Mining </a:t>
            </a:r>
            <a:r>
              <a:rPr sz="1100" b="1" spc="-40" dirty="0">
                <a:latin typeface="Arial"/>
                <a:cs typeface="Arial"/>
              </a:rPr>
              <a:t>in </a:t>
            </a:r>
            <a:r>
              <a:rPr sz="1100" b="1" spc="-35" dirty="0">
                <a:latin typeface="Arial"/>
                <a:cs typeface="Arial"/>
              </a:rPr>
              <a:t>Music </a:t>
            </a:r>
            <a:r>
              <a:rPr sz="1100" b="1" spc="-5" dirty="0">
                <a:latin typeface="Arial"/>
                <a:cs typeface="Arial"/>
              </a:rPr>
              <a:t>Mood </a:t>
            </a:r>
            <a:r>
              <a:rPr sz="1100" b="1" spc="-50" dirty="0">
                <a:latin typeface="Arial"/>
                <a:cs typeface="Arial"/>
              </a:rPr>
              <a:t>Classification</a:t>
            </a:r>
            <a:r>
              <a:rPr sz="1100" spc="-50" dirty="0">
                <a:latin typeface="Arial"/>
                <a:cs typeface="Arial"/>
              </a:rPr>
              <a:t>, </a:t>
            </a:r>
            <a:r>
              <a:rPr sz="1100" spc="-100" dirty="0">
                <a:latin typeface="Courier New"/>
                <a:cs typeface="Courier New"/>
              </a:rPr>
              <a:t>Hu </a:t>
            </a:r>
            <a:r>
              <a:rPr sz="1100" spc="-85" dirty="0">
                <a:latin typeface="Courier New"/>
                <a:cs typeface="Courier New"/>
              </a:rPr>
              <a:t>et.al</a:t>
            </a:r>
            <a:r>
              <a:rPr sz="1100" spc="-85" dirty="0">
                <a:latin typeface="Arial"/>
                <a:cs typeface="Arial"/>
              </a:rPr>
              <a:t>, </a:t>
            </a:r>
            <a:r>
              <a:rPr sz="1100" spc="-35" dirty="0">
                <a:latin typeface="Arial"/>
                <a:cs typeface="Arial"/>
              </a:rPr>
              <a:t>Last.FM </a:t>
            </a:r>
            <a:r>
              <a:rPr sz="1100" spc="-60" dirty="0">
                <a:latin typeface="Arial"/>
                <a:cs typeface="Arial"/>
              </a:rPr>
              <a:t>tags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spc="-60" dirty="0">
                <a:latin typeface="Arial"/>
                <a:cs typeface="Arial"/>
              </a:rPr>
              <a:t>being </a:t>
            </a:r>
            <a:r>
              <a:rPr sz="1100" spc="-65" dirty="0">
                <a:latin typeface="Arial"/>
                <a:cs typeface="Arial"/>
              </a:rPr>
              <a:t>grouped </a:t>
            </a:r>
            <a:r>
              <a:rPr sz="1100" spc="-15" dirty="0">
                <a:latin typeface="Arial"/>
                <a:cs typeface="Arial"/>
              </a:rPr>
              <a:t>into </a:t>
            </a:r>
            <a:r>
              <a:rPr sz="1100" spc="-75" dirty="0">
                <a:latin typeface="Arial"/>
                <a:cs typeface="Arial"/>
              </a:rPr>
              <a:t>18 </a:t>
            </a:r>
            <a:r>
              <a:rPr sz="1100" spc="-70" dirty="0">
                <a:latin typeface="Arial"/>
                <a:cs typeface="Arial"/>
              </a:rPr>
              <a:t>categories </a:t>
            </a:r>
            <a:r>
              <a:rPr sz="1100" spc="-60" dirty="0">
                <a:latin typeface="Arial"/>
                <a:cs typeface="Arial"/>
              </a:rPr>
              <a:t>according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different </a:t>
            </a:r>
            <a:r>
              <a:rPr sz="1100" spc="-70" dirty="0">
                <a:latin typeface="Arial"/>
                <a:cs typeface="Arial"/>
              </a:rPr>
              <a:t>human </a:t>
            </a:r>
            <a:r>
              <a:rPr sz="1100" spc="-60" dirty="0">
                <a:latin typeface="Arial"/>
                <a:cs typeface="Arial"/>
              </a:rPr>
              <a:t>moods. </a:t>
            </a:r>
            <a:r>
              <a:rPr sz="1100" spc="-95" dirty="0">
                <a:latin typeface="Arial"/>
                <a:cs typeface="Arial"/>
              </a:rPr>
              <a:t>We </a:t>
            </a:r>
            <a:r>
              <a:rPr sz="1100" spc="-90" dirty="0">
                <a:latin typeface="Arial"/>
                <a:cs typeface="Arial"/>
              </a:rPr>
              <a:t>have </a:t>
            </a:r>
            <a:r>
              <a:rPr sz="1100" spc="-55" dirty="0">
                <a:latin typeface="Arial"/>
                <a:cs typeface="Arial"/>
              </a:rPr>
              <a:t>taken </a:t>
            </a:r>
            <a:r>
              <a:rPr sz="1100" spc="-75" dirty="0">
                <a:latin typeface="Arial"/>
                <a:cs typeface="Arial"/>
              </a:rPr>
              <a:t>10  </a:t>
            </a:r>
            <a:r>
              <a:rPr sz="1100" spc="-70" dirty="0">
                <a:latin typeface="Arial"/>
                <a:cs typeface="Arial"/>
              </a:rPr>
              <a:t>groups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45" dirty="0">
                <a:latin typeface="Arial"/>
                <a:cs typeface="Arial"/>
              </a:rPr>
              <a:t>it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distributed </a:t>
            </a:r>
            <a:r>
              <a:rPr sz="1100" spc="-45" dirty="0">
                <a:latin typeface="Arial"/>
                <a:cs typeface="Arial"/>
              </a:rPr>
              <a:t>them </a:t>
            </a:r>
            <a:r>
              <a:rPr sz="1100" spc="-15" dirty="0">
                <a:latin typeface="Arial"/>
                <a:cs typeface="Arial"/>
              </a:rPr>
              <a:t>into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30" dirty="0">
                <a:latin typeface="Arial"/>
                <a:cs typeface="Arial"/>
              </a:rPr>
              <a:t>Mood </a:t>
            </a:r>
            <a:r>
              <a:rPr sz="1100" spc="-70" dirty="0">
                <a:latin typeface="Arial"/>
                <a:cs typeface="Arial"/>
              </a:rPr>
              <a:t>Categories </a:t>
            </a:r>
            <a:r>
              <a:rPr sz="1100" spc="-10" dirty="0">
                <a:latin typeface="Arial"/>
                <a:cs typeface="Arial"/>
              </a:rPr>
              <a:t>- </a:t>
            </a:r>
            <a:r>
              <a:rPr sz="1100" b="1" spc="-50" dirty="0">
                <a:latin typeface="Arial"/>
                <a:cs typeface="Arial"/>
              </a:rPr>
              <a:t>Happy, </a:t>
            </a:r>
            <a:r>
              <a:rPr sz="1100" b="1" spc="-35" dirty="0">
                <a:latin typeface="Arial"/>
                <a:cs typeface="Arial"/>
              </a:rPr>
              <a:t>Sad, </a:t>
            </a:r>
            <a:r>
              <a:rPr sz="1100" b="1" spc="-50" dirty="0">
                <a:latin typeface="Arial"/>
                <a:cs typeface="Arial"/>
              </a:rPr>
              <a:t>Angry,</a:t>
            </a:r>
            <a:r>
              <a:rPr sz="1100" b="1" spc="18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Relax.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289560" marR="1906905">
              <a:lnSpc>
                <a:spcPct val="125299"/>
              </a:lnSpc>
            </a:pPr>
            <a:r>
              <a:rPr sz="1100" spc="-70" dirty="0">
                <a:latin typeface="Arial"/>
                <a:cs typeface="Arial"/>
              </a:rPr>
              <a:t>Happy </a:t>
            </a:r>
            <a:r>
              <a:rPr sz="1100" spc="-80" dirty="0">
                <a:latin typeface="Arial"/>
                <a:cs typeface="Arial"/>
              </a:rPr>
              <a:t>Tags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50" dirty="0">
                <a:latin typeface="Arial"/>
                <a:cs typeface="Arial"/>
              </a:rPr>
              <a:t>cheerful, </a:t>
            </a:r>
            <a:r>
              <a:rPr sz="1100" spc="-80" dirty="0">
                <a:latin typeface="Arial"/>
                <a:cs typeface="Arial"/>
              </a:rPr>
              <a:t>cheer </a:t>
            </a:r>
            <a:r>
              <a:rPr sz="1100" spc="-45" dirty="0">
                <a:latin typeface="Arial"/>
                <a:cs typeface="Arial"/>
              </a:rPr>
              <a:t>up, </a:t>
            </a:r>
            <a:r>
              <a:rPr sz="1100" spc="-50" dirty="0">
                <a:latin typeface="Arial"/>
                <a:cs typeface="Arial"/>
              </a:rPr>
              <a:t>festive, </a:t>
            </a:r>
            <a:r>
              <a:rPr sz="1100" spc="-30" dirty="0">
                <a:latin typeface="Arial"/>
                <a:cs typeface="Arial"/>
              </a:rPr>
              <a:t>jolly, </a:t>
            </a:r>
            <a:r>
              <a:rPr sz="1100" spc="-55" dirty="0">
                <a:latin typeface="Arial"/>
                <a:cs typeface="Arial"/>
              </a:rPr>
              <a:t>gleeful </a:t>
            </a:r>
            <a:r>
              <a:rPr sz="1100" spc="-35" dirty="0">
                <a:latin typeface="Arial"/>
                <a:cs typeface="Arial"/>
              </a:rPr>
              <a:t>etc.  </a:t>
            </a:r>
            <a:r>
              <a:rPr sz="1100" spc="-95" dirty="0">
                <a:latin typeface="Arial"/>
                <a:cs typeface="Arial"/>
              </a:rPr>
              <a:t>Sad </a:t>
            </a:r>
            <a:r>
              <a:rPr sz="1100" spc="-80" dirty="0">
                <a:latin typeface="Arial"/>
                <a:cs typeface="Arial"/>
              </a:rPr>
              <a:t>Tags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100" dirty="0">
                <a:latin typeface="Arial"/>
                <a:cs typeface="Arial"/>
              </a:rPr>
              <a:t>sadness, </a:t>
            </a:r>
            <a:r>
              <a:rPr sz="1100" spc="-75" dirty="0">
                <a:latin typeface="Arial"/>
                <a:cs typeface="Arial"/>
              </a:rPr>
              <a:t>unhappy, </a:t>
            </a:r>
            <a:r>
              <a:rPr sz="1100" spc="-55" dirty="0">
                <a:latin typeface="Arial"/>
                <a:cs typeface="Arial"/>
              </a:rPr>
              <a:t>melancholic,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depress </a:t>
            </a:r>
            <a:r>
              <a:rPr sz="1100" spc="-3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1724025">
              <a:lnSpc>
                <a:spcPct val="125299"/>
              </a:lnSpc>
            </a:pPr>
            <a:r>
              <a:rPr sz="1100" spc="-45" dirty="0">
                <a:latin typeface="Arial"/>
                <a:cs typeface="Arial"/>
              </a:rPr>
              <a:t>Angry </a:t>
            </a:r>
            <a:r>
              <a:rPr sz="1100" spc="-80" dirty="0">
                <a:latin typeface="Arial"/>
                <a:cs typeface="Arial"/>
              </a:rPr>
              <a:t>Tags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60" dirty="0">
                <a:latin typeface="Arial"/>
                <a:cs typeface="Arial"/>
              </a:rPr>
              <a:t>anger, </a:t>
            </a:r>
            <a:r>
              <a:rPr sz="1100" spc="-65" dirty="0">
                <a:latin typeface="Arial"/>
                <a:cs typeface="Arial"/>
              </a:rPr>
              <a:t>angry, </a:t>
            </a:r>
            <a:r>
              <a:rPr sz="1100" spc="-50" dirty="0">
                <a:latin typeface="Arial"/>
                <a:cs typeface="Arial"/>
              </a:rPr>
              <a:t>choleric, </a:t>
            </a:r>
            <a:r>
              <a:rPr sz="1100" spc="-40" dirty="0">
                <a:latin typeface="Arial"/>
                <a:cs typeface="Arial"/>
              </a:rPr>
              <a:t>fury, </a:t>
            </a:r>
            <a:r>
              <a:rPr sz="1100" spc="-50" dirty="0">
                <a:latin typeface="Arial"/>
                <a:cs typeface="Arial"/>
              </a:rPr>
              <a:t>outraged, </a:t>
            </a:r>
            <a:r>
              <a:rPr sz="1100" spc="-75" dirty="0">
                <a:latin typeface="Arial"/>
                <a:cs typeface="Arial"/>
              </a:rPr>
              <a:t>rage </a:t>
            </a:r>
            <a:r>
              <a:rPr sz="1100" spc="-35" dirty="0">
                <a:latin typeface="Arial"/>
                <a:cs typeface="Arial"/>
              </a:rPr>
              <a:t>etc.  </a:t>
            </a:r>
            <a:r>
              <a:rPr sz="1100" spc="-80" dirty="0">
                <a:latin typeface="Arial"/>
                <a:cs typeface="Arial"/>
              </a:rPr>
              <a:t>Relaxed Tags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50" dirty="0">
                <a:latin typeface="Arial"/>
                <a:cs typeface="Arial"/>
              </a:rPr>
              <a:t>calm, </a:t>
            </a:r>
            <a:r>
              <a:rPr sz="1100" spc="-30" dirty="0">
                <a:latin typeface="Arial"/>
                <a:cs typeface="Arial"/>
              </a:rPr>
              <a:t>comfort, quiet, </a:t>
            </a:r>
            <a:r>
              <a:rPr sz="1100" spc="-90" dirty="0">
                <a:latin typeface="Arial"/>
                <a:cs typeface="Arial"/>
              </a:rPr>
              <a:t>serene, </a:t>
            </a:r>
            <a:r>
              <a:rPr sz="1100" spc="-60" dirty="0">
                <a:latin typeface="Arial"/>
                <a:cs typeface="Arial"/>
              </a:rPr>
              <a:t>mellow</a:t>
            </a:r>
            <a:r>
              <a:rPr sz="1100" spc="-35" dirty="0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  <a:p>
            <a:pPr marL="12700" marR="118110">
              <a:lnSpc>
                <a:spcPct val="102699"/>
              </a:lnSpc>
              <a:spcBef>
                <a:spcPts val="600"/>
              </a:spcBef>
            </a:pPr>
            <a:r>
              <a:rPr sz="1100" spc="-40" dirty="0">
                <a:latin typeface="Arial"/>
                <a:cs typeface="Arial"/>
              </a:rPr>
              <a:t>By correlating the </a:t>
            </a:r>
            <a:r>
              <a:rPr sz="1100" spc="-80" dirty="0">
                <a:latin typeface="Arial"/>
                <a:cs typeface="Arial"/>
              </a:rPr>
              <a:t>Tags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50" dirty="0">
                <a:latin typeface="Arial"/>
                <a:cs typeface="Arial"/>
              </a:rPr>
              <a:t>found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105" dirty="0">
                <a:latin typeface="Courier New"/>
                <a:cs typeface="Courier New"/>
              </a:rPr>
              <a:t>Last.FM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tag </a:t>
            </a:r>
            <a:r>
              <a:rPr sz="1100" spc="-70" dirty="0">
                <a:latin typeface="Arial"/>
                <a:cs typeface="Arial"/>
              </a:rPr>
              <a:t>groups generated </a:t>
            </a:r>
            <a:r>
              <a:rPr sz="1100" spc="-75" dirty="0">
                <a:latin typeface="Arial"/>
                <a:cs typeface="Arial"/>
              </a:rPr>
              <a:t>by </a:t>
            </a:r>
            <a:r>
              <a:rPr sz="1100" spc="-70" dirty="0">
                <a:latin typeface="Arial"/>
                <a:cs typeface="Arial"/>
              </a:rPr>
              <a:t>us, </a:t>
            </a:r>
            <a:r>
              <a:rPr sz="1100" spc="-114" dirty="0">
                <a:latin typeface="Arial"/>
                <a:cs typeface="Arial"/>
              </a:rPr>
              <a:t>we 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45" dirty="0">
                <a:latin typeface="Arial"/>
                <a:cs typeface="Arial"/>
              </a:rPr>
              <a:t>creating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95" dirty="0">
                <a:latin typeface="Arial"/>
                <a:cs typeface="Arial"/>
              </a:rPr>
              <a:t>Class </a:t>
            </a:r>
            <a:r>
              <a:rPr sz="1100" spc="-70" dirty="0">
                <a:latin typeface="Arial"/>
                <a:cs typeface="Arial"/>
              </a:rPr>
              <a:t>Labels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55" dirty="0">
                <a:latin typeface="Arial"/>
                <a:cs typeface="Arial"/>
              </a:rPr>
              <a:t>Moods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5" dirty="0">
                <a:latin typeface="Arial"/>
                <a:cs typeface="Arial"/>
              </a:rPr>
              <a:t>our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55" dirty="0">
                <a:latin typeface="Arial"/>
                <a:cs typeface="Arial"/>
              </a:rPr>
              <a:t>From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paper </a:t>
            </a:r>
            <a:r>
              <a:rPr sz="1100" b="1" spc="-10" dirty="0">
                <a:latin typeface="Arial"/>
                <a:cs typeface="Arial"/>
              </a:rPr>
              <a:t>Multimodal </a:t>
            </a:r>
            <a:r>
              <a:rPr sz="1100" b="1" spc="-35" dirty="0">
                <a:latin typeface="Arial"/>
                <a:cs typeface="Arial"/>
              </a:rPr>
              <a:t>Music </a:t>
            </a:r>
            <a:r>
              <a:rPr sz="1100" b="1" spc="-5" dirty="0">
                <a:latin typeface="Arial"/>
                <a:cs typeface="Arial"/>
              </a:rPr>
              <a:t>Mood </a:t>
            </a:r>
            <a:r>
              <a:rPr sz="1100" b="1" spc="-55" dirty="0">
                <a:latin typeface="Arial"/>
                <a:cs typeface="Arial"/>
              </a:rPr>
              <a:t>Classification </a:t>
            </a:r>
            <a:r>
              <a:rPr sz="1100" b="1" spc="-80" dirty="0">
                <a:latin typeface="Arial"/>
                <a:cs typeface="Arial"/>
              </a:rPr>
              <a:t>by </a:t>
            </a:r>
            <a:r>
              <a:rPr sz="1100" b="1" spc="-65" dirty="0">
                <a:latin typeface="Arial"/>
                <a:cs typeface="Arial"/>
              </a:rPr>
              <a:t>Fusion </a:t>
            </a:r>
            <a:r>
              <a:rPr sz="1100" b="1" spc="-40" dirty="0">
                <a:latin typeface="Arial"/>
                <a:cs typeface="Arial"/>
              </a:rPr>
              <a:t>of </a:t>
            </a:r>
            <a:r>
              <a:rPr sz="1100" b="1" spc="-45" dirty="0">
                <a:latin typeface="Arial"/>
                <a:cs typeface="Arial"/>
              </a:rPr>
              <a:t>Audio </a:t>
            </a:r>
            <a:r>
              <a:rPr sz="1100" b="1" spc="-50" dirty="0">
                <a:latin typeface="Arial"/>
                <a:cs typeface="Arial"/>
              </a:rPr>
              <a:t>and </a:t>
            </a:r>
            <a:r>
              <a:rPr sz="1100" b="1" spc="-55" dirty="0">
                <a:latin typeface="Arial"/>
                <a:cs typeface="Arial"/>
              </a:rPr>
              <a:t>Lyrics</a:t>
            </a:r>
            <a:r>
              <a:rPr sz="1100" spc="-55" dirty="0">
                <a:latin typeface="Arial"/>
                <a:cs typeface="Arial"/>
              </a:rPr>
              <a:t>,  </a:t>
            </a:r>
            <a:r>
              <a:rPr sz="1100" spc="-100" dirty="0">
                <a:latin typeface="Courier New"/>
                <a:cs typeface="Courier New"/>
              </a:rPr>
              <a:t>Hao </a:t>
            </a:r>
            <a:r>
              <a:rPr sz="1100" spc="-105" dirty="0">
                <a:latin typeface="Courier New"/>
                <a:cs typeface="Courier New"/>
              </a:rPr>
              <a:t>et.al 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45" dirty="0">
                <a:latin typeface="Arial"/>
                <a:cs typeface="Arial"/>
              </a:rPr>
              <a:t>get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60" dirty="0">
                <a:latin typeface="Arial"/>
                <a:cs typeface="Arial"/>
              </a:rPr>
              <a:t>know </a:t>
            </a:r>
            <a:r>
              <a:rPr sz="1100" spc="-35" dirty="0">
                <a:latin typeface="Arial"/>
                <a:cs typeface="Arial"/>
              </a:rPr>
              <a:t>about </a:t>
            </a:r>
            <a:r>
              <a:rPr sz="1100" spc="-75" dirty="0">
                <a:latin typeface="Arial"/>
                <a:cs typeface="Arial"/>
              </a:rPr>
              <a:t>777 </a:t>
            </a:r>
            <a:r>
              <a:rPr sz="1100" spc="-40" dirty="0">
                <a:latin typeface="Arial"/>
                <a:cs typeface="Arial"/>
              </a:rPr>
              <a:t>other </a:t>
            </a:r>
            <a:r>
              <a:rPr sz="1100" spc="-85" dirty="0">
                <a:latin typeface="Arial"/>
                <a:cs typeface="Arial"/>
              </a:rPr>
              <a:t>songs, </a:t>
            </a:r>
            <a:r>
              <a:rPr sz="1100" spc="-60" dirty="0">
                <a:latin typeface="Arial"/>
                <a:cs typeface="Arial"/>
              </a:rPr>
              <a:t>already categorized </a:t>
            </a:r>
            <a:r>
              <a:rPr sz="1100" spc="-15" dirty="0">
                <a:latin typeface="Arial"/>
                <a:cs typeface="Arial"/>
              </a:rPr>
              <a:t>into </a:t>
            </a:r>
            <a:r>
              <a:rPr sz="1100" spc="-75" dirty="0">
                <a:latin typeface="Arial"/>
                <a:cs typeface="Arial"/>
              </a:rPr>
              <a:t>Happy, Sad,  </a:t>
            </a:r>
            <a:r>
              <a:rPr sz="1100" spc="-55" dirty="0">
                <a:latin typeface="Arial"/>
                <a:cs typeface="Arial"/>
              </a:rPr>
              <a:t>Angry, </a:t>
            </a:r>
            <a:r>
              <a:rPr sz="1100" spc="-70" dirty="0">
                <a:latin typeface="Arial"/>
                <a:cs typeface="Arial"/>
              </a:rPr>
              <a:t>Relaxed. </a:t>
            </a:r>
            <a:r>
              <a:rPr sz="1100" spc="-95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append </a:t>
            </a:r>
            <a:r>
              <a:rPr sz="1100" spc="-30" dirty="0">
                <a:latin typeface="Arial"/>
                <a:cs typeface="Arial"/>
              </a:rPr>
              <a:t>this </a:t>
            </a:r>
            <a:r>
              <a:rPr sz="1100" spc="-55" dirty="0">
                <a:latin typeface="Arial"/>
                <a:cs typeface="Arial"/>
              </a:rPr>
              <a:t>dataset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65" dirty="0">
                <a:latin typeface="Arial"/>
                <a:cs typeface="Arial"/>
              </a:rPr>
              <a:t>previous </a:t>
            </a:r>
            <a:r>
              <a:rPr sz="1100" spc="-55" dirty="0">
                <a:latin typeface="Arial"/>
                <a:cs typeface="Arial"/>
              </a:rPr>
              <a:t>dataset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25" dirty="0">
                <a:latin typeface="Arial"/>
                <a:cs typeface="Arial"/>
              </a:rPr>
              <a:t>final training </a:t>
            </a:r>
            <a:r>
              <a:rPr sz="1100" spc="-50" dirty="0"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21" name="object 21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25" name="object 25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9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9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7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30391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5" dirty="0"/>
              <a:t>Test </a:t>
            </a:r>
            <a:r>
              <a:rPr spc="65" dirty="0"/>
              <a:t>Dataset</a:t>
            </a:r>
            <a:r>
              <a:rPr spc="335" dirty="0"/>
              <a:t> </a:t>
            </a:r>
            <a:r>
              <a:rPr spc="45" dirty="0"/>
              <a:t>Preparation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82270" y="1122044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270" y="1332077"/>
            <a:ext cx="63220" cy="6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270" y="1714182"/>
            <a:ext cx="63220" cy="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056" y="992769"/>
            <a:ext cx="5219065" cy="1172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95" dirty="0">
                <a:latin typeface="Arial"/>
                <a:cs typeface="Arial"/>
              </a:rPr>
              <a:t>We </a:t>
            </a:r>
            <a:r>
              <a:rPr sz="1100" spc="-55" dirty="0">
                <a:latin typeface="Arial"/>
                <a:cs typeface="Arial"/>
              </a:rPr>
              <a:t>manually </a:t>
            </a:r>
            <a:r>
              <a:rPr sz="1100" spc="-50" dirty="0">
                <a:latin typeface="Arial"/>
                <a:cs typeface="Arial"/>
              </a:rPr>
              <a:t>collected </a:t>
            </a:r>
            <a:r>
              <a:rPr sz="1100" spc="-70" dirty="0">
                <a:latin typeface="Arial"/>
                <a:cs typeface="Arial"/>
              </a:rPr>
              <a:t>over </a:t>
            </a:r>
            <a:r>
              <a:rPr sz="1100" spc="-75" dirty="0">
                <a:latin typeface="Arial"/>
                <a:cs typeface="Arial"/>
              </a:rPr>
              <a:t>250 </a:t>
            </a:r>
            <a:r>
              <a:rPr sz="1100" spc="-30" dirty="0">
                <a:latin typeface="Arial"/>
                <a:cs typeface="Arial"/>
              </a:rPr>
              <a:t>Hindi </a:t>
            </a:r>
            <a:r>
              <a:rPr sz="1100" spc="-90" dirty="0">
                <a:latin typeface="Arial"/>
                <a:cs typeface="Arial"/>
              </a:rPr>
              <a:t>song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60" dirty="0">
                <a:latin typeface="Arial"/>
                <a:cs typeface="Arial"/>
              </a:rPr>
              <a:t>stored </a:t>
            </a:r>
            <a:r>
              <a:rPr sz="1100" spc="-15" dirty="0">
                <a:latin typeface="Arial"/>
                <a:cs typeface="Arial"/>
              </a:rPr>
              <a:t>into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dataframe</a:t>
            </a:r>
            <a:endParaRPr sz="1100">
              <a:latin typeface="Arial"/>
              <a:cs typeface="Arial"/>
            </a:endParaRPr>
          </a:p>
          <a:p>
            <a:pPr marL="12700" marR="108585">
              <a:lnSpc>
                <a:spcPct val="102600"/>
              </a:lnSpc>
              <a:spcBef>
                <a:spcPts val="300"/>
              </a:spcBef>
            </a:pPr>
            <a:r>
              <a:rPr sz="1100" spc="-65" dirty="0">
                <a:latin typeface="Arial"/>
                <a:cs typeface="Arial"/>
              </a:rPr>
              <a:t>Using </a:t>
            </a:r>
            <a:r>
              <a:rPr sz="1100" b="1" spc="-60" dirty="0">
                <a:latin typeface="Arial"/>
                <a:cs typeface="Arial"/>
              </a:rPr>
              <a:t>Google </a:t>
            </a:r>
            <a:r>
              <a:rPr sz="1100" b="1" spc="-35" dirty="0">
                <a:latin typeface="Arial"/>
                <a:cs typeface="Arial"/>
              </a:rPr>
              <a:t>Translate </a:t>
            </a:r>
            <a:r>
              <a:rPr sz="1100" b="1" spc="10" dirty="0">
                <a:latin typeface="Arial"/>
                <a:cs typeface="Arial"/>
              </a:rPr>
              <a:t>API</a:t>
            </a:r>
            <a:r>
              <a:rPr sz="1100" spc="10" dirty="0">
                <a:latin typeface="Arial"/>
                <a:cs typeface="Arial"/>
              </a:rPr>
              <a:t>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35" dirty="0">
                <a:latin typeface="Arial"/>
                <a:cs typeface="Arial"/>
              </a:rPr>
              <a:t>auto-translated </a:t>
            </a:r>
            <a:r>
              <a:rPr sz="1100" spc="-45" dirty="0">
                <a:latin typeface="Arial"/>
                <a:cs typeface="Arial"/>
              </a:rPr>
              <a:t>them </a:t>
            </a:r>
            <a:r>
              <a:rPr sz="1100" spc="-15" dirty="0">
                <a:latin typeface="Arial"/>
                <a:cs typeface="Arial"/>
              </a:rPr>
              <a:t>into </a:t>
            </a:r>
            <a:r>
              <a:rPr sz="1100" spc="-60" dirty="0">
                <a:latin typeface="Arial"/>
                <a:cs typeface="Arial"/>
              </a:rPr>
              <a:t>English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55" dirty="0">
                <a:latin typeface="Arial"/>
                <a:cs typeface="Arial"/>
              </a:rPr>
              <a:t>manually  labelled </a:t>
            </a:r>
            <a:r>
              <a:rPr sz="1100" spc="-45" dirty="0">
                <a:latin typeface="Arial"/>
                <a:cs typeface="Arial"/>
              </a:rPr>
              <a:t>them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60" dirty="0">
                <a:latin typeface="Arial"/>
                <a:cs typeface="Arial"/>
              </a:rPr>
              <a:t>performance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checking.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80" dirty="0">
                <a:latin typeface="Arial"/>
                <a:cs typeface="Arial"/>
              </a:rPr>
              <a:t>As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30" dirty="0">
                <a:latin typeface="Arial"/>
                <a:cs typeface="Arial"/>
              </a:rPr>
              <a:t>test </a:t>
            </a:r>
            <a:r>
              <a:rPr sz="1100" spc="-55" dirty="0">
                <a:latin typeface="Arial"/>
                <a:cs typeface="Arial"/>
              </a:rPr>
              <a:t>dataset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55" dirty="0">
                <a:latin typeface="Arial"/>
                <a:cs typeface="Arial"/>
              </a:rPr>
              <a:t>labelled manually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25" dirty="0">
                <a:latin typeface="Arial"/>
                <a:cs typeface="Arial"/>
              </a:rPr>
              <a:t>training </a:t>
            </a:r>
            <a:r>
              <a:rPr sz="1100" spc="-55" dirty="0">
                <a:latin typeface="Arial"/>
                <a:cs typeface="Arial"/>
              </a:rPr>
              <a:t>dataset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45" dirty="0">
                <a:latin typeface="Arial"/>
                <a:cs typeface="Arial"/>
              </a:rPr>
              <a:t>auto-labelled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tags 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Last.FM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60" dirty="0">
                <a:latin typeface="Arial"/>
                <a:cs typeface="Arial"/>
              </a:rPr>
              <a:t>Hao’s </a:t>
            </a:r>
            <a:r>
              <a:rPr sz="1100" spc="-55" dirty="0">
                <a:latin typeface="Arial"/>
                <a:cs typeface="Arial"/>
              </a:rPr>
              <a:t>paper,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70" dirty="0">
                <a:latin typeface="Arial"/>
                <a:cs typeface="Arial"/>
              </a:rPr>
              <a:t>add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fraction of </a:t>
            </a:r>
            <a:r>
              <a:rPr sz="1100" spc="-45" dirty="0">
                <a:latin typeface="Arial"/>
                <a:cs typeface="Arial"/>
              </a:rPr>
              <a:t>translated-to-english lyrics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50" dirty="0">
                <a:latin typeface="Arial"/>
                <a:cs typeface="Arial"/>
              </a:rPr>
              <a:t>our  </a:t>
            </a:r>
            <a:r>
              <a:rPr sz="1100" spc="-25" dirty="0">
                <a:latin typeface="Arial"/>
                <a:cs typeface="Arial"/>
              </a:rPr>
              <a:t>training </a:t>
            </a:r>
            <a:r>
              <a:rPr sz="1100" spc="-55" dirty="0">
                <a:latin typeface="Arial"/>
                <a:cs typeface="Arial"/>
              </a:rPr>
              <a:t>dataset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reduce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bias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testing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i="1" spc="-130" dirty="0">
                <a:latin typeface="Linux Biolinum O"/>
                <a:cs typeface="Linux Biolinum O"/>
              </a:rPr>
              <a:t>Ⓧ</a:t>
            </a:r>
            <a:r>
              <a:rPr b="0" spc="-130" dirty="0">
                <a:latin typeface="Comfortaa"/>
                <a:cs typeface="Comfortaa"/>
              </a:rPr>
              <a:t>c </a:t>
            </a: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3" name="object 13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6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6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8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96" cy="35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" y="0"/>
            <a:ext cx="23101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Data</a:t>
            </a:r>
            <a:r>
              <a:rPr spc="175" dirty="0"/>
              <a:t> </a:t>
            </a:r>
            <a:r>
              <a:rPr spc="35" dirty="0"/>
              <a:t>Preprocessing</a:t>
            </a:r>
          </a:p>
        </p:txBody>
      </p:sp>
      <p:sp>
        <p:nvSpPr>
          <p:cNvPr id="4" name="object 4"/>
          <p:cNvSpPr/>
          <p:nvPr/>
        </p:nvSpPr>
        <p:spPr>
          <a:xfrm>
            <a:off x="236372" y="813282"/>
            <a:ext cx="63220" cy="6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372" y="1195387"/>
            <a:ext cx="63220" cy="6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372" y="1577492"/>
            <a:ext cx="63220" cy="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372" y="1959609"/>
            <a:ext cx="63220" cy="63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372" y="2341714"/>
            <a:ext cx="63220" cy="63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955" y="394802"/>
            <a:ext cx="5509895" cy="25698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100" spc="-95" dirty="0">
                <a:latin typeface="Arial"/>
                <a:cs typeface="Arial"/>
              </a:rPr>
              <a:t>We </a:t>
            </a:r>
            <a:r>
              <a:rPr sz="1100" spc="-90" dirty="0">
                <a:latin typeface="Arial"/>
                <a:cs typeface="Arial"/>
              </a:rPr>
              <a:t>have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40" dirty="0">
                <a:latin typeface="Arial"/>
                <a:cs typeface="Arial"/>
              </a:rPr>
              <a:t>data. </a:t>
            </a:r>
            <a:r>
              <a:rPr sz="1100" spc="-50" dirty="0">
                <a:latin typeface="Arial"/>
                <a:cs typeface="Arial"/>
              </a:rPr>
              <a:t>To </a:t>
            </a:r>
            <a:r>
              <a:rPr sz="1100" spc="-80" dirty="0">
                <a:latin typeface="Arial"/>
                <a:cs typeface="Arial"/>
              </a:rPr>
              <a:t>Preprocess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lyrics </a:t>
            </a:r>
            <a:r>
              <a:rPr sz="1100" spc="-55" dirty="0">
                <a:latin typeface="Arial"/>
                <a:cs typeface="Arial"/>
              </a:rPr>
              <a:t>column </a:t>
            </a:r>
            <a:r>
              <a:rPr sz="1100" spc="-114" dirty="0">
                <a:latin typeface="Arial"/>
                <a:cs typeface="Arial"/>
              </a:rPr>
              <a:t>we </a:t>
            </a:r>
            <a:r>
              <a:rPr sz="1100" spc="-65" dirty="0">
                <a:latin typeface="Arial"/>
                <a:cs typeface="Arial"/>
              </a:rPr>
              <a:t>do </a:t>
            </a:r>
            <a:r>
              <a:rPr sz="1100" spc="-35" dirty="0">
                <a:latin typeface="Arial"/>
                <a:cs typeface="Arial"/>
              </a:rPr>
              <a:t>following </a:t>
            </a:r>
            <a:r>
              <a:rPr sz="1100" spc="-75" dirty="0">
                <a:latin typeface="Arial"/>
                <a:cs typeface="Arial"/>
              </a:rPr>
              <a:t>preprocessing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steps</a:t>
            </a:r>
            <a:endParaRPr sz="1100">
              <a:latin typeface="Arial"/>
              <a:cs typeface="Arial"/>
            </a:endParaRPr>
          </a:p>
          <a:p>
            <a:pPr marL="243840" marR="2490470">
              <a:lnSpc>
                <a:spcPct val="102699"/>
              </a:lnSpc>
              <a:spcBef>
                <a:spcPts val="610"/>
              </a:spcBef>
            </a:pPr>
            <a:r>
              <a:rPr sz="1100" b="1" spc="-40" dirty="0">
                <a:latin typeface="Arial"/>
                <a:cs typeface="Arial"/>
              </a:rPr>
              <a:t>Tokenization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45" dirty="0">
                <a:latin typeface="Arial"/>
                <a:cs typeface="Arial"/>
              </a:rPr>
              <a:t>Taking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text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65" dirty="0">
                <a:latin typeface="Arial"/>
                <a:cs typeface="Arial"/>
              </a:rPr>
              <a:t>set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text </a:t>
            </a:r>
            <a:r>
              <a:rPr sz="1100" spc="-70" dirty="0">
                <a:latin typeface="Arial"/>
                <a:cs typeface="Arial"/>
              </a:rPr>
              <a:t>and  </a:t>
            </a:r>
            <a:r>
              <a:rPr sz="1100" spc="-60" dirty="0">
                <a:latin typeface="Arial"/>
                <a:cs typeface="Arial"/>
              </a:rPr>
              <a:t>breaking </a:t>
            </a:r>
            <a:r>
              <a:rPr sz="1100" spc="45" dirty="0">
                <a:latin typeface="Arial"/>
                <a:cs typeface="Arial"/>
              </a:rPr>
              <a:t>it </a:t>
            </a:r>
            <a:r>
              <a:rPr sz="1100" spc="-60" dirty="0">
                <a:latin typeface="Arial"/>
                <a:cs typeface="Arial"/>
              </a:rPr>
              <a:t>up </a:t>
            </a:r>
            <a:r>
              <a:rPr sz="1100" spc="-15" dirty="0">
                <a:latin typeface="Arial"/>
                <a:cs typeface="Arial"/>
              </a:rPr>
              <a:t>into </a:t>
            </a:r>
            <a:r>
              <a:rPr sz="1100" spc="-20" dirty="0">
                <a:latin typeface="Arial"/>
                <a:cs typeface="Arial"/>
              </a:rPr>
              <a:t>its </a:t>
            </a:r>
            <a:r>
              <a:rPr sz="1100" spc="-40" dirty="0">
                <a:latin typeface="Arial"/>
                <a:cs typeface="Arial"/>
              </a:rPr>
              <a:t>individual </a:t>
            </a:r>
            <a:r>
              <a:rPr sz="1100" spc="-80" dirty="0">
                <a:latin typeface="Arial"/>
                <a:cs typeface="Arial"/>
              </a:rPr>
              <a:t>words</a:t>
            </a:r>
            <a:endParaRPr sz="1100">
              <a:latin typeface="Arial"/>
              <a:cs typeface="Arial"/>
            </a:endParaRPr>
          </a:p>
          <a:p>
            <a:pPr marL="243840" marR="2352675">
              <a:lnSpc>
                <a:spcPct val="102600"/>
              </a:lnSpc>
              <a:spcBef>
                <a:spcPts val="300"/>
              </a:spcBef>
            </a:pPr>
            <a:r>
              <a:rPr sz="1100" b="1" spc="-40" dirty="0">
                <a:latin typeface="Arial"/>
                <a:cs typeface="Arial"/>
              </a:rPr>
              <a:t>Stop-word </a:t>
            </a:r>
            <a:r>
              <a:rPr sz="1100" b="1" spc="-50" dirty="0">
                <a:latin typeface="Arial"/>
                <a:cs typeface="Arial"/>
              </a:rPr>
              <a:t>Removal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45" dirty="0">
                <a:latin typeface="Arial"/>
                <a:cs typeface="Arial"/>
              </a:rPr>
              <a:t>Stop </a:t>
            </a:r>
            <a:r>
              <a:rPr sz="1100" spc="-80" dirty="0">
                <a:latin typeface="Arial"/>
                <a:cs typeface="Arial"/>
              </a:rPr>
              <a:t>words </a:t>
            </a:r>
            <a:r>
              <a:rPr sz="1100" spc="-85" dirty="0">
                <a:latin typeface="Arial"/>
                <a:cs typeface="Arial"/>
              </a:rPr>
              <a:t>such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i="1" spc="-90" dirty="0">
                <a:latin typeface="Trebuchet MS"/>
                <a:cs typeface="Trebuchet MS"/>
              </a:rPr>
              <a:t>the, </a:t>
            </a:r>
            <a:r>
              <a:rPr sz="1100" i="1" spc="-85" dirty="0">
                <a:latin typeface="Trebuchet MS"/>
                <a:cs typeface="Trebuchet MS"/>
              </a:rPr>
              <a:t>a,  </a:t>
            </a:r>
            <a:r>
              <a:rPr sz="1100" i="1" spc="-70" dirty="0">
                <a:latin typeface="Trebuchet MS"/>
                <a:cs typeface="Trebuchet MS"/>
              </a:rPr>
              <a:t>an, </a:t>
            </a:r>
            <a:r>
              <a:rPr sz="1100" i="1" spc="-65" dirty="0">
                <a:latin typeface="Trebuchet MS"/>
                <a:cs typeface="Trebuchet MS"/>
              </a:rPr>
              <a:t>in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75" dirty="0">
                <a:latin typeface="Arial"/>
                <a:cs typeface="Arial"/>
              </a:rPr>
              <a:t>removed </a:t>
            </a:r>
            <a:r>
              <a:rPr sz="1100" spc="-30" dirty="0">
                <a:latin typeface="Arial"/>
                <a:cs typeface="Arial"/>
              </a:rPr>
              <a:t>from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lyrics</a:t>
            </a:r>
            <a:endParaRPr sz="1100">
              <a:latin typeface="Arial"/>
              <a:cs typeface="Arial"/>
            </a:endParaRPr>
          </a:p>
          <a:p>
            <a:pPr marL="243840" marR="2512060" indent="-635">
              <a:lnSpc>
                <a:spcPct val="102600"/>
              </a:lnSpc>
              <a:spcBef>
                <a:spcPts val="300"/>
              </a:spcBef>
            </a:pPr>
            <a:r>
              <a:rPr sz="1100" b="1" spc="-30" dirty="0">
                <a:latin typeface="Arial"/>
                <a:cs typeface="Arial"/>
              </a:rPr>
              <a:t>Punctuation </a:t>
            </a:r>
            <a:r>
              <a:rPr sz="1100" b="1" spc="-50" dirty="0">
                <a:latin typeface="Arial"/>
                <a:cs typeface="Arial"/>
              </a:rPr>
              <a:t>Removal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100" dirty="0">
                <a:latin typeface="Arial"/>
                <a:cs typeface="Arial"/>
              </a:rPr>
              <a:t>Removes </a:t>
            </a:r>
            <a:r>
              <a:rPr sz="1100" spc="-35" dirty="0">
                <a:latin typeface="Arial"/>
                <a:cs typeface="Arial"/>
              </a:rPr>
              <a:t>punctuation  </a:t>
            </a:r>
            <a:r>
              <a:rPr sz="1100" spc="-30" dirty="0">
                <a:latin typeface="Arial"/>
                <a:cs typeface="Arial"/>
              </a:rPr>
              <a:t>from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lyrics</a:t>
            </a:r>
            <a:endParaRPr sz="1100">
              <a:latin typeface="Arial"/>
              <a:cs typeface="Arial"/>
            </a:endParaRPr>
          </a:p>
          <a:p>
            <a:pPr marL="243840" marR="2244090">
              <a:lnSpc>
                <a:spcPct val="102600"/>
              </a:lnSpc>
              <a:spcBef>
                <a:spcPts val="300"/>
              </a:spcBef>
            </a:pPr>
            <a:r>
              <a:rPr sz="1100" b="1" spc="-35" dirty="0">
                <a:latin typeface="Arial"/>
                <a:cs typeface="Arial"/>
              </a:rPr>
              <a:t>Stemming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65" dirty="0">
                <a:latin typeface="Arial"/>
                <a:cs typeface="Arial"/>
              </a:rPr>
              <a:t>Reducing </a:t>
            </a:r>
            <a:r>
              <a:rPr sz="1100" spc="-40" dirty="0">
                <a:latin typeface="Arial"/>
                <a:cs typeface="Arial"/>
              </a:rPr>
              <a:t>inflected </a:t>
            </a:r>
            <a:r>
              <a:rPr sz="1100" spc="-20" dirty="0">
                <a:latin typeface="Arial"/>
                <a:cs typeface="Arial"/>
              </a:rPr>
              <a:t>(or </a:t>
            </a:r>
            <a:r>
              <a:rPr sz="1100" spc="-75" dirty="0">
                <a:latin typeface="Arial"/>
                <a:cs typeface="Arial"/>
              </a:rPr>
              <a:t>sometimes  </a:t>
            </a:r>
            <a:r>
              <a:rPr sz="1100" spc="-50" dirty="0">
                <a:latin typeface="Arial"/>
                <a:cs typeface="Arial"/>
              </a:rPr>
              <a:t>derived) </a:t>
            </a:r>
            <a:r>
              <a:rPr sz="1100" spc="-80" dirty="0">
                <a:latin typeface="Arial"/>
                <a:cs typeface="Arial"/>
              </a:rPr>
              <a:t>words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25" dirty="0">
                <a:latin typeface="Arial"/>
                <a:cs typeface="Arial"/>
              </a:rPr>
              <a:t>their </a:t>
            </a:r>
            <a:r>
              <a:rPr sz="1100" spc="-65" dirty="0">
                <a:latin typeface="Arial"/>
                <a:cs typeface="Arial"/>
              </a:rPr>
              <a:t>word </a:t>
            </a:r>
            <a:r>
              <a:rPr sz="1100" spc="-55" dirty="0">
                <a:latin typeface="Arial"/>
                <a:cs typeface="Arial"/>
              </a:rPr>
              <a:t>stem, </a:t>
            </a:r>
            <a:r>
              <a:rPr sz="1100" spc="-110" dirty="0">
                <a:latin typeface="Arial"/>
                <a:cs typeface="Arial"/>
              </a:rPr>
              <a:t>base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root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  <a:p>
            <a:pPr marL="243840" marR="2244090">
              <a:lnSpc>
                <a:spcPct val="102600"/>
              </a:lnSpc>
              <a:spcBef>
                <a:spcPts val="300"/>
              </a:spcBef>
            </a:pPr>
            <a:r>
              <a:rPr sz="1100" b="1" spc="-25" dirty="0">
                <a:latin typeface="Arial"/>
                <a:cs typeface="Arial"/>
              </a:rPr>
              <a:t>Lemmatization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spc="-85" dirty="0">
                <a:latin typeface="Arial"/>
                <a:cs typeface="Arial"/>
              </a:rPr>
              <a:t>Process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0" dirty="0">
                <a:latin typeface="Arial"/>
                <a:cs typeface="Arial"/>
              </a:rPr>
              <a:t>grouping </a:t>
            </a:r>
            <a:r>
              <a:rPr sz="1100" spc="-40" dirty="0">
                <a:latin typeface="Arial"/>
                <a:cs typeface="Arial"/>
              </a:rPr>
              <a:t>together the  inflected </a:t>
            </a:r>
            <a:r>
              <a:rPr sz="1100" spc="-55" dirty="0">
                <a:latin typeface="Arial"/>
                <a:cs typeface="Arial"/>
              </a:rPr>
              <a:t>forms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65" dirty="0">
                <a:latin typeface="Arial"/>
                <a:cs typeface="Arial"/>
              </a:rPr>
              <a:t>word </a:t>
            </a:r>
            <a:r>
              <a:rPr sz="1100" spc="-105" dirty="0">
                <a:latin typeface="Arial"/>
                <a:cs typeface="Arial"/>
              </a:rPr>
              <a:t>so </a:t>
            </a:r>
            <a:r>
              <a:rPr sz="1100" spc="-45" dirty="0">
                <a:latin typeface="Arial"/>
                <a:cs typeface="Arial"/>
              </a:rPr>
              <a:t>they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80" dirty="0">
                <a:latin typeface="Arial"/>
                <a:cs typeface="Arial"/>
              </a:rPr>
              <a:t>be </a:t>
            </a:r>
            <a:r>
              <a:rPr sz="1100" spc="-70" dirty="0">
                <a:latin typeface="Arial"/>
                <a:cs typeface="Arial"/>
              </a:rPr>
              <a:t>analyzed </a:t>
            </a:r>
            <a:r>
              <a:rPr sz="1100" spc="-114" dirty="0">
                <a:latin typeface="Arial"/>
                <a:cs typeface="Arial"/>
              </a:rPr>
              <a:t>as 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65" dirty="0">
                <a:latin typeface="Arial"/>
                <a:cs typeface="Arial"/>
              </a:rPr>
              <a:t>single </a:t>
            </a:r>
            <a:r>
              <a:rPr sz="1100" spc="-25" dirty="0">
                <a:latin typeface="Arial"/>
                <a:cs typeface="Arial"/>
              </a:rPr>
              <a:t>item, </a:t>
            </a:r>
            <a:r>
              <a:rPr sz="1100" spc="-35" dirty="0">
                <a:latin typeface="Arial"/>
                <a:cs typeface="Arial"/>
              </a:rPr>
              <a:t>identified </a:t>
            </a:r>
            <a:r>
              <a:rPr sz="1100" spc="-75" dirty="0">
                <a:latin typeface="Arial"/>
                <a:cs typeface="Arial"/>
              </a:rPr>
              <a:t>by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word’s </a:t>
            </a:r>
            <a:r>
              <a:rPr sz="1100" spc="-60" dirty="0">
                <a:latin typeface="Arial"/>
                <a:cs typeface="Arial"/>
              </a:rPr>
              <a:t>lemma, </a:t>
            </a:r>
            <a:r>
              <a:rPr sz="1100" spc="-55" dirty="0">
                <a:latin typeface="Arial"/>
                <a:cs typeface="Arial"/>
              </a:rPr>
              <a:t>or  </a:t>
            </a:r>
            <a:r>
              <a:rPr sz="1100" spc="-35" dirty="0">
                <a:latin typeface="Arial"/>
                <a:cs typeface="Arial"/>
              </a:rPr>
              <a:t>dictionary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8814" y="1257045"/>
            <a:ext cx="1905000" cy="1270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133801"/>
            <a:ext cx="5760085" cy="106680"/>
            <a:chOff x="0" y="3133801"/>
            <a:chExt cx="5760085" cy="106680"/>
          </a:xfrm>
        </p:grpSpPr>
        <p:sp>
          <p:nvSpPr>
            <p:cNvPr id="12" name="object 12"/>
            <p:cNvSpPr/>
            <p:nvPr/>
          </p:nvSpPr>
          <p:spPr>
            <a:xfrm>
              <a:off x="0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1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3801"/>
              <a:ext cx="1920239" cy="106680"/>
            </a:xfrm>
            <a:custGeom>
              <a:avLst/>
              <a:gdLst/>
              <a:ahLst/>
              <a:cxnLst/>
              <a:rect l="l" t="t" r="r" b="b"/>
              <a:pathLst>
                <a:path w="1920239" h="106680">
                  <a:moveTo>
                    <a:pt x="1919973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919973" y="10619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FF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88239" y="3120671"/>
            <a:ext cx="1343660" cy="2077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spcBef>
                <a:spcPts val="80"/>
              </a:spcBef>
            </a:pPr>
            <a:r>
              <a:rPr lang="en-US" i="1" spc="-130" dirty="0">
                <a:latin typeface="Linux Biolinum O"/>
                <a:cs typeface="Linux Biolinum O"/>
              </a:rPr>
              <a:t>Ⓧ</a:t>
            </a:r>
            <a:r>
              <a:rPr lang="en-US" b="0" spc="-130" dirty="0">
                <a:latin typeface="Comfortaa"/>
                <a:cs typeface="Comfortaa"/>
              </a:rPr>
              <a:t>c </a:t>
            </a:r>
            <a:r>
              <a:rPr lang="en-US" spc="135" dirty="0"/>
              <a:t>Project </a:t>
            </a:r>
            <a:r>
              <a:rPr lang="en-US" spc="110" dirty="0"/>
              <a:t>Group </a:t>
            </a:r>
            <a:r>
              <a:rPr lang="en-US" spc="100" dirty="0"/>
              <a:t>17 (PCE-CT)</a:t>
            </a:r>
            <a:endParaRPr lang="en-US" spc="114" dirty="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endParaRPr spc="114" dirty="0"/>
          </a:p>
        </p:txBody>
      </p:sp>
      <p:sp>
        <p:nvSpPr>
          <p:cNvPr id="16" name="object 16"/>
          <p:cNvSpPr txBox="1"/>
          <p:nvPr/>
        </p:nvSpPr>
        <p:spPr>
          <a:xfrm>
            <a:off x="2502877" y="3122957"/>
            <a:ext cx="75501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spc="114" dirty="0">
                <a:latin typeface="Times New Roman"/>
                <a:cs typeface="Times New Roman"/>
                <a:hlinkClick r:id="rId9" action="ppaction://hlinksldjump"/>
              </a:rPr>
              <a:t>Mood</a:t>
            </a:r>
            <a:r>
              <a:rPr sz="600" spc="9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600" spc="105" dirty="0">
                <a:latin typeface="Times New Roman"/>
                <a:cs typeface="Times New Roman"/>
                <a:hlinkClick r:id="rId9" action="ppaction://hlinksldjump"/>
              </a:rPr>
              <a:t>Prediction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480585" y="3122957"/>
            <a:ext cx="662939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05" dirty="0"/>
              <a:t>April </a:t>
            </a:r>
            <a:r>
              <a:rPr spc="95" dirty="0"/>
              <a:t>29,</a:t>
            </a:r>
            <a:r>
              <a:rPr spc="75" dirty="0"/>
              <a:t> </a:t>
            </a:r>
            <a:r>
              <a:rPr spc="100" dirty="0"/>
              <a:t>20</a:t>
            </a:r>
            <a:r>
              <a:rPr lang="en-US" spc="100" dirty="0"/>
              <a:t>22</a:t>
            </a:r>
            <a:endParaRPr spc="10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100" dirty="0"/>
              <a:t>9</a:t>
            </a:fld>
            <a:r>
              <a:rPr spc="100" dirty="0"/>
              <a:t> </a:t>
            </a:r>
            <a:r>
              <a:rPr spc="229" dirty="0"/>
              <a:t>/</a:t>
            </a:r>
            <a:r>
              <a:rPr spc="70" dirty="0"/>
              <a:t> </a:t>
            </a:r>
            <a:r>
              <a:rPr spc="100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1941</Words>
  <Application>Microsoft Office PowerPoint</Application>
  <PresentationFormat>Custom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Comfortaa</vt:lpstr>
      <vt:lpstr>Courier New</vt:lpstr>
      <vt:lpstr>Georgia</vt:lpstr>
      <vt:lpstr>Latin Modern Math</vt:lpstr>
      <vt:lpstr>Linux Biolinum O</vt:lpstr>
      <vt:lpstr>LM Roman Caps 10</vt:lpstr>
      <vt:lpstr>LM Sans 10</vt:lpstr>
      <vt:lpstr>LM Sans 8</vt:lpstr>
      <vt:lpstr>Times New Roman</vt:lpstr>
      <vt:lpstr>Trebuchet MS</vt:lpstr>
      <vt:lpstr>Office Theme</vt:lpstr>
      <vt:lpstr>Prediction of song mood through Lyrics</vt:lpstr>
      <vt:lpstr>Project Overview</vt:lpstr>
      <vt:lpstr>Project Overview</vt:lpstr>
      <vt:lpstr>Project Milestones and Timelines</vt:lpstr>
      <vt:lpstr>Main Challenges</vt:lpstr>
      <vt:lpstr>Training Dataset Preparation</vt:lpstr>
      <vt:lpstr>Training Dataset Preparation</vt:lpstr>
      <vt:lpstr>Test Dataset Preparation</vt:lpstr>
      <vt:lpstr>Data Preprocessing</vt:lpstr>
      <vt:lpstr>Feature Engineering</vt:lpstr>
      <vt:lpstr>PowerPoint Presentation</vt:lpstr>
      <vt:lpstr>Learning Models</vt:lpstr>
      <vt:lpstr>Validation Dataset Results</vt:lpstr>
      <vt:lpstr>classifier Results</vt:lpstr>
      <vt:lpstr>PowerPoint Presentation</vt:lpstr>
      <vt:lpstr>PowerPoint Presentation</vt:lpstr>
      <vt:lpstr>PowerPoint Presentation</vt:lpstr>
      <vt:lpstr>PowerPoint Presentation</vt:lpstr>
      <vt:lpstr>Classification Report</vt:lpstr>
      <vt:lpstr>Future works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mood of the song from lyrics</dc:title>
  <dc:creator> Manojit Chakraborty , Sayan Ghosh , Shubham Das, Siddesh Sawant </dc:creator>
  <cp:lastModifiedBy>krishi agrahari</cp:lastModifiedBy>
  <cp:revision>2</cp:revision>
  <dcterms:created xsi:type="dcterms:W3CDTF">2022-02-17T06:40:20Z</dcterms:created>
  <dcterms:modified xsi:type="dcterms:W3CDTF">2022-02-17T11:34:10Z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2022-02-17T00:00:00Z</vt:filetime>
  </property>
</Properties>
</file>