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7995900" cy="10801350"/>
  <p:notesSz cx="17995900" cy="10801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2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0168" y="3348418"/>
            <a:ext cx="15301913" cy="22682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00337" y="6048756"/>
            <a:ext cx="12601575" cy="2700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0112" y="2484310"/>
            <a:ext cx="7830979" cy="71288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271158" y="2484310"/>
            <a:ext cx="7830979" cy="71288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0190" y="7353211"/>
            <a:ext cx="4408170" cy="2299970"/>
          </a:xfrm>
          <a:custGeom>
            <a:avLst/>
            <a:gdLst/>
            <a:ahLst/>
            <a:cxnLst/>
            <a:rect l="l" t="t" r="r" b="b"/>
            <a:pathLst>
              <a:path w="4408170" h="2299970">
                <a:moveTo>
                  <a:pt x="0" y="2299970"/>
                </a:moveTo>
                <a:lnTo>
                  <a:pt x="4408170" y="2299970"/>
                </a:lnTo>
                <a:lnTo>
                  <a:pt x="4408170" y="0"/>
                </a:lnTo>
                <a:lnTo>
                  <a:pt x="0" y="0"/>
                </a:lnTo>
                <a:lnTo>
                  <a:pt x="0" y="229997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7694" y="338014"/>
            <a:ext cx="1881844" cy="14029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252979" y="195580"/>
            <a:ext cx="13342619" cy="1821814"/>
          </a:xfrm>
          <a:custGeom>
            <a:avLst/>
            <a:gdLst/>
            <a:ahLst/>
            <a:cxnLst/>
            <a:rect l="l" t="t" r="r" b="b"/>
            <a:pathLst>
              <a:path w="13342619" h="1821814">
                <a:moveTo>
                  <a:pt x="13342619" y="0"/>
                </a:moveTo>
                <a:lnTo>
                  <a:pt x="0" y="0"/>
                </a:lnTo>
                <a:lnTo>
                  <a:pt x="0" y="1821815"/>
                </a:lnTo>
                <a:lnTo>
                  <a:pt x="13342619" y="1821815"/>
                </a:lnTo>
                <a:lnTo>
                  <a:pt x="13342619" y="0"/>
                </a:lnTo>
                <a:close/>
              </a:path>
            </a:pathLst>
          </a:custGeom>
          <a:solidFill>
            <a:srgbClr val="375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710112" y="340926"/>
            <a:ext cx="1990746" cy="16109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0112" y="432054"/>
            <a:ext cx="16202025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0112" y="2484310"/>
            <a:ext cx="16202025" cy="71288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20765" y="10045256"/>
            <a:ext cx="5760720" cy="5400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00112" y="10045256"/>
            <a:ext cx="4140517" cy="5400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961621" y="10045256"/>
            <a:ext cx="4140517" cy="5400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4798" y="188213"/>
            <a:ext cx="8618220" cy="1746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895" marR="1191895" algn="ctr">
              <a:lnSpc>
                <a:spcPct val="1101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PRIYADARSHINI COLLEGE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ENGINEERING,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NAGPUR </a:t>
            </a:r>
            <a:r>
              <a:rPr sz="1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DEPARTMENT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OF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2021-2022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1800" spc="-5" dirty="0">
                <a:solidFill>
                  <a:srgbClr val="EDEBE0"/>
                </a:solidFill>
                <a:latin typeface="Times New Roman"/>
                <a:cs typeface="Times New Roman"/>
              </a:rPr>
              <a:t>PREDICTION OF</a:t>
            </a:r>
            <a:r>
              <a:rPr sz="1800" spc="5" dirty="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EDEBE0"/>
                </a:solidFill>
                <a:latin typeface="Times New Roman"/>
                <a:cs typeface="Times New Roman"/>
              </a:rPr>
              <a:t>SONG</a:t>
            </a:r>
            <a:r>
              <a:rPr sz="1800" spc="-20" dirty="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EDEBE0"/>
                </a:solidFill>
                <a:latin typeface="Times New Roman"/>
                <a:cs typeface="Times New Roman"/>
              </a:rPr>
              <a:t>MOOD </a:t>
            </a:r>
            <a:r>
              <a:rPr sz="1800" spc="-10" dirty="0">
                <a:solidFill>
                  <a:srgbClr val="EDEBE0"/>
                </a:solidFill>
                <a:latin typeface="Times New Roman"/>
                <a:cs typeface="Times New Roman"/>
              </a:rPr>
              <a:t>THROUGH</a:t>
            </a:r>
            <a:r>
              <a:rPr sz="1800" spc="30" dirty="0">
                <a:solidFill>
                  <a:srgbClr val="EDEBE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EDEBE0"/>
                </a:solidFill>
                <a:latin typeface="Times New Roman"/>
                <a:cs typeface="Times New Roman"/>
              </a:rPr>
              <a:t>LYRICS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”</a:t>
            </a:r>
            <a:endParaRPr sz="18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25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Guide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Ms.Priyanka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Padmane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Projectees: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Krishi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Agrahari,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Rajsi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Kesharwani,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Kirti Mohitkar, Shazia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Khan,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Nikhil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Kamale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395" y="2100580"/>
            <a:ext cx="17524095" cy="990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8425" marR="85090" algn="just">
              <a:lnSpc>
                <a:spcPct val="96600"/>
              </a:lnSpc>
              <a:spcBef>
                <a:spcPts val="335"/>
              </a:spcBef>
            </a:pPr>
            <a:r>
              <a:rPr sz="1300" b="1" spc="-5" dirty="0">
                <a:latin typeface="Arial"/>
                <a:cs typeface="Arial"/>
              </a:rPr>
              <a:t>ABSTRACT </a:t>
            </a:r>
            <a:r>
              <a:rPr sz="1100" dirty="0">
                <a:latin typeface="Arial MT"/>
                <a:cs typeface="Arial MT"/>
              </a:rPr>
              <a:t>: Because </a:t>
            </a:r>
            <a:r>
              <a:rPr sz="1100" spc="-10" dirty="0">
                <a:latin typeface="Arial MT"/>
                <a:cs typeface="Arial MT"/>
              </a:rPr>
              <a:t>of </a:t>
            </a:r>
            <a:r>
              <a:rPr sz="1100" spc="-5" dirty="0">
                <a:latin typeface="Arial MT"/>
                <a:cs typeface="Arial MT"/>
              </a:rPr>
              <a:t>the growth </a:t>
            </a:r>
            <a:r>
              <a:rPr sz="1100" spc="-10" dirty="0">
                <a:latin typeface="Arial MT"/>
                <a:cs typeface="Arial MT"/>
              </a:rPr>
              <a:t>of </a:t>
            </a:r>
            <a:r>
              <a:rPr sz="1100" spc="-5" dirty="0">
                <a:latin typeface="Arial MT"/>
                <a:cs typeface="Arial MT"/>
              </a:rPr>
              <a:t>track recordings online [1], the importance </a:t>
            </a:r>
            <a:r>
              <a:rPr sz="1100" spc="-10" dirty="0">
                <a:latin typeface="Arial MT"/>
                <a:cs typeface="Arial MT"/>
              </a:rPr>
              <a:t>of </a:t>
            </a:r>
            <a:r>
              <a:rPr sz="1100" spc="-5" dirty="0">
                <a:latin typeface="Arial MT"/>
                <a:cs typeface="Arial MT"/>
              </a:rPr>
              <a:t>style and emotion type in the music </a:t>
            </a:r>
            <a:r>
              <a:rPr sz="1100" dirty="0">
                <a:latin typeface="Arial MT"/>
                <a:cs typeface="Arial MT"/>
              </a:rPr>
              <a:t>business </a:t>
            </a:r>
            <a:r>
              <a:rPr sz="1100" spc="5" dirty="0">
                <a:latin typeface="Arial MT"/>
                <a:cs typeface="Arial MT"/>
              </a:rPr>
              <a:t>has </a:t>
            </a:r>
            <a:r>
              <a:rPr sz="1100" spc="-10" dirty="0">
                <a:latin typeface="Arial MT"/>
                <a:cs typeface="Arial MT"/>
              </a:rPr>
              <a:t>long </a:t>
            </a:r>
            <a:r>
              <a:rPr sz="1100" spc="-5" dirty="0">
                <a:latin typeface="Arial MT"/>
                <a:cs typeface="Arial MT"/>
              </a:rPr>
              <a:t>been recognised, </a:t>
            </a:r>
            <a:r>
              <a:rPr sz="1100" dirty="0">
                <a:latin typeface="Arial MT"/>
                <a:cs typeface="Arial MT"/>
              </a:rPr>
              <a:t>or so </a:t>
            </a:r>
            <a:r>
              <a:rPr sz="1100" spc="-5" dirty="0">
                <a:latin typeface="Arial MT"/>
                <a:cs typeface="Arial MT"/>
              </a:rPr>
              <a:t>they believed. Some track player structures, such </a:t>
            </a:r>
            <a:r>
              <a:rPr sz="1100" dirty="0">
                <a:latin typeface="Arial MT"/>
                <a:cs typeface="Arial MT"/>
              </a:rPr>
              <a:t>as </a:t>
            </a:r>
            <a:r>
              <a:rPr sz="1100" spc="-5" dirty="0">
                <a:latin typeface="Arial MT"/>
                <a:cs typeface="Arial MT"/>
              </a:rPr>
              <a:t>Spotify, </a:t>
            </a:r>
            <a:r>
              <a:rPr sz="1100" dirty="0">
                <a:latin typeface="Arial MT"/>
                <a:cs typeface="Arial MT"/>
              </a:rPr>
              <a:t>are </a:t>
            </a:r>
            <a:r>
              <a:rPr sz="1100" spc="-10" dirty="0">
                <a:latin typeface="Arial MT"/>
                <a:cs typeface="Arial MT"/>
              </a:rPr>
              <a:t>known </a:t>
            </a:r>
            <a:r>
              <a:rPr sz="1100" spc="10" dirty="0">
                <a:latin typeface="Arial MT"/>
                <a:cs typeface="Arial MT"/>
              </a:rPr>
              <a:t>for </a:t>
            </a:r>
            <a:r>
              <a:rPr sz="1100" spc="-5" dirty="0">
                <a:latin typeface="Arial MT"/>
                <a:cs typeface="Arial MT"/>
              </a:rPr>
              <a:t>their track recommendation system, </a:t>
            </a:r>
            <a:r>
              <a:rPr sz="1100" spc="-15" dirty="0">
                <a:latin typeface="Arial MT"/>
                <a:cs typeface="Arial MT"/>
              </a:rPr>
              <a:t>in 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which they predominantly recommend </a:t>
            </a:r>
            <a:r>
              <a:rPr sz="1100" dirty="0">
                <a:latin typeface="Arial MT"/>
                <a:cs typeface="Arial MT"/>
              </a:rPr>
              <a:t>tracks </a:t>
            </a:r>
            <a:r>
              <a:rPr sz="1100" spc="-5" dirty="0">
                <a:latin typeface="Arial MT"/>
                <a:cs typeface="Arial MT"/>
              </a:rPr>
              <a:t>based </a:t>
            </a:r>
            <a:r>
              <a:rPr sz="1100" dirty="0">
                <a:latin typeface="Arial MT"/>
                <a:cs typeface="Arial MT"/>
              </a:rPr>
              <a:t>on </a:t>
            </a:r>
            <a:r>
              <a:rPr sz="1100" spc="-5" dirty="0">
                <a:latin typeface="Arial MT"/>
                <a:cs typeface="Arial MT"/>
              </a:rPr>
              <a:t>their client's historical </a:t>
            </a:r>
            <a:r>
              <a:rPr sz="1100" dirty="0">
                <a:latin typeface="Arial MT"/>
                <a:cs typeface="Arial MT"/>
              </a:rPr>
              <a:t>or </a:t>
            </a:r>
            <a:r>
              <a:rPr sz="1100" spc="5" dirty="0">
                <a:latin typeface="Arial MT"/>
                <a:cs typeface="Arial MT"/>
              </a:rPr>
              <a:t>style </a:t>
            </a:r>
            <a:r>
              <a:rPr sz="1100" spc="-5" dirty="0">
                <a:latin typeface="Arial MT"/>
                <a:cs typeface="Arial MT"/>
              </a:rPr>
              <a:t>choices personally in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large way. Customers receiving suggestions only based </a:t>
            </a:r>
            <a:r>
              <a:rPr sz="1100" dirty="0">
                <a:latin typeface="Arial MT"/>
                <a:cs typeface="Arial MT"/>
              </a:rPr>
              <a:t>on </a:t>
            </a:r>
            <a:r>
              <a:rPr sz="1100" spc="-5" dirty="0">
                <a:latin typeface="Arial MT"/>
                <a:cs typeface="Arial MT"/>
              </a:rPr>
              <a:t>the mood </a:t>
            </a:r>
            <a:r>
              <a:rPr sz="1100" spc="-10" dirty="0">
                <a:latin typeface="Arial MT"/>
                <a:cs typeface="Arial MT"/>
              </a:rPr>
              <a:t>of </a:t>
            </a:r>
            <a:r>
              <a:rPr sz="1100" spc="-5" dirty="0">
                <a:latin typeface="Arial MT"/>
                <a:cs typeface="Arial MT"/>
              </a:rPr>
              <a:t>the lyrics, </a:t>
            </a:r>
            <a:r>
              <a:rPr sz="1100" spc="-15" dirty="0">
                <a:latin typeface="Arial MT"/>
                <a:cs typeface="Arial MT"/>
              </a:rPr>
              <a:t>which </a:t>
            </a:r>
            <a:r>
              <a:rPr sz="1100" spc="-5" dirty="0">
                <a:latin typeface="Arial MT"/>
                <a:cs typeface="Arial MT"/>
              </a:rPr>
              <a:t>is actually quite crucial, might </a:t>
            </a:r>
            <a:r>
              <a:rPr sz="1100" spc="-10" dirty="0">
                <a:latin typeface="Arial MT"/>
                <a:cs typeface="Arial MT"/>
              </a:rPr>
              <a:t>be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10" dirty="0">
                <a:latin typeface="Arial MT"/>
                <a:cs typeface="Arial MT"/>
              </a:rPr>
              <a:t>very nice </a:t>
            </a:r>
            <a:r>
              <a:rPr sz="1100" spc="-5" dirty="0">
                <a:latin typeface="Arial MT"/>
                <a:cs typeface="Arial MT"/>
              </a:rPr>
              <a:t>idea. Lyrics-primarily based </a:t>
            </a:r>
            <a:r>
              <a:rPr sz="1100" spc="-10" dirty="0">
                <a:latin typeface="Arial MT"/>
                <a:cs typeface="Arial MT"/>
              </a:rPr>
              <a:t>totally </a:t>
            </a:r>
            <a:r>
              <a:rPr sz="1100" spc="-5" dirty="0">
                <a:latin typeface="Arial MT"/>
                <a:cs typeface="Arial MT"/>
              </a:rPr>
              <a:t> evaluation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should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provide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benefits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track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enterprise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robotically </a:t>
            </a:r>
            <a:r>
              <a:rPr sz="1100" spc="-10" dirty="0">
                <a:latin typeface="Arial MT"/>
                <a:cs typeface="Arial MT"/>
              </a:rPr>
              <a:t>tagging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genres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feelings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song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uploaded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essentially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means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artist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generally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improve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user's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essentially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enjoy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while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attempting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actually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songs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fairly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significant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way.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main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purpose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of </a:t>
            </a:r>
            <a:r>
              <a:rPr sz="1100" spc="-5" dirty="0">
                <a:latin typeface="Arial MT"/>
                <a:cs typeface="Arial MT"/>
              </a:rPr>
              <a:t>this particular </a:t>
            </a:r>
            <a:r>
              <a:rPr sz="1100" dirty="0">
                <a:latin typeface="Arial MT"/>
                <a:cs typeface="Arial MT"/>
              </a:rPr>
              <a:t>experiment </a:t>
            </a:r>
            <a:r>
              <a:rPr sz="1100" spc="-5" dirty="0">
                <a:latin typeface="Arial MT"/>
                <a:cs typeface="Arial MT"/>
              </a:rPr>
              <a:t>is </a:t>
            </a:r>
            <a:r>
              <a:rPr sz="1100" dirty="0">
                <a:latin typeface="Arial MT"/>
                <a:cs typeface="Arial MT"/>
              </a:rPr>
              <a:t>to </a:t>
            </a:r>
            <a:r>
              <a:rPr sz="1100" spc="-5" dirty="0">
                <a:latin typeface="Arial MT"/>
                <a:cs typeface="Arial MT"/>
              </a:rPr>
              <a:t>build </a:t>
            </a:r>
            <a:r>
              <a:rPr sz="1100" dirty="0">
                <a:latin typeface="Arial MT"/>
                <a:cs typeface="Arial MT"/>
              </a:rPr>
              <a:t>an </a:t>
            </a:r>
            <a:r>
              <a:rPr sz="1100" spc="-5" dirty="0">
                <a:latin typeface="Arial MT"/>
                <a:cs typeface="Arial MT"/>
              </a:rPr>
              <a:t>automatic classifier </a:t>
            </a:r>
            <a:r>
              <a:rPr sz="1100" spc="-10" dirty="0">
                <a:latin typeface="Arial MT"/>
                <a:cs typeface="Arial MT"/>
              </a:rPr>
              <a:t>of </a:t>
            </a:r>
            <a:r>
              <a:rPr sz="1100" dirty="0">
                <a:latin typeface="Arial MT"/>
                <a:cs typeface="Arial MT"/>
              </a:rPr>
              <a:t>genres </a:t>
            </a:r>
            <a:r>
              <a:rPr sz="1100" spc="-5" dirty="0">
                <a:latin typeface="Arial MT"/>
                <a:cs typeface="Arial MT"/>
              </a:rPr>
              <a:t>and emotions based entirely </a:t>
            </a:r>
            <a:r>
              <a:rPr sz="1100" dirty="0">
                <a:latin typeface="Arial MT"/>
                <a:cs typeface="Arial MT"/>
              </a:rPr>
              <a:t>on </a:t>
            </a:r>
            <a:r>
              <a:rPr sz="1100" spc="-5" dirty="0">
                <a:latin typeface="Arial MT"/>
                <a:cs typeface="Arial MT"/>
              </a:rPr>
              <a:t>song lyrics, </a:t>
            </a:r>
            <a:r>
              <a:rPr sz="1100" dirty="0">
                <a:latin typeface="Arial MT"/>
                <a:cs typeface="Arial MT"/>
              </a:rPr>
              <a:t>or so </a:t>
            </a:r>
            <a:r>
              <a:rPr sz="1100" spc="-5" dirty="0">
                <a:latin typeface="Arial MT"/>
                <a:cs typeface="Arial MT"/>
              </a:rPr>
              <a:t>they believed. </a:t>
            </a:r>
            <a:r>
              <a:rPr sz="1100" spc="-10" dirty="0">
                <a:latin typeface="Arial MT"/>
                <a:cs typeface="Arial MT"/>
              </a:rPr>
              <a:t>In </a:t>
            </a:r>
            <a:r>
              <a:rPr sz="1100" spc="-5" dirty="0">
                <a:latin typeface="Arial MT"/>
                <a:cs typeface="Arial MT"/>
              </a:rPr>
              <a:t>the experiment, </a:t>
            </a:r>
            <a:r>
              <a:rPr sz="1100" spc="-15" dirty="0">
                <a:latin typeface="Arial MT"/>
                <a:cs typeface="Arial MT"/>
              </a:rPr>
              <a:t>we </a:t>
            </a:r>
            <a:r>
              <a:rPr sz="1100" dirty="0">
                <a:latin typeface="Arial MT"/>
                <a:cs typeface="Arial MT"/>
              </a:rPr>
              <a:t>fine-tuned </a:t>
            </a:r>
            <a:r>
              <a:rPr sz="1100" spc="-5" dirty="0">
                <a:latin typeface="Arial MT"/>
                <a:cs typeface="Arial MT"/>
              </a:rPr>
              <a:t>the pre-trained version and performed switch </a:t>
            </a:r>
            <a:r>
              <a:rPr sz="1100" spc="-10" dirty="0">
                <a:latin typeface="Arial MT"/>
                <a:cs typeface="Arial MT"/>
              </a:rPr>
              <a:t>learning </a:t>
            </a:r>
            <a:r>
              <a:rPr sz="1100" dirty="0">
                <a:latin typeface="Arial MT"/>
                <a:cs typeface="Arial MT"/>
              </a:rPr>
              <a:t>for </a:t>
            </a:r>
            <a:r>
              <a:rPr sz="1100" spc="-10" dirty="0">
                <a:latin typeface="Arial MT"/>
                <a:cs typeface="Arial MT"/>
              </a:rPr>
              <a:t>two </a:t>
            </a:r>
            <a:r>
              <a:rPr sz="1100" spc="-5" dirty="0">
                <a:latin typeface="Arial MT"/>
                <a:cs typeface="Arial MT"/>
              </a:rPr>
              <a:t>types </a:t>
            </a:r>
            <a:r>
              <a:rPr sz="1100" spc="-10" dirty="0">
                <a:latin typeface="Arial MT"/>
                <a:cs typeface="Arial MT"/>
              </a:rPr>
              <a:t>of </a:t>
            </a:r>
            <a:r>
              <a:rPr sz="1100" spc="-5" dirty="0">
                <a:latin typeface="Arial MT"/>
                <a:cs typeface="Arial MT"/>
              </a:rPr>
              <a:t>tasks: style prediction and </a:t>
            </a:r>
            <a:r>
              <a:rPr sz="1100" spc="5" dirty="0">
                <a:latin typeface="Arial MT"/>
                <a:cs typeface="Arial MT"/>
              </a:rPr>
              <a:t>emotion 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prediction</a:t>
            </a:r>
            <a:r>
              <a:rPr sz="1100" spc="-10" dirty="0">
                <a:latin typeface="Arial MT"/>
                <a:cs typeface="Arial MT"/>
              </a:rPr>
              <a:t> on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large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scale.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intents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purposes,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version's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input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song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lyrics,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outputs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largely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genre 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feeling designations,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divided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four</a:t>
            </a:r>
            <a:r>
              <a:rPr sz="1100" spc="-5" dirty="0">
                <a:latin typeface="Arial MT"/>
                <a:cs typeface="Arial MT"/>
              </a:rPr>
              <a:t> categories,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</a:t>
            </a:r>
            <a:r>
              <a:rPr sz="1100" spc="-5" dirty="0">
                <a:latin typeface="Arial MT"/>
                <a:cs typeface="Arial MT"/>
              </a:rPr>
              <a:t> they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believed.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749" y="4846190"/>
            <a:ext cx="4261534" cy="22125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33679" y="6133338"/>
            <a:ext cx="17529175" cy="4460875"/>
            <a:chOff x="233679" y="6133338"/>
            <a:chExt cx="17529175" cy="4460875"/>
          </a:xfrm>
        </p:grpSpPr>
        <p:sp>
          <p:nvSpPr>
            <p:cNvPr id="6" name="object 6"/>
            <p:cNvSpPr/>
            <p:nvPr/>
          </p:nvSpPr>
          <p:spPr>
            <a:xfrm>
              <a:off x="240029" y="9691916"/>
              <a:ext cx="3339465" cy="895350"/>
            </a:xfrm>
            <a:custGeom>
              <a:avLst/>
              <a:gdLst/>
              <a:ahLst/>
              <a:cxnLst/>
              <a:rect l="l" t="t" r="r" b="b"/>
              <a:pathLst>
                <a:path w="3339465" h="895350">
                  <a:moveTo>
                    <a:pt x="0" y="895350"/>
                  </a:moveTo>
                  <a:lnTo>
                    <a:pt x="3339465" y="895350"/>
                  </a:lnTo>
                  <a:lnTo>
                    <a:pt x="3339465" y="0"/>
                  </a:lnTo>
                  <a:lnTo>
                    <a:pt x="0" y="0"/>
                  </a:lnTo>
                  <a:lnTo>
                    <a:pt x="0" y="8953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80659" y="6133338"/>
              <a:ext cx="12482195" cy="1170305"/>
            </a:xfrm>
            <a:custGeom>
              <a:avLst/>
              <a:gdLst/>
              <a:ahLst/>
              <a:cxnLst/>
              <a:rect l="l" t="t" r="r" b="b"/>
              <a:pathLst>
                <a:path w="12482194" h="1170304">
                  <a:moveTo>
                    <a:pt x="12482195" y="0"/>
                  </a:moveTo>
                  <a:lnTo>
                    <a:pt x="0" y="0"/>
                  </a:lnTo>
                  <a:lnTo>
                    <a:pt x="0" y="1170304"/>
                  </a:lnTo>
                  <a:lnTo>
                    <a:pt x="12482195" y="1170304"/>
                  </a:lnTo>
                  <a:lnTo>
                    <a:pt x="12482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6540" y="9708237"/>
            <a:ext cx="3340735" cy="8420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229"/>
              </a:spcBef>
            </a:pPr>
            <a:r>
              <a:rPr sz="1300" b="1" spc="-5" dirty="0">
                <a:latin typeface="Times New Roman"/>
                <a:cs typeface="Times New Roman"/>
              </a:rPr>
              <a:t>APPLICATION:</a:t>
            </a:r>
            <a:endParaRPr sz="1300">
              <a:latin typeface="Times New Roman"/>
              <a:cs typeface="Times New Roman"/>
            </a:endParaRPr>
          </a:p>
          <a:p>
            <a:pPr marL="236854" indent="-156210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237490" algn="l"/>
              </a:tabLst>
            </a:pPr>
            <a:r>
              <a:rPr sz="1200" spc="-10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emotion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song.</a:t>
            </a:r>
            <a:endParaRPr sz="1200">
              <a:latin typeface="Times New Roman"/>
              <a:cs typeface="Times New Roman"/>
            </a:endParaRPr>
          </a:p>
          <a:p>
            <a:pPr marL="81280" marR="1595755">
              <a:lnSpc>
                <a:spcPts val="1590"/>
              </a:lnSpc>
              <a:spcBef>
                <a:spcPts val="70"/>
              </a:spcBef>
              <a:buAutoNum type="arabicPeriod"/>
              <a:tabLst>
                <a:tab pos="237490" algn="l"/>
              </a:tabLst>
            </a:pPr>
            <a:r>
              <a:rPr sz="1200" spc="-10" dirty="0">
                <a:latin typeface="Times New Roman"/>
                <a:cs typeface="Times New Roman"/>
              </a:rPr>
              <a:t>Song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recommendation. </a:t>
            </a:r>
            <a:r>
              <a:rPr sz="1200" spc="-5" dirty="0">
                <a:latin typeface="Times New Roman"/>
                <a:cs typeface="Times New Roman"/>
              </a:rPr>
              <a:t> 3.Improve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20770" y="9518560"/>
            <a:ext cx="14143990" cy="1075690"/>
            <a:chOff x="3620770" y="9518560"/>
            <a:chExt cx="14143990" cy="1075690"/>
          </a:xfrm>
        </p:grpSpPr>
        <p:sp>
          <p:nvSpPr>
            <p:cNvPr id="10" name="object 10"/>
            <p:cNvSpPr/>
            <p:nvPr/>
          </p:nvSpPr>
          <p:spPr>
            <a:xfrm>
              <a:off x="3627120" y="9524910"/>
              <a:ext cx="14131290" cy="1062990"/>
            </a:xfrm>
            <a:custGeom>
              <a:avLst/>
              <a:gdLst/>
              <a:ahLst/>
              <a:cxnLst/>
              <a:rect l="l" t="t" r="r" b="b"/>
              <a:pathLst>
                <a:path w="14131290" h="1062990">
                  <a:moveTo>
                    <a:pt x="14131290" y="0"/>
                  </a:moveTo>
                  <a:lnTo>
                    <a:pt x="0" y="0"/>
                  </a:lnTo>
                  <a:lnTo>
                    <a:pt x="0" y="1062990"/>
                  </a:lnTo>
                  <a:lnTo>
                    <a:pt x="14131290" y="1062990"/>
                  </a:lnTo>
                  <a:lnTo>
                    <a:pt x="14131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7120" y="9524910"/>
              <a:ext cx="14131290" cy="1062990"/>
            </a:xfrm>
            <a:custGeom>
              <a:avLst/>
              <a:gdLst/>
              <a:ahLst/>
              <a:cxnLst/>
              <a:rect l="l" t="t" r="r" b="b"/>
              <a:pathLst>
                <a:path w="14131290" h="1062990">
                  <a:moveTo>
                    <a:pt x="0" y="1062990"/>
                  </a:moveTo>
                  <a:lnTo>
                    <a:pt x="14131290" y="1062990"/>
                  </a:lnTo>
                  <a:lnTo>
                    <a:pt x="14131290" y="0"/>
                  </a:lnTo>
                  <a:lnTo>
                    <a:pt x="0" y="0"/>
                  </a:lnTo>
                  <a:lnTo>
                    <a:pt x="0" y="106299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1724" y="7380859"/>
            <a:ext cx="17336770" cy="239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1405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CO’s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285"/>
              </a:lnSpc>
            </a:pPr>
            <a:r>
              <a:rPr sz="1100" spc="-5" dirty="0">
                <a:latin typeface="Times New Roman"/>
                <a:cs typeface="Times New Roman"/>
              </a:rPr>
              <a:t>CO1.Acquire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sound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technical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knowledge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for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problem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identification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12700" marR="13099415" algn="just">
              <a:lnSpc>
                <a:spcPct val="110100"/>
              </a:lnSpc>
              <a:spcBef>
                <a:spcPts val="10"/>
              </a:spcBef>
            </a:pPr>
            <a:r>
              <a:rPr sz="1100" spc="-5" dirty="0">
                <a:latin typeface="Times New Roman"/>
                <a:cs typeface="Times New Roman"/>
              </a:rPr>
              <a:t>formulation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through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prior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knowledge,literature,review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original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ideas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CO2.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software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engineering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tools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analyse,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design,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implement,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validate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maintain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project</a:t>
            </a:r>
            <a:endParaRPr sz="1100">
              <a:latin typeface="Times New Roman"/>
              <a:cs typeface="Times New Roman"/>
            </a:endParaRPr>
          </a:p>
          <a:p>
            <a:pPr marL="12700" marR="13096875" algn="just">
              <a:lnSpc>
                <a:spcPts val="1460"/>
              </a:lnSpc>
              <a:spcBef>
                <a:spcPts val="50"/>
              </a:spcBef>
            </a:pPr>
            <a:r>
              <a:rPr sz="1100" spc="-5" dirty="0">
                <a:latin typeface="Times New Roman"/>
                <a:cs typeface="Times New Roman"/>
              </a:rPr>
              <a:t>CO3.Develop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solution</a:t>
            </a:r>
            <a:r>
              <a:rPr sz="1100" dirty="0">
                <a:latin typeface="Times New Roman"/>
                <a:cs typeface="Times New Roman"/>
              </a:rPr>
              <a:t> 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identified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problems</a:t>
            </a:r>
            <a:r>
              <a:rPr sz="1100" dirty="0">
                <a:latin typeface="Times New Roman"/>
                <a:cs typeface="Times New Roman"/>
              </a:rPr>
              <a:t> by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applying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integrating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knowledge </a:t>
            </a:r>
            <a:r>
              <a:rPr sz="1100" dirty="0">
                <a:latin typeface="Times New Roman"/>
                <a:cs typeface="Times New Roman"/>
              </a:rPr>
              <a:t>acquired </a:t>
            </a:r>
            <a:r>
              <a:rPr sz="1100" spc="-5" dirty="0">
                <a:latin typeface="Times New Roman"/>
                <a:cs typeface="Times New Roman"/>
              </a:rPr>
              <a:t>throughout </a:t>
            </a:r>
            <a:r>
              <a:rPr sz="1100" spc="-10" dirty="0">
                <a:latin typeface="Times New Roman"/>
                <a:cs typeface="Times New Roman"/>
              </a:rPr>
              <a:t>his/her </a:t>
            </a:r>
            <a:r>
              <a:rPr sz="1100" spc="-5" dirty="0">
                <a:latin typeface="Times New Roman"/>
                <a:cs typeface="Times New Roman"/>
              </a:rPr>
              <a:t>undergraduate </a:t>
            </a:r>
            <a:r>
              <a:rPr sz="1100" dirty="0">
                <a:latin typeface="Times New Roman"/>
                <a:cs typeface="Times New Roman"/>
              </a:rPr>
              <a:t>study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modern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techniques.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latin typeface="Times New Roman"/>
                <a:cs typeface="Times New Roman"/>
              </a:rPr>
              <a:t>CO4.Prepare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well-organised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progress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project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written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5"/>
              </a:spcBef>
            </a:pP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verbal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form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periodically.</a:t>
            </a:r>
            <a:endParaRPr sz="1100">
              <a:latin typeface="Times New Roman"/>
              <a:cs typeface="Times New Roman"/>
            </a:endParaRPr>
          </a:p>
          <a:p>
            <a:pPr marL="12700" marR="13096240" algn="just">
              <a:lnSpc>
                <a:spcPct val="106900"/>
              </a:lnSpc>
              <a:spcBef>
                <a:spcPts val="55"/>
              </a:spcBef>
            </a:pPr>
            <a:r>
              <a:rPr sz="1100" dirty="0">
                <a:latin typeface="Times New Roman"/>
                <a:cs typeface="Times New Roman"/>
              </a:rPr>
              <a:t>CO5.Work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team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communicate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with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superiors,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peers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community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3393440">
              <a:lnSpc>
                <a:spcPts val="1315"/>
              </a:lnSpc>
            </a:pPr>
            <a:r>
              <a:rPr sz="1300" b="1" spc="-5" dirty="0">
                <a:latin typeface="Times New Roman"/>
                <a:cs typeface="Times New Roman"/>
              </a:rPr>
              <a:t>CONCLUSION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: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Arial MT"/>
                <a:cs typeface="Arial MT"/>
              </a:rPr>
              <a:t>We</a:t>
            </a:r>
            <a:r>
              <a:rPr sz="1100" spc="-5" dirty="0">
                <a:latin typeface="Arial MT"/>
                <a:cs typeface="Arial MT"/>
              </a:rPr>
              <a:t> handled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challenge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of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identifying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musical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mood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10" dirty="0">
                <a:latin typeface="Arial MT"/>
                <a:cs typeface="Arial MT"/>
              </a:rPr>
              <a:t> study by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evaluating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lyrics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acoustic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using supervised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learning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reasoning.</a:t>
            </a:r>
            <a:r>
              <a:rPr sz="1100" spc="-10" dirty="0">
                <a:latin typeface="Arial MT"/>
                <a:cs typeface="Arial MT"/>
              </a:rPr>
              <a:t> Deep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learning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implementations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have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been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2590" y="9746691"/>
            <a:ext cx="13963650" cy="6756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95800"/>
              </a:lnSpc>
              <a:spcBef>
                <a:spcPts val="160"/>
              </a:spcBef>
            </a:pPr>
            <a:r>
              <a:rPr sz="1100" spc="-5" dirty="0">
                <a:latin typeface="Arial MT"/>
                <a:cs typeface="Arial MT"/>
              </a:rPr>
              <a:t>proposed </a:t>
            </a:r>
            <a:r>
              <a:rPr sz="1100" spc="-15" dirty="0">
                <a:latin typeface="Arial MT"/>
                <a:cs typeface="Arial MT"/>
              </a:rPr>
              <a:t>in </a:t>
            </a:r>
            <a:r>
              <a:rPr sz="1100" spc="-5" dirty="0">
                <a:latin typeface="Arial MT"/>
                <a:cs typeface="Arial MT"/>
              </a:rPr>
              <a:t>combination </a:t>
            </a:r>
            <a:r>
              <a:rPr sz="1100" spc="-10" dirty="0">
                <a:latin typeface="Arial MT"/>
                <a:cs typeface="Arial MT"/>
              </a:rPr>
              <a:t>with </a:t>
            </a:r>
            <a:r>
              <a:rPr sz="1100" spc="-5" dirty="0">
                <a:latin typeface="Arial MT"/>
                <a:cs typeface="Arial MT"/>
              </a:rPr>
              <a:t>several </a:t>
            </a:r>
            <a:r>
              <a:rPr sz="1100" spc="-10" dirty="0">
                <a:latin typeface="Arial MT"/>
                <a:cs typeface="Arial MT"/>
              </a:rPr>
              <a:t>data </a:t>
            </a:r>
            <a:r>
              <a:rPr sz="1100" dirty="0">
                <a:latin typeface="Arial MT"/>
                <a:cs typeface="Arial MT"/>
              </a:rPr>
              <a:t>representations </a:t>
            </a:r>
            <a:r>
              <a:rPr sz="1100" spc="-5" dirty="0">
                <a:latin typeface="Arial MT"/>
                <a:cs typeface="Arial MT"/>
              </a:rPr>
              <a:t>based </a:t>
            </a:r>
            <a:r>
              <a:rPr sz="1100" spc="-10" dirty="0">
                <a:latin typeface="Arial MT"/>
                <a:cs typeface="Arial MT"/>
              </a:rPr>
              <a:t>on </a:t>
            </a:r>
            <a:r>
              <a:rPr sz="1100" spc="-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natural </a:t>
            </a:r>
            <a:r>
              <a:rPr sz="1100" spc="-10" dirty="0">
                <a:latin typeface="Arial MT"/>
                <a:cs typeface="Arial MT"/>
              </a:rPr>
              <a:t>language </a:t>
            </a:r>
            <a:r>
              <a:rPr sz="1100" spc="-5" dirty="0">
                <a:latin typeface="Arial MT"/>
                <a:cs typeface="Arial MT"/>
              </a:rPr>
              <a:t>processing and digitizer processing techniques. The procedure </a:t>
            </a:r>
            <a:r>
              <a:rPr sz="1100" dirty="0">
                <a:latin typeface="Arial MT"/>
                <a:cs typeface="Arial MT"/>
              </a:rPr>
              <a:t>was </a:t>
            </a:r>
            <a:r>
              <a:rPr sz="1100" spc="-5" dirty="0">
                <a:latin typeface="Arial MT"/>
                <a:cs typeface="Arial MT"/>
              </a:rPr>
              <a:t>finished with the </a:t>
            </a:r>
            <a:r>
              <a:rPr sz="1100" spc="10" dirty="0">
                <a:latin typeface="Arial MT"/>
                <a:cs typeface="Arial MT"/>
              </a:rPr>
              <a:t>training </a:t>
            </a:r>
            <a:r>
              <a:rPr sz="1100" spc="-5" dirty="0">
                <a:latin typeface="Arial MT"/>
                <a:cs typeface="Arial MT"/>
              </a:rPr>
              <a:t>and assessment </a:t>
            </a:r>
            <a:r>
              <a:rPr sz="1100" spc="-10" dirty="0">
                <a:latin typeface="Arial MT"/>
                <a:cs typeface="Arial MT"/>
              </a:rPr>
              <a:t>of </a:t>
            </a:r>
            <a:r>
              <a:rPr sz="1100" spc="-5" dirty="0">
                <a:latin typeface="Arial MT"/>
                <a:cs typeface="Arial MT"/>
              </a:rPr>
              <a:t>the </a:t>
            </a:r>
            <a:r>
              <a:rPr sz="1100" spc="-10" dirty="0">
                <a:latin typeface="Arial MT"/>
                <a:cs typeface="Arial MT"/>
              </a:rPr>
              <a:t>three </a:t>
            </a:r>
            <a:r>
              <a:rPr sz="1100" spc="-5" dirty="0">
                <a:latin typeface="Arial MT"/>
                <a:cs typeface="Arial MT"/>
              </a:rPr>
              <a:t>suggested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systems—lyrics only, </a:t>
            </a:r>
            <a:r>
              <a:rPr sz="1100" spc="-10" dirty="0">
                <a:latin typeface="Arial MT"/>
                <a:cs typeface="Arial MT"/>
              </a:rPr>
              <a:t>audio </a:t>
            </a:r>
            <a:r>
              <a:rPr sz="1100" spc="-5" dirty="0">
                <a:latin typeface="Arial MT"/>
                <a:cs typeface="Arial MT"/>
              </a:rPr>
              <a:t>only, and multi-modal. </a:t>
            </a:r>
            <a:r>
              <a:rPr sz="1100" dirty="0">
                <a:latin typeface="Arial MT"/>
                <a:cs typeface="Arial MT"/>
              </a:rPr>
              <a:t>The </a:t>
            </a:r>
            <a:r>
              <a:rPr sz="1100" spc="-5" dirty="0">
                <a:latin typeface="Arial MT"/>
                <a:cs typeface="Arial MT"/>
              </a:rPr>
              <a:t>experimental approach validates the </a:t>
            </a:r>
            <a:r>
              <a:rPr sz="1100" dirty="0">
                <a:latin typeface="Arial MT"/>
                <a:cs typeface="Arial MT"/>
              </a:rPr>
              <a:t>basic </a:t>
            </a:r>
            <a:r>
              <a:rPr sz="1100" spc="-5" dirty="0">
                <a:latin typeface="Arial MT"/>
                <a:cs typeface="Arial MT"/>
              </a:rPr>
              <a:t>hypothesis: multi-modal systems outperform uni-modal systems. </a:t>
            </a:r>
            <a:r>
              <a:rPr sz="1100" spc="-10" dirty="0">
                <a:latin typeface="Arial MT"/>
                <a:cs typeface="Arial MT"/>
              </a:rPr>
              <a:t>In </a:t>
            </a:r>
            <a:r>
              <a:rPr sz="1100" spc="-5" dirty="0">
                <a:latin typeface="Arial MT"/>
                <a:cs typeface="Arial MT"/>
              </a:rPr>
              <a:t>the case </a:t>
            </a:r>
            <a:r>
              <a:rPr sz="1100" spc="-10" dirty="0">
                <a:latin typeface="Arial MT"/>
                <a:cs typeface="Arial MT"/>
              </a:rPr>
              <a:t>of </a:t>
            </a:r>
            <a:r>
              <a:rPr sz="1100" spc="-5" dirty="0">
                <a:latin typeface="Arial MT"/>
                <a:cs typeface="Arial MT"/>
              </a:rPr>
              <a:t>recognising the </a:t>
            </a:r>
            <a:r>
              <a:rPr sz="1100" spc="-10" dirty="0">
                <a:latin typeface="Arial MT"/>
                <a:cs typeface="Arial MT"/>
              </a:rPr>
              <a:t>mood </a:t>
            </a:r>
            <a:r>
              <a:rPr sz="1100" spc="-5" dirty="0">
                <a:latin typeface="Arial MT"/>
                <a:cs typeface="Arial MT"/>
              </a:rPr>
              <a:t>created </a:t>
            </a:r>
            <a:r>
              <a:rPr sz="1100" dirty="0">
                <a:latin typeface="Arial MT"/>
                <a:cs typeface="Arial MT"/>
              </a:rPr>
              <a:t>by </a:t>
            </a:r>
            <a:r>
              <a:rPr sz="1100" spc="-5" dirty="0">
                <a:latin typeface="Arial MT"/>
                <a:cs typeface="Arial MT"/>
              </a:rPr>
              <a:t>music, that both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lyrics and indeed the </a:t>
            </a:r>
            <a:r>
              <a:rPr sz="1100" spc="-10" dirty="0">
                <a:latin typeface="Arial MT"/>
                <a:cs typeface="Arial MT"/>
              </a:rPr>
              <a:t>audio </a:t>
            </a:r>
            <a:r>
              <a:rPr sz="1100" spc="-5" dirty="0">
                <a:latin typeface="Arial MT"/>
                <a:cs typeface="Arial MT"/>
              </a:rPr>
              <a:t>include relevant information </a:t>
            </a:r>
            <a:r>
              <a:rPr sz="1100" dirty="0">
                <a:latin typeface="Arial MT"/>
                <a:cs typeface="Arial MT"/>
              </a:rPr>
              <a:t>for </a:t>
            </a:r>
            <a:r>
              <a:rPr sz="1100" spc="-5" dirty="0">
                <a:latin typeface="Arial MT"/>
                <a:cs typeface="Arial MT"/>
              </a:rPr>
              <a:t>building </a:t>
            </a:r>
            <a:r>
              <a:rPr sz="1100" dirty="0">
                <a:latin typeface="Arial MT"/>
                <a:cs typeface="Arial MT"/>
              </a:rPr>
              <a:t>deep </a:t>
            </a:r>
            <a:r>
              <a:rPr sz="1100" spc="-5" dirty="0">
                <a:latin typeface="Arial MT"/>
                <a:cs typeface="Arial MT"/>
              </a:rPr>
              <a:t>learning models. </a:t>
            </a:r>
            <a:r>
              <a:rPr sz="1100" spc="-10" dirty="0">
                <a:latin typeface="Arial MT"/>
                <a:cs typeface="Arial MT"/>
              </a:rPr>
              <a:t>The </a:t>
            </a:r>
            <a:r>
              <a:rPr sz="1100" spc="-5" dirty="0">
                <a:latin typeface="Arial MT"/>
                <a:cs typeface="Arial MT"/>
              </a:rPr>
              <a:t>results demonstrate </a:t>
            </a:r>
            <a:r>
              <a:rPr sz="1100" dirty="0">
                <a:latin typeface="Arial MT"/>
                <a:cs typeface="Arial MT"/>
              </a:rPr>
              <a:t>some </a:t>
            </a:r>
            <a:r>
              <a:rPr sz="1100" spc="10" dirty="0">
                <a:latin typeface="Arial MT"/>
                <a:cs typeface="Arial MT"/>
              </a:rPr>
              <a:t>emotion </a:t>
            </a:r>
            <a:r>
              <a:rPr sz="1100" spc="-5" dirty="0">
                <a:latin typeface="Arial MT"/>
                <a:cs typeface="Arial MT"/>
              </a:rPr>
              <a:t>uniformity in playlists, implying that emotion identification generates </a:t>
            </a:r>
            <a:r>
              <a:rPr sz="1100" dirty="0">
                <a:latin typeface="Arial MT"/>
                <a:cs typeface="Arial MT"/>
              </a:rPr>
              <a:t>useful </a:t>
            </a:r>
            <a:r>
              <a:rPr sz="1100" spc="-5" dirty="0">
                <a:latin typeface="Arial MT"/>
                <a:cs typeface="Arial MT"/>
              </a:rPr>
              <a:t>information </a:t>
            </a:r>
            <a:r>
              <a:rPr sz="1100" dirty="0">
                <a:latin typeface="Arial MT"/>
                <a:cs typeface="Arial MT"/>
              </a:rPr>
              <a:t>for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developing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Recommender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Systems.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short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dataset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size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limits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model's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training.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With</a:t>
            </a:r>
            <a:r>
              <a:rPr sz="1100" spc="-5" dirty="0">
                <a:latin typeface="Arial MT"/>
                <a:cs typeface="Arial MT"/>
              </a:rPr>
              <a:t> more datasets,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more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complicated and</a:t>
            </a:r>
            <a:r>
              <a:rPr sz="1100" spc="8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successful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categorization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algorithms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would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5" dirty="0">
                <a:latin typeface="Arial MT"/>
                <a:cs typeface="Arial MT"/>
              </a:rPr>
              <a:t> conceivable.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31140" y="3136138"/>
          <a:ext cx="17524094" cy="6332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5054">
                <a:tc gridSpan="3">
                  <a:txBody>
                    <a:bodyPr/>
                    <a:lstStyle/>
                    <a:p>
                      <a:pPr marL="95250" marR="83185" algn="just">
                        <a:lnSpc>
                          <a:spcPct val="96200"/>
                        </a:lnSpc>
                        <a:spcBef>
                          <a:spcPts val="350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INTRODUCTION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relevance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genre and emotion classification in music organisation has long been acknowledged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by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 industry, owing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 expansion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 music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recordings available online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[1]. Some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music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player platforms, 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such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as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Spotify,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are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well-known 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their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music 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recommendation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system,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they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propose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songs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based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their</a:t>
                      </a:r>
                      <a:r>
                        <a:rPr sz="11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customers'</a:t>
                      </a:r>
                      <a:r>
                        <a:rPr sz="11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historical</a:t>
                      </a:r>
                      <a:r>
                        <a:rPr sz="11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1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genre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interests.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would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nice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idea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if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users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could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receive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suggestions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depending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mood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lyrics.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Lyrics-based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analysis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might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aid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music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business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automatically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classifying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the genres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and emotions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song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published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by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an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artist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improve user experience when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searching 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songs. The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goal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this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research is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develop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an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automated classifier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genres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and emotions based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on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song lyrics. However, we propose that the lyrical feeling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 title songs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can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be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considered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as a transient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vision, but 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keeping with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 audience"s mood,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or so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they thought. Numerous studies clearly indicate the influence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2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mood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on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singing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choice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and the impact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2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music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on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mood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or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even purchasing behaviour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(Areni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and Kim, 1993; Bruner,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1990; 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Chen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et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al.,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2007; R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McCraty, 1998) 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While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researchers have attempted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interpret basically public opinion and market inventories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by 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assessing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 sentiment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articles, microblogging, and definitely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social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networking sites,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no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studies have determined this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correlation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significant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way</a:t>
                      </a:r>
                      <a:r>
                        <a:rPr sz="1100" spc="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1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studying</a:t>
                      </a:r>
                      <a:r>
                        <a:rPr sz="11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techniques</a:t>
                      </a:r>
                      <a:r>
                        <a:rPr sz="11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using</a:t>
                      </a:r>
                      <a:r>
                        <a:rPr sz="11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definitely</a:t>
                      </a:r>
                      <a:r>
                        <a:rPr sz="11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famous</a:t>
                      </a:r>
                      <a:r>
                        <a:rPr sz="11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lyrics.</a:t>
                      </a:r>
                      <a:r>
                        <a:rPr sz="11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Online</a:t>
                      </a:r>
                      <a:r>
                        <a:rPr sz="110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music</a:t>
                      </a:r>
                      <a:r>
                        <a:rPr sz="11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streaming</a:t>
                      </a:r>
                      <a:r>
                        <a:rPr sz="11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services</a:t>
                      </a:r>
                      <a:r>
                        <a:rPr sz="11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have</a:t>
                      </a:r>
                      <a:r>
                        <a:rPr sz="11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enabled</a:t>
                      </a:r>
                      <a:r>
                        <a:rPr sz="11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users</a:t>
                      </a:r>
                      <a:r>
                        <a:rPr sz="1100" spc="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10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create</a:t>
                      </a:r>
                      <a:r>
                        <a:rPr sz="11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10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share</a:t>
                      </a:r>
                      <a:r>
                        <a:rPr sz="11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unique</a:t>
                      </a:r>
                      <a:r>
                        <a:rPr sz="11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playlists</a:t>
                      </a:r>
                      <a:r>
                        <a:rPr sz="11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recent</a:t>
                      </a:r>
                      <a:r>
                        <a:rPr sz="11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years,</a:t>
                      </a:r>
                      <a:r>
                        <a:rPr sz="11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providing</a:t>
                      </a:r>
                      <a:r>
                        <a:rPr sz="11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Recommender</a:t>
                      </a:r>
                      <a:r>
                        <a:rPr sz="1100" spc="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Systems</a:t>
                      </a:r>
                      <a:r>
                        <a:rPr sz="1100" spc="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(RS)</a:t>
                      </a:r>
                      <a:r>
                        <a:rPr sz="1100" spc="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critical</a:t>
                      </a:r>
                      <a:r>
                        <a:rPr sz="1100" spc="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role</a:t>
                      </a:r>
                      <a:r>
                        <a:rPr sz="11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playlists</a:t>
                      </a:r>
                      <a:r>
                        <a:rPr sz="11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continuance</a:t>
                      </a:r>
                      <a:r>
                        <a:rPr sz="11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duty.</a:t>
                      </a:r>
                      <a:r>
                        <a:rPr sz="11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Modern</a:t>
                      </a:r>
                      <a:r>
                        <a:rPr sz="11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RSs</a:t>
                      </a:r>
                      <a:r>
                        <a:rPr sz="11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rarely</a:t>
                      </a:r>
                      <a:r>
                        <a:rPr sz="1100" spc="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rely</a:t>
                      </a:r>
                      <a:r>
                        <a:rPr sz="11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262">
                <a:tc rowSpan="3"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3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FLOW</a:t>
                      </a:r>
                      <a:r>
                        <a:rPr sz="13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DIAGRAM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 marR="92075" algn="just">
                        <a:lnSpc>
                          <a:spcPct val="111000"/>
                        </a:lnSpc>
                        <a:spcBef>
                          <a:spcPts val="2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musical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emotions, owing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 subjectivity and difficulty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obtaining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this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information. Emotion recognition frequently requires the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study of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human emotions 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multimodal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formats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such as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text, audio,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or 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video.</a:t>
                      </a:r>
                      <a:r>
                        <a:rPr sz="11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We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are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interested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employing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textual</a:t>
                      </a:r>
                      <a:r>
                        <a:rPr sz="11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modality</a:t>
                      </a:r>
                      <a:r>
                        <a:rPr sz="11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this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study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because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job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closer</a:t>
                      </a:r>
                      <a:r>
                        <a:rPr sz="11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Sentiment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Analysis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[8],</a:t>
                      </a:r>
                      <a:r>
                        <a:rPr sz="11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computer</a:t>
                      </a:r>
                      <a:r>
                        <a:rPr sz="11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treatment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views,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feelings,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subjectivity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natural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language text.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It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may also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be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used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improve how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an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RS obtains information about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playlist. Emotion identification is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difficult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problem, and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most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extant efforts rely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on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data sources that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make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this 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process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easier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containing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particular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phrases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sections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text,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such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hash-tags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tweets.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70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515"/>
                        </a:lnSpc>
                        <a:spcBef>
                          <a:spcPts val="350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PUBLICATION</a:t>
                      </a:r>
                      <a:r>
                        <a:rPr sz="13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12395" marR="96520">
                        <a:lnSpc>
                          <a:spcPts val="132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Published</a:t>
                      </a:r>
                      <a:r>
                        <a:rPr sz="12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–Titled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“Prediction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song</a:t>
                      </a:r>
                      <a:r>
                        <a:rPr sz="12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mood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through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lyrics”</a:t>
                      </a:r>
                      <a:r>
                        <a:rPr sz="12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International</a:t>
                      </a:r>
                      <a:r>
                        <a:rPr sz="11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Research</a:t>
                      </a:r>
                      <a:r>
                        <a:rPr sz="11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Journal</a:t>
                      </a:r>
                      <a:r>
                        <a:rPr sz="11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Modernization</a:t>
                      </a:r>
                      <a:r>
                        <a:rPr sz="11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Engineering</a:t>
                      </a:r>
                      <a:r>
                        <a:rPr sz="110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Technology</a:t>
                      </a:r>
                      <a:r>
                        <a:rPr sz="11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1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Science</a:t>
                      </a:r>
                      <a:r>
                        <a:rPr sz="11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1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Peer-Reviewed,</a:t>
                      </a:r>
                      <a:r>
                        <a:rPr sz="11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Open</a:t>
                      </a:r>
                      <a:r>
                        <a:rPr sz="11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Access,</a:t>
                      </a:r>
                      <a:r>
                        <a:rPr sz="11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Fully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Refereed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International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Journal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)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Volume:04/Issue:04/April-2022.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11239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II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Titled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Preliminary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work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on: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Prediction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Song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Mood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Through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Lyrics”</a:t>
                      </a:r>
                      <a:r>
                        <a:rPr sz="1100" spc="3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International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Journal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Scientific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Research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 Engineering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Management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(IJSREM)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Volume: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06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Issue: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05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|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May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2022.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745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 marR="190500">
                        <a:lnSpc>
                          <a:spcPct val="97000"/>
                        </a:lnSpc>
                        <a:spcBef>
                          <a:spcPts val="360"/>
                        </a:spcBef>
                      </a:pP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5" dirty="0">
                          <a:latin typeface="Times New Roman"/>
                          <a:cs typeface="Times New Roman"/>
                        </a:rPr>
                        <a:t>SCOPE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Future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work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indeed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accomplished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a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variety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ways.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 first,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most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importantly,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direction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concerns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amount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3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 dataset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required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for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 effective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creation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strong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deep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learning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system.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Because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 data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we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utilised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this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study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was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restricted, future work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would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entail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designing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that executes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unsupervised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learn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unlabeled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data,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is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abundant.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better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alternative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for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improvements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would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combine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vast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volumes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unlabeled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modest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amounts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of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labelled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create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systems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include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semi-supervised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and/or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ego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learning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techniques.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terms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data, using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lyrics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music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aligned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will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bring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significant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value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robustness.</a:t>
                      </a:r>
                      <a:r>
                        <a:rPr sz="1100" spc="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r.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Future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study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might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also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rely</a:t>
                      </a:r>
                      <a:r>
                        <a:rPr sz="1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1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containing</a:t>
                      </a:r>
                      <a:r>
                        <a:rPr sz="11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labels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reflecting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 degree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of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ambiguity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track's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mood,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since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we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know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listener variability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large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some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circumstances.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0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99695" algn="just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PO’s</a:t>
                      </a: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PO1.Engineering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knowledge: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Apply the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knowledge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mathematics,</a:t>
                      </a:r>
                      <a:r>
                        <a:rPr sz="11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science,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engineering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fundamentals,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an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engineering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specialization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 the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solution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complex</a:t>
                      </a:r>
                      <a:r>
                        <a:rPr sz="11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engineering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problems.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9695" marR="107950" algn="just">
                        <a:lnSpc>
                          <a:spcPct val="11000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PO2.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Problem analysis: Identify, formulate, review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research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literature, and analyzecomplex engineering problems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reaching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substantiated conclusions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first principles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mathematics,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natural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sciences,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engineering sciences.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PO3.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Design/development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solutions: Design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solutions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complex engineering problems and design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components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processes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meet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specified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needs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appropriate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consideration for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public health and safety,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cultural,societal,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environmental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considerations.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9695" marR="101600" algn="just">
                        <a:lnSpc>
                          <a:spcPct val="1091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PO4.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Conduct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investigations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complex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problems: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Use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research-based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knowledge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research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methods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including design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experiments,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analysis and interpretation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data,and synthesis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information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 provide valid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conclusions.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9695" algn="just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PO5.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Modern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tool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usage: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Create,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select,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apply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appropriate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techniques,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resources,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modern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engineering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tools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including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prediction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modeling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complex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engineering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activities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understanding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limitations.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9695" algn="just">
                        <a:lnSpc>
                          <a:spcPts val="1415"/>
                        </a:lnSpc>
                        <a:spcBef>
                          <a:spcPts val="9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PSO’s:</a:t>
                      </a:r>
                      <a:r>
                        <a:rPr sz="12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PSO1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 ability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analyze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identify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solution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applying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knowledge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fundamental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concepts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appropriate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 the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discipline.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9695" marR="1885950" algn="just">
                        <a:lnSpc>
                          <a:spcPts val="1370"/>
                        </a:lnSpc>
                        <a:spcBef>
                          <a:spcPts val="8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PSO2.An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ability 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design and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develop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computerized systems using conventional and modern techniques,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tools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for solving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real world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engineering problems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varying complexity.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PSO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3.An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ability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employ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knowledge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Programme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specific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domains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professional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growth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and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pursuing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higher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education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meet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industrial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needs.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115823" y="115854"/>
            <a:ext cx="17759045" cy="10623550"/>
            <a:chOff x="115823" y="115854"/>
            <a:chExt cx="17759045" cy="1062355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351" y="115854"/>
              <a:ext cx="17721834" cy="11350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94309" y="154305"/>
              <a:ext cx="17619345" cy="0"/>
            </a:xfrm>
            <a:custGeom>
              <a:avLst/>
              <a:gdLst/>
              <a:ahLst/>
              <a:cxnLst/>
              <a:rect l="l" t="t" r="r" b="b"/>
              <a:pathLst>
                <a:path w="17619345">
                  <a:moveTo>
                    <a:pt x="0" y="0"/>
                  </a:moveTo>
                  <a:lnTo>
                    <a:pt x="1761934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45456" y="128013"/>
              <a:ext cx="128803" cy="106108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804764" y="154305"/>
              <a:ext cx="13335" cy="10508615"/>
            </a:xfrm>
            <a:custGeom>
              <a:avLst/>
              <a:gdLst/>
              <a:ahLst/>
              <a:cxnLst/>
              <a:rect l="l" t="t" r="r" b="b"/>
              <a:pathLst>
                <a:path w="13334" h="10508615">
                  <a:moveTo>
                    <a:pt x="0" y="0"/>
                  </a:moveTo>
                  <a:lnTo>
                    <a:pt x="13334" y="1050861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871" y="131062"/>
              <a:ext cx="128803" cy="1058646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6530" y="155575"/>
              <a:ext cx="15240" cy="10485120"/>
            </a:xfrm>
            <a:custGeom>
              <a:avLst/>
              <a:gdLst/>
              <a:ahLst/>
              <a:cxnLst/>
              <a:rect l="l" t="t" r="r" b="b"/>
              <a:pathLst>
                <a:path w="15239" h="10485120">
                  <a:moveTo>
                    <a:pt x="15239" y="0"/>
                  </a:moveTo>
                  <a:lnTo>
                    <a:pt x="0" y="1048512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23" y="10603991"/>
              <a:ext cx="17734026" cy="12880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1289" y="10641241"/>
              <a:ext cx="17632680" cy="15240"/>
            </a:xfrm>
            <a:custGeom>
              <a:avLst/>
              <a:gdLst/>
              <a:ahLst/>
              <a:cxnLst/>
              <a:rect l="l" t="t" r="r" b="b"/>
              <a:pathLst>
                <a:path w="17632680" h="15240">
                  <a:moveTo>
                    <a:pt x="0" y="0"/>
                  </a:moveTo>
                  <a:lnTo>
                    <a:pt x="17632680" y="1524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111" y="1996465"/>
              <a:ext cx="17703546" cy="131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79705" y="2035683"/>
              <a:ext cx="17602200" cy="15240"/>
            </a:xfrm>
            <a:custGeom>
              <a:avLst/>
              <a:gdLst/>
              <a:ahLst/>
              <a:cxnLst/>
              <a:rect l="l" t="t" r="r" b="b"/>
              <a:pathLst>
                <a:path w="17602200" h="15239">
                  <a:moveTo>
                    <a:pt x="0" y="0"/>
                  </a:moveTo>
                  <a:lnTo>
                    <a:pt x="17602200" y="152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41934" y="3139313"/>
            <a:ext cx="17524730" cy="1068070"/>
          </a:xfrm>
          <a:custGeom>
            <a:avLst/>
            <a:gdLst/>
            <a:ahLst/>
            <a:cxnLst/>
            <a:rect l="l" t="t" r="r" b="b"/>
            <a:pathLst>
              <a:path w="17524730" h="1068070">
                <a:moveTo>
                  <a:pt x="17524730" y="0"/>
                </a:moveTo>
                <a:lnTo>
                  <a:pt x="0" y="0"/>
                </a:lnTo>
                <a:lnTo>
                  <a:pt x="0" y="1068070"/>
                </a:lnTo>
                <a:lnTo>
                  <a:pt x="17524730" y="1068070"/>
                </a:lnTo>
                <a:lnTo>
                  <a:pt x="17524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09870" y="4174998"/>
            <a:ext cx="12463780" cy="97790"/>
          </a:xfrm>
          <a:custGeom>
            <a:avLst/>
            <a:gdLst/>
            <a:ahLst/>
            <a:cxnLst/>
            <a:rect l="l" t="t" r="r" b="b"/>
            <a:pathLst>
              <a:path w="12463780" h="97789">
                <a:moveTo>
                  <a:pt x="12463780" y="0"/>
                </a:moveTo>
                <a:lnTo>
                  <a:pt x="0" y="0"/>
                </a:lnTo>
                <a:lnTo>
                  <a:pt x="0" y="97790"/>
                </a:lnTo>
                <a:lnTo>
                  <a:pt x="12463780" y="97790"/>
                </a:lnTo>
                <a:lnTo>
                  <a:pt x="124637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25670" y="8715247"/>
            <a:ext cx="13025119" cy="48260"/>
          </a:xfrm>
          <a:custGeom>
            <a:avLst/>
            <a:gdLst/>
            <a:ahLst/>
            <a:cxnLst/>
            <a:rect l="l" t="t" r="r" b="b"/>
            <a:pathLst>
              <a:path w="13025119" h="48259">
                <a:moveTo>
                  <a:pt x="0" y="0"/>
                </a:moveTo>
                <a:lnTo>
                  <a:pt x="13025119" y="48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A33A137-FD93-B783-F87F-1FE65998D1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" contras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28" y="3113257"/>
            <a:ext cx="17530828" cy="11141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1492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Hingawe</dc:creator>
  <cp:lastModifiedBy>kirti mohitkar</cp:lastModifiedBy>
  <cp:revision>1</cp:revision>
  <dcterms:created xsi:type="dcterms:W3CDTF">2022-06-21T16:24:56Z</dcterms:created>
  <dcterms:modified xsi:type="dcterms:W3CDTF">2022-06-21T17:33:04Z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2022-06-21T00:00:00Z</vt:filetime>
  </property>
</Properties>
</file>