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7" d="100"/>
          <a:sy n="67" d="100"/>
        </p:scale>
        <p:origin x="-84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7/31/2025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7/31/2025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7/31/2025</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7/31/2025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7/31/2025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smtClean="0"/>
              <a:t>Problem Statement No.12 -</a:t>
            </a:r>
            <a:r>
              <a:rPr lang="en-US" dirty="0" err="1" smtClean="0"/>
              <a:t>Agentic</a:t>
            </a:r>
            <a:r>
              <a:rPr lang="en-US" dirty="0" smtClean="0"/>
              <a:t> </a:t>
            </a:r>
            <a:r>
              <a:rPr lang="en-US" dirty="0" smtClean="0"/>
              <a:t>AI for Personalized Course Pathways.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Krishna </a:t>
            </a:r>
            <a:r>
              <a:rPr lang="en-US" sz="2000" b="1" dirty="0" err="1" smtClean="0">
                <a:solidFill>
                  <a:schemeClr val="accent1">
                    <a:lumMod val="75000"/>
                  </a:schemeClr>
                </a:solidFill>
                <a:latin typeface="Arial"/>
                <a:cs typeface="Arial"/>
              </a:rPr>
              <a:t>Koushik</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Padigala</a:t>
            </a:r>
            <a:r>
              <a:rPr lang="en-US" sz="2000" b="1" dirty="0" smtClean="0">
                <a:solidFill>
                  <a:schemeClr val="accent1">
                    <a:lumMod val="75000"/>
                  </a:schemeClr>
                </a:solidFill>
                <a:latin typeface="Arial"/>
                <a:cs typeface="Arial"/>
              </a:rPr>
              <a:t>-Rajiv Gandhi University of Knowledge Technologies, RK Valley- 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77500" lnSpcReduction="20000"/>
          </a:bodyPr>
          <a:lstStyle/>
          <a:p>
            <a:r>
              <a:rPr lang="en-US" sz="2400" dirty="0" err="1" smtClean="0"/>
              <a:t>Fanaee</a:t>
            </a:r>
            <a:r>
              <a:rPr lang="en-US" sz="2400" dirty="0" smtClean="0"/>
              <a:t>-T, </a:t>
            </a:r>
            <a:r>
              <a:rPr lang="en-US" sz="2400" dirty="0" err="1" smtClean="0"/>
              <a:t>Hadi</a:t>
            </a:r>
            <a:r>
              <a:rPr lang="en-US" sz="2400" dirty="0" smtClean="0"/>
              <a:t>, and Gama, </a:t>
            </a:r>
            <a:r>
              <a:rPr lang="en-US" sz="2400" dirty="0" err="1" smtClean="0"/>
              <a:t>João</a:t>
            </a:r>
            <a:r>
              <a:rPr lang="en-US" sz="2400" dirty="0" smtClean="0"/>
              <a:t>.</a:t>
            </a:r>
            <a:br>
              <a:rPr lang="en-US" sz="2400" dirty="0" smtClean="0"/>
            </a:br>
            <a:r>
              <a:rPr lang="en-US" sz="2400" dirty="0" smtClean="0"/>
              <a:t>“Event labeling combining ensemble detectors and background knowledge.” </a:t>
            </a:r>
            <a:r>
              <a:rPr lang="en-US" sz="2400" i="1" dirty="0" smtClean="0"/>
              <a:t>Progress in Artificial Intelligence</a:t>
            </a:r>
            <a:r>
              <a:rPr lang="en-US" sz="2400" dirty="0" smtClean="0"/>
              <a:t>, vol. 2, no. 2–3, 2014, pp. 113–127</a:t>
            </a:r>
            <a:r>
              <a:rPr lang="en-US" sz="2400" dirty="0" smtClean="0"/>
              <a:t>.</a:t>
            </a:r>
            <a:endParaRPr lang="en-US" sz="2400" dirty="0" smtClean="0"/>
          </a:p>
          <a:p>
            <a:r>
              <a:rPr lang="en-US" sz="2400" dirty="0" smtClean="0"/>
              <a:t>Hyndman, Rob J., and </a:t>
            </a:r>
            <a:r>
              <a:rPr lang="en-US" sz="2400" dirty="0" err="1" smtClean="0"/>
              <a:t>Athanasopoulos</a:t>
            </a:r>
            <a:r>
              <a:rPr lang="en-US" sz="2400" dirty="0" smtClean="0"/>
              <a:t>, George.</a:t>
            </a:r>
            <a:br>
              <a:rPr lang="en-US" sz="2400" dirty="0" smtClean="0"/>
            </a:br>
            <a:r>
              <a:rPr lang="en-US" sz="2400" dirty="0" smtClean="0"/>
              <a:t>“Forecasting: Principles and Practice.” </a:t>
            </a:r>
            <a:r>
              <a:rPr lang="en-US" sz="2400" i="1" dirty="0" err="1" smtClean="0"/>
              <a:t>OTexts</a:t>
            </a:r>
            <a:r>
              <a:rPr lang="en-US" sz="2400" dirty="0" smtClean="0"/>
              <a:t>, 2nd edition, 2018.</a:t>
            </a:r>
            <a:br>
              <a:rPr lang="en-US" sz="2400" dirty="0" smtClean="0"/>
            </a:br>
            <a:r>
              <a:rPr lang="en-US" sz="2400" i="1" dirty="0" smtClean="0"/>
              <a:t>(Comprehensive resource for time-series forecasting methods such as ARIMA, Exponential Smoothing)</a:t>
            </a:r>
            <a:r>
              <a:rPr lang="en-US" sz="2400" dirty="0" smtClean="0"/>
              <a:t/>
            </a:r>
            <a:br>
              <a:rPr lang="en-US" sz="2400" dirty="0" smtClean="0"/>
            </a:br>
            <a:r>
              <a:rPr lang="en-US" sz="2400" dirty="0" smtClean="0"/>
              <a:t>https://otexts.com/fpp2</a:t>
            </a:r>
          </a:p>
          <a:p>
            <a:r>
              <a:rPr lang="en-US" sz="2400" dirty="0" smtClean="0"/>
              <a:t>Brownlee, Jason.</a:t>
            </a:r>
            <a:br>
              <a:rPr lang="en-US" sz="2400" dirty="0" smtClean="0"/>
            </a:br>
            <a:r>
              <a:rPr lang="en-US" sz="2400" dirty="0" smtClean="0"/>
              <a:t>“Deep Learning for Time Series Forecasting: Predict the Future with MLPs, CNNs and LSTMs in Python.” </a:t>
            </a:r>
            <a:r>
              <a:rPr lang="en-US" sz="2400" i="1" dirty="0" smtClean="0"/>
              <a:t>Machine Learning Mastery</a:t>
            </a:r>
            <a:r>
              <a:rPr lang="en-US" sz="2400" dirty="0" smtClean="0"/>
              <a:t>, 2018.</a:t>
            </a:r>
            <a:br>
              <a:rPr lang="en-US" sz="2400" dirty="0" smtClean="0"/>
            </a:br>
            <a:r>
              <a:rPr lang="en-US" sz="2400" i="1" dirty="0" smtClean="0"/>
              <a:t>(Practical implementation of LSTM and deep learning models for time-series forecasting)</a:t>
            </a:r>
            <a:endParaRPr lang="en-US" sz="2400" dirty="0" smtClean="0"/>
          </a:p>
          <a:p>
            <a:r>
              <a:rPr lang="en-US" sz="2400" dirty="0" smtClean="0"/>
              <a:t>IBM </a:t>
            </a:r>
            <a:r>
              <a:rPr lang="en-US" sz="2400" dirty="0" err="1" smtClean="0"/>
              <a:t>Watsonx</a:t>
            </a:r>
            <a:r>
              <a:rPr lang="en-US" sz="2400" dirty="0" smtClean="0"/>
              <a:t> Documentation.</a:t>
            </a:r>
            <a:br>
              <a:rPr lang="en-US" sz="2400" dirty="0" smtClean="0"/>
            </a:br>
            <a:r>
              <a:rPr lang="en-US" sz="2400" i="1" dirty="0" smtClean="0"/>
              <a:t>“watsonx.ai: Next-generation AI and Data Platform for Business”</a:t>
            </a:r>
            <a:r>
              <a:rPr lang="en-US" sz="2400" dirty="0" smtClean="0"/>
              <a:t>, IBM, 2023.</a:t>
            </a:r>
            <a:br>
              <a:rPr lang="en-US" sz="2400" dirty="0" smtClean="0"/>
            </a:br>
            <a:r>
              <a:rPr lang="en-US" sz="2400" dirty="0" smtClean="0"/>
              <a:t>https://www.ibm.com/products/watsonx-ai</a:t>
            </a:r>
            <a:br>
              <a:rPr lang="en-US" sz="2400" dirty="0" smtClean="0"/>
            </a:br>
            <a:r>
              <a:rPr lang="en-US" sz="2400" i="1" dirty="0" smtClean="0"/>
              <a:t>(Used for AI model experimentation and evaluation)</a:t>
            </a:r>
            <a:endParaRPr lang="en-US" sz="2400" dirty="0" smtClean="0"/>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2050" name="Picture 2"/>
          <p:cNvPicPr>
            <a:picLocks noGrp="1" noChangeAspect="1" noChangeArrowheads="1"/>
          </p:cNvPicPr>
          <p:nvPr>
            <p:ph idx="1"/>
          </p:nvPr>
        </p:nvPicPr>
        <p:blipFill>
          <a:blip r:embed="rId2"/>
          <a:srcRect/>
          <a:stretch>
            <a:fillRect/>
          </a:stretch>
        </p:blipFill>
        <p:spPr bwMode="auto">
          <a:xfrm>
            <a:off x="2756028" y="1301750"/>
            <a:ext cx="6679943" cy="4673600"/>
          </a:xfrm>
          <a:prstGeom prst="rect">
            <a:avLst/>
          </a:prstGeom>
          <a:noFill/>
          <a:ln w="9525">
            <a:noFill/>
            <a:miter lim="800000"/>
            <a:headEnd/>
            <a:tailEnd/>
          </a:ln>
          <a:effectLst/>
        </p:spPr>
      </p:pic>
    </p:spTree>
    <p:extLst>
      <p:ext uri="{BB962C8B-B14F-4D97-AF65-F5344CB8AC3E}">
        <p14:creationId xmlns:p14="http://schemas.microsoft.com/office/powerpoint/2010/main" xmlns="" val="3847331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3074" name="Picture 2"/>
          <p:cNvPicPr>
            <a:picLocks noGrp="1" noChangeAspect="1" noChangeArrowheads="1"/>
          </p:cNvPicPr>
          <p:nvPr>
            <p:ph idx="1"/>
          </p:nvPr>
        </p:nvPicPr>
        <p:blipFill>
          <a:blip r:embed="rId2"/>
          <a:srcRect/>
          <a:stretch>
            <a:fillRect/>
          </a:stretch>
        </p:blipFill>
        <p:spPr bwMode="auto">
          <a:xfrm>
            <a:off x="2747107" y="1301750"/>
            <a:ext cx="6697785" cy="4673600"/>
          </a:xfrm>
          <a:prstGeom prst="rect">
            <a:avLst/>
          </a:prstGeom>
          <a:noFill/>
          <a:ln w="9525">
            <a:noFill/>
            <a:miter lim="800000"/>
            <a:headEnd/>
            <a:tailEnd/>
          </a:ln>
          <a:effectLst/>
        </p:spPr>
      </p:pic>
    </p:spTree>
    <p:extLst>
      <p:ext uri="{BB962C8B-B14F-4D97-AF65-F5344CB8AC3E}">
        <p14:creationId xmlns:p14="http://schemas.microsoft.com/office/powerpoint/2010/main" xmlns="" val="41287103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098" name="Picture 2"/>
          <p:cNvPicPr>
            <a:picLocks noGrp="1" noChangeAspect="1" noChangeArrowheads="1"/>
          </p:cNvPicPr>
          <p:nvPr>
            <p:ph idx="1"/>
          </p:nvPr>
        </p:nvPicPr>
        <p:blipFill>
          <a:blip r:embed="rId2"/>
          <a:srcRect/>
          <a:stretch>
            <a:fillRect/>
          </a:stretch>
        </p:blipFill>
        <p:spPr bwMode="auto">
          <a:xfrm>
            <a:off x="1707569" y="1301750"/>
            <a:ext cx="8776862" cy="4673600"/>
          </a:xfrm>
          <a:prstGeom prst="rect">
            <a:avLst/>
          </a:prstGeom>
          <a:noFill/>
          <a:ln w="9525">
            <a:noFill/>
            <a:miter lim="800000"/>
            <a:headEnd/>
            <a:tailEnd/>
          </a:ln>
          <a:effectLst/>
        </p:spPr>
      </p:pic>
    </p:spTree>
    <p:extLst>
      <p:ext uri="{BB962C8B-B14F-4D97-AF65-F5344CB8AC3E}">
        <p14:creationId xmlns:p14="http://schemas.microsoft.com/office/powerpoint/2010/main" xmlns=""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a:t>
            </a:r>
            <a:r>
              <a:rPr lang="en-US" sz="2000" b="1" dirty="0" smtClean="0">
                <a:latin typeface="Arial"/>
                <a:ea typeface="+mn-lt"/>
                <a:cs typeface="Arial"/>
              </a:rPr>
              <a:t>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400" dirty="0" smtClean="0"/>
              <a:t>Students often face difficulty in identifying a clear and effective learning path that aligns with their personal interests and long-term career goals. The overwhelming abundance of online courses, lack of structured guidance, and absence of personalized learning plans lead to confusion, wasted time, and </a:t>
            </a:r>
            <a:r>
              <a:rPr lang="en-US" sz="2400" dirty="0" err="1" smtClean="0"/>
              <a:t>demotivation</a:t>
            </a:r>
            <a:r>
              <a:rPr lang="en-US" sz="2400" dirty="0" smtClean="0"/>
              <a:t>. Without adaptive support, learners struggle to progress efficiently or stay aligned with their aspirations.</a:t>
            </a:r>
            <a:endParaRPr lang="en-IN" sz="2400" dirty="0"/>
          </a:p>
        </p:txBody>
      </p:sp>
    </p:spTree>
    <p:extLst>
      <p:ext uri="{BB962C8B-B14F-4D97-AF65-F5344CB8AC3E}">
        <p14:creationId xmlns:p14="http://schemas.microsoft.com/office/powerpoint/2010/main" xmlns=""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nSpc>
                <a:spcPct val="100000"/>
              </a:lnSpc>
            </a:pPr>
            <a:r>
              <a:rPr lang="en-US" sz="1200" b="1" dirty="0" smtClean="0"/>
              <a:t>📥 Data Collection</a:t>
            </a:r>
          </a:p>
          <a:p>
            <a:pPr>
              <a:lnSpc>
                <a:spcPct val="100000"/>
              </a:lnSpc>
            </a:pPr>
            <a:r>
              <a:rPr lang="en-US" sz="1200" dirty="0" smtClean="0"/>
              <a:t>Collect user inputs: interests, goals, current skill level.</a:t>
            </a:r>
          </a:p>
          <a:p>
            <a:pPr>
              <a:lnSpc>
                <a:spcPct val="100000"/>
              </a:lnSpc>
            </a:pPr>
            <a:r>
              <a:rPr lang="en-US" sz="1200" dirty="0" smtClean="0"/>
              <a:t>Optionally enhance with preferences like content format and time availability.</a:t>
            </a:r>
          </a:p>
          <a:p>
            <a:pPr>
              <a:lnSpc>
                <a:spcPct val="100000"/>
              </a:lnSpc>
            </a:pPr>
            <a:r>
              <a:rPr lang="en-US" sz="1200" b="1" dirty="0" smtClean="0"/>
              <a:t>🔍 Data Preprocessing</a:t>
            </a:r>
          </a:p>
          <a:p>
            <a:pPr>
              <a:lnSpc>
                <a:spcPct val="100000"/>
              </a:lnSpc>
            </a:pPr>
            <a:r>
              <a:rPr lang="en-US" sz="1200" dirty="0" smtClean="0"/>
              <a:t>Clean and structure inputs.</a:t>
            </a:r>
          </a:p>
          <a:p>
            <a:pPr>
              <a:lnSpc>
                <a:spcPct val="100000"/>
              </a:lnSpc>
            </a:pPr>
            <a:r>
              <a:rPr lang="en-US" sz="1200" dirty="0" smtClean="0"/>
              <a:t>Extract key features like learning gaps and user preferences.</a:t>
            </a:r>
          </a:p>
          <a:p>
            <a:pPr>
              <a:lnSpc>
                <a:spcPct val="100000"/>
              </a:lnSpc>
            </a:pPr>
            <a:r>
              <a:rPr lang="en-US" sz="1200" b="1" dirty="0" smtClean="0"/>
              <a:t>🧠 AI Logic</a:t>
            </a:r>
          </a:p>
          <a:p>
            <a:pPr>
              <a:lnSpc>
                <a:spcPct val="100000"/>
              </a:lnSpc>
            </a:pPr>
            <a:r>
              <a:rPr lang="en-US" sz="1200" dirty="0" smtClean="0"/>
              <a:t>Use AI agents to generate personalized learning paths.</a:t>
            </a:r>
          </a:p>
          <a:p>
            <a:pPr>
              <a:lnSpc>
                <a:spcPct val="100000"/>
              </a:lnSpc>
            </a:pPr>
            <a:r>
              <a:rPr lang="en-US" sz="1200" dirty="0" smtClean="0"/>
              <a:t>Adjust roadmaps dynamically based on progress and feedback.</a:t>
            </a:r>
          </a:p>
          <a:p>
            <a:pPr>
              <a:lnSpc>
                <a:spcPct val="100000"/>
              </a:lnSpc>
            </a:pPr>
            <a:r>
              <a:rPr lang="en-US" sz="1200" dirty="0" smtClean="0"/>
              <a:t>Recommend relevant resources, projects, and quizzes.</a:t>
            </a:r>
          </a:p>
          <a:p>
            <a:pPr>
              <a:lnSpc>
                <a:spcPct val="100000"/>
              </a:lnSpc>
            </a:pPr>
            <a:r>
              <a:rPr lang="en-US" sz="1200" b="1" dirty="0" smtClean="0"/>
              <a:t>🚀 Deployment</a:t>
            </a:r>
          </a:p>
          <a:p>
            <a:pPr>
              <a:lnSpc>
                <a:spcPct val="100000"/>
              </a:lnSpc>
            </a:pPr>
            <a:r>
              <a:rPr lang="en-US" sz="1200" dirty="0" smtClean="0"/>
              <a:t>Build a simple, interactive interface for students to receive and update their roadmaps.</a:t>
            </a:r>
          </a:p>
          <a:p>
            <a:pPr>
              <a:lnSpc>
                <a:spcPct val="100000"/>
              </a:lnSpc>
            </a:pPr>
            <a:r>
              <a:rPr lang="en-US" sz="1200" dirty="0" smtClean="0"/>
              <a:t>Deploy on a scalable platform with support for real-time updates.</a:t>
            </a:r>
          </a:p>
          <a:p>
            <a:pPr>
              <a:lnSpc>
                <a:spcPct val="100000"/>
              </a:lnSpc>
            </a:pPr>
            <a:r>
              <a:rPr lang="en-US" sz="1200" b="1" dirty="0" smtClean="0"/>
              <a:t>📊 Evaluation</a:t>
            </a:r>
          </a:p>
          <a:p>
            <a:pPr>
              <a:lnSpc>
                <a:spcPct val="100000"/>
              </a:lnSpc>
            </a:pPr>
            <a:r>
              <a:rPr lang="en-US" sz="1200" dirty="0" smtClean="0"/>
              <a:t>Measure accuracy and relevance of recommendations.</a:t>
            </a:r>
          </a:p>
          <a:p>
            <a:pPr>
              <a:lnSpc>
                <a:spcPct val="100000"/>
              </a:lnSpc>
            </a:pPr>
            <a:r>
              <a:rPr lang="en-US" sz="1200" dirty="0" smtClean="0"/>
              <a:t>Use metrics like user satisfaction, progress tracking, and feedback to refine the system.</a:t>
            </a:r>
          </a:p>
          <a:p>
            <a:pPr>
              <a:lnSpc>
                <a:spcPct val="100000"/>
              </a:lnSpc>
            </a:pPr>
            <a:r>
              <a:rPr lang="en-US" sz="1200" b="1" dirty="0" smtClean="0"/>
              <a:t>✅ Result</a:t>
            </a:r>
          </a:p>
          <a:p>
            <a:pPr>
              <a:lnSpc>
                <a:spcPct val="100000"/>
              </a:lnSpc>
            </a:pPr>
            <a:r>
              <a:rPr lang="en-US" sz="1200" dirty="0" err="1" smtClean="0"/>
              <a:t>LearnMate</a:t>
            </a:r>
            <a:r>
              <a:rPr lang="en-US" sz="1200" dirty="0" smtClean="0"/>
              <a:t> guides students with evolving, personalized learning paths—helping them stay focused, motivated, and goal-oriented.</a:t>
            </a:r>
          </a:p>
          <a:p>
            <a:pPr marL="0" indent="0">
              <a:lnSpc>
                <a:spcPct val="100000"/>
              </a:lnSpc>
              <a:buNone/>
            </a:pPr>
            <a:endParaRPr lang="en-IN" sz="1200" dirty="0">
              <a:latin typeface="Times New Roman" pitchFamily="18" charset="0"/>
              <a:cs typeface="Times New Roman" pitchFamily="18" charset="0"/>
            </a:endParaRPr>
          </a:p>
        </p:txBody>
      </p:sp>
    </p:spTree>
    <p:extLst>
      <p:ext uri="{BB962C8B-B14F-4D97-AF65-F5344CB8AC3E}">
        <p14:creationId xmlns:p14="http://schemas.microsoft.com/office/powerpoint/2010/main" xmlns=""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302025"/>
            <a:ext cx="11029615" cy="5184499"/>
          </a:xfrm>
        </p:spPr>
        <p:txBody>
          <a:bodyPr>
            <a:noAutofit/>
          </a:bodyPr>
          <a:lstStyle/>
          <a:p>
            <a:r>
              <a:rPr lang="en-US" sz="1100" b="1" dirty="0" smtClean="0"/>
              <a:t>✅ System Requirements</a:t>
            </a:r>
          </a:p>
          <a:p>
            <a:r>
              <a:rPr lang="en-US" sz="1100" b="1" dirty="0" smtClean="0"/>
              <a:t>🔹 Frontend</a:t>
            </a:r>
          </a:p>
          <a:p>
            <a:r>
              <a:rPr lang="en-US" sz="1100" dirty="0" smtClean="0"/>
              <a:t>Chat UI built with HTML/CSS/JS or React</a:t>
            </a:r>
          </a:p>
          <a:p>
            <a:r>
              <a:rPr lang="en-US" sz="1100" dirty="0" smtClean="0"/>
              <a:t>Form inputs for capturing goals, skills, and interests</a:t>
            </a:r>
          </a:p>
          <a:p>
            <a:r>
              <a:rPr lang="en-US" sz="1100" dirty="0" smtClean="0"/>
              <a:t>Live chat or embedded </a:t>
            </a:r>
            <a:r>
              <a:rPr lang="en-US" sz="1100" dirty="0" err="1" smtClean="0"/>
              <a:t>iframe</a:t>
            </a:r>
            <a:r>
              <a:rPr lang="en-US" sz="1100" dirty="0" smtClean="0"/>
              <a:t> (for </a:t>
            </a:r>
            <a:r>
              <a:rPr lang="en-US" sz="1100" dirty="0" err="1" smtClean="0"/>
              <a:t>watsonx</a:t>
            </a:r>
            <a:r>
              <a:rPr lang="en-US" sz="1100" dirty="0" smtClean="0"/>
              <a:t> Assistant Preview)</a:t>
            </a:r>
          </a:p>
          <a:p>
            <a:r>
              <a:rPr lang="en-US" sz="1100" b="1" dirty="0" smtClean="0"/>
              <a:t>🔹 Backend &amp; AI</a:t>
            </a:r>
          </a:p>
          <a:p>
            <a:r>
              <a:rPr lang="en-US" sz="1100" b="1" dirty="0" smtClean="0"/>
              <a:t>IBM watsonx.ai Preview Environment</a:t>
            </a:r>
            <a:endParaRPr lang="en-US" sz="1100" dirty="0" smtClean="0"/>
          </a:p>
          <a:p>
            <a:pPr lvl="1"/>
            <a:r>
              <a:rPr lang="en-US" sz="1100" dirty="0" smtClean="0"/>
              <a:t>Use prompt playground to experiment with different instructions and outputs</a:t>
            </a:r>
          </a:p>
          <a:p>
            <a:pPr lvl="1"/>
            <a:r>
              <a:rPr lang="en-US" sz="1100" dirty="0" smtClean="0"/>
              <a:t>Leverage </a:t>
            </a:r>
            <a:r>
              <a:rPr lang="en-US" sz="1100" b="1" dirty="0" smtClean="0"/>
              <a:t>Mistral 7B</a:t>
            </a:r>
            <a:r>
              <a:rPr lang="en-US" sz="1100" dirty="0" smtClean="0"/>
              <a:t> or </a:t>
            </a:r>
            <a:r>
              <a:rPr lang="en-US" sz="1100" b="1" dirty="0" smtClean="0"/>
              <a:t>Granite Code/Chat</a:t>
            </a:r>
            <a:r>
              <a:rPr lang="en-US" sz="1100" dirty="0" smtClean="0"/>
              <a:t> models for generation</a:t>
            </a:r>
          </a:p>
          <a:p>
            <a:pPr lvl="1"/>
            <a:r>
              <a:rPr lang="en-US" sz="1100" dirty="0" smtClean="0"/>
              <a:t>Use </a:t>
            </a:r>
            <a:r>
              <a:rPr lang="en-US" sz="1100" b="1" dirty="0" smtClean="0"/>
              <a:t>prompt templates</a:t>
            </a:r>
            <a:r>
              <a:rPr lang="en-US" sz="1100" dirty="0" smtClean="0"/>
              <a:t> and </a:t>
            </a:r>
            <a:r>
              <a:rPr lang="en-US" sz="1100" b="1" dirty="0" smtClean="0"/>
              <a:t>custom agent instructions</a:t>
            </a:r>
            <a:r>
              <a:rPr lang="en-US" sz="1100" dirty="0" smtClean="0"/>
              <a:t> for dynamic roadmap building</a:t>
            </a:r>
          </a:p>
          <a:p>
            <a:r>
              <a:rPr lang="en-US" sz="1100" b="1" dirty="0" smtClean="0"/>
              <a:t>Vector Retrieval (Optional)</a:t>
            </a:r>
            <a:endParaRPr lang="en-US" sz="1100" dirty="0" smtClean="0"/>
          </a:p>
          <a:p>
            <a:pPr lvl="1"/>
            <a:r>
              <a:rPr lang="en-US" sz="1100" dirty="0" smtClean="0"/>
              <a:t>Upload </a:t>
            </a:r>
            <a:r>
              <a:rPr lang="en-US" sz="1100" dirty="0" err="1" smtClean="0"/>
              <a:t>vectorized</a:t>
            </a:r>
            <a:r>
              <a:rPr lang="en-US" sz="1100" dirty="0" smtClean="0"/>
              <a:t> documents (PDFs, Markdown) to </a:t>
            </a:r>
            <a:r>
              <a:rPr lang="en-US" sz="1100" b="1" dirty="0" smtClean="0"/>
              <a:t>IBM Knowledge Catalog</a:t>
            </a:r>
            <a:r>
              <a:rPr lang="en-US" sz="1100" dirty="0" smtClean="0"/>
              <a:t> or local FAISS</a:t>
            </a:r>
          </a:p>
          <a:p>
            <a:pPr lvl="1"/>
            <a:r>
              <a:rPr lang="en-US" sz="1100" dirty="0" smtClean="0"/>
              <a:t>Use semantic search tools to enhance retrieval-based generation</a:t>
            </a:r>
          </a:p>
          <a:p>
            <a:r>
              <a:rPr lang="en-US" sz="1100" b="1" dirty="0" smtClean="0"/>
              <a:t>🔹 User Data Handling</a:t>
            </a:r>
          </a:p>
          <a:p>
            <a:r>
              <a:rPr lang="en-US" sz="1100" dirty="0" smtClean="0"/>
              <a:t>Store basic student data (interests, progress, preferences) in a lightweight DB (e.g., </a:t>
            </a:r>
            <a:r>
              <a:rPr lang="en-US" sz="1100" dirty="0" err="1" smtClean="0"/>
              <a:t>MongoDB</a:t>
            </a:r>
            <a:r>
              <a:rPr lang="en-US" sz="1100" dirty="0" smtClean="0"/>
              <a:t> or </a:t>
            </a:r>
            <a:r>
              <a:rPr lang="en-US" sz="1100" dirty="0" err="1" smtClean="0"/>
              <a:t>SQLite</a:t>
            </a:r>
            <a:r>
              <a:rPr lang="en-US" sz="1100" dirty="0" smtClean="0"/>
              <a:t>)</a:t>
            </a:r>
          </a:p>
          <a:p>
            <a:r>
              <a:rPr lang="en-US" sz="1100" dirty="0" smtClean="0"/>
              <a:t>Implement session memory to align with </a:t>
            </a:r>
            <a:r>
              <a:rPr lang="en-US" sz="1100" dirty="0" err="1" smtClean="0"/>
              <a:t>watsonx</a:t>
            </a:r>
            <a:r>
              <a:rPr lang="en-US" sz="1100" dirty="0" smtClean="0"/>
              <a:t> agent memory (if supported)</a:t>
            </a:r>
          </a:p>
          <a:p>
            <a:r>
              <a:rPr lang="en-US" sz="1100" b="1" dirty="0" smtClean="0"/>
              <a:t>🧠 Libraries &amp; Tools (Client Side / Backend)</a:t>
            </a:r>
          </a:p>
          <a:p>
            <a:r>
              <a:rPr lang="en-US" sz="1100" dirty="0" err="1" smtClean="0"/>
              <a:t>UseTool</a:t>
            </a:r>
            <a:r>
              <a:rPr lang="en-US" sz="1100" dirty="0" smtClean="0"/>
              <a:t> / </a:t>
            </a:r>
            <a:r>
              <a:rPr lang="en-US" sz="1100" dirty="0" err="1" smtClean="0"/>
              <a:t>LibraryAI</a:t>
            </a:r>
            <a:r>
              <a:rPr lang="en-US" sz="1100" dirty="0" smtClean="0"/>
              <a:t> Model Accesswatsonx.ai Playground / </a:t>
            </a:r>
            <a:r>
              <a:rPr lang="en-US" sz="1100" dirty="0" err="1" smtClean="0"/>
              <a:t>SDKLocal</a:t>
            </a:r>
            <a:r>
              <a:rPr lang="en-US" sz="1100" dirty="0" smtClean="0"/>
              <a:t> </a:t>
            </a:r>
            <a:r>
              <a:rPr lang="en-US" sz="1100" dirty="0" err="1" smtClean="0"/>
              <a:t>Testingtransformers</a:t>
            </a:r>
            <a:r>
              <a:rPr lang="en-US" sz="1100" dirty="0" smtClean="0"/>
              <a:t>, mistral (if self-hosted)Backend </a:t>
            </a:r>
            <a:r>
              <a:rPr lang="en-US" sz="1100" dirty="0" err="1" smtClean="0"/>
              <a:t>Serverflask</a:t>
            </a:r>
            <a:r>
              <a:rPr lang="en-US" sz="1100" dirty="0" smtClean="0"/>
              <a:t>, </a:t>
            </a:r>
            <a:r>
              <a:rPr lang="en-US" sz="1100" dirty="0" err="1" smtClean="0"/>
              <a:t>fastapi</a:t>
            </a:r>
            <a:r>
              <a:rPr lang="en-US" sz="1100" dirty="0" smtClean="0"/>
              <a:t>, </a:t>
            </a:r>
            <a:r>
              <a:rPr lang="en-US" sz="1100" dirty="0" err="1" smtClean="0"/>
              <a:t>requestsDocument</a:t>
            </a:r>
            <a:r>
              <a:rPr lang="en-US" sz="1100" dirty="0" smtClean="0"/>
              <a:t> </a:t>
            </a:r>
            <a:r>
              <a:rPr lang="en-US" sz="1100" dirty="0" err="1" smtClean="0"/>
              <a:t>Embeddingsentence</a:t>
            </a:r>
            <a:r>
              <a:rPr lang="en-US" sz="1100" dirty="0" smtClean="0"/>
              <a:t>-transformers, </a:t>
            </a:r>
            <a:r>
              <a:rPr lang="en-US" sz="1100" dirty="0" err="1" smtClean="0"/>
              <a:t>faiss</a:t>
            </a:r>
            <a:r>
              <a:rPr lang="en-US" sz="1100" dirty="0" smtClean="0"/>
              <a:t>, or IBM </a:t>
            </a:r>
            <a:r>
              <a:rPr lang="en-US" sz="1100" dirty="0" err="1" smtClean="0"/>
              <a:t>watsonx</a:t>
            </a:r>
            <a:r>
              <a:rPr lang="en-US" sz="1100" dirty="0" smtClean="0"/>
              <a:t> Knowledge </a:t>
            </a:r>
            <a:r>
              <a:rPr lang="en-US" sz="1100" dirty="0" err="1" smtClean="0"/>
              <a:t>StudioData</a:t>
            </a:r>
            <a:r>
              <a:rPr lang="en-US" sz="1100" dirty="0" smtClean="0"/>
              <a:t> </a:t>
            </a:r>
            <a:r>
              <a:rPr lang="en-US" sz="1100" dirty="0" err="1" smtClean="0"/>
              <a:t>Handlingpandas</a:t>
            </a:r>
            <a:r>
              <a:rPr lang="en-US" sz="1100" dirty="0" smtClean="0"/>
              <a:t>, numpyUIReact.js, Bootstrap, plain HTML/</a:t>
            </a:r>
            <a:r>
              <a:rPr lang="en-US" sz="1100" dirty="0" err="1" smtClean="0"/>
              <a:t>JSDeploymentIBM</a:t>
            </a:r>
            <a:r>
              <a:rPr lang="en-US" sz="1100" dirty="0" smtClean="0"/>
              <a:t> Cloud / Render / </a:t>
            </a:r>
            <a:r>
              <a:rPr lang="en-US" sz="1100" dirty="0" err="1" smtClean="0"/>
              <a:t>Vercel</a:t>
            </a:r>
            <a:r>
              <a:rPr lang="en-US" sz="1100" dirty="0" smtClean="0"/>
              <a:t> (frontend)</a:t>
            </a:r>
          </a:p>
          <a:p>
            <a:pPr marL="0" indent="0">
              <a:buNone/>
            </a:pPr>
            <a:endParaRPr lang="en-IN" sz="11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157288"/>
            <a:ext cx="11029615" cy="5700712"/>
          </a:xfrm>
        </p:spPr>
        <p:txBody>
          <a:bodyPr>
            <a:normAutofit fontScale="62500" lnSpcReduction="20000"/>
          </a:bodyPr>
          <a:lstStyle/>
          <a:p>
            <a:r>
              <a:rPr lang="en-US" b="1" dirty="0" smtClean="0"/>
              <a:t>🧠 Algorithm </a:t>
            </a:r>
            <a:r>
              <a:rPr lang="en-US" b="1" dirty="0" err="1" smtClean="0"/>
              <a:t>Sectio</a:t>
            </a:r>
            <a:r>
              <a:rPr lang="en-US" b="1" dirty="0" smtClean="0"/>
              <a:t> </a:t>
            </a:r>
            <a:r>
              <a:rPr lang="en-US" b="1" dirty="0" smtClean="0"/>
              <a:t>Algorithm Selection</a:t>
            </a:r>
          </a:p>
          <a:p>
            <a:r>
              <a:rPr lang="en-US" dirty="0" smtClean="0"/>
              <a:t>For </a:t>
            </a:r>
            <a:r>
              <a:rPr lang="en-US" dirty="0" err="1" smtClean="0"/>
              <a:t>LearnMate</a:t>
            </a:r>
            <a:r>
              <a:rPr lang="en-US" dirty="0" smtClean="0"/>
              <a:t>, an </a:t>
            </a:r>
            <a:r>
              <a:rPr lang="en-US" b="1" dirty="0" err="1" smtClean="0"/>
              <a:t>Agentic</a:t>
            </a:r>
            <a:r>
              <a:rPr lang="en-US" b="1" dirty="0" smtClean="0"/>
              <a:t> AI-based recommendation system</a:t>
            </a:r>
            <a:r>
              <a:rPr lang="en-US" dirty="0" smtClean="0"/>
              <a:t> is used, leveraging </a:t>
            </a:r>
            <a:r>
              <a:rPr lang="en-US" b="1" dirty="0" smtClean="0"/>
              <a:t>LLMs (e.g., Mistral 7B Instruct or watsonx.ai Granite models)</a:t>
            </a:r>
            <a:r>
              <a:rPr lang="en-US" dirty="0" smtClean="0"/>
              <a:t> for dynamic, personalized roadmap generation. This approach is chosen because it can understand natural language inputs, adapt based on learner goals and skill levels, and retrieve or generate appropriate learning content. Traditional machine learning algorithms like classification or regression are insufficient due to the conversational and evolving nature of the problem.</a:t>
            </a:r>
          </a:p>
          <a:p>
            <a:r>
              <a:rPr lang="en-US" b="1" dirty="0" smtClean="0"/>
              <a:t>🔹 Data Input</a:t>
            </a:r>
          </a:p>
          <a:p>
            <a:r>
              <a:rPr lang="en-US" dirty="0" smtClean="0"/>
              <a:t>The algorithm takes the following input features:</a:t>
            </a:r>
          </a:p>
          <a:p>
            <a:r>
              <a:rPr lang="en-US" dirty="0" smtClean="0"/>
              <a:t>User interests (e.g., Frontend Development, </a:t>
            </a:r>
            <a:r>
              <a:rPr lang="en-US" dirty="0" err="1" smtClean="0"/>
              <a:t>Cybersecurity</a:t>
            </a:r>
            <a:r>
              <a:rPr lang="en-US" dirty="0" smtClean="0"/>
              <a:t>, UI/UX)</a:t>
            </a:r>
          </a:p>
          <a:p>
            <a:r>
              <a:rPr lang="en-US" dirty="0" smtClean="0"/>
              <a:t>Skill level (beginner, intermediate, advanced)</a:t>
            </a:r>
          </a:p>
          <a:p>
            <a:r>
              <a:rPr lang="en-US" dirty="0" smtClean="0"/>
              <a:t>Learning goals (e.g., get job-ready in 6 months)</a:t>
            </a:r>
          </a:p>
          <a:p>
            <a:r>
              <a:rPr lang="en-US" dirty="0" smtClean="0"/>
              <a:t>Content preferences (video, text, project-based)</a:t>
            </a:r>
          </a:p>
          <a:p>
            <a:r>
              <a:rPr lang="en-US" dirty="0" smtClean="0"/>
              <a:t>Optional: time availability, preferred learning style, and past progress (if available)</a:t>
            </a:r>
          </a:p>
          <a:p>
            <a:r>
              <a:rPr lang="en-US" b="1" dirty="0" smtClean="0"/>
              <a:t>🔹 Training Process</a:t>
            </a:r>
          </a:p>
          <a:p>
            <a:r>
              <a:rPr lang="en-US" dirty="0" smtClean="0"/>
              <a:t>The system uses </a:t>
            </a:r>
            <a:r>
              <a:rPr lang="en-US" b="1" dirty="0" smtClean="0"/>
              <a:t>pre-trained LLMs (like Mistral or </a:t>
            </a:r>
            <a:r>
              <a:rPr lang="en-US" b="1" dirty="0" err="1" smtClean="0"/>
              <a:t>watsonx</a:t>
            </a:r>
            <a:r>
              <a:rPr lang="en-US" b="1" dirty="0" smtClean="0"/>
              <a:t> models)</a:t>
            </a:r>
            <a:r>
              <a:rPr lang="en-US" dirty="0" smtClean="0"/>
              <a:t>, optionally fine-tuned or guided through </a:t>
            </a:r>
            <a:r>
              <a:rPr lang="en-US" b="1" dirty="0" smtClean="0"/>
              <a:t>prompt engineering</a:t>
            </a:r>
            <a:r>
              <a:rPr lang="en-US" dirty="0" smtClean="0"/>
              <a:t> and </a:t>
            </a:r>
            <a:r>
              <a:rPr lang="en-US" b="1" dirty="0" smtClean="0"/>
              <a:t>RAG (Retrieval-Augmented Generation)</a:t>
            </a:r>
            <a:r>
              <a:rPr lang="en-US" dirty="0" smtClean="0"/>
              <a:t>.</a:t>
            </a:r>
          </a:p>
          <a:p>
            <a:r>
              <a:rPr lang="en-US" dirty="0" err="1" smtClean="0"/>
              <a:t>Vectorized</a:t>
            </a:r>
            <a:r>
              <a:rPr lang="en-US" dirty="0" smtClean="0"/>
              <a:t> documents (curricula, course roadmaps, tutorials) are embedded using tools like sentence-transformers and stored in a vector database (e.g., FAISS, Pinecone, or IBM Knowledge Studio).</a:t>
            </a:r>
          </a:p>
          <a:p>
            <a:r>
              <a:rPr lang="en-US" dirty="0" smtClean="0"/>
              <a:t>Prompts are optimized through iterative testing in </a:t>
            </a:r>
            <a:r>
              <a:rPr lang="en-US" dirty="0" err="1" smtClean="0"/>
              <a:t>watsonx.ai’s</a:t>
            </a:r>
            <a:r>
              <a:rPr lang="en-US" dirty="0" smtClean="0"/>
              <a:t> Prompt Lab, rather than traditional ML training with labels.</a:t>
            </a:r>
          </a:p>
          <a:p>
            <a:r>
              <a:rPr lang="en-US" b="1" dirty="0" smtClean="0"/>
              <a:t>🔹 Prediction Process</a:t>
            </a:r>
          </a:p>
          <a:p>
            <a:r>
              <a:rPr lang="en-US" dirty="0" smtClean="0"/>
              <a:t>During interaction:</a:t>
            </a:r>
          </a:p>
          <a:p>
            <a:r>
              <a:rPr lang="en-US" dirty="0" smtClean="0"/>
              <a:t>The model interprets the user's inputs through natural language.</a:t>
            </a:r>
          </a:p>
          <a:p>
            <a:r>
              <a:rPr lang="en-US" dirty="0" smtClean="0"/>
              <a:t>It retrieves relevant course modules or learning content based on semantic similarity.</a:t>
            </a:r>
          </a:p>
          <a:p>
            <a:r>
              <a:rPr lang="en-US" dirty="0" smtClean="0"/>
              <a:t>Using the current context (interests, skill level, progress), the LLM generates a </a:t>
            </a:r>
            <a:r>
              <a:rPr lang="en-US" b="1" dirty="0" smtClean="0"/>
              <a:t>custom learning roadmap</a:t>
            </a:r>
            <a:r>
              <a:rPr lang="en-US" dirty="0" smtClean="0"/>
              <a:t> or </a:t>
            </a:r>
            <a:r>
              <a:rPr lang="en-US" b="1" dirty="0" smtClean="0"/>
              <a:t>suggestions</a:t>
            </a:r>
            <a:r>
              <a:rPr lang="en-US" dirty="0" smtClean="0"/>
              <a:t>.</a:t>
            </a:r>
          </a:p>
          <a:p>
            <a:r>
              <a:rPr lang="en-US" dirty="0" smtClean="0"/>
              <a:t>The system updates over time based on feedback and engagement, adapting future suggestions accordingly.</a:t>
            </a:r>
          </a:p>
          <a:p>
            <a:pPr marL="305435" indent="-305435"/>
            <a:endParaRPr lang="en-IN" sz="2900" dirty="0"/>
          </a:p>
        </p:txBody>
      </p:sp>
    </p:spTree>
    <p:extLst>
      <p:ext uri="{BB962C8B-B14F-4D97-AF65-F5344CB8AC3E}">
        <p14:creationId xmlns:p14="http://schemas.microsoft.com/office/powerpoint/2010/main" xmlns=""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885950" y="3933417"/>
            <a:ext cx="8501737" cy="2924583"/>
          </a:xfrm>
          <a:prstGeom prst="rect">
            <a:avLst/>
          </a:prstGeom>
          <a:noFill/>
          <a:ln w="9525">
            <a:noFill/>
            <a:miter lim="800000"/>
            <a:headEnd/>
            <a:tailEnd/>
          </a:ln>
          <a:effectLst/>
        </p:spPr>
      </p:pic>
      <p:pic>
        <p:nvPicPr>
          <p:cNvPr id="1027" name="Picture 3" descr="C:\Users\Krish\Pictures\Screenshots\Screenshot 2025-08-01 004200.png"/>
          <p:cNvPicPr>
            <a:picLocks noChangeAspect="1" noChangeArrowheads="1"/>
          </p:cNvPicPr>
          <p:nvPr/>
        </p:nvPicPr>
        <p:blipFill>
          <a:blip r:embed="rId3"/>
          <a:srcRect/>
          <a:stretch>
            <a:fillRect/>
          </a:stretch>
        </p:blipFill>
        <p:spPr bwMode="auto">
          <a:xfrm>
            <a:off x="0" y="1081087"/>
            <a:ext cx="9526587" cy="2952750"/>
          </a:xfrm>
          <a:prstGeom prst="rect">
            <a:avLst/>
          </a:prstGeom>
          <a:noFill/>
        </p:spPr>
      </p:pic>
    </p:spTree>
    <p:extLst>
      <p:ext uri="{BB962C8B-B14F-4D97-AF65-F5344CB8AC3E}">
        <p14:creationId xmlns:p14="http://schemas.microsoft.com/office/powerpoint/2010/main" xmlns="" val="148329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err="1" smtClean="0"/>
              <a:t>LearnMate</a:t>
            </a:r>
            <a:r>
              <a:rPr lang="en-US" sz="2000" dirty="0" smtClean="0"/>
              <a:t> presents an innovative solution to the challenge of navigating the overwhelming world of online learning by offering personalized, adaptive learning paths through </a:t>
            </a:r>
            <a:r>
              <a:rPr lang="en-US" sz="2000" dirty="0" err="1" smtClean="0"/>
              <a:t>Agentic</a:t>
            </a:r>
            <a:r>
              <a:rPr lang="en-US" sz="2000" dirty="0" smtClean="0"/>
              <a:t> AI. By leveraging powerful language models like Mistral and watsonx.ai, combined with </a:t>
            </a:r>
            <a:r>
              <a:rPr lang="en-US" sz="2000" dirty="0" err="1" smtClean="0"/>
              <a:t>vectorized</a:t>
            </a:r>
            <a:r>
              <a:rPr lang="en-US" sz="2000" dirty="0" smtClean="0"/>
              <a:t> document retrieval and user-centric design, the system can understand individual learner profiles and guide them toward their goals efficiently. With continuous feedback and contextual adaptation, </a:t>
            </a:r>
            <a:r>
              <a:rPr lang="en-US" sz="2000" dirty="0" err="1" smtClean="0"/>
              <a:t>LearnMate</a:t>
            </a:r>
            <a:r>
              <a:rPr lang="en-US" sz="2000" dirty="0" smtClean="0"/>
              <a:t> has the potential to transform how students explore, engage with, and excel in skill-based learning journeys.</a:t>
            </a:r>
            <a:endParaRPr lang="en-IN" sz="2000" dirty="0"/>
          </a:p>
        </p:txBody>
      </p:sp>
    </p:spTree>
    <p:extLst>
      <p:ext uri="{BB962C8B-B14F-4D97-AF65-F5344CB8AC3E}">
        <p14:creationId xmlns:p14="http://schemas.microsoft.com/office/powerpoint/2010/main" xmlns="" val="3183315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70000" lnSpcReduction="20000"/>
          </a:bodyPr>
          <a:lstStyle/>
          <a:p>
            <a:pPr marL="0" indent="0">
              <a:buNone/>
            </a:pPr>
            <a:endParaRPr lang="en-US" sz="2000" b="1" dirty="0"/>
          </a:p>
          <a:p>
            <a:r>
              <a:rPr lang="en-US" b="1" dirty="0" smtClean="0"/>
              <a:t>🔮 Future Scope</a:t>
            </a:r>
          </a:p>
          <a:p>
            <a:r>
              <a:rPr lang="en-US" b="1" dirty="0" smtClean="0"/>
              <a:t>Adaptive Assessments and Skill Tracking</a:t>
            </a:r>
            <a:r>
              <a:rPr lang="en-US" dirty="0" smtClean="0"/>
              <a:t/>
            </a:r>
            <a:br>
              <a:rPr lang="en-US" dirty="0" smtClean="0"/>
            </a:br>
            <a:r>
              <a:rPr lang="en-US" dirty="0" smtClean="0"/>
              <a:t>Integrate real-time quizzes and project evaluations to assess learners’ progress and dynamically update their learning paths with greater precision.</a:t>
            </a:r>
          </a:p>
          <a:p>
            <a:r>
              <a:rPr lang="en-US" b="1" dirty="0" smtClean="0"/>
              <a:t>Integration with MOOCs and LMS Platforms</a:t>
            </a:r>
            <a:r>
              <a:rPr lang="en-US" dirty="0" smtClean="0"/>
              <a:t/>
            </a:r>
            <a:br>
              <a:rPr lang="en-US" dirty="0" smtClean="0"/>
            </a:br>
            <a:r>
              <a:rPr lang="en-US" dirty="0" smtClean="0"/>
              <a:t>Connect </a:t>
            </a:r>
            <a:r>
              <a:rPr lang="en-US" dirty="0" err="1" smtClean="0"/>
              <a:t>LearnMate</a:t>
            </a:r>
            <a:r>
              <a:rPr lang="en-US" dirty="0" smtClean="0"/>
              <a:t> with platforms like </a:t>
            </a:r>
            <a:r>
              <a:rPr lang="en-US" dirty="0" err="1" smtClean="0"/>
              <a:t>Coursera</a:t>
            </a:r>
            <a:r>
              <a:rPr lang="en-US" dirty="0" smtClean="0"/>
              <a:t>, </a:t>
            </a:r>
            <a:r>
              <a:rPr lang="en-US" dirty="0" err="1" smtClean="0"/>
              <a:t>edX</a:t>
            </a:r>
            <a:r>
              <a:rPr lang="en-US" dirty="0" smtClean="0"/>
              <a:t>, </a:t>
            </a:r>
            <a:r>
              <a:rPr lang="en-US" dirty="0" err="1" smtClean="0"/>
              <a:t>Udemy</a:t>
            </a:r>
            <a:r>
              <a:rPr lang="en-US" dirty="0" smtClean="0"/>
              <a:t>, and institutional LMSs to recommend and track real course enrollments directly within the system.</a:t>
            </a:r>
          </a:p>
          <a:p>
            <a:r>
              <a:rPr lang="en-US" b="1" dirty="0" smtClean="0"/>
              <a:t>Multi-Agent Collaboration</a:t>
            </a:r>
            <a:r>
              <a:rPr lang="en-US" dirty="0" smtClean="0"/>
              <a:t/>
            </a:r>
            <a:br>
              <a:rPr lang="en-US" dirty="0" smtClean="0"/>
            </a:br>
            <a:r>
              <a:rPr lang="en-US" dirty="0" smtClean="0"/>
              <a:t>Introduce multiple specialized AI agents (e.g., Career Coach, Skill Assessor, Project Mentor) that collaboratively guide students in a more holistic learning experience.</a:t>
            </a:r>
          </a:p>
          <a:p>
            <a:r>
              <a:rPr lang="en-US" b="1" dirty="0" smtClean="0"/>
              <a:t>Mobile App Deployment</a:t>
            </a:r>
            <a:r>
              <a:rPr lang="en-US" dirty="0" smtClean="0"/>
              <a:t/>
            </a:r>
            <a:br>
              <a:rPr lang="en-US" dirty="0" smtClean="0"/>
            </a:br>
            <a:r>
              <a:rPr lang="en-US" dirty="0" smtClean="0"/>
              <a:t>Expand accessibility through a cross-platform mobile application, enabling learning-on-the-go with personalized notifications and progress reminders.</a:t>
            </a:r>
          </a:p>
          <a:p>
            <a:r>
              <a:rPr lang="en-US" b="1" dirty="0" err="1" smtClean="0"/>
              <a:t>Gamification</a:t>
            </a:r>
            <a:r>
              <a:rPr lang="en-US" b="1" dirty="0" smtClean="0"/>
              <a:t> Features</a:t>
            </a:r>
            <a:r>
              <a:rPr lang="en-US" dirty="0" smtClean="0"/>
              <a:t/>
            </a:r>
            <a:br>
              <a:rPr lang="en-US" dirty="0" smtClean="0"/>
            </a:br>
            <a:r>
              <a:rPr lang="en-US" dirty="0" smtClean="0"/>
              <a:t>Add achievements, </a:t>
            </a:r>
            <a:r>
              <a:rPr lang="en-US" dirty="0" err="1" smtClean="0"/>
              <a:t>leaderboards</a:t>
            </a:r>
            <a:r>
              <a:rPr lang="en-US" dirty="0" smtClean="0"/>
              <a:t>, and progress badges to improve learner engagement and motivation.</a:t>
            </a:r>
          </a:p>
          <a:p>
            <a:r>
              <a:rPr lang="en-US" b="1" dirty="0" smtClean="0"/>
              <a:t>Support for Non-Technical Domains</a:t>
            </a:r>
            <a:r>
              <a:rPr lang="en-US" dirty="0" smtClean="0"/>
              <a:t/>
            </a:r>
            <a:br>
              <a:rPr lang="en-US" dirty="0" smtClean="0"/>
            </a:br>
            <a:r>
              <a:rPr lang="en-US" dirty="0" smtClean="0"/>
              <a:t>Extend the system to support other disciplines like arts, humanities, and commerce by incorporating domain-specific learning paths and content.</a:t>
            </a:r>
          </a:p>
          <a:p>
            <a:r>
              <a:rPr lang="en-US" b="1" dirty="0" smtClean="0"/>
              <a:t>Multilingual and Voice Interaction Support</a:t>
            </a:r>
            <a:r>
              <a:rPr lang="en-US" dirty="0" smtClean="0"/>
              <a:t/>
            </a:r>
            <a:br>
              <a:rPr lang="en-US" dirty="0" smtClean="0"/>
            </a:br>
            <a:r>
              <a:rPr lang="en-US" dirty="0" smtClean="0"/>
              <a:t>Implement multilingual support and voice-based interaction to enhance accessibility for diverse learners across regions.</a:t>
            </a:r>
          </a:p>
          <a:p>
            <a:r>
              <a:rPr lang="en-US" b="1" dirty="0" smtClean="0"/>
              <a:t>Data-Driven Personalization with Learning Analytics</a:t>
            </a:r>
            <a:r>
              <a:rPr lang="en-US" dirty="0" smtClean="0"/>
              <a:t/>
            </a:r>
            <a:br>
              <a:rPr lang="en-US" dirty="0" smtClean="0"/>
            </a:br>
            <a:r>
              <a:rPr lang="en-US" dirty="0" smtClean="0"/>
              <a:t>Use advanced analytics to provide deeper insights into learning patterns and recommend strategies for improvement and time management.</a:t>
            </a:r>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92</TotalTime>
  <Words>865</Words>
  <Application>Microsoft Office PowerPoint</Application>
  <PresentationFormat>Custom</PresentationFormat>
  <Paragraphs>97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Problem Statement No.12 -Agentic AI for Personalized Course Pathways. </vt:lpstr>
      <vt:lpstr>OUTLINE</vt:lpstr>
      <vt:lpstr>Problem Statement</vt:lpstr>
      <vt:lpstr>Proposed Solution</vt:lpstr>
      <vt:lpstr>System  Approach</vt:lpstr>
      <vt:lpstr>Algorithm &amp; Deployment</vt:lpstr>
      <vt:lpstr>Result</vt:lpstr>
      <vt:lpstr>Conclusion</vt:lpstr>
      <vt:lpstr>Slide 9</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Krish</cp:lastModifiedBy>
  <cp:revision>25</cp:revision>
  <dcterms:created xsi:type="dcterms:W3CDTF">2021-05-26T16:50:10Z</dcterms:created>
  <dcterms:modified xsi:type="dcterms:W3CDTF">2025-07-31T19:36:38Z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