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946" y="1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85DE2-4544-4356-89BA-2D5B10A4A494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1F9B55E-41F3-45F9-B0BF-D055346E9115}">
      <dgm:prSet/>
      <dgm:spPr/>
      <dgm:t>
        <a:bodyPr/>
        <a:lstStyle/>
        <a:p>
          <a:r>
            <a:rPr lang="en-US" b="1"/>
            <a:t>The Evolution of Artificial Intelligence — From Logic to Agentic AI</a:t>
          </a:r>
          <a:endParaRPr lang="en-US"/>
        </a:p>
      </dgm:t>
    </dgm:pt>
    <dgm:pt modelId="{F7CD3CA2-BAD2-459D-86BA-8131F9FCF0BD}" type="parTrans" cxnId="{049C58F0-8D68-4AC8-B22C-8BA363CF9DFA}">
      <dgm:prSet/>
      <dgm:spPr/>
      <dgm:t>
        <a:bodyPr/>
        <a:lstStyle/>
        <a:p>
          <a:endParaRPr lang="en-US"/>
        </a:p>
      </dgm:t>
    </dgm:pt>
    <dgm:pt modelId="{7E393744-D129-4FD4-A173-95C032A6A7FA}" type="sibTrans" cxnId="{049C58F0-8D68-4AC8-B22C-8BA363CF9DFA}">
      <dgm:prSet/>
      <dgm:spPr/>
      <dgm:t>
        <a:bodyPr/>
        <a:lstStyle/>
        <a:p>
          <a:endParaRPr lang="en-US"/>
        </a:p>
      </dgm:t>
    </dgm:pt>
    <dgm:pt modelId="{A6FA968F-D211-4B7F-80AA-565DCA971231}" type="pres">
      <dgm:prSet presAssocID="{33585DE2-4544-4356-89BA-2D5B10A4A494}" presName="Name0" presStyleCnt="0">
        <dgm:presLayoutVars>
          <dgm:dir/>
          <dgm:animLvl val="lvl"/>
          <dgm:resizeHandles val="exact"/>
        </dgm:presLayoutVars>
      </dgm:prSet>
      <dgm:spPr/>
    </dgm:pt>
    <dgm:pt modelId="{C734AA4F-042F-404B-8562-7942BC95ED0E}" type="pres">
      <dgm:prSet presAssocID="{33585DE2-4544-4356-89BA-2D5B10A4A494}" presName="dummy" presStyleCnt="0"/>
      <dgm:spPr/>
    </dgm:pt>
    <dgm:pt modelId="{B620B45B-7423-415F-977E-3368304631EF}" type="pres">
      <dgm:prSet presAssocID="{33585DE2-4544-4356-89BA-2D5B10A4A494}" presName="linH" presStyleCnt="0"/>
      <dgm:spPr/>
    </dgm:pt>
    <dgm:pt modelId="{CE3CAE02-D56D-4CCB-A02F-DC5BF25A0A06}" type="pres">
      <dgm:prSet presAssocID="{33585DE2-4544-4356-89BA-2D5B10A4A494}" presName="padding1" presStyleCnt="0"/>
      <dgm:spPr/>
    </dgm:pt>
    <dgm:pt modelId="{37458DC9-DE72-4C69-ABF7-20112845286C}" type="pres">
      <dgm:prSet presAssocID="{81F9B55E-41F3-45F9-B0BF-D055346E9115}" presName="linV" presStyleCnt="0"/>
      <dgm:spPr/>
    </dgm:pt>
    <dgm:pt modelId="{58859E60-DE72-4A9F-9DF3-183123AAFCC1}" type="pres">
      <dgm:prSet presAssocID="{81F9B55E-41F3-45F9-B0BF-D055346E9115}" presName="spVertical1" presStyleCnt="0"/>
      <dgm:spPr/>
    </dgm:pt>
    <dgm:pt modelId="{CEE6D240-6185-41E0-B1AE-38C77CF67B6C}" type="pres">
      <dgm:prSet presAssocID="{81F9B55E-41F3-45F9-B0BF-D055346E9115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18473DA0-CC6B-4122-A368-E1F55D734EDB}" type="pres">
      <dgm:prSet presAssocID="{81F9B55E-41F3-45F9-B0BF-D055346E9115}" presName="spVertical2" presStyleCnt="0"/>
      <dgm:spPr/>
    </dgm:pt>
    <dgm:pt modelId="{4B79EBC6-674E-4BA5-B9F2-0943C23D9AB6}" type="pres">
      <dgm:prSet presAssocID="{81F9B55E-41F3-45F9-B0BF-D055346E9115}" presName="spVertical3" presStyleCnt="0"/>
      <dgm:spPr/>
    </dgm:pt>
    <dgm:pt modelId="{E39ED3F3-3537-449F-AD0C-203B1CDB49DD}" type="pres">
      <dgm:prSet presAssocID="{33585DE2-4544-4356-89BA-2D5B10A4A494}" presName="padding2" presStyleCnt="0"/>
      <dgm:spPr/>
    </dgm:pt>
    <dgm:pt modelId="{5681C49D-DBD0-4AC1-B5D5-92B8382D164F}" type="pres">
      <dgm:prSet presAssocID="{33585DE2-4544-4356-89BA-2D5B10A4A494}" presName="negArrow" presStyleCnt="0"/>
      <dgm:spPr/>
    </dgm:pt>
    <dgm:pt modelId="{3B78B0BC-4DC7-44CC-894F-3B2998FB55C3}" type="pres">
      <dgm:prSet presAssocID="{33585DE2-4544-4356-89BA-2D5B10A4A494}" presName="backgroundArrow" presStyleLbl="node1" presStyleIdx="0" presStyleCnt="1"/>
      <dgm:spPr/>
    </dgm:pt>
  </dgm:ptLst>
  <dgm:cxnLst>
    <dgm:cxn modelId="{EC30B903-65C5-452A-96DC-F3DC4110CA85}" type="presOf" srcId="{33585DE2-4544-4356-89BA-2D5B10A4A494}" destId="{A6FA968F-D211-4B7F-80AA-565DCA971231}" srcOrd="0" destOrd="0" presId="urn:microsoft.com/office/officeart/2005/8/layout/hProcess3"/>
    <dgm:cxn modelId="{D0470CBF-B8EE-4928-9DF2-A732E9112FBC}" type="presOf" srcId="{81F9B55E-41F3-45F9-B0BF-D055346E9115}" destId="{CEE6D240-6185-41E0-B1AE-38C77CF67B6C}" srcOrd="0" destOrd="0" presId="urn:microsoft.com/office/officeart/2005/8/layout/hProcess3"/>
    <dgm:cxn modelId="{049C58F0-8D68-4AC8-B22C-8BA363CF9DFA}" srcId="{33585DE2-4544-4356-89BA-2D5B10A4A494}" destId="{81F9B55E-41F3-45F9-B0BF-D055346E9115}" srcOrd="0" destOrd="0" parTransId="{F7CD3CA2-BAD2-459D-86BA-8131F9FCF0BD}" sibTransId="{7E393744-D129-4FD4-A173-95C032A6A7FA}"/>
    <dgm:cxn modelId="{FABA026A-3AEE-4649-95D0-BB1E9EC4B230}" type="presParOf" srcId="{A6FA968F-D211-4B7F-80AA-565DCA971231}" destId="{C734AA4F-042F-404B-8562-7942BC95ED0E}" srcOrd="0" destOrd="0" presId="urn:microsoft.com/office/officeart/2005/8/layout/hProcess3"/>
    <dgm:cxn modelId="{AB14E54E-731B-4795-819B-2984D7FFAC0E}" type="presParOf" srcId="{A6FA968F-D211-4B7F-80AA-565DCA971231}" destId="{B620B45B-7423-415F-977E-3368304631EF}" srcOrd="1" destOrd="0" presId="urn:microsoft.com/office/officeart/2005/8/layout/hProcess3"/>
    <dgm:cxn modelId="{F25BD03F-9B99-44C1-8797-C19A8117C40C}" type="presParOf" srcId="{B620B45B-7423-415F-977E-3368304631EF}" destId="{CE3CAE02-D56D-4CCB-A02F-DC5BF25A0A06}" srcOrd="0" destOrd="0" presId="urn:microsoft.com/office/officeart/2005/8/layout/hProcess3"/>
    <dgm:cxn modelId="{3F56E8DF-3580-4EC3-BFAD-C6EA2861E980}" type="presParOf" srcId="{B620B45B-7423-415F-977E-3368304631EF}" destId="{37458DC9-DE72-4C69-ABF7-20112845286C}" srcOrd="1" destOrd="0" presId="urn:microsoft.com/office/officeart/2005/8/layout/hProcess3"/>
    <dgm:cxn modelId="{474B7F8B-F8F9-4559-AEAF-7386F0A86E8F}" type="presParOf" srcId="{37458DC9-DE72-4C69-ABF7-20112845286C}" destId="{58859E60-DE72-4A9F-9DF3-183123AAFCC1}" srcOrd="0" destOrd="0" presId="urn:microsoft.com/office/officeart/2005/8/layout/hProcess3"/>
    <dgm:cxn modelId="{3A4834BE-D7D9-42B7-BF31-FB291F8166D6}" type="presParOf" srcId="{37458DC9-DE72-4C69-ABF7-20112845286C}" destId="{CEE6D240-6185-41E0-B1AE-38C77CF67B6C}" srcOrd="1" destOrd="0" presId="urn:microsoft.com/office/officeart/2005/8/layout/hProcess3"/>
    <dgm:cxn modelId="{D8066BD1-996F-42EC-9298-E116875016BE}" type="presParOf" srcId="{37458DC9-DE72-4C69-ABF7-20112845286C}" destId="{18473DA0-CC6B-4122-A368-E1F55D734EDB}" srcOrd="2" destOrd="0" presId="urn:microsoft.com/office/officeart/2005/8/layout/hProcess3"/>
    <dgm:cxn modelId="{86CF0ADB-DF5C-4F57-90F1-12F929829B9B}" type="presParOf" srcId="{37458DC9-DE72-4C69-ABF7-20112845286C}" destId="{4B79EBC6-674E-4BA5-B9F2-0943C23D9AB6}" srcOrd="3" destOrd="0" presId="urn:microsoft.com/office/officeart/2005/8/layout/hProcess3"/>
    <dgm:cxn modelId="{30A7C976-079C-4842-BCFB-B44FC2011E50}" type="presParOf" srcId="{B620B45B-7423-415F-977E-3368304631EF}" destId="{E39ED3F3-3537-449F-AD0C-203B1CDB49DD}" srcOrd="2" destOrd="0" presId="urn:microsoft.com/office/officeart/2005/8/layout/hProcess3"/>
    <dgm:cxn modelId="{2BF489DF-7A38-4417-97DF-ED21541DF9FD}" type="presParOf" srcId="{B620B45B-7423-415F-977E-3368304631EF}" destId="{5681C49D-DBD0-4AC1-B5D5-92B8382D164F}" srcOrd="3" destOrd="0" presId="urn:microsoft.com/office/officeart/2005/8/layout/hProcess3"/>
    <dgm:cxn modelId="{CA7765CE-362B-45CD-A698-D6A20A6719B2}" type="presParOf" srcId="{B620B45B-7423-415F-977E-3368304631EF}" destId="{3B78B0BC-4DC7-44CC-894F-3B2998FB55C3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FA1F92-EC18-4AD1-A507-B2ED290C5F6D}" type="doc">
      <dgm:prSet loTypeId="urn:microsoft.com/office/officeart/2005/8/layout/orgChart1" loCatId="hierarchy" qsTypeId="urn:microsoft.com/office/officeart/2005/8/quickstyle/simple3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76B79AB-3410-46A7-B73A-99EF9FEF49D2}">
      <dgm:prSet/>
      <dgm:spPr/>
      <dgm:t>
        <a:bodyPr/>
        <a:lstStyle/>
        <a:p>
          <a:r>
            <a:rPr lang="en-US" dirty="0"/>
            <a:t>Artificial Intelligence, or AI, means creating computers that can think and act like people.</a:t>
          </a:r>
        </a:p>
      </dgm:t>
    </dgm:pt>
    <dgm:pt modelId="{545C6356-76F3-475A-944D-61590DA3FCA0}" type="parTrans" cxnId="{0EA9E262-F7B5-47DE-B8C9-2E788F9E786C}">
      <dgm:prSet/>
      <dgm:spPr/>
      <dgm:t>
        <a:bodyPr/>
        <a:lstStyle/>
        <a:p>
          <a:endParaRPr lang="en-US"/>
        </a:p>
      </dgm:t>
    </dgm:pt>
    <dgm:pt modelId="{2870AD0E-6733-4565-84D8-870BB461561C}" type="sibTrans" cxnId="{0EA9E262-F7B5-47DE-B8C9-2E788F9E786C}">
      <dgm:prSet/>
      <dgm:spPr/>
      <dgm:t>
        <a:bodyPr/>
        <a:lstStyle/>
        <a:p>
          <a:endParaRPr lang="en-US"/>
        </a:p>
      </dgm:t>
    </dgm:pt>
    <dgm:pt modelId="{24B54851-B868-4743-809F-08EC7E18733E}">
      <dgm:prSet/>
      <dgm:spPr/>
      <dgm:t>
        <a:bodyPr/>
        <a:lstStyle/>
        <a:p>
          <a:r>
            <a:rPr lang="en-US" dirty="0"/>
            <a:t>Over time, AI has grown from simple rule-based systems to smart programs that can learn and make decisions.</a:t>
          </a:r>
        </a:p>
      </dgm:t>
    </dgm:pt>
    <dgm:pt modelId="{82F7062D-4047-4F41-9A27-6CCD46F788FF}" type="parTrans" cxnId="{34D43335-C5EA-4B8F-9CA2-D601FD32F20F}">
      <dgm:prSet/>
      <dgm:spPr/>
      <dgm:t>
        <a:bodyPr/>
        <a:lstStyle/>
        <a:p>
          <a:endParaRPr lang="en-US"/>
        </a:p>
      </dgm:t>
    </dgm:pt>
    <dgm:pt modelId="{1F634B7A-2ED4-4D74-899E-0E519F26FCE2}" type="sibTrans" cxnId="{34D43335-C5EA-4B8F-9CA2-D601FD32F20F}">
      <dgm:prSet/>
      <dgm:spPr/>
      <dgm:t>
        <a:bodyPr/>
        <a:lstStyle/>
        <a:p>
          <a:endParaRPr lang="en-US"/>
        </a:p>
      </dgm:t>
    </dgm:pt>
    <dgm:pt modelId="{5450D561-926D-4CF1-8B50-7F9F1904F1E1}" type="pres">
      <dgm:prSet presAssocID="{8FFA1F92-EC18-4AD1-A507-B2ED290C5F6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A5D7D2E-F66E-4C30-A8A8-0E7C60331FA0}" type="pres">
      <dgm:prSet presAssocID="{576B79AB-3410-46A7-B73A-99EF9FEF49D2}" presName="hierRoot1" presStyleCnt="0">
        <dgm:presLayoutVars>
          <dgm:hierBranch val="init"/>
        </dgm:presLayoutVars>
      </dgm:prSet>
      <dgm:spPr/>
    </dgm:pt>
    <dgm:pt modelId="{74495B24-441F-471F-A82D-B9DF8AD78E6D}" type="pres">
      <dgm:prSet presAssocID="{576B79AB-3410-46A7-B73A-99EF9FEF49D2}" presName="rootComposite1" presStyleCnt="0"/>
      <dgm:spPr/>
    </dgm:pt>
    <dgm:pt modelId="{ECEB1403-9A57-4F84-8B0A-54BED223CA2A}" type="pres">
      <dgm:prSet presAssocID="{576B79AB-3410-46A7-B73A-99EF9FEF49D2}" presName="rootText1" presStyleLbl="node0" presStyleIdx="0" presStyleCnt="2">
        <dgm:presLayoutVars>
          <dgm:chPref val="3"/>
        </dgm:presLayoutVars>
      </dgm:prSet>
      <dgm:spPr/>
    </dgm:pt>
    <dgm:pt modelId="{676AF3AB-20A2-4162-8664-C54F10335B63}" type="pres">
      <dgm:prSet presAssocID="{576B79AB-3410-46A7-B73A-99EF9FEF49D2}" presName="rootConnector1" presStyleLbl="node1" presStyleIdx="0" presStyleCnt="0"/>
      <dgm:spPr/>
    </dgm:pt>
    <dgm:pt modelId="{DC589512-1B5B-4360-80FE-9B4782AA210F}" type="pres">
      <dgm:prSet presAssocID="{576B79AB-3410-46A7-B73A-99EF9FEF49D2}" presName="hierChild2" presStyleCnt="0"/>
      <dgm:spPr/>
    </dgm:pt>
    <dgm:pt modelId="{FE6AE227-EE47-4D18-9B02-716F198CD957}" type="pres">
      <dgm:prSet presAssocID="{576B79AB-3410-46A7-B73A-99EF9FEF49D2}" presName="hierChild3" presStyleCnt="0"/>
      <dgm:spPr/>
    </dgm:pt>
    <dgm:pt modelId="{B16FE016-7EC5-4DDF-BBE1-89538F0C1C97}" type="pres">
      <dgm:prSet presAssocID="{24B54851-B868-4743-809F-08EC7E18733E}" presName="hierRoot1" presStyleCnt="0">
        <dgm:presLayoutVars>
          <dgm:hierBranch val="init"/>
        </dgm:presLayoutVars>
      </dgm:prSet>
      <dgm:spPr/>
    </dgm:pt>
    <dgm:pt modelId="{5BFBC527-4C75-4D40-97C9-895D63F0D1A2}" type="pres">
      <dgm:prSet presAssocID="{24B54851-B868-4743-809F-08EC7E18733E}" presName="rootComposite1" presStyleCnt="0"/>
      <dgm:spPr/>
    </dgm:pt>
    <dgm:pt modelId="{03E8830B-255F-4C28-B739-83B9880BBE84}" type="pres">
      <dgm:prSet presAssocID="{24B54851-B868-4743-809F-08EC7E18733E}" presName="rootText1" presStyleLbl="node0" presStyleIdx="1" presStyleCnt="2">
        <dgm:presLayoutVars>
          <dgm:chPref val="3"/>
        </dgm:presLayoutVars>
      </dgm:prSet>
      <dgm:spPr/>
    </dgm:pt>
    <dgm:pt modelId="{EAA70C4A-5D6D-41E6-A649-FF7D288A75A1}" type="pres">
      <dgm:prSet presAssocID="{24B54851-B868-4743-809F-08EC7E18733E}" presName="rootConnector1" presStyleLbl="node1" presStyleIdx="0" presStyleCnt="0"/>
      <dgm:spPr/>
    </dgm:pt>
    <dgm:pt modelId="{D9E928FF-C543-4919-A76A-15F311722472}" type="pres">
      <dgm:prSet presAssocID="{24B54851-B868-4743-809F-08EC7E18733E}" presName="hierChild2" presStyleCnt="0"/>
      <dgm:spPr/>
    </dgm:pt>
    <dgm:pt modelId="{96DFDEA2-921D-4F56-B4DB-0EAA2924C82D}" type="pres">
      <dgm:prSet presAssocID="{24B54851-B868-4743-809F-08EC7E18733E}" presName="hierChild3" presStyleCnt="0"/>
      <dgm:spPr/>
    </dgm:pt>
  </dgm:ptLst>
  <dgm:cxnLst>
    <dgm:cxn modelId="{05C23D10-454C-4AC1-B956-EE3FC889F6D7}" type="presOf" srcId="{24B54851-B868-4743-809F-08EC7E18733E}" destId="{03E8830B-255F-4C28-B739-83B9880BBE84}" srcOrd="0" destOrd="0" presId="urn:microsoft.com/office/officeart/2005/8/layout/orgChart1"/>
    <dgm:cxn modelId="{209CB31B-3553-411F-A1EE-0D59BED0FE0D}" type="presOf" srcId="{24B54851-B868-4743-809F-08EC7E18733E}" destId="{EAA70C4A-5D6D-41E6-A649-FF7D288A75A1}" srcOrd="1" destOrd="0" presId="urn:microsoft.com/office/officeart/2005/8/layout/orgChart1"/>
    <dgm:cxn modelId="{34D43335-C5EA-4B8F-9CA2-D601FD32F20F}" srcId="{8FFA1F92-EC18-4AD1-A507-B2ED290C5F6D}" destId="{24B54851-B868-4743-809F-08EC7E18733E}" srcOrd="1" destOrd="0" parTransId="{82F7062D-4047-4F41-9A27-6CCD46F788FF}" sibTransId="{1F634B7A-2ED4-4D74-899E-0E519F26FCE2}"/>
    <dgm:cxn modelId="{0EA9E262-F7B5-47DE-B8C9-2E788F9E786C}" srcId="{8FFA1F92-EC18-4AD1-A507-B2ED290C5F6D}" destId="{576B79AB-3410-46A7-B73A-99EF9FEF49D2}" srcOrd="0" destOrd="0" parTransId="{545C6356-76F3-475A-944D-61590DA3FCA0}" sibTransId="{2870AD0E-6733-4565-84D8-870BB461561C}"/>
    <dgm:cxn modelId="{424708B6-9B5F-4EB3-970E-FCEA99AAC16D}" type="presOf" srcId="{8FFA1F92-EC18-4AD1-A507-B2ED290C5F6D}" destId="{5450D561-926D-4CF1-8B50-7F9F1904F1E1}" srcOrd="0" destOrd="0" presId="urn:microsoft.com/office/officeart/2005/8/layout/orgChart1"/>
    <dgm:cxn modelId="{9F755ED1-C4EE-4E6E-8ED4-1B1CBCA025ED}" type="presOf" srcId="{576B79AB-3410-46A7-B73A-99EF9FEF49D2}" destId="{676AF3AB-20A2-4162-8664-C54F10335B63}" srcOrd="1" destOrd="0" presId="urn:microsoft.com/office/officeart/2005/8/layout/orgChart1"/>
    <dgm:cxn modelId="{970601FD-4FD6-466E-93DC-B7B9C338A9EE}" type="presOf" srcId="{576B79AB-3410-46A7-B73A-99EF9FEF49D2}" destId="{ECEB1403-9A57-4F84-8B0A-54BED223CA2A}" srcOrd="0" destOrd="0" presId="urn:microsoft.com/office/officeart/2005/8/layout/orgChart1"/>
    <dgm:cxn modelId="{9A5C97AB-46F5-4002-B007-168B66545BF3}" type="presParOf" srcId="{5450D561-926D-4CF1-8B50-7F9F1904F1E1}" destId="{CA5D7D2E-F66E-4C30-A8A8-0E7C60331FA0}" srcOrd="0" destOrd="0" presId="urn:microsoft.com/office/officeart/2005/8/layout/orgChart1"/>
    <dgm:cxn modelId="{1FAEB68D-597A-480E-8DE6-14DDABF7EE42}" type="presParOf" srcId="{CA5D7D2E-F66E-4C30-A8A8-0E7C60331FA0}" destId="{74495B24-441F-471F-A82D-B9DF8AD78E6D}" srcOrd="0" destOrd="0" presId="urn:microsoft.com/office/officeart/2005/8/layout/orgChart1"/>
    <dgm:cxn modelId="{019E8C17-7A95-446F-81D7-96442CBBEC75}" type="presParOf" srcId="{74495B24-441F-471F-A82D-B9DF8AD78E6D}" destId="{ECEB1403-9A57-4F84-8B0A-54BED223CA2A}" srcOrd="0" destOrd="0" presId="urn:microsoft.com/office/officeart/2005/8/layout/orgChart1"/>
    <dgm:cxn modelId="{59CDC6B4-308D-40B5-A976-6BD174442A36}" type="presParOf" srcId="{74495B24-441F-471F-A82D-B9DF8AD78E6D}" destId="{676AF3AB-20A2-4162-8664-C54F10335B63}" srcOrd="1" destOrd="0" presId="urn:microsoft.com/office/officeart/2005/8/layout/orgChart1"/>
    <dgm:cxn modelId="{40AC9C46-1055-446F-90B6-EB5E235B8C2F}" type="presParOf" srcId="{CA5D7D2E-F66E-4C30-A8A8-0E7C60331FA0}" destId="{DC589512-1B5B-4360-80FE-9B4782AA210F}" srcOrd="1" destOrd="0" presId="urn:microsoft.com/office/officeart/2005/8/layout/orgChart1"/>
    <dgm:cxn modelId="{93CE7E6F-9EE6-4971-994E-BCB763A77D32}" type="presParOf" srcId="{CA5D7D2E-F66E-4C30-A8A8-0E7C60331FA0}" destId="{FE6AE227-EE47-4D18-9B02-716F198CD957}" srcOrd="2" destOrd="0" presId="urn:microsoft.com/office/officeart/2005/8/layout/orgChart1"/>
    <dgm:cxn modelId="{7F097CF7-788E-45C6-970D-A41ECCD4F2D9}" type="presParOf" srcId="{5450D561-926D-4CF1-8B50-7F9F1904F1E1}" destId="{B16FE016-7EC5-4DDF-BBE1-89538F0C1C97}" srcOrd="1" destOrd="0" presId="urn:microsoft.com/office/officeart/2005/8/layout/orgChart1"/>
    <dgm:cxn modelId="{20C76DBE-AE5B-41B9-AB46-362A6A7A9C75}" type="presParOf" srcId="{B16FE016-7EC5-4DDF-BBE1-89538F0C1C97}" destId="{5BFBC527-4C75-4D40-97C9-895D63F0D1A2}" srcOrd="0" destOrd="0" presId="urn:microsoft.com/office/officeart/2005/8/layout/orgChart1"/>
    <dgm:cxn modelId="{19297DDE-24AE-45E8-BD30-D249F2A0BC72}" type="presParOf" srcId="{5BFBC527-4C75-4D40-97C9-895D63F0D1A2}" destId="{03E8830B-255F-4C28-B739-83B9880BBE84}" srcOrd="0" destOrd="0" presId="urn:microsoft.com/office/officeart/2005/8/layout/orgChart1"/>
    <dgm:cxn modelId="{5C7BC8C5-2C79-4E87-86EF-00B53F0947DF}" type="presParOf" srcId="{5BFBC527-4C75-4D40-97C9-895D63F0D1A2}" destId="{EAA70C4A-5D6D-41E6-A649-FF7D288A75A1}" srcOrd="1" destOrd="0" presId="urn:microsoft.com/office/officeart/2005/8/layout/orgChart1"/>
    <dgm:cxn modelId="{E9DC193B-FFDC-4FD3-B015-A7B9B4E3887F}" type="presParOf" srcId="{B16FE016-7EC5-4DDF-BBE1-89538F0C1C97}" destId="{D9E928FF-C543-4919-A76A-15F311722472}" srcOrd="1" destOrd="0" presId="urn:microsoft.com/office/officeart/2005/8/layout/orgChart1"/>
    <dgm:cxn modelId="{D7806725-5714-447A-99D9-007A63F46714}" type="presParOf" srcId="{B16FE016-7EC5-4DDF-BBE1-89538F0C1C97}" destId="{96DFDEA2-921D-4F56-B4DB-0EAA2924C82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B026DC-2509-4C29-B85F-55C6C54F0C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CA4DA56-6C76-496B-9C17-C21B8C8E5510}">
      <dgm:prSet/>
      <dgm:spPr/>
      <dgm:t>
        <a:bodyPr/>
        <a:lstStyle/>
        <a:p>
          <a:r>
            <a:rPr lang="en-US" b="1" i="1" u="sng"/>
            <a:t>Aristotle’s Logic – The Start of Reasoning</a:t>
          </a:r>
          <a:endParaRPr lang="en-US"/>
        </a:p>
      </dgm:t>
    </dgm:pt>
    <dgm:pt modelId="{CAF0DB94-5521-41B5-8805-3969FF77C7CE}" type="parTrans" cxnId="{E3B749DB-BF91-47B8-A900-6F0121D45C89}">
      <dgm:prSet/>
      <dgm:spPr/>
      <dgm:t>
        <a:bodyPr/>
        <a:lstStyle/>
        <a:p>
          <a:endParaRPr lang="en-US"/>
        </a:p>
      </dgm:t>
    </dgm:pt>
    <dgm:pt modelId="{68F02749-9BCC-4595-BE57-ACE91E4E54C1}" type="sibTrans" cxnId="{E3B749DB-BF91-47B8-A900-6F0121D45C89}">
      <dgm:prSet/>
      <dgm:spPr/>
      <dgm:t>
        <a:bodyPr/>
        <a:lstStyle/>
        <a:p>
          <a:endParaRPr lang="en-US"/>
        </a:p>
      </dgm:t>
    </dgm:pt>
    <dgm:pt modelId="{239DC60E-1CF8-4484-B16B-52F75BEE7B99}" type="pres">
      <dgm:prSet presAssocID="{FCB026DC-2509-4C29-B85F-55C6C54F0C9D}" presName="linear" presStyleCnt="0">
        <dgm:presLayoutVars>
          <dgm:animLvl val="lvl"/>
          <dgm:resizeHandles val="exact"/>
        </dgm:presLayoutVars>
      </dgm:prSet>
      <dgm:spPr/>
    </dgm:pt>
    <dgm:pt modelId="{143229D4-22B0-4E09-A740-80293E1997C9}" type="pres">
      <dgm:prSet presAssocID="{2CA4DA56-6C76-496B-9C17-C21B8C8E551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349EB3B-2AC3-4B77-9F96-B6E8380F45FA}" type="presOf" srcId="{FCB026DC-2509-4C29-B85F-55C6C54F0C9D}" destId="{239DC60E-1CF8-4484-B16B-52F75BEE7B99}" srcOrd="0" destOrd="0" presId="urn:microsoft.com/office/officeart/2005/8/layout/vList2"/>
    <dgm:cxn modelId="{472D33C0-BF2F-435F-8523-EDB0FF6F1407}" type="presOf" srcId="{2CA4DA56-6C76-496B-9C17-C21B8C8E5510}" destId="{143229D4-22B0-4E09-A740-80293E1997C9}" srcOrd="0" destOrd="0" presId="urn:microsoft.com/office/officeart/2005/8/layout/vList2"/>
    <dgm:cxn modelId="{E3B749DB-BF91-47B8-A900-6F0121D45C89}" srcId="{FCB026DC-2509-4C29-B85F-55C6C54F0C9D}" destId="{2CA4DA56-6C76-496B-9C17-C21B8C8E5510}" srcOrd="0" destOrd="0" parTransId="{CAF0DB94-5521-41B5-8805-3969FF77C7CE}" sibTransId="{68F02749-9BCC-4595-BE57-ACE91E4E54C1}"/>
    <dgm:cxn modelId="{0A92269F-251A-45F8-AE73-50D8BC53A7DD}" type="presParOf" srcId="{239DC60E-1CF8-4484-B16B-52F75BEE7B99}" destId="{143229D4-22B0-4E09-A740-80293E1997C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245A6A-6AD6-46FC-9588-A49275D61CB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83AD59-CA6B-4883-8C96-3665F6060D83}">
      <dgm:prSet/>
      <dgm:spPr/>
      <dgm:t>
        <a:bodyPr/>
        <a:lstStyle/>
        <a:p>
          <a:r>
            <a:rPr lang="en-US" b="1" dirty="0"/>
            <a:t>What Are LLMs?</a:t>
          </a:r>
          <a:endParaRPr lang="en-US" dirty="0"/>
        </a:p>
      </dgm:t>
    </dgm:pt>
    <dgm:pt modelId="{EEDA8746-9962-48F3-8A83-34A045F32CFB}" type="parTrans" cxnId="{211D9C12-165F-4957-98FC-0264CE8D8957}">
      <dgm:prSet/>
      <dgm:spPr/>
      <dgm:t>
        <a:bodyPr/>
        <a:lstStyle/>
        <a:p>
          <a:endParaRPr lang="en-US"/>
        </a:p>
      </dgm:t>
    </dgm:pt>
    <dgm:pt modelId="{1C86B740-2E88-4180-9026-E739A0BC2E59}" type="sibTrans" cxnId="{211D9C12-165F-4957-98FC-0264CE8D8957}">
      <dgm:prSet/>
      <dgm:spPr/>
      <dgm:t>
        <a:bodyPr/>
        <a:lstStyle/>
        <a:p>
          <a:endParaRPr lang="en-US"/>
        </a:p>
      </dgm:t>
    </dgm:pt>
    <dgm:pt modelId="{4F63F9C5-2216-44D0-A21A-B9AA6E878540}">
      <dgm:prSet/>
      <dgm:spPr/>
      <dgm:t>
        <a:bodyPr/>
        <a:lstStyle/>
        <a:p>
          <a:r>
            <a:rPr lang="en-US"/>
            <a:t>Large Language Models (LLMs) are AI systems trained to understand and generate text.</a:t>
          </a:r>
        </a:p>
      </dgm:t>
    </dgm:pt>
    <dgm:pt modelId="{4FE530E5-42A4-4776-8D2E-9C27FF795856}" type="parTrans" cxnId="{2ED96B3A-CAE1-4B8A-8648-1FD3DB4A008B}">
      <dgm:prSet/>
      <dgm:spPr/>
      <dgm:t>
        <a:bodyPr/>
        <a:lstStyle/>
        <a:p>
          <a:endParaRPr lang="en-US"/>
        </a:p>
      </dgm:t>
    </dgm:pt>
    <dgm:pt modelId="{BFFD6C0F-0B87-4430-A299-826C9DD0C09C}" type="sibTrans" cxnId="{2ED96B3A-CAE1-4B8A-8648-1FD3DB4A008B}">
      <dgm:prSet/>
      <dgm:spPr/>
      <dgm:t>
        <a:bodyPr/>
        <a:lstStyle/>
        <a:p>
          <a:endParaRPr lang="en-US"/>
        </a:p>
      </dgm:t>
    </dgm:pt>
    <dgm:pt modelId="{A1544CB0-1634-4A82-9597-DE92352B9B48}">
      <dgm:prSet/>
      <dgm:spPr/>
      <dgm:t>
        <a:bodyPr/>
        <a:lstStyle/>
        <a:p>
          <a:r>
            <a:rPr lang="en-US"/>
            <a:t>They learn patterns from huge text datasets to predict the next word in a sentence.</a:t>
          </a:r>
        </a:p>
      </dgm:t>
    </dgm:pt>
    <dgm:pt modelId="{9BDF8E77-1CA1-45BB-AE1F-0594D433F701}" type="parTrans" cxnId="{07B9E005-6E24-4EE9-8295-98BB7FB20080}">
      <dgm:prSet/>
      <dgm:spPr/>
      <dgm:t>
        <a:bodyPr/>
        <a:lstStyle/>
        <a:p>
          <a:endParaRPr lang="en-US"/>
        </a:p>
      </dgm:t>
    </dgm:pt>
    <dgm:pt modelId="{4B73D6D3-0370-4900-9D68-FFA4C0131B88}" type="sibTrans" cxnId="{07B9E005-6E24-4EE9-8295-98BB7FB20080}">
      <dgm:prSet/>
      <dgm:spPr/>
      <dgm:t>
        <a:bodyPr/>
        <a:lstStyle/>
        <a:p>
          <a:endParaRPr lang="en-US"/>
        </a:p>
      </dgm:t>
    </dgm:pt>
    <dgm:pt modelId="{2870671D-A5A2-4508-B8E5-E061F9754BED}">
      <dgm:prSet/>
      <dgm:spPr/>
      <dgm:t>
        <a:bodyPr/>
        <a:lstStyle/>
        <a:p>
          <a:r>
            <a:rPr lang="en-US"/>
            <a:t>Examples: GPT, Gemini, Claude, LLaMA.</a:t>
          </a:r>
          <a:r>
            <a:rPr lang="en-US" b="1"/>
            <a:t> </a:t>
          </a:r>
          <a:endParaRPr lang="en-US"/>
        </a:p>
      </dgm:t>
    </dgm:pt>
    <dgm:pt modelId="{090F1718-2E4D-4CDF-BA5D-8D37A47CC3A6}" type="parTrans" cxnId="{9B4B2676-5E5F-428F-B455-73F2BC7BD779}">
      <dgm:prSet/>
      <dgm:spPr/>
      <dgm:t>
        <a:bodyPr/>
        <a:lstStyle/>
        <a:p>
          <a:endParaRPr lang="en-US"/>
        </a:p>
      </dgm:t>
    </dgm:pt>
    <dgm:pt modelId="{53D046D8-D4BD-4264-9BBF-9085EA22BE42}" type="sibTrans" cxnId="{9B4B2676-5E5F-428F-B455-73F2BC7BD779}">
      <dgm:prSet/>
      <dgm:spPr/>
      <dgm:t>
        <a:bodyPr/>
        <a:lstStyle/>
        <a:p>
          <a:endParaRPr lang="en-US"/>
        </a:p>
      </dgm:t>
    </dgm:pt>
    <dgm:pt modelId="{C18BD12D-71CE-4E4F-8FBC-B9818B6D9773}" type="pres">
      <dgm:prSet presAssocID="{88245A6A-6AD6-46FC-9588-A49275D61CB6}" presName="linearFlow" presStyleCnt="0">
        <dgm:presLayoutVars>
          <dgm:dir/>
          <dgm:resizeHandles val="exact"/>
        </dgm:presLayoutVars>
      </dgm:prSet>
      <dgm:spPr/>
    </dgm:pt>
    <dgm:pt modelId="{EE8ED4BE-A478-4BCF-B8DC-BE1BEF9F9ADF}" type="pres">
      <dgm:prSet presAssocID="{E483AD59-CA6B-4883-8C96-3665F6060D83}" presName="composite" presStyleCnt="0"/>
      <dgm:spPr/>
    </dgm:pt>
    <dgm:pt modelId="{238D889D-9943-427A-83A5-FCBE20982919}" type="pres">
      <dgm:prSet presAssocID="{E483AD59-CA6B-4883-8C96-3665F6060D83}" presName="imgShp" presStyleLbl="fgImgPlace1" presStyleIdx="0" presStyleCnt="4"/>
      <dgm:spPr/>
    </dgm:pt>
    <dgm:pt modelId="{BCAF2B49-0BC8-447D-95A1-24F71C7DFCEC}" type="pres">
      <dgm:prSet presAssocID="{E483AD59-CA6B-4883-8C96-3665F6060D83}" presName="txShp" presStyleLbl="node1" presStyleIdx="0" presStyleCnt="4" custFlipVert="1" custScaleY="102182">
        <dgm:presLayoutVars>
          <dgm:bulletEnabled val="1"/>
        </dgm:presLayoutVars>
      </dgm:prSet>
      <dgm:spPr/>
    </dgm:pt>
    <dgm:pt modelId="{162E46D0-A0E3-4CAA-8468-3A6D4BA70105}" type="pres">
      <dgm:prSet presAssocID="{1C86B740-2E88-4180-9026-E739A0BC2E59}" presName="spacing" presStyleCnt="0"/>
      <dgm:spPr/>
    </dgm:pt>
    <dgm:pt modelId="{62E86FF7-78C6-4509-A657-A2779C5E2414}" type="pres">
      <dgm:prSet presAssocID="{4F63F9C5-2216-44D0-A21A-B9AA6E878540}" presName="composite" presStyleCnt="0"/>
      <dgm:spPr/>
    </dgm:pt>
    <dgm:pt modelId="{B0EB3205-6D5B-42FB-B197-F25AD9585939}" type="pres">
      <dgm:prSet presAssocID="{4F63F9C5-2216-44D0-A21A-B9AA6E878540}" presName="imgShp" presStyleLbl="fgImgPlace1" presStyleIdx="1" presStyleCnt="4"/>
      <dgm:spPr/>
    </dgm:pt>
    <dgm:pt modelId="{60272DEC-A309-4E9A-91CD-215EAEFC7241}" type="pres">
      <dgm:prSet presAssocID="{4F63F9C5-2216-44D0-A21A-B9AA6E878540}" presName="txShp" presStyleLbl="node1" presStyleIdx="1" presStyleCnt="4">
        <dgm:presLayoutVars>
          <dgm:bulletEnabled val="1"/>
        </dgm:presLayoutVars>
      </dgm:prSet>
      <dgm:spPr/>
    </dgm:pt>
    <dgm:pt modelId="{26272DC5-97BE-4131-B590-44587FD1C5DC}" type="pres">
      <dgm:prSet presAssocID="{BFFD6C0F-0B87-4430-A299-826C9DD0C09C}" presName="spacing" presStyleCnt="0"/>
      <dgm:spPr/>
    </dgm:pt>
    <dgm:pt modelId="{9F4FD620-ED45-4BDB-9B86-EB144859F064}" type="pres">
      <dgm:prSet presAssocID="{A1544CB0-1634-4A82-9597-DE92352B9B48}" presName="composite" presStyleCnt="0"/>
      <dgm:spPr/>
    </dgm:pt>
    <dgm:pt modelId="{BCCDD169-A323-4279-B5C2-1F7132FA284A}" type="pres">
      <dgm:prSet presAssocID="{A1544CB0-1634-4A82-9597-DE92352B9B48}" presName="imgShp" presStyleLbl="fgImgPlace1" presStyleIdx="2" presStyleCnt="4"/>
      <dgm:spPr/>
    </dgm:pt>
    <dgm:pt modelId="{38206CC5-6999-4EC7-A8BC-E83B6185D46B}" type="pres">
      <dgm:prSet presAssocID="{A1544CB0-1634-4A82-9597-DE92352B9B48}" presName="txShp" presStyleLbl="node1" presStyleIdx="2" presStyleCnt="4">
        <dgm:presLayoutVars>
          <dgm:bulletEnabled val="1"/>
        </dgm:presLayoutVars>
      </dgm:prSet>
      <dgm:spPr/>
    </dgm:pt>
    <dgm:pt modelId="{EA61206C-2EC9-4A7C-91A3-B524F21991EC}" type="pres">
      <dgm:prSet presAssocID="{4B73D6D3-0370-4900-9D68-FFA4C0131B88}" presName="spacing" presStyleCnt="0"/>
      <dgm:spPr/>
    </dgm:pt>
    <dgm:pt modelId="{04BD2DA5-D84B-4B8A-BD7B-7312290E687F}" type="pres">
      <dgm:prSet presAssocID="{2870671D-A5A2-4508-B8E5-E061F9754BED}" presName="composite" presStyleCnt="0"/>
      <dgm:spPr/>
    </dgm:pt>
    <dgm:pt modelId="{BCCD3EDE-6A2B-4DBF-9708-9C10779A9EB4}" type="pres">
      <dgm:prSet presAssocID="{2870671D-A5A2-4508-B8E5-E061F9754BED}" presName="imgShp" presStyleLbl="fgImgPlace1" presStyleIdx="3" presStyleCnt="4"/>
      <dgm:spPr/>
    </dgm:pt>
    <dgm:pt modelId="{A158C792-434A-4524-B591-33BA94D238F9}" type="pres">
      <dgm:prSet presAssocID="{2870671D-A5A2-4508-B8E5-E061F9754BED}" presName="txShp" presStyleLbl="node1" presStyleIdx="3" presStyleCnt="4">
        <dgm:presLayoutVars>
          <dgm:bulletEnabled val="1"/>
        </dgm:presLayoutVars>
      </dgm:prSet>
      <dgm:spPr/>
    </dgm:pt>
  </dgm:ptLst>
  <dgm:cxnLst>
    <dgm:cxn modelId="{07B9E005-6E24-4EE9-8295-98BB7FB20080}" srcId="{88245A6A-6AD6-46FC-9588-A49275D61CB6}" destId="{A1544CB0-1634-4A82-9597-DE92352B9B48}" srcOrd="2" destOrd="0" parTransId="{9BDF8E77-1CA1-45BB-AE1F-0594D433F701}" sibTransId="{4B73D6D3-0370-4900-9D68-FFA4C0131B88}"/>
    <dgm:cxn modelId="{211D9C12-165F-4957-98FC-0264CE8D8957}" srcId="{88245A6A-6AD6-46FC-9588-A49275D61CB6}" destId="{E483AD59-CA6B-4883-8C96-3665F6060D83}" srcOrd="0" destOrd="0" parTransId="{EEDA8746-9962-48F3-8A83-34A045F32CFB}" sibTransId="{1C86B740-2E88-4180-9026-E739A0BC2E59}"/>
    <dgm:cxn modelId="{6AA28F2A-F350-4A72-8B83-1A6414936C7D}" type="presOf" srcId="{88245A6A-6AD6-46FC-9588-A49275D61CB6}" destId="{C18BD12D-71CE-4E4F-8FBC-B9818B6D9773}" srcOrd="0" destOrd="0" presId="urn:microsoft.com/office/officeart/2005/8/layout/vList3"/>
    <dgm:cxn modelId="{2ED96B3A-CAE1-4B8A-8648-1FD3DB4A008B}" srcId="{88245A6A-6AD6-46FC-9588-A49275D61CB6}" destId="{4F63F9C5-2216-44D0-A21A-B9AA6E878540}" srcOrd="1" destOrd="0" parTransId="{4FE530E5-42A4-4776-8D2E-9C27FF795856}" sibTransId="{BFFD6C0F-0B87-4430-A299-826C9DD0C09C}"/>
    <dgm:cxn modelId="{9B4B2676-5E5F-428F-B455-73F2BC7BD779}" srcId="{88245A6A-6AD6-46FC-9588-A49275D61CB6}" destId="{2870671D-A5A2-4508-B8E5-E061F9754BED}" srcOrd="3" destOrd="0" parTransId="{090F1718-2E4D-4CDF-BA5D-8D37A47CC3A6}" sibTransId="{53D046D8-D4BD-4264-9BBF-9085EA22BE42}"/>
    <dgm:cxn modelId="{A77856BE-9975-4852-A20A-F9200D9EE6B5}" type="presOf" srcId="{2870671D-A5A2-4508-B8E5-E061F9754BED}" destId="{A158C792-434A-4524-B591-33BA94D238F9}" srcOrd="0" destOrd="0" presId="urn:microsoft.com/office/officeart/2005/8/layout/vList3"/>
    <dgm:cxn modelId="{EB4C95CA-F6F2-4FDA-A200-3D306A305493}" type="presOf" srcId="{4F63F9C5-2216-44D0-A21A-B9AA6E878540}" destId="{60272DEC-A309-4E9A-91CD-215EAEFC7241}" srcOrd="0" destOrd="0" presId="urn:microsoft.com/office/officeart/2005/8/layout/vList3"/>
    <dgm:cxn modelId="{E33A33D1-8430-4056-A582-AD90E0B3A1FE}" type="presOf" srcId="{A1544CB0-1634-4A82-9597-DE92352B9B48}" destId="{38206CC5-6999-4EC7-A8BC-E83B6185D46B}" srcOrd="0" destOrd="0" presId="urn:microsoft.com/office/officeart/2005/8/layout/vList3"/>
    <dgm:cxn modelId="{318A69F9-9F52-4A20-8FEE-9EF2E2F19084}" type="presOf" srcId="{E483AD59-CA6B-4883-8C96-3665F6060D83}" destId="{BCAF2B49-0BC8-447D-95A1-24F71C7DFCEC}" srcOrd="0" destOrd="0" presId="urn:microsoft.com/office/officeart/2005/8/layout/vList3"/>
    <dgm:cxn modelId="{DD39FDCC-726C-406D-A787-29A88436EC01}" type="presParOf" srcId="{C18BD12D-71CE-4E4F-8FBC-B9818B6D9773}" destId="{EE8ED4BE-A478-4BCF-B8DC-BE1BEF9F9ADF}" srcOrd="0" destOrd="0" presId="urn:microsoft.com/office/officeart/2005/8/layout/vList3"/>
    <dgm:cxn modelId="{0AA86ED1-C5A0-4232-AB74-61CEA9960179}" type="presParOf" srcId="{EE8ED4BE-A478-4BCF-B8DC-BE1BEF9F9ADF}" destId="{238D889D-9943-427A-83A5-FCBE20982919}" srcOrd="0" destOrd="0" presId="urn:microsoft.com/office/officeart/2005/8/layout/vList3"/>
    <dgm:cxn modelId="{062128C8-AD1B-4F70-8727-816DACF6F74D}" type="presParOf" srcId="{EE8ED4BE-A478-4BCF-B8DC-BE1BEF9F9ADF}" destId="{BCAF2B49-0BC8-447D-95A1-24F71C7DFCEC}" srcOrd="1" destOrd="0" presId="urn:microsoft.com/office/officeart/2005/8/layout/vList3"/>
    <dgm:cxn modelId="{716F624E-F367-453F-A144-A3A3BB209692}" type="presParOf" srcId="{C18BD12D-71CE-4E4F-8FBC-B9818B6D9773}" destId="{162E46D0-A0E3-4CAA-8468-3A6D4BA70105}" srcOrd="1" destOrd="0" presId="urn:microsoft.com/office/officeart/2005/8/layout/vList3"/>
    <dgm:cxn modelId="{AA9423EC-0068-4460-85D4-A9345951D5BC}" type="presParOf" srcId="{C18BD12D-71CE-4E4F-8FBC-B9818B6D9773}" destId="{62E86FF7-78C6-4509-A657-A2779C5E2414}" srcOrd="2" destOrd="0" presId="urn:microsoft.com/office/officeart/2005/8/layout/vList3"/>
    <dgm:cxn modelId="{89D56FE2-7B20-43CC-A225-CA33791DAB4F}" type="presParOf" srcId="{62E86FF7-78C6-4509-A657-A2779C5E2414}" destId="{B0EB3205-6D5B-42FB-B197-F25AD9585939}" srcOrd="0" destOrd="0" presId="urn:microsoft.com/office/officeart/2005/8/layout/vList3"/>
    <dgm:cxn modelId="{391411C4-6474-4EC0-94A5-D6117D389B82}" type="presParOf" srcId="{62E86FF7-78C6-4509-A657-A2779C5E2414}" destId="{60272DEC-A309-4E9A-91CD-215EAEFC7241}" srcOrd="1" destOrd="0" presId="urn:microsoft.com/office/officeart/2005/8/layout/vList3"/>
    <dgm:cxn modelId="{68440D66-875F-400B-A30A-268F78BEF5F4}" type="presParOf" srcId="{C18BD12D-71CE-4E4F-8FBC-B9818B6D9773}" destId="{26272DC5-97BE-4131-B590-44587FD1C5DC}" srcOrd="3" destOrd="0" presId="urn:microsoft.com/office/officeart/2005/8/layout/vList3"/>
    <dgm:cxn modelId="{F311579B-B5C4-48F6-BB36-53DAD6F44F87}" type="presParOf" srcId="{C18BD12D-71CE-4E4F-8FBC-B9818B6D9773}" destId="{9F4FD620-ED45-4BDB-9B86-EB144859F064}" srcOrd="4" destOrd="0" presId="urn:microsoft.com/office/officeart/2005/8/layout/vList3"/>
    <dgm:cxn modelId="{14BCA026-AD76-4F81-B0FB-E7303E4C5FD3}" type="presParOf" srcId="{9F4FD620-ED45-4BDB-9B86-EB144859F064}" destId="{BCCDD169-A323-4279-B5C2-1F7132FA284A}" srcOrd="0" destOrd="0" presId="urn:microsoft.com/office/officeart/2005/8/layout/vList3"/>
    <dgm:cxn modelId="{F88D5BBD-405B-4D75-8ADD-80D1461FBCBD}" type="presParOf" srcId="{9F4FD620-ED45-4BDB-9B86-EB144859F064}" destId="{38206CC5-6999-4EC7-A8BC-E83B6185D46B}" srcOrd="1" destOrd="0" presId="urn:microsoft.com/office/officeart/2005/8/layout/vList3"/>
    <dgm:cxn modelId="{630BCD4F-8A73-4176-9493-66654435EBC4}" type="presParOf" srcId="{C18BD12D-71CE-4E4F-8FBC-B9818B6D9773}" destId="{EA61206C-2EC9-4A7C-91A3-B524F21991EC}" srcOrd="5" destOrd="0" presId="urn:microsoft.com/office/officeart/2005/8/layout/vList3"/>
    <dgm:cxn modelId="{151F4E4F-58C3-44AE-8B7E-A477F3E1D1BD}" type="presParOf" srcId="{C18BD12D-71CE-4E4F-8FBC-B9818B6D9773}" destId="{04BD2DA5-D84B-4B8A-BD7B-7312290E687F}" srcOrd="6" destOrd="0" presId="urn:microsoft.com/office/officeart/2005/8/layout/vList3"/>
    <dgm:cxn modelId="{89316E6D-F92E-424D-84DE-06F01EAD6514}" type="presParOf" srcId="{04BD2DA5-D84B-4B8A-BD7B-7312290E687F}" destId="{BCCD3EDE-6A2B-4DBF-9708-9C10779A9EB4}" srcOrd="0" destOrd="0" presId="urn:microsoft.com/office/officeart/2005/8/layout/vList3"/>
    <dgm:cxn modelId="{581DAD71-042B-4857-901F-AE35146C14B2}" type="presParOf" srcId="{04BD2DA5-D84B-4B8A-BD7B-7312290E687F}" destId="{A158C792-434A-4524-B591-33BA94D238F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A58A13-0347-458E-A1AD-8D75F075DB92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F97706-F899-4B37-9FC5-E044EDF2BF3A}">
      <dgm:prSet custT="1"/>
      <dgm:spPr/>
      <dgm:t>
        <a:bodyPr/>
        <a:lstStyle/>
        <a:p>
          <a:r>
            <a:rPr lang="en-US" sz="1200" dirty="0"/>
            <a:t>step-by-step RLHF:</a:t>
          </a:r>
        </a:p>
      </dgm:t>
    </dgm:pt>
    <dgm:pt modelId="{B1EAC20F-1AFF-4516-9B0C-0910E05190BD}" type="parTrans" cxnId="{9D724AFF-03E3-47B7-BC45-98EB8B5885E0}">
      <dgm:prSet/>
      <dgm:spPr/>
      <dgm:t>
        <a:bodyPr/>
        <a:lstStyle/>
        <a:p>
          <a:endParaRPr lang="en-US"/>
        </a:p>
      </dgm:t>
    </dgm:pt>
    <dgm:pt modelId="{4EF1FC79-475E-4C9A-8A06-0768AC697850}" type="sibTrans" cxnId="{9D724AFF-03E3-47B7-BC45-98EB8B5885E0}">
      <dgm:prSet/>
      <dgm:spPr/>
      <dgm:t>
        <a:bodyPr/>
        <a:lstStyle/>
        <a:p>
          <a:endParaRPr lang="en-US"/>
        </a:p>
      </dgm:t>
    </dgm:pt>
    <dgm:pt modelId="{2BD51108-9B51-4AD3-8B28-2FF4CAE29A4A}">
      <dgm:prSet custT="1"/>
      <dgm:spPr/>
      <dgm:t>
        <a:bodyPr/>
        <a:lstStyle/>
        <a:p>
          <a:r>
            <a:rPr lang="en-US" sz="1200" b="1" dirty="0"/>
            <a:t>Pretrain</a:t>
          </a:r>
          <a:r>
            <a:rPr lang="en-US" sz="1200" dirty="0"/>
            <a:t> — Train a language model on huge text corpora to learn basic language patterns.</a:t>
          </a:r>
        </a:p>
      </dgm:t>
    </dgm:pt>
    <dgm:pt modelId="{2245F185-71DA-4764-A6A8-9E90BE15CC01}" type="parTrans" cxnId="{7D1592D2-9A11-4DBC-9F44-95540FD03442}">
      <dgm:prSet/>
      <dgm:spPr/>
      <dgm:t>
        <a:bodyPr/>
        <a:lstStyle/>
        <a:p>
          <a:endParaRPr lang="en-US"/>
        </a:p>
      </dgm:t>
    </dgm:pt>
    <dgm:pt modelId="{5966FA70-A4F8-4236-BC3E-4F6D49DD28C7}" type="sibTrans" cxnId="{7D1592D2-9A11-4DBC-9F44-95540FD03442}">
      <dgm:prSet/>
      <dgm:spPr/>
      <dgm:t>
        <a:bodyPr/>
        <a:lstStyle/>
        <a:p>
          <a:endParaRPr lang="en-US"/>
        </a:p>
      </dgm:t>
    </dgm:pt>
    <dgm:pt modelId="{198DFC1A-C2CE-4440-A0C8-7D7FBA7016FA}">
      <dgm:prSet custT="1"/>
      <dgm:spPr/>
      <dgm:t>
        <a:bodyPr/>
        <a:lstStyle/>
        <a:p>
          <a:r>
            <a:rPr lang="en-US" sz="1200" b="1" dirty="0"/>
            <a:t>Generate</a:t>
          </a:r>
          <a:r>
            <a:rPr lang="en-US" sz="1200" dirty="0"/>
            <a:t> — For a set of prompts, have the model produce several candidate responses.</a:t>
          </a:r>
        </a:p>
      </dgm:t>
    </dgm:pt>
    <dgm:pt modelId="{C2EF91D9-D3B2-44D5-8B62-F135155A6E82}" type="parTrans" cxnId="{7B7C5603-D7BC-4E20-9E6A-A6C45AF3E18B}">
      <dgm:prSet/>
      <dgm:spPr/>
      <dgm:t>
        <a:bodyPr/>
        <a:lstStyle/>
        <a:p>
          <a:endParaRPr lang="en-US"/>
        </a:p>
      </dgm:t>
    </dgm:pt>
    <dgm:pt modelId="{1937993E-D855-46BC-B00A-043ACA8FCF33}" type="sibTrans" cxnId="{7B7C5603-D7BC-4E20-9E6A-A6C45AF3E18B}">
      <dgm:prSet/>
      <dgm:spPr/>
      <dgm:t>
        <a:bodyPr/>
        <a:lstStyle/>
        <a:p>
          <a:endParaRPr lang="en-US"/>
        </a:p>
      </dgm:t>
    </dgm:pt>
    <dgm:pt modelId="{004D2CBC-A0EC-4915-9741-2E5FCAEA334A}">
      <dgm:prSet custT="1"/>
      <dgm:spPr/>
      <dgm:t>
        <a:bodyPr/>
        <a:lstStyle/>
        <a:p>
          <a:r>
            <a:rPr lang="en-US" sz="1200" b="1" dirty="0"/>
            <a:t>Human feedback</a:t>
          </a:r>
          <a:r>
            <a:rPr lang="en-US" sz="1200" dirty="0"/>
            <a:t> — People read the candidates and </a:t>
          </a:r>
          <a:r>
            <a:rPr lang="en-US" sz="1200" b="1" dirty="0"/>
            <a:t>rank</a:t>
          </a:r>
          <a:r>
            <a:rPr lang="en-US" sz="1200" dirty="0"/>
            <a:t> or rate them (best → worst).</a:t>
          </a:r>
        </a:p>
      </dgm:t>
    </dgm:pt>
    <dgm:pt modelId="{585039CB-36FC-4622-8554-4BEFAAA785AE}" type="parTrans" cxnId="{CC9BD348-A10E-4966-94EB-86CFD0629E4F}">
      <dgm:prSet/>
      <dgm:spPr/>
      <dgm:t>
        <a:bodyPr/>
        <a:lstStyle/>
        <a:p>
          <a:endParaRPr lang="en-US"/>
        </a:p>
      </dgm:t>
    </dgm:pt>
    <dgm:pt modelId="{8C064845-CD45-4C71-AE76-9544F09BCB0E}" type="sibTrans" cxnId="{CC9BD348-A10E-4966-94EB-86CFD0629E4F}">
      <dgm:prSet/>
      <dgm:spPr/>
      <dgm:t>
        <a:bodyPr/>
        <a:lstStyle/>
        <a:p>
          <a:endParaRPr lang="en-US"/>
        </a:p>
      </dgm:t>
    </dgm:pt>
    <dgm:pt modelId="{CA22545D-0D01-4023-BCE4-C46F1A47C429}">
      <dgm:prSet custT="1"/>
      <dgm:spPr/>
      <dgm:t>
        <a:bodyPr/>
        <a:lstStyle/>
        <a:p>
          <a:r>
            <a:rPr lang="en-US" sz="1200" b="1" dirty="0"/>
            <a:t>Reward model</a:t>
          </a:r>
          <a:r>
            <a:rPr lang="en-US" sz="1200" dirty="0"/>
            <a:t> — Train a separate model to predict those human rankings (it outputs a “score” for any reply).</a:t>
          </a:r>
        </a:p>
      </dgm:t>
    </dgm:pt>
    <dgm:pt modelId="{302CD111-DC1E-4774-80F9-6F56E58B3558}" type="parTrans" cxnId="{78BF98A2-974E-45ED-BD6C-AD7AD5B1D054}">
      <dgm:prSet/>
      <dgm:spPr/>
      <dgm:t>
        <a:bodyPr/>
        <a:lstStyle/>
        <a:p>
          <a:endParaRPr lang="en-US"/>
        </a:p>
      </dgm:t>
    </dgm:pt>
    <dgm:pt modelId="{4378B35F-896B-47B7-B5DB-4866DF12EAFD}" type="sibTrans" cxnId="{78BF98A2-974E-45ED-BD6C-AD7AD5B1D054}">
      <dgm:prSet/>
      <dgm:spPr/>
      <dgm:t>
        <a:bodyPr/>
        <a:lstStyle/>
        <a:p>
          <a:endParaRPr lang="en-US"/>
        </a:p>
      </dgm:t>
    </dgm:pt>
    <dgm:pt modelId="{66141DC5-10B3-49C9-82E7-44CBCE64CD6A}">
      <dgm:prSet custT="1"/>
      <dgm:spPr/>
      <dgm:t>
        <a:bodyPr/>
        <a:lstStyle/>
        <a:p>
          <a:r>
            <a:rPr lang="en-US" sz="1200" b="1" dirty="0"/>
            <a:t>Reinforcement learning</a:t>
          </a:r>
          <a:r>
            <a:rPr lang="en-US" sz="1200" dirty="0"/>
            <a:t> — Fine-tune the language model to </a:t>
          </a:r>
          <a:r>
            <a:rPr lang="en-US" sz="1200" b="1" dirty="0"/>
            <a:t>maximize</a:t>
          </a:r>
          <a:r>
            <a:rPr lang="en-US" sz="1200" dirty="0"/>
            <a:t> the reward-model score (often with algorithms like PPO).</a:t>
          </a:r>
        </a:p>
      </dgm:t>
    </dgm:pt>
    <dgm:pt modelId="{7623C082-DD9C-4A14-B727-51BCEA453256}" type="parTrans" cxnId="{5754AD89-46E2-40AB-9A64-BEABA8F28279}">
      <dgm:prSet/>
      <dgm:spPr/>
      <dgm:t>
        <a:bodyPr/>
        <a:lstStyle/>
        <a:p>
          <a:endParaRPr lang="en-US"/>
        </a:p>
      </dgm:t>
    </dgm:pt>
    <dgm:pt modelId="{42FF8A51-D6AC-462B-9BB2-285D942C6B05}" type="sibTrans" cxnId="{5754AD89-46E2-40AB-9A64-BEABA8F28279}">
      <dgm:prSet/>
      <dgm:spPr/>
      <dgm:t>
        <a:bodyPr/>
        <a:lstStyle/>
        <a:p>
          <a:endParaRPr lang="en-US"/>
        </a:p>
      </dgm:t>
    </dgm:pt>
    <dgm:pt modelId="{CF214414-A1F7-46BF-929C-E5B8B7F26BBD}">
      <dgm:prSet custT="1"/>
      <dgm:spPr/>
      <dgm:t>
        <a:bodyPr/>
        <a:lstStyle/>
        <a:p>
          <a:r>
            <a:rPr lang="en-US" sz="1200" b="1" dirty="0"/>
            <a:t>Iterate &amp; deploy</a:t>
          </a:r>
          <a:r>
            <a:rPr lang="en-US" sz="1200" dirty="0"/>
            <a:t> — Repeat feedback cycles, fix problems (bias, safety), then release the aligned model.</a:t>
          </a:r>
        </a:p>
      </dgm:t>
    </dgm:pt>
    <dgm:pt modelId="{EE53637A-90EC-45B0-BACC-5D5E947E7C14}" type="parTrans" cxnId="{3C316B8F-5B0C-4631-BA7E-9877B4763EDD}">
      <dgm:prSet/>
      <dgm:spPr/>
      <dgm:t>
        <a:bodyPr/>
        <a:lstStyle/>
        <a:p>
          <a:endParaRPr lang="en-US"/>
        </a:p>
      </dgm:t>
    </dgm:pt>
    <dgm:pt modelId="{A64049D0-FFCC-4159-A882-0F80D1AA668B}" type="sibTrans" cxnId="{3C316B8F-5B0C-4631-BA7E-9877B4763EDD}">
      <dgm:prSet/>
      <dgm:spPr/>
      <dgm:t>
        <a:bodyPr/>
        <a:lstStyle/>
        <a:p>
          <a:endParaRPr lang="en-US"/>
        </a:p>
      </dgm:t>
    </dgm:pt>
    <dgm:pt modelId="{E9AF0B76-4F58-4A44-99D3-78F2015EE2E0}">
      <dgm:prSet custT="1"/>
      <dgm:spPr/>
      <dgm:t>
        <a:bodyPr/>
        <a:lstStyle/>
        <a:p>
          <a:r>
            <a:rPr lang="en-US" sz="1200" dirty="0"/>
            <a:t>Quick example:</a:t>
          </a:r>
          <a:br>
            <a:rPr lang="en-US" sz="1200" dirty="0"/>
          </a:br>
          <a:r>
            <a:rPr lang="en-US" sz="1200" dirty="0"/>
            <a:t>Prompt → model gives 3 answers → humans pick #2 → reward model learns to prefer #2 → RL fine-tunes the model so future replies look more like #2.</a:t>
          </a:r>
        </a:p>
      </dgm:t>
    </dgm:pt>
    <dgm:pt modelId="{F829BE6E-7AFB-4092-87CD-9C76EABA694A}" type="parTrans" cxnId="{D25480F1-74D4-42B1-85F0-228C0B7280B0}">
      <dgm:prSet/>
      <dgm:spPr/>
      <dgm:t>
        <a:bodyPr/>
        <a:lstStyle/>
        <a:p>
          <a:endParaRPr lang="en-US"/>
        </a:p>
      </dgm:t>
    </dgm:pt>
    <dgm:pt modelId="{D2DE33D4-CA69-46BE-8BB5-979975E24B7A}" type="sibTrans" cxnId="{D25480F1-74D4-42B1-85F0-228C0B7280B0}">
      <dgm:prSet/>
      <dgm:spPr/>
      <dgm:t>
        <a:bodyPr/>
        <a:lstStyle/>
        <a:p>
          <a:endParaRPr lang="en-US"/>
        </a:p>
      </dgm:t>
    </dgm:pt>
    <dgm:pt modelId="{45288257-D5AE-4505-A099-F70817D8087A}">
      <dgm:prSet custT="1"/>
      <dgm:spPr/>
      <dgm:t>
        <a:bodyPr/>
        <a:lstStyle/>
        <a:p>
          <a:r>
            <a:rPr lang="en-US" sz="1200" dirty="0"/>
            <a:t>Purpose in one line: teach the model to give answers humans prefer (more helpful, safe, and on-point).</a:t>
          </a:r>
        </a:p>
      </dgm:t>
    </dgm:pt>
    <dgm:pt modelId="{D86B43DB-0F9E-43D5-B739-44DFB1BC39B0}" type="parTrans" cxnId="{2C0FFE48-F97D-4A70-A353-0080EB2E6579}">
      <dgm:prSet/>
      <dgm:spPr/>
      <dgm:t>
        <a:bodyPr/>
        <a:lstStyle/>
        <a:p>
          <a:endParaRPr lang="en-US"/>
        </a:p>
      </dgm:t>
    </dgm:pt>
    <dgm:pt modelId="{1CB44EB5-53CD-4797-90AA-9FFED0F985D7}" type="sibTrans" cxnId="{2C0FFE48-F97D-4A70-A353-0080EB2E6579}">
      <dgm:prSet/>
      <dgm:spPr/>
      <dgm:t>
        <a:bodyPr/>
        <a:lstStyle/>
        <a:p>
          <a:endParaRPr lang="en-US"/>
        </a:p>
      </dgm:t>
    </dgm:pt>
    <dgm:pt modelId="{FFB6A080-D3A9-4750-90CB-B275C41CA423}" type="pres">
      <dgm:prSet presAssocID="{08A58A13-0347-458E-A1AD-8D75F075DB92}" presName="Name0" presStyleCnt="0">
        <dgm:presLayoutVars>
          <dgm:dir/>
          <dgm:resizeHandles val="exact"/>
        </dgm:presLayoutVars>
      </dgm:prSet>
      <dgm:spPr/>
    </dgm:pt>
    <dgm:pt modelId="{088BBC0B-9091-4B88-A9A9-747C423D86BE}" type="pres">
      <dgm:prSet presAssocID="{08A58A13-0347-458E-A1AD-8D75F075DB92}" presName="cycle" presStyleCnt="0"/>
      <dgm:spPr/>
    </dgm:pt>
    <dgm:pt modelId="{62AF6EC4-40B9-4E40-BB27-6E09CA639829}" type="pres">
      <dgm:prSet presAssocID="{8AF97706-F899-4B37-9FC5-E044EDF2BF3A}" presName="nodeFirstNode" presStyleLbl="node1" presStyleIdx="0" presStyleCnt="9">
        <dgm:presLayoutVars>
          <dgm:bulletEnabled val="1"/>
        </dgm:presLayoutVars>
      </dgm:prSet>
      <dgm:spPr/>
    </dgm:pt>
    <dgm:pt modelId="{0915B061-0352-49EC-B2D6-D04B4107F17E}" type="pres">
      <dgm:prSet presAssocID="{4EF1FC79-475E-4C9A-8A06-0768AC697850}" presName="sibTransFirstNode" presStyleLbl="bgShp" presStyleIdx="0" presStyleCnt="1"/>
      <dgm:spPr/>
    </dgm:pt>
    <dgm:pt modelId="{E800B563-28A8-422D-8C8B-5BFA591A5A41}" type="pres">
      <dgm:prSet presAssocID="{2BD51108-9B51-4AD3-8B28-2FF4CAE29A4A}" presName="nodeFollowingNodes" presStyleLbl="node1" presStyleIdx="1" presStyleCnt="9" custScaleX="155171" custScaleY="120366" custRadScaleRad="94845" custRadScaleInc="19544">
        <dgm:presLayoutVars>
          <dgm:bulletEnabled val="1"/>
        </dgm:presLayoutVars>
      </dgm:prSet>
      <dgm:spPr/>
    </dgm:pt>
    <dgm:pt modelId="{3A034DD7-69C7-4899-B953-CB854589E46C}" type="pres">
      <dgm:prSet presAssocID="{198DFC1A-C2CE-4440-A0C8-7D7FBA7016FA}" presName="nodeFollowingNodes" presStyleLbl="node1" presStyleIdx="2" presStyleCnt="9" custScaleX="154215" custScaleY="161716">
        <dgm:presLayoutVars>
          <dgm:bulletEnabled val="1"/>
        </dgm:presLayoutVars>
      </dgm:prSet>
      <dgm:spPr/>
    </dgm:pt>
    <dgm:pt modelId="{5390ECF1-ACC1-4528-9018-603F01E1874D}" type="pres">
      <dgm:prSet presAssocID="{004D2CBC-A0EC-4915-9741-2E5FCAEA334A}" presName="nodeFollowingNodes" presStyleLbl="node1" presStyleIdx="3" presStyleCnt="9" custScaleX="141320" custScaleY="156794">
        <dgm:presLayoutVars>
          <dgm:bulletEnabled val="1"/>
        </dgm:presLayoutVars>
      </dgm:prSet>
      <dgm:spPr/>
    </dgm:pt>
    <dgm:pt modelId="{83B47F36-DECA-4F31-BD7E-EBF2315785F2}" type="pres">
      <dgm:prSet presAssocID="{CA22545D-0D01-4023-BCE4-C46F1A47C429}" presName="nodeFollowingNodes" presStyleLbl="node1" presStyleIdx="4" presStyleCnt="9" custScaleX="128996" custScaleY="136889" custRadScaleRad="105683" custRadScaleInc="-14255">
        <dgm:presLayoutVars>
          <dgm:bulletEnabled val="1"/>
        </dgm:presLayoutVars>
      </dgm:prSet>
      <dgm:spPr/>
    </dgm:pt>
    <dgm:pt modelId="{4C20015D-C1DA-41AC-911D-6509F383576B}" type="pres">
      <dgm:prSet presAssocID="{66141DC5-10B3-49C9-82E7-44CBCE64CD6A}" presName="nodeFollowingNodes" presStyleLbl="node1" presStyleIdx="5" presStyleCnt="9" custScaleX="120186" custScaleY="188140" custRadScaleRad="108373" custRadScaleInc="23576">
        <dgm:presLayoutVars>
          <dgm:bulletEnabled val="1"/>
        </dgm:presLayoutVars>
      </dgm:prSet>
      <dgm:spPr/>
    </dgm:pt>
    <dgm:pt modelId="{5E97601D-4B24-4A3A-BDB5-26A5E23A50B3}" type="pres">
      <dgm:prSet presAssocID="{CF214414-A1F7-46BF-929C-E5B8B7F26BBD}" presName="nodeFollowingNodes" presStyleLbl="node1" presStyleIdx="6" presStyleCnt="9" custScaleX="145094" custScaleY="160525" custRadScaleRad="95820" custRadScaleInc="19909">
        <dgm:presLayoutVars>
          <dgm:bulletEnabled val="1"/>
        </dgm:presLayoutVars>
      </dgm:prSet>
      <dgm:spPr/>
    </dgm:pt>
    <dgm:pt modelId="{D5811164-EA84-4854-AEF5-9B1E041ECC7D}" type="pres">
      <dgm:prSet presAssocID="{E9AF0B76-4F58-4A44-99D3-78F2015EE2E0}" presName="nodeFollowingNodes" presStyleLbl="node1" presStyleIdx="7" presStyleCnt="9" custScaleX="231425" custScaleY="184027">
        <dgm:presLayoutVars>
          <dgm:bulletEnabled val="1"/>
        </dgm:presLayoutVars>
      </dgm:prSet>
      <dgm:spPr/>
    </dgm:pt>
    <dgm:pt modelId="{7D9D585E-47C5-4B55-B855-2D4B70DDF458}" type="pres">
      <dgm:prSet presAssocID="{45288257-D5AE-4505-A099-F70817D8087A}" presName="nodeFollowingNodes" presStyleLbl="node1" presStyleIdx="8" presStyleCnt="9" custScaleX="154095" custScaleY="129738" custRadScaleRad="104407" custRadScaleInc="-25021">
        <dgm:presLayoutVars>
          <dgm:bulletEnabled val="1"/>
        </dgm:presLayoutVars>
      </dgm:prSet>
      <dgm:spPr/>
    </dgm:pt>
  </dgm:ptLst>
  <dgm:cxnLst>
    <dgm:cxn modelId="{7B7C5603-D7BC-4E20-9E6A-A6C45AF3E18B}" srcId="{08A58A13-0347-458E-A1AD-8D75F075DB92}" destId="{198DFC1A-C2CE-4440-A0C8-7D7FBA7016FA}" srcOrd="2" destOrd="0" parTransId="{C2EF91D9-D3B2-44D5-8B62-F135155A6E82}" sibTransId="{1937993E-D855-46BC-B00A-043ACA8FCF33}"/>
    <dgm:cxn modelId="{1ECEC52D-E462-40AA-8920-5C024B1B781F}" type="presOf" srcId="{45288257-D5AE-4505-A099-F70817D8087A}" destId="{7D9D585E-47C5-4B55-B855-2D4B70DDF458}" srcOrd="0" destOrd="0" presId="urn:microsoft.com/office/officeart/2005/8/layout/cycle3"/>
    <dgm:cxn modelId="{655CD93F-7392-4395-BD86-66B1A3CEFDEF}" type="presOf" srcId="{2BD51108-9B51-4AD3-8B28-2FF4CAE29A4A}" destId="{E800B563-28A8-422D-8C8B-5BFA591A5A41}" srcOrd="0" destOrd="0" presId="urn:microsoft.com/office/officeart/2005/8/layout/cycle3"/>
    <dgm:cxn modelId="{0E174E43-E541-4BDE-B2E9-FAA3F38D5990}" type="presOf" srcId="{66141DC5-10B3-49C9-82E7-44CBCE64CD6A}" destId="{4C20015D-C1DA-41AC-911D-6509F383576B}" srcOrd="0" destOrd="0" presId="urn:microsoft.com/office/officeart/2005/8/layout/cycle3"/>
    <dgm:cxn modelId="{CC9BD348-A10E-4966-94EB-86CFD0629E4F}" srcId="{08A58A13-0347-458E-A1AD-8D75F075DB92}" destId="{004D2CBC-A0EC-4915-9741-2E5FCAEA334A}" srcOrd="3" destOrd="0" parTransId="{585039CB-36FC-4622-8554-4BEFAAA785AE}" sibTransId="{8C064845-CD45-4C71-AE76-9544F09BCB0E}"/>
    <dgm:cxn modelId="{2C0FFE48-F97D-4A70-A353-0080EB2E6579}" srcId="{08A58A13-0347-458E-A1AD-8D75F075DB92}" destId="{45288257-D5AE-4505-A099-F70817D8087A}" srcOrd="8" destOrd="0" parTransId="{D86B43DB-0F9E-43D5-B739-44DFB1BC39B0}" sibTransId="{1CB44EB5-53CD-4797-90AA-9FFED0F985D7}"/>
    <dgm:cxn modelId="{24181A4B-B7D9-4C10-A814-C9424D4F5A4E}" type="presOf" srcId="{E9AF0B76-4F58-4A44-99D3-78F2015EE2E0}" destId="{D5811164-EA84-4854-AEF5-9B1E041ECC7D}" srcOrd="0" destOrd="0" presId="urn:microsoft.com/office/officeart/2005/8/layout/cycle3"/>
    <dgm:cxn modelId="{6095A854-8A8A-4FD2-9C25-25AA8234DABD}" type="presOf" srcId="{198DFC1A-C2CE-4440-A0C8-7D7FBA7016FA}" destId="{3A034DD7-69C7-4899-B953-CB854589E46C}" srcOrd="0" destOrd="0" presId="urn:microsoft.com/office/officeart/2005/8/layout/cycle3"/>
    <dgm:cxn modelId="{8DB3EB77-018C-4123-ABA0-A2CBC4F44303}" type="presOf" srcId="{8AF97706-F899-4B37-9FC5-E044EDF2BF3A}" destId="{62AF6EC4-40B9-4E40-BB27-6E09CA639829}" srcOrd="0" destOrd="0" presId="urn:microsoft.com/office/officeart/2005/8/layout/cycle3"/>
    <dgm:cxn modelId="{BF3F6258-C505-47DA-9E30-2D840FA0C73A}" type="presOf" srcId="{004D2CBC-A0EC-4915-9741-2E5FCAEA334A}" destId="{5390ECF1-ACC1-4528-9018-603F01E1874D}" srcOrd="0" destOrd="0" presId="urn:microsoft.com/office/officeart/2005/8/layout/cycle3"/>
    <dgm:cxn modelId="{5754AD89-46E2-40AB-9A64-BEABA8F28279}" srcId="{08A58A13-0347-458E-A1AD-8D75F075DB92}" destId="{66141DC5-10B3-49C9-82E7-44CBCE64CD6A}" srcOrd="5" destOrd="0" parTransId="{7623C082-DD9C-4A14-B727-51BCEA453256}" sibTransId="{42FF8A51-D6AC-462B-9BB2-285D942C6B05}"/>
    <dgm:cxn modelId="{3C316B8F-5B0C-4631-BA7E-9877B4763EDD}" srcId="{08A58A13-0347-458E-A1AD-8D75F075DB92}" destId="{CF214414-A1F7-46BF-929C-E5B8B7F26BBD}" srcOrd="6" destOrd="0" parTransId="{EE53637A-90EC-45B0-BACC-5D5E947E7C14}" sibTransId="{A64049D0-FFCC-4159-A882-0F80D1AA668B}"/>
    <dgm:cxn modelId="{78BF98A2-974E-45ED-BD6C-AD7AD5B1D054}" srcId="{08A58A13-0347-458E-A1AD-8D75F075DB92}" destId="{CA22545D-0D01-4023-BCE4-C46F1A47C429}" srcOrd="4" destOrd="0" parTransId="{302CD111-DC1E-4774-80F9-6F56E58B3558}" sibTransId="{4378B35F-896B-47B7-B5DB-4866DF12EAFD}"/>
    <dgm:cxn modelId="{B3E4F3AD-5D10-408C-8EF8-B67CA8707679}" type="presOf" srcId="{4EF1FC79-475E-4C9A-8A06-0768AC697850}" destId="{0915B061-0352-49EC-B2D6-D04B4107F17E}" srcOrd="0" destOrd="0" presId="urn:microsoft.com/office/officeart/2005/8/layout/cycle3"/>
    <dgm:cxn modelId="{2AD593B2-95D2-4A9A-80F1-EB651D1948D0}" type="presOf" srcId="{08A58A13-0347-458E-A1AD-8D75F075DB92}" destId="{FFB6A080-D3A9-4750-90CB-B275C41CA423}" srcOrd="0" destOrd="0" presId="urn:microsoft.com/office/officeart/2005/8/layout/cycle3"/>
    <dgm:cxn modelId="{56A6CBBB-B85A-4986-BA4C-91F63CC76E06}" type="presOf" srcId="{CF214414-A1F7-46BF-929C-E5B8B7F26BBD}" destId="{5E97601D-4B24-4A3A-BDB5-26A5E23A50B3}" srcOrd="0" destOrd="0" presId="urn:microsoft.com/office/officeart/2005/8/layout/cycle3"/>
    <dgm:cxn modelId="{7D1592D2-9A11-4DBC-9F44-95540FD03442}" srcId="{08A58A13-0347-458E-A1AD-8D75F075DB92}" destId="{2BD51108-9B51-4AD3-8B28-2FF4CAE29A4A}" srcOrd="1" destOrd="0" parTransId="{2245F185-71DA-4764-A6A8-9E90BE15CC01}" sibTransId="{5966FA70-A4F8-4236-BC3E-4F6D49DD28C7}"/>
    <dgm:cxn modelId="{6F0EC7ED-FC44-4F42-B282-3062224CC516}" type="presOf" srcId="{CA22545D-0D01-4023-BCE4-C46F1A47C429}" destId="{83B47F36-DECA-4F31-BD7E-EBF2315785F2}" srcOrd="0" destOrd="0" presId="urn:microsoft.com/office/officeart/2005/8/layout/cycle3"/>
    <dgm:cxn modelId="{D25480F1-74D4-42B1-85F0-228C0B7280B0}" srcId="{08A58A13-0347-458E-A1AD-8D75F075DB92}" destId="{E9AF0B76-4F58-4A44-99D3-78F2015EE2E0}" srcOrd="7" destOrd="0" parTransId="{F829BE6E-7AFB-4092-87CD-9C76EABA694A}" sibTransId="{D2DE33D4-CA69-46BE-8BB5-979975E24B7A}"/>
    <dgm:cxn modelId="{9D724AFF-03E3-47B7-BC45-98EB8B5885E0}" srcId="{08A58A13-0347-458E-A1AD-8D75F075DB92}" destId="{8AF97706-F899-4B37-9FC5-E044EDF2BF3A}" srcOrd="0" destOrd="0" parTransId="{B1EAC20F-1AFF-4516-9B0C-0910E05190BD}" sibTransId="{4EF1FC79-475E-4C9A-8A06-0768AC697850}"/>
    <dgm:cxn modelId="{D50633A0-64BE-441E-B30F-8BE28AAC0B54}" type="presParOf" srcId="{FFB6A080-D3A9-4750-90CB-B275C41CA423}" destId="{088BBC0B-9091-4B88-A9A9-747C423D86BE}" srcOrd="0" destOrd="0" presId="urn:microsoft.com/office/officeart/2005/8/layout/cycle3"/>
    <dgm:cxn modelId="{AD62DF55-535F-4048-BC1D-D92AB652B125}" type="presParOf" srcId="{088BBC0B-9091-4B88-A9A9-747C423D86BE}" destId="{62AF6EC4-40B9-4E40-BB27-6E09CA639829}" srcOrd="0" destOrd="0" presId="urn:microsoft.com/office/officeart/2005/8/layout/cycle3"/>
    <dgm:cxn modelId="{5D14C550-0CBC-46CE-B9D2-0346675953EF}" type="presParOf" srcId="{088BBC0B-9091-4B88-A9A9-747C423D86BE}" destId="{0915B061-0352-49EC-B2D6-D04B4107F17E}" srcOrd="1" destOrd="0" presId="urn:microsoft.com/office/officeart/2005/8/layout/cycle3"/>
    <dgm:cxn modelId="{189C28D4-10EC-4835-9E44-42B4589A713B}" type="presParOf" srcId="{088BBC0B-9091-4B88-A9A9-747C423D86BE}" destId="{E800B563-28A8-422D-8C8B-5BFA591A5A41}" srcOrd="2" destOrd="0" presId="urn:microsoft.com/office/officeart/2005/8/layout/cycle3"/>
    <dgm:cxn modelId="{34FA9BBA-DEE6-4FAE-85FF-71F1057C0B81}" type="presParOf" srcId="{088BBC0B-9091-4B88-A9A9-747C423D86BE}" destId="{3A034DD7-69C7-4899-B953-CB854589E46C}" srcOrd="3" destOrd="0" presId="urn:microsoft.com/office/officeart/2005/8/layout/cycle3"/>
    <dgm:cxn modelId="{BCEE491B-89E3-4835-A1D9-8DBC66CD6FDC}" type="presParOf" srcId="{088BBC0B-9091-4B88-A9A9-747C423D86BE}" destId="{5390ECF1-ACC1-4528-9018-603F01E1874D}" srcOrd="4" destOrd="0" presId="urn:microsoft.com/office/officeart/2005/8/layout/cycle3"/>
    <dgm:cxn modelId="{7EAE18F7-B398-4906-9654-FEAC8A01232D}" type="presParOf" srcId="{088BBC0B-9091-4B88-A9A9-747C423D86BE}" destId="{83B47F36-DECA-4F31-BD7E-EBF2315785F2}" srcOrd="5" destOrd="0" presId="urn:microsoft.com/office/officeart/2005/8/layout/cycle3"/>
    <dgm:cxn modelId="{C9A1926B-BDE6-498D-81F9-726CA25A05E1}" type="presParOf" srcId="{088BBC0B-9091-4B88-A9A9-747C423D86BE}" destId="{4C20015D-C1DA-41AC-911D-6509F383576B}" srcOrd="6" destOrd="0" presId="urn:microsoft.com/office/officeart/2005/8/layout/cycle3"/>
    <dgm:cxn modelId="{7F9B55C9-F3D9-424F-B3DD-9EC3255CB316}" type="presParOf" srcId="{088BBC0B-9091-4B88-A9A9-747C423D86BE}" destId="{5E97601D-4B24-4A3A-BDB5-26A5E23A50B3}" srcOrd="7" destOrd="0" presId="urn:microsoft.com/office/officeart/2005/8/layout/cycle3"/>
    <dgm:cxn modelId="{DD241A7E-760C-4D21-8C02-79181E246966}" type="presParOf" srcId="{088BBC0B-9091-4B88-A9A9-747C423D86BE}" destId="{D5811164-EA84-4854-AEF5-9B1E041ECC7D}" srcOrd="8" destOrd="0" presId="urn:microsoft.com/office/officeart/2005/8/layout/cycle3"/>
    <dgm:cxn modelId="{87260666-41E0-4D6E-8068-5918E7BF9B05}" type="presParOf" srcId="{088BBC0B-9091-4B88-A9A9-747C423D86BE}" destId="{7D9D585E-47C5-4B55-B855-2D4B70DDF458}" srcOrd="9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78B0BC-4DC7-44CC-894F-3B2998FB55C3}">
      <dsp:nvSpPr>
        <dsp:cNvPr id="0" name=""/>
        <dsp:cNvSpPr/>
      </dsp:nvSpPr>
      <dsp:spPr>
        <a:xfrm>
          <a:off x="0" y="33774"/>
          <a:ext cx="11274425" cy="1656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6D240-6185-41E0-B1AE-38C77CF67B6C}">
      <dsp:nvSpPr>
        <dsp:cNvPr id="0" name=""/>
        <dsp:cNvSpPr/>
      </dsp:nvSpPr>
      <dsp:spPr>
        <a:xfrm>
          <a:off x="912354" y="447774"/>
          <a:ext cx="9931182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33680" rIns="0" bIns="23368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The Evolution of Artificial Intelligence — From Logic to Agentic AI</a:t>
          </a:r>
          <a:endParaRPr lang="en-US" sz="2300" kern="1200"/>
        </a:p>
      </dsp:txBody>
      <dsp:txXfrm>
        <a:off x="912354" y="447774"/>
        <a:ext cx="9931182" cy="828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EB1403-9A57-4F84-8B0A-54BED223CA2A}">
      <dsp:nvSpPr>
        <dsp:cNvPr id="0" name=""/>
        <dsp:cNvSpPr/>
      </dsp:nvSpPr>
      <dsp:spPr>
        <a:xfrm>
          <a:off x="2424" y="124604"/>
          <a:ext cx="4549117" cy="22745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Artificial Intelligence, or AI, means creating computers that can think and act like people.</a:t>
          </a:r>
        </a:p>
      </dsp:txBody>
      <dsp:txXfrm>
        <a:off x="2424" y="124604"/>
        <a:ext cx="4549117" cy="2274558"/>
      </dsp:txXfrm>
    </dsp:sp>
    <dsp:sp modelId="{03E8830B-255F-4C28-B739-83B9880BBE84}">
      <dsp:nvSpPr>
        <dsp:cNvPr id="0" name=""/>
        <dsp:cNvSpPr/>
      </dsp:nvSpPr>
      <dsp:spPr>
        <a:xfrm>
          <a:off x="5506857" y="124604"/>
          <a:ext cx="4549117" cy="22745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Over time, AI has grown from simple rule-based systems to smart programs that can learn and make decisions.</a:t>
          </a:r>
        </a:p>
      </dsp:txBody>
      <dsp:txXfrm>
        <a:off x="5506857" y="124604"/>
        <a:ext cx="4549117" cy="22745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229D4-22B0-4E09-A740-80293E1997C9}">
      <dsp:nvSpPr>
        <dsp:cNvPr id="0" name=""/>
        <dsp:cNvSpPr/>
      </dsp:nvSpPr>
      <dsp:spPr>
        <a:xfrm>
          <a:off x="0" y="19535"/>
          <a:ext cx="9652386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i="1" u="sng" kern="1200"/>
            <a:t>Aristotle’s Logic – The Start of Reasoning</a:t>
          </a:r>
          <a:endParaRPr lang="en-US" sz="4200" kern="1200"/>
        </a:p>
      </dsp:txBody>
      <dsp:txXfrm>
        <a:off x="49176" y="68711"/>
        <a:ext cx="9554034" cy="9090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AF2B49-0BC8-447D-95A1-24F71C7DFCEC}">
      <dsp:nvSpPr>
        <dsp:cNvPr id="0" name=""/>
        <dsp:cNvSpPr/>
      </dsp:nvSpPr>
      <dsp:spPr>
        <a:xfrm rot="10800000" flipV="1">
          <a:off x="1987587" y="403"/>
          <a:ext cx="6927050" cy="99240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8280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What Are LLMs?</a:t>
          </a:r>
          <a:endParaRPr lang="en-US" sz="2500" kern="1200" dirty="0"/>
        </a:p>
      </dsp:txBody>
      <dsp:txXfrm rot="10800000">
        <a:off x="2235689" y="403"/>
        <a:ext cx="6678948" cy="992409"/>
      </dsp:txXfrm>
    </dsp:sp>
    <dsp:sp modelId="{238D889D-9943-427A-83A5-FCBE20982919}">
      <dsp:nvSpPr>
        <dsp:cNvPr id="0" name=""/>
        <dsp:cNvSpPr/>
      </dsp:nvSpPr>
      <dsp:spPr>
        <a:xfrm>
          <a:off x="1501979" y="10999"/>
          <a:ext cx="971217" cy="97121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272DEC-A309-4E9A-91CD-215EAEFC7241}">
      <dsp:nvSpPr>
        <dsp:cNvPr id="0" name=""/>
        <dsp:cNvSpPr/>
      </dsp:nvSpPr>
      <dsp:spPr>
        <a:xfrm rot="10800000">
          <a:off x="1987587" y="1282728"/>
          <a:ext cx="6927050" cy="97121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8280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Large Language Models (LLMs) are AI systems trained to understand and generate text.</a:t>
          </a:r>
        </a:p>
      </dsp:txBody>
      <dsp:txXfrm rot="10800000">
        <a:off x="2230391" y="1282728"/>
        <a:ext cx="6684246" cy="971217"/>
      </dsp:txXfrm>
    </dsp:sp>
    <dsp:sp modelId="{B0EB3205-6D5B-42FB-B197-F25AD9585939}">
      <dsp:nvSpPr>
        <dsp:cNvPr id="0" name=""/>
        <dsp:cNvSpPr/>
      </dsp:nvSpPr>
      <dsp:spPr>
        <a:xfrm>
          <a:off x="1501979" y="1282728"/>
          <a:ext cx="971217" cy="97121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06CC5-6999-4EC7-A8BC-E83B6185D46B}">
      <dsp:nvSpPr>
        <dsp:cNvPr id="0" name=""/>
        <dsp:cNvSpPr/>
      </dsp:nvSpPr>
      <dsp:spPr>
        <a:xfrm rot="10800000">
          <a:off x="1987587" y="2543861"/>
          <a:ext cx="6927050" cy="97121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8280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They learn patterns from huge text datasets to predict the next word in a sentence.</a:t>
          </a:r>
        </a:p>
      </dsp:txBody>
      <dsp:txXfrm rot="10800000">
        <a:off x="2230391" y="2543861"/>
        <a:ext cx="6684246" cy="971217"/>
      </dsp:txXfrm>
    </dsp:sp>
    <dsp:sp modelId="{BCCDD169-A323-4279-B5C2-1F7132FA284A}">
      <dsp:nvSpPr>
        <dsp:cNvPr id="0" name=""/>
        <dsp:cNvSpPr/>
      </dsp:nvSpPr>
      <dsp:spPr>
        <a:xfrm>
          <a:off x="1501979" y="2543861"/>
          <a:ext cx="971217" cy="97121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8C792-434A-4524-B591-33BA94D238F9}">
      <dsp:nvSpPr>
        <dsp:cNvPr id="0" name=""/>
        <dsp:cNvSpPr/>
      </dsp:nvSpPr>
      <dsp:spPr>
        <a:xfrm rot="10800000">
          <a:off x="1987587" y="3804994"/>
          <a:ext cx="6927050" cy="97121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8280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Examples: GPT, Gemini, Claude, LLaMA.</a:t>
          </a:r>
          <a:r>
            <a:rPr lang="en-US" sz="2500" b="1" kern="1200"/>
            <a:t> </a:t>
          </a:r>
          <a:endParaRPr lang="en-US" sz="2500" kern="1200"/>
        </a:p>
      </dsp:txBody>
      <dsp:txXfrm rot="10800000">
        <a:off x="2230391" y="3804994"/>
        <a:ext cx="6684246" cy="971217"/>
      </dsp:txXfrm>
    </dsp:sp>
    <dsp:sp modelId="{BCCD3EDE-6A2B-4DBF-9708-9C10779A9EB4}">
      <dsp:nvSpPr>
        <dsp:cNvPr id="0" name=""/>
        <dsp:cNvSpPr/>
      </dsp:nvSpPr>
      <dsp:spPr>
        <a:xfrm>
          <a:off x="1501979" y="3804994"/>
          <a:ext cx="971217" cy="97121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15B061-0352-49EC-B2D6-D04B4107F17E}">
      <dsp:nvSpPr>
        <dsp:cNvPr id="0" name=""/>
        <dsp:cNvSpPr/>
      </dsp:nvSpPr>
      <dsp:spPr>
        <a:xfrm>
          <a:off x="531381" y="41174"/>
          <a:ext cx="5576199" cy="5576199"/>
        </a:xfrm>
        <a:prstGeom prst="circularArrow">
          <a:avLst>
            <a:gd name="adj1" fmla="val 5544"/>
            <a:gd name="adj2" fmla="val 330680"/>
            <a:gd name="adj3" fmla="val 14777097"/>
            <a:gd name="adj4" fmla="val 16802031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AF6EC4-40B9-4E40-BB27-6E09CA639829}">
      <dsp:nvSpPr>
        <dsp:cNvPr id="0" name=""/>
        <dsp:cNvSpPr/>
      </dsp:nvSpPr>
      <dsp:spPr>
        <a:xfrm>
          <a:off x="2614217" y="106312"/>
          <a:ext cx="1410526" cy="7052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step-by-step RLHF:</a:t>
          </a:r>
        </a:p>
      </dsp:txBody>
      <dsp:txXfrm>
        <a:off x="2648645" y="140740"/>
        <a:ext cx="1341670" cy="636407"/>
      </dsp:txXfrm>
    </dsp:sp>
    <dsp:sp modelId="{E800B563-28A8-422D-8C8B-5BFA591A5A41}">
      <dsp:nvSpPr>
        <dsp:cNvPr id="0" name=""/>
        <dsp:cNvSpPr/>
      </dsp:nvSpPr>
      <dsp:spPr>
        <a:xfrm>
          <a:off x="3875521" y="875307"/>
          <a:ext cx="2188728" cy="8488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Pretrain</a:t>
          </a:r>
          <a:r>
            <a:rPr lang="en-US" sz="1200" kern="1200" dirty="0"/>
            <a:t> — Train a language model on huge text corpora to learn basic language patterns.</a:t>
          </a:r>
        </a:p>
      </dsp:txBody>
      <dsp:txXfrm>
        <a:off x="3916961" y="916747"/>
        <a:ext cx="2105848" cy="766017"/>
      </dsp:txXfrm>
    </dsp:sp>
    <dsp:sp modelId="{3A034DD7-69C7-4899-B953-CB854589E46C}">
      <dsp:nvSpPr>
        <dsp:cNvPr id="0" name=""/>
        <dsp:cNvSpPr/>
      </dsp:nvSpPr>
      <dsp:spPr>
        <a:xfrm>
          <a:off x="4573643" y="1853672"/>
          <a:ext cx="2175243" cy="11405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Generate</a:t>
          </a:r>
          <a:r>
            <a:rPr lang="en-US" sz="1200" kern="1200" dirty="0"/>
            <a:t> — For a set of prompts, have the model produce several candidate responses.</a:t>
          </a:r>
        </a:p>
      </dsp:txBody>
      <dsp:txXfrm>
        <a:off x="4629319" y="1909348"/>
        <a:ext cx="2063891" cy="1029171"/>
      </dsp:txXfrm>
    </dsp:sp>
    <dsp:sp modelId="{5390ECF1-ACC1-4528-9018-603F01E1874D}">
      <dsp:nvSpPr>
        <dsp:cNvPr id="0" name=""/>
        <dsp:cNvSpPr/>
      </dsp:nvSpPr>
      <dsp:spPr>
        <a:xfrm>
          <a:off x="4382133" y="3472904"/>
          <a:ext cx="1993356" cy="1105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Human feedback</a:t>
          </a:r>
          <a:r>
            <a:rPr lang="en-US" sz="1200" kern="1200" dirty="0"/>
            <a:t> — People read the candidates and </a:t>
          </a:r>
          <a:r>
            <a:rPr lang="en-US" sz="1200" b="1" kern="1200" dirty="0"/>
            <a:t>rank</a:t>
          </a:r>
          <a:r>
            <a:rPr lang="en-US" sz="1200" kern="1200" dirty="0"/>
            <a:t> or rate them (best → worst).</a:t>
          </a:r>
        </a:p>
      </dsp:txBody>
      <dsp:txXfrm>
        <a:off x="4436114" y="3526885"/>
        <a:ext cx="1885394" cy="997848"/>
      </dsp:txXfrm>
    </dsp:sp>
    <dsp:sp modelId="{83B47F36-DECA-4F31-BD7E-EBF2315785F2}">
      <dsp:nvSpPr>
        <dsp:cNvPr id="0" name=""/>
        <dsp:cNvSpPr/>
      </dsp:nvSpPr>
      <dsp:spPr>
        <a:xfrm>
          <a:off x="3477015" y="4629285"/>
          <a:ext cx="1819523" cy="9654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Reward model</a:t>
          </a:r>
          <a:r>
            <a:rPr lang="en-US" sz="1200" kern="1200" dirty="0"/>
            <a:t> — Train a separate model to predict those human rankings (it outputs a “score” for any reply).</a:t>
          </a:r>
        </a:p>
      </dsp:txBody>
      <dsp:txXfrm>
        <a:off x="3524143" y="4676413"/>
        <a:ext cx="1725267" cy="871172"/>
      </dsp:txXfrm>
    </dsp:sp>
    <dsp:sp modelId="{4C20015D-C1DA-41AC-911D-6509F383576B}">
      <dsp:nvSpPr>
        <dsp:cNvPr id="0" name=""/>
        <dsp:cNvSpPr/>
      </dsp:nvSpPr>
      <dsp:spPr>
        <a:xfrm>
          <a:off x="1242708" y="4438407"/>
          <a:ext cx="1695255" cy="13268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Reinforcement learning</a:t>
          </a:r>
          <a:r>
            <a:rPr lang="en-US" sz="1200" kern="1200" dirty="0"/>
            <a:t> — Fine-tune the language model to </a:t>
          </a:r>
          <a:r>
            <a:rPr lang="en-US" sz="1200" b="1" kern="1200" dirty="0"/>
            <a:t>maximize</a:t>
          </a:r>
          <a:r>
            <a:rPr lang="en-US" sz="1200" kern="1200" dirty="0"/>
            <a:t> the reward-model score (often with algorithms like PPO).</a:t>
          </a:r>
        </a:p>
      </dsp:txBody>
      <dsp:txXfrm>
        <a:off x="1307481" y="4503180"/>
        <a:ext cx="1565709" cy="1197336"/>
      </dsp:txXfrm>
    </dsp:sp>
    <dsp:sp modelId="{5E97601D-4B24-4A3A-BDB5-26A5E23A50B3}">
      <dsp:nvSpPr>
        <dsp:cNvPr id="0" name=""/>
        <dsp:cNvSpPr/>
      </dsp:nvSpPr>
      <dsp:spPr>
        <a:xfrm>
          <a:off x="196213" y="3154952"/>
          <a:ext cx="2046589" cy="11321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Iterate &amp; deploy</a:t>
          </a:r>
          <a:r>
            <a:rPr lang="en-US" sz="1200" kern="1200" dirty="0"/>
            <a:t> — Repeat feedback cycles, fix problems (bias, safety), then release the aligned model.</a:t>
          </a:r>
        </a:p>
      </dsp:txBody>
      <dsp:txXfrm>
        <a:off x="251479" y="3210218"/>
        <a:ext cx="1936057" cy="1021592"/>
      </dsp:txXfrm>
    </dsp:sp>
    <dsp:sp modelId="{D5811164-EA84-4854-AEF5-9B1E041ECC7D}">
      <dsp:nvSpPr>
        <dsp:cNvPr id="0" name=""/>
        <dsp:cNvSpPr/>
      </dsp:nvSpPr>
      <dsp:spPr>
        <a:xfrm>
          <a:off x="-654459" y="1774997"/>
          <a:ext cx="3264311" cy="1297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Quick example:</a:t>
          </a:r>
          <a:br>
            <a:rPr lang="en-US" sz="1200" kern="1200" dirty="0"/>
          </a:br>
          <a:r>
            <a:rPr lang="en-US" sz="1200" kern="1200" dirty="0"/>
            <a:t>Prompt → model gives 3 answers → humans pick #2 → reward model learns to prefer #2 → RL fine-tunes the model so future replies look more like #2.</a:t>
          </a:r>
        </a:p>
      </dsp:txBody>
      <dsp:txXfrm>
        <a:off x="-591102" y="1838354"/>
        <a:ext cx="3137597" cy="1171161"/>
      </dsp:txXfrm>
    </dsp:sp>
    <dsp:sp modelId="{7D9D585E-47C5-4B55-B855-2D4B70DDF458}">
      <dsp:nvSpPr>
        <dsp:cNvPr id="0" name=""/>
        <dsp:cNvSpPr/>
      </dsp:nvSpPr>
      <dsp:spPr>
        <a:xfrm>
          <a:off x="358769" y="750803"/>
          <a:ext cx="2173551" cy="9149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Purpose in one line: teach the model to give answers humans prefer (more helpful, safe, and on-point).</a:t>
          </a:r>
        </a:p>
      </dsp:txBody>
      <dsp:txXfrm>
        <a:off x="403435" y="795469"/>
        <a:ext cx="2084219" cy="825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C24862F-F1AB-CB2D-C4C1-5452434C40A5}"/>
              </a:ext>
            </a:extLst>
          </p:cNvPr>
          <p:cNvGraphicFramePr/>
          <p:nvPr/>
        </p:nvGraphicFramePr>
        <p:xfrm>
          <a:off x="914399" y="526958"/>
          <a:ext cx="11274425" cy="1723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0ECD6CC-AE92-1867-C149-DABEAFD3E7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8053288"/>
              </p:ext>
            </p:extLst>
          </p:nvPr>
        </p:nvGraphicFramePr>
        <p:xfrm>
          <a:off x="914399" y="2743200"/>
          <a:ext cx="10058400" cy="252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40080"/>
            <a:ext cx="10515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400" b="1">
                <a:solidFill>
                  <a:srgbClr val="000000"/>
                </a:solidFill>
              </a:defRPr>
            </a:pPr>
            <a:r>
              <a:t>From Narrow AI to General 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280" y="1828800"/>
            <a:ext cx="10058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1200"/>
              </a:spcAft>
              <a:defRPr sz="2600">
                <a:solidFill>
                  <a:srgbClr val="000000"/>
                </a:solidFill>
              </a:defRPr>
            </a:pPr>
            <a:r>
              <a:t>Narrow AI is built for one task, like chatbots or face recognition.</a:t>
            </a:r>
            <a:br/>
            <a:r>
              <a:t>General AI aims to think and learn like humans in many areas.</a:t>
            </a:r>
            <a:br/>
            <a:r>
              <a:t>Today, we are moving closer to this with powerful AI systems.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40080"/>
            <a:ext cx="10515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400" b="1">
                <a:solidFill>
                  <a:srgbClr val="000000"/>
                </a:solidFill>
              </a:defRPr>
            </a:pPr>
            <a:r>
              <a:t>Agentic AI – The Next Step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280" y="1828800"/>
            <a:ext cx="10058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spcAft>
                <a:spcPts val="1200"/>
              </a:spcAft>
              <a:defRPr sz="2600">
                <a:solidFill>
                  <a:srgbClr val="000000"/>
                </a:solidFill>
              </a:defRPr>
            </a:pPr>
            <a:r>
              <a:rPr dirty="0"/>
              <a:t>Agentic AI can act and make decisions without being told every step.</a:t>
            </a:r>
            <a:endParaRPr lang="en-US" dirty="0"/>
          </a:p>
          <a:p>
            <a:pPr>
              <a:spcAft>
                <a:spcPts val="1200"/>
              </a:spcAft>
              <a:defRPr sz="2600">
                <a:solidFill>
                  <a:srgbClr val="000000"/>
                </a:solidFill>
              </a:defRPr>
            </a:pPr>
            <a:br>
              <a:rPr dirty="0"/>
            </a:br>
            <a:r>
              <a:rPr dirty="0"/>
              <a:t>It can plan, search online, and finish goals on its own.</a:t>
            </a:r>
            <a:endParaRPr lang="en-US" dirty="0"/>
          </a:p>
          <a:p>
            <a:pPr>
              <a:spcAft>
                <a:spcPts val="1200"/>
              </a:spcAft>
              <a:defRPr sz="2600">
                <a:solidFill>
                  <a:srgbClr val="000000"/>
                </a:solidFill>
              </a:defRPr>
            </a:pPr>
            <a:br>
              <a:rPr dirty="0"/>
            </a:br>
            <a:r>
              <a:rPr dirty="0"/>
              <a:t>This kind of AI works more like a helpful partner than a simple tool.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40080"/>
            <a:ext cx="10515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400" b="1">
                <a:solidFill>
                  <a:srgbClr val="000000"/>
                </a:solidFill>
              </a:defRPr>
            </a:pPr>
            <a:r>
              <a:t>Summary and 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280" y="1828800"/>
            <a:ext cx="10058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1200"/>
              </a:spcAft>
              <a:defRPr sz="2600">
                <a:solidFill>
                  <a:srgbClr val="000000"/>
                </a:solidFill>
              </a:defRPr>
            </a:pPr>
            <a:r>
              <a:t>From Aristotle’s logic to modern AI agents, artificial intelligence has grown quickly.</a:t>
            </a:r>
            <a:br/>
            <a:r>
              <a:t>We are now entering a time when machines can not only think but also act.</a:t>
            </a:r>
            <a:br/>
            <a:r>
              <a:t>Our job is to guide AI to be safe, fair, and useful for everyone.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1554A27-1410-5B76-472E-6A23ADBD95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1720408"/>
              </p:ext>
            </p:extLst>
          </p:nvPr>
        </p:nvGraphicFramePr>
        <p:xfrm>
          <a:off x="886103" y="980389"/>
          <a:ext cx="10416618" cy="4776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9161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02CCD7-E53B-28EC-53BC-C6CBA0D79CFF}"/>
              </a:ext>
            </a:extLst>
          </p:cNvPr>
          <p:cNvSpPr txBox="1"/>
          <p:nvPr/>
        </p:nvSpPr>
        <p:spPr>
          <a:xfrm>
            <a:off x="1331536" y="1055331"/>
            <a:ext cx="983922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/>
              <a:t>How They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Goal:</a:t>
            </a:r>
            <a:r>
              <a:rPr lang="en-US" sz="3200" dirty="0"/>
              <a:t> Predict the next token (word or </a:t>
            </a:r>
            <a:r>
              <a:rPr lang="en-US" sz="3200" dirty="0" err="1"/>
              <a:t>subword</a:t>
            </a:r>
            <a:r>
              <a:rPr lang="en-US" sz="32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Trained on:</a:t>
            </a:r>
            <a:r>
              <a:rPr lang="en-US" sz="3200" dirty="0"/>
              <a:t> Massive text data — books, web pages, articles,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Core idea:</a:t>
            </a:r>
            <a:r>
              <a:rPr lang="en-US" sz="3200" dirty="0"/>
              <a:t> By predicting the next word, the model learns grammar, meaning, and facts about the world.</a:t>
            </a:r>
          </a:p>
        </p:txBody>
      </p:sp>
    </p:spTree>
    <p:extLst>
      <p:ext uri="{BB962C8B-B14F-4D97-AF65-F5344CB8AC3E}">
        <p14:creationId xmlns:p14="http://schemas.microsoft.com/office/powerpoint/2010/main" val="885115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3587C1-09C4-A82B-E553-4433047840A1}"/>
              </a:ext>
            </a:extLst>
          </p:cNvPr>
          <p:cNvSpPr txBox="1"/>
          <p:nvPr/>
        </p:nvSpPr>
        <p:spPr>
          <a:xfrm>
            <a:off x="1141805" y="751344"/>
            <a:ext cx="990521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/>
              <a:t>Transformer Architecture (2017)</a:t>
            </a:r>
          </a:p>
          <a:p>
            <a:pPr>
              <a:buNone/>
            </a:pPr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Replaced older RNN/LSTM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Uses </a:t>
            </a:r>
            <a:r>
              <a:rPr lang="en-US" sz="2800" b="1" dirty="0"/>
              <a:t>self-attention</a:t>
            </a:r>
            <a:r>
              <a:rPr lang="en-US" sz="2800" dirty="0"/>
              <a:t> — every word looks at all others for context.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Enables parallel training and better understanding of long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Foundation of all modern LLMs (like GPT models</a:t>
            </a:r>
          </a:p>
        </p:txBody>
      </p:sp>
    </p:spTree>
    <p:extLst>
      <p:ext uri="{BB962C8B-B14F-4D97-AF65-F5344CB8AC3E}">
        <p14:creationId xmlns:p14="http://schemas.microsoft.com/office/powerpoint/2010/main" val="570183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6A442E5-8CEA-17FD-90D8-2FA08354BF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1021322"/>
              </p:ext>
            </p:extLst>
          </p:nvPr>
        </p:nvGraphicFramePr>
        <p:xfrm>
          <a:off x="3065144" y="508443"/>
          <a:ext cx="6094428" cy="5841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2766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3AD67A4-7293-43B4-C3E7-448063AD8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51498"/>
              </p:ext>
            </p:extLst>
          </p:nvPr>
        </p:nvGraphicFramePr>
        <p:xfrm>
          <a:off x="609600" y="589280"/>
          <a:ext cx="6844705" cy="503158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881253">
                  <a:extLst>
                    <a:ext uri="{9D8B030D-6E8A-4147-A177-3AD203B41FA5}">
                      <a16:colId xmlns:a16="http://schemas.microsoft.com/office/drawing/2014/main" val="1281670545"/>
                    </a:ext>
                  </a:extLst>
                </a:gridCol>
                <a:gridCol w="2981726">
                  <a:extLst>
                    <a:ext uri="{9D8B030D-6E8A-4147-A177-3AD203B41FA5}">
                      <a16:colId xmlns:a16="http://schemas.microsoft.com/office/drawing/2014/main" val="1260165910"/>
                    </a:ext>
                  </a:extLst>
                </a:gridCol>
                <a:gridCol w="2981726">
                  <a:extLst>
                    <a:ext uri="{9D8B030D-6E8A-4147-A177-3AD203B41FA5}">
                      <a16:colId xmlns:a16="http://schemas.microsoft.com/office/drawing/2014/main" val="2858990755"/>
                    </a:ext>
                  </a:extLst>
                </a:gridCol>
              </a:tblGrid>
              <a:tr h="6289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b="1" i="1" u="sng" dirty="0"/>
                        <a:t>Year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i="1" u="sng" dirty="0"/>
                        <a:t>Breakthrough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i="1" u="sng" dirty="0"/>
                        <a:t>Impact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6030791"/>
                  </a:ext>
                </a:extLst>
              </a:tr>
              <a:tr h="11006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2013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Word Embeddings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Represented word meaning numerically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1684347"/>
                  </a:ext>
                </a:extLst>
              </a:tr>
              <a:tr h="11006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2017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Transformer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Made large-scale training 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8595181"/>
                  </a:ext>
                </a:extLst>
              </a:tr>
              <a:tr h="11006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2020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Scaling Laws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Bigger models = better performance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5244852"/>
                  </a:ext>
                </a:extLst>
              </a:tr>
              <a:tr h="11006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2022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RLHF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Improved human-like responses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5621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00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90763CF-1C0B-3FF6-B0B7-4781AED9D13C}"/>
              </a:ext>
            </a:extLst>
          </p:cNvPr>
          <p:cNvGraphicFramePr/>
          <p:nvPr/>
        </p:nvGraphicFramePr>
        <p:xfrm>
          <a:off x="1219200" y="640080"/>
          <a:ext cx="9652386" cy="1046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97280" y="1828800"/>
            <a:ext cx="10058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spcAft>
                <a:spcPts val="1200"/>
              </a:spcAft>
              <a:defRPr sz="2600">
                <a:solidFill>
                  <a:srgbClr val="000000"/>
                </a:solidFill>
              </a:defRPr>
            </a:pPr>
            <a:r>
              <a:rPr dirty="0"/>
              <a:t>In ancient Greece, Aristotle showed how people use logic to reach conclusions.</a:t>
            </a:r>
            <a:br>
              <a:rPr dirty="0"/>
            </a:br>
            <a:r>
              <a:rPr dirty="0"/>
              <a:t>He said that if all humans are mortal and Socrates is human, then Socrates must be mortal.</a:t>
            </a:r>
            <a:br>
              <a:rPr dirty="0"/>
            </a:br>
            <a:r>
              <a:rPr dirty="0"/>
              <a:t>This idea helped inspire how computers could use logical rules to solve problems.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40080"/>
            <a:ext cx="10515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400" b="1">
                <a:solidFill>
                  <a:srgbClr val="000000"/>
                </a:solidFill>
              </a:defRPr>
            </a:pPr>
            <a:r>
              <a:t>Alan Turing – Can Machines Think? (1950)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280" y="1828800"/>
            <a:ext cx="10058400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spcAft>
                <a:spcPts val="1200"/>
              </a:spcAft>
              <a:defRPr sz="2600">
                <a:solidFill>
                  <a:srgbClr val="000000"/>
                </a:solidFill>
              </a:defRPr>
            </a:pPr>
            <a:r>
              <a:rPr dirty="0"/>
              <a:t>In 1950, British scientist Alan Turing asked, 'Can machines think?'</a:t>
            </a:r>
            <a:endParaRPr lang="en-US" dirty="0"/>
          </a:p>
          <a:p>
            <a:pPr>
              <a:spcAft>
                <a:spcPts val="1200"/>
              </a:spcAft>
              <a:defRPr sz="2600">
                <a:solidFill>
                  <a:srgbClr val="000000"/>
                </a:solidFill>
              </a:defRPr>
            </a:pPr>
            <a:br>
              <a:rPr dirty="0"/>
            </a:br>
            <a:r>
              <a:rPr dirty="0"/>
              <a:t>He created the Turing Test, where a person talks to a machine and a human without knowing who is who.</a:t>
            </a:r>
            <a:endParaRPr lang="en-US" dirty="0"/>
          </a:p>
          <a:p>
            <a:pPr>
              <a:spcAft>
                <a:spcPts val="1200"/>
              </a:spcAft>
              <a:defRPr sz="2600">
                <a:solidFill>
                  <a:srgbClr val="000000"/>
                </a:solidFill>
              </a:defRPr>
            </a:pPr>
            <a:br>
              <a:rPr dirty="0"/>
            </a:br>
            <a:r>
              <a:rPr dirty="0"/>
              <a:t>If the person cannot tell the difference, the machine shows intelligence.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40080"/>
            <a:ext cx="10515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400" b="1">
                <a:solidFill>
                  <a:srgbClr val="000000"/>
                </a:solidFill>
              </a:defRPr>
            </a:pPr>
            <a:r>
              <a:t>The Birth of AI (1956 – Dartmouth Conference)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280" y="1828800"/>
            <a:ext cx="100584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spcAft>
                <a:spcPts val="1200"/>
              </a:spcAft>
              <a:defRPr sz="2600">
                <a:solidFill>
                  <a:srgbClr val="000000"/>
                </a:solidFill>
              </a:defRPr>
            </a:pPr>
            <a:r>
              <a:rPr dirty="0"/>
              <a:t>In 1956, scientists including John McCarthy held the Dartmouth Conference.</a:t>
            </a:r>
            <a:endParaRPr lang="en-US" dirty="0"/>
          </a:p>
          <a:p>
            <a:pPr>
              <a:spcAft>
                <a:spcPts val="1200"/>
              </a:spcAft>
              <a:defRPr sz="2600">
                <a:solidFill>
                  <a:srgbClr val="000000"/>
                </a:solidFill>
              </a:defRPr>
            </a:pPr>
            <a:br>
              <a:rPr dirty="0"/>
            </a:br>
            <a:r>
              <a:rPr dirty="0"/>
              <a:t>This event marked the official start of Artificial Intelligence as a field of study.</a:t>
            </a:r>
            <a:endParaRPr lang="en-US" dirty="0"/>
          </a:p>
          <a:p>
            <a:pPr>
              <a:spcAft>
                <a:spcPts val="1200"/>
              </a:spcAft>
              <a:defRPr sz="2600">
                <a:solidFill>
                  <a:srgbClr val="000000"/>
                </a:solidFill>
              </a:defRPr>
            </a:pPr>
            <a:br>
              <a:rPr dirty="0"/>
            </a:br>
            <a:r>
              <a:rPr dirty="0"/>
              <a:t>They believed machines could be built to think and learn like humans.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40080"/>
            <a:ext cx="10515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400" b="1">
                <a:solidFill>
                  <a:srgbClr val="000000"/>
                </a:solidFill>
              </a:defRPr>
            </a:pPr>
            <a:r>
              <a:t>The Growth of AI – From Rules to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280" y="1828800"/>
            <a:ext cx="10058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1200"/>
              </a:spcAft>
              <a:defRPr sz="2600">
                <a:solidFill>
                  <a:srgbClr val="000000"/>
                </a:solidFill>
              </a:defRPr>
            </a:pPr>
            <a:r>
              <a:t>In the 1950s–1970s, AI used fixed rules written by programmers.</a:t>
            </a:r>
            <a:br/>
            <a:r>
              <a:t>In the 1980s–2000s, AI learned from data using Machine Learning.</a:t>
            </a:r>
            <a:br/>
            <a:r>
              <a:t>In the 2010s, Deep Learning allowed AI to understand pictures, voices, and text.</a:t>
            </a:r>
            <a:br/>
            <a:r>
              <a:t>Now, AI can make its own decisions using Large Language Models.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7280" y="291288"/>
            <a:ext cx="9860437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4400" b="1">
                <a:solidFill>
                  <a:srgbClr val="000000"/>
                </a:solidFill>
              </a:defRPr>
            </a:pPr>
            <a:r>
              <a:rPr dirty="0"/>
              <a:t>The Perceptron – The First Learning Machine (1957–1969)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280" y="1828800"/>
            <a:ext cx="100584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spcAft>
                <a:spcPts val="1200"/>
              </a:spcAft>
              <a:defRPr sz="2600">
                <a:solidFill>
                  <a:srgbClr val="000000"/>
                </a:solidFill>
              </a:defRPr>
            </a:pPr>
            <a:r>
              <a:rPr dirty="0"/>
              <a:t>In 1957, Frank Rosenblatt created the Perceptron — an early computer that could learn simple patterns.</a:t>
            </a:r>
            <a:endParaRPr lang="en-US" dirty="0"/>
          </a:p>
          <a:p>
            <a:pPr>
              <a:spcAft>
                <a:spcPts val="1200"/>
              </a:spcAft>
              <a:defRPr sz="2600">
                <a:solidFill>
                  <a:srgbClr val="000000"/>
                </a:solidFill>
              </a:defRPr>
            </a:pPr>
            <a:br>
              <a:rPr dirty="0"/>
            </a:br>
            <a:r>
              <a:rPr dirty="0"/>
              <a:t>It raised hope that machines could learn like humans.</a:t>
            </a:r>
            <a:endParaRPr lang="en-US" dirty="0"/>
          </a:p>
          <a:p>
            <a:pPr>
              <a:spcAft>
                <a:spcPts val="1200"/>
              </a:spcAft>
              <a:defRPr sz="2600">
                <a:solidFill>
                  <a:srgbClr val="000000"/>
                </a:solidFill>
              </a:defRPr>
            </a:pPr>
            <a:br>
              <a:rPr dirty="0"/>
            </a:br>
            <a:r>
              <a:rPr dirty="0"/>
              <a:t>But it was limited and could not solve complex problems, leading to slower progress.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40080"/>
            <a:ext cx="10515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400" b="1">
                <a:solidFill>
                  <a:srgbClr val="000000"/>
                </a:solidFill>
              </a:defRPr>
            </a:pPr>
            <a:r>
              <a:t>AI Winters and New Hope (1970s–1990s)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280" y="1828800"/>
            <a:ext cx="100584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spcAft>
                <a:spcPts val="1200"/>
              </a:spcAft>
              <a:defRPr sz="2600">
                <a:solidFill>
                  <a:srgbClr val="000000"/>
                </a:solidFill>
              </a:defRPr>
            </a:pPr>
            <a:r>
              <a:rPr dirty="0"/>
              <a:t>AI research slowed when computers were too weak and expectations were too high.</a:t>
            </a:r>
            <a:endParaRPr lang="en-US" dirty="0"/>
          </a:p>
          <a:p>
            <a:pPr>
              <a:spcAft>
                <a:spcPts val="1200"/>
              </a:spcAft>
              <a:defRPr sz="2600">
                <a:solidFill>
                  <a:srgbClr val="000000"/>
                </a:solidFill>
              </a:defRPr>
            </a:pPr>
            <a:br>
              <a:rPr dirty="0"/>
            </a:br>
            <a:r>
              <a:rPr dirty="0"/>
              <a:t>In the 1980s, Expert Systems copied how human experts made decisions</a:t>
            </a:r>
            <a:endParaRPr lang="en-US" dirty="0"/>
          </a:p>
          <a:p>
            <a:pPr>
              <a:spcAft>
                <a:spcPts val="1200"/>
              </a:spcAft>
              <a:defRPr sz="2600">
                <a:solidFill>
                  <a:srgbClr val="000000"/>
                </a:solidFill>
              </a:defRPr>
            </a:pPr>
            <a:r>
              <a:rPr dirty="0"/>
              <a:t>.</a:t>
            </a:r>
            <a:br>
              <a:rPr dirty="0"/>
            </a:br>
            <a:r>
              <a:rPr dirty="0"/>
              <a:t>In the 1990s, Machine Learning brought AI back by letting computers learn from experience.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40080"/>
            <a:ext cx="10515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400" b="1">
                <a:solidFill>
                  <a:srgbClr val="000000"/>
                </a:solidFill>
              </a:defRPr>
            </a:pPr>
            <a:r>
              <a:t>Machine Learning and the Comeback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280" y="1828800"/>
            <a:ext cx="10058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1200"/>
              </a:spcAft>
              <a:defRPr sz="2600">
                <a:solidFill>
                  <a:srgbClr val="000000"/>
                </a:solidFill>
              </a:defRPr>
            </a:pPr>
            <a:r>
              <a:t>Machine Learning made AI stronger and more useful.</a:t>
            </a:r>
            <a:br/>
            <a:r>
              <a:t>Now, computers could learn to recognize spam, suggest movies, and identify images.</a:t>
            </a:r>
            <a:br/>
            <a:r>
              <a:t>AI became a real part of daily life.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40080"/>
            <a:ext cx="10515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400" b="1">
                <a:solidFill>
                  <a:srgbClr val="000000"/>
                </a:solidFill>
              </a:defRPr>
            </a:pPr>
            <a:r>
              <a:t>Deep Learning and Modern AI (2010s–2020s)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280" y="1828800"/>
            <a:ext cx="10058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1200"/>
              </a:spcAft>
              <a:defRPr sz="2600">
                <a:solidFill>
                  <a:srgbClr val="000000"/>
                </a:solidFill>
              </a:defRPr>
            </a:pPr>
            <a:r>
              <a:t>With faster computers and big data, AI could learn more complex tasks.</a:t>
            </a:r>
            <a:br/>
            <a:r>
              <a:t>Deep Learning helped AI understand speech, pictures, and writing.</a:t>
            </a:r>
            <a:br/>
            <a:r>
              <a:t>Large Language Models like ChatGPT made AI better at talking and understanding people.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985</Words>
  <Application>Microsoft Office PowerPoint</Application>
  <PresentationFormat>Custom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krish kumar</cp:lastModifiedBy>
  <cp:revision>3</cp:revision>
  <dcterms:created xsi:type="dcterms:W3CDTF">2013-01-27T09:14:16Z</dcterms:created>
  <dcterms:modified xsi:type="dcterms:W3CDTF">2025-10-29T16:30:51Z</dcterms:modified>
  <cp:category/>
</cp:coreProperties>
</file>