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inuse.com/spring/boot-jw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564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545" y="1461655"/>
            <a:ext cx="942109" cy="5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6545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545" y="46689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1075" y="2923308"/>
            <a:ext cx="845127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6066" y="2923308"/>
            <a:ext cx="63730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005" y="75125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Gateway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96048" y="350519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EUREKA SERVER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6415" y="3505199"/>
            <a:ext cx="10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LOGIN/AUTHENTICATION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0793" y="205740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2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0847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3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9410" y="5598817"/>
            <a:ext cx="127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Instances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87065" y="2914103"/>
            <a:ext cx="609600" cy="59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243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170218" y="512618"/>
            <a:ext cx="4613564" cy="5472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9" idx="2"/>
          </p:cNvCxnSpPr>
          <p:nvPr/>
        </p:nvCxnSpPr>
        <p:spPr>
          <a:xfrm>
            <a:off x="996665" y="3211185"/>
            <a:ext cx="759401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8" idx="1"/>
          </p:cNvCxnSpPr>
          <p:nvPr/>
        </p:nvCxnSpPr>
        <p:spPr>
          <a:xfrm>
            <a:off x="2393375" y="3214254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3969328" y="3211185"/>
            <a:ext cx="644236" cy="307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58545" y="2180510"/>
            <a:ext cx="13855" cy="73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83237" y="3659087"/>
            <a:ext cx="0" cy="871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6523" y="1257059"/>
            <a:ext cx="1633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Load Balancing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Hide Internal Service Breakups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Reduce Round Trips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Adapter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Conversion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Client Side Service Discovery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Server side Service Discovery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427" y="26015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Registry</a:t>
            </a:r>
            <a:endParaRPr lang="en-US" sz="10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613564" y="4641088"/>
            <a:ext cx="900546" cy="678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38255" y="5349434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Data</a:t>
            </a:r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38255" y="4059197"/>
            <a:ext cx="0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24453" y="4015960"/>
            <a:ext cx="13854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4625690" y="1295400"/>
            <a:ext cx="568036" cy="464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6415" y="1057686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JWT Token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38255" y="1759527"/>
            <a:ext cx="0" cy="96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13986" y="41540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Authentication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3473" y="2055955"/>
            <a:ext cx="77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Generation</a:t>
            </a:r>
            <a:endParaRPr lang="en-US" sz="1000" dirty="0"/>
          </a:p>
        </p:txBody>
      </p:sp>
      <p:sp>
        <p:nvSpPr>
          <p:cNvPr id="50" name="Round Diagonal Corner Rectangle 49"/>
          <p:cNvSpPr/>
          <p:nvPr/>
        </p:nvSpPr>
        <p:spPr>
          <a:xfrm>
            <a:off x="2973110" y="1958138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Diagonal Corner Rectangle 50"/>
          <p:cNvSpPr/>
          <p:nvPr/>
        </p:nvSpPr>
        <p:spPr>
          <a:xfrm>
            <a:off x="3064456" y="4042364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51"/>
          <p:cNvSpPr/>
          <p:nvPr/>
        </p:nvSpPr>
        <p:spPr>
          <a:xfrm>
            <a:off x="6266367" y="3789811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52"/>
          <p:cNvSpPr/>
          <p:nvPr/>
        </p:nvSpPr>
        <p:spPr>
          <a:xfrm>
            <a:off x="7886699" y="2351322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Diagonal Corner Rectangle 53"/>
          <p:cNvSpPr/>
          <p:nvPr/>
        </p:nvSpPr>
        <p:spPr>
          <a:xfrm>
            <a:off x="7989741" y="3908911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Diagonal Corner Rectangle 54"/>
          <p:cNvSpPr/>
          <p:nvPr/>
        </p:nvSpPr>
        <p:spPr>
          <a:xfrm>
            <a:off x="5046092" y="1487573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18385" y="15019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955786" y="200130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9783" y="41077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70050" y="2268619"/>
            <a:ext cx="78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</a:p>
          <a:p>
            <a:r>
              <a:rPr lang="en-US" sz="1000" dirty="0" smtClean="0"/>
              <a:t>Validation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43839" y="2393326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955540" y="3958458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8692" y="1461655"/>
            <a:ext cx="1537853" cy="163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</p:cNvCxnSpPr>
          <p:nvPr/>
        </p:nvCxnSpPr>
        <p:spPr>
          <a:xfrm>
            <a:off x="5582085" y="1625070"/>
            <a:ext cx="1422684" cy="12742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11092" y="1614055"/>
            <a:ext cx="1404504" cy="30823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394117" y="6332994"/>
            <a:ext cx="999265" cy="12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539" y="6334924"/>
            <a:ext cx="1346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validation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9637565" y="651513"/>
            <a:ext cx="484909" cy="49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9235" y="2923308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Topic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 flipV="1">
            <a:off x="7938654" y="1759527"/>
            <a:ext cx="169891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3"/>
            <a:endCxn id="73" idx="1"/>
          </p:cNvCxnSpPr>
          <p:nvPr/>
        </p:nvCxnSpPr>
        <p:spPr>
          <a:xfrm flipV="1">
            <a:off x="7897091" y="3131477"/>
            <a:ext cx="1740474" cy="8277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</p:cNvCxnSpPr>
          <p:nvPr/>
        </p:nvCxnSpPr>
        <p:spPr>
          <a:xfrm>
            <a:off x="8035636" y="4987636"/>
            <a:ext cx="160192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7758545" y="1180797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agnetic Disk 83"/>
          <p:cNvSpPr/>
          <p:nvPr/>
        </p:nvSpPr>
        <p:spPr>
          <a:xfrm>
            <a:off x="7840374" y="2789633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/>
          <p:cNvSpPr/>
          <p:nvPr/>
        </p:nvSpPr>
        <p:spPr>
          <a:xfrm>
            <a:off x="7952074" y="4492470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738757" y="1482661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864309" y="285461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6600" y="4701396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385454" y="180109"/>
            <a:ext cx="10293927" cy="651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04086" y="306727"/>
            <a:ext cx="1444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dirty="0" err="1" smtClean="0"/>
              <a:t>Prem</a:t>
            </a:r>
            <a:r>
              <a:rPr lang="en-US" sz="1000" dirty="0" smtClean="0"/>
              <a:t>/</a:t>
            </a:r>
            <a:r>
              <a:rPr lang="en-US" sz="1000" dirty="0" err="1" smtClean="0"/>
              <a:t>Cl;oud</a:t>
            </a:r>
            <a:endParaRPr lang="en-US" sz="1000" dirty="0"/>
          </a:p>
        </p:txBody>
      </p:sp>
      <p:sp>
        <p:nvSpPr>
          <p:cNvPr id="91" name="Octagon 90"/>
          <p:cNvSpPr/>
          <p:nvPr/>
        </p:nvSpPr>
        <p:spPr>
          <a:xfrm>
            <a:off x="1260765" y="362830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1937" y="365838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3" name="Octagon 92"/>
          <p:cNvSpPr/>
          <p:nvPr/>
        </p:nvSpPr>
        <p:spPr>
          <a:xfrm>
            <a:off x="2576956" y="361444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08128" y="364452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Octagon 94"/>
          <p:cNvSpPr/>
          <p:nvPr/>
        </p:nvSpPr>
        <p:spPr>
          <a:xfrm>
            <a:off x="5444856" y="4127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476028" y="4157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7" name="Octagon 96"/>
          <p:cNvSpPr/>
          <p:nvPr/>
        </p:nvSpPr>
        <p:spPr>
          <a:xfrm>
            <a:off x="5330556" y="216492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61728" y="219500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092862" y="1852589"/>
            <a:ext cx="11260" cy="93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0"/>
          </p:cNvCxnSpPr>
          <p:nvPr/>
        </p:nvCxnSpPr>
        <p:spPr>
          <a:xfrm rot="5400000" flipH="1" flipV="1">
            <a:off x="4851699" y="456739"/>
            <a:ext cx="748996" cy="3540696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1" idx="2"/>
          </p:cNvCxnSpPr>
          <p:nvPr/>
        </p:nvCxnSpPr>
        <p:spPr>
          <a:xfrm rot="16200000" flipH="1">
            <a:off x="4548619" y="2706270"/>
            <a:ext cx="1289776" cy="3380075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 Diagonal Corner Rectangle 111"/>
          <p:cNvSpPr/>
          <p:nvPr/>
        </p:nvSpPr>
        <p:spPr>
          <a:xfrm>
            <a:off x="6225450" y="223755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85627" y="3808886"/>
            <a:ext cx="69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67223" y="226431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047509" y="1330967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7" name="Round Diagonal Corner Rectangle 116"/>
          <p:cNvSpPr/>
          <p:nvPr/>
        </p:nvSpPr>
        <p:spPr>
          <a:xfrm>
            <a:off x="6077165" y="133096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ctagon 117"/>
          <p:cNvSpPr/>
          <p:nvPr/>
        </p:nvSpPr>
        <p:spPr>
          <a:xfrm>
            <a:off x="3587481" y="202204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18653" y="205212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20" name="Octagon 119"/>
          <p:cNvSpPr/>
          <p:nvPr/>
        </p:nvSpPr>
        <p:spPr>
          <a:xfrm>
            <a:off x="5768706" y="1079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799878" y="1109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32786" y="134966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23" name="Octagon 122"/>
          <p:cNvSpPr/>
          <p:nvPr/>
        </p:nvSpPr>
        <p:spPr>
          <a:xfrm>
            <a:off x="6511656" y="18791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542828" y="19092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25" name="Octagon 124"/>
          <p:cNvSpPr/>
          <p:nvPr/>
        </p:nvSpPr>
        <p:spPr>
          <a:xfrm>
            <a:off x="9073881" y="181249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05053" y="184257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" name="Isosceles Triangle 1"/>
          <p:cNvSpPr/>
          <p:nvPr/>
        </p:nvSpPr>
        <p:spPr>
          <a:xfrm>
            <a:off x="6171767" y="294477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5995026" y="1927529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774720" y="139995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1548818" y="5319961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62993" y="533164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25690" y="5566182"/>
            <a:ext cx="1356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In memory/Database via JPA /LDAP etc.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2382" y="1057686"/>
            <a:ext cx="2308509" cy="4291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148945" y="48213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26891" y="4987636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292963" y="1351834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9751235" y="6157605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23376" y="6332994"/>
            <a:ext cx="14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Ribbon- Client Side Load Balancing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1443" y="306727"/>
            <a:ext cx="18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Initial Concept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3337"/>
              </p:ext>
            </p:extLst>
          </p:nvPr>
        </p:nvGraphicFramePr>
        <p:xfrm>
          <a:off x="609601" y="2192404"/>
          <a:ext cx="1100050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5061318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Authentication Server and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Server and client stubs. Registration/</a:t>
                      </a:r>
                      <a:r>
                        <a:rPr lang="en-US" baseline="0" dirty="0" smtClean="0"/>
                        <a:t> Discovery/Load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</a:t>
                      </a:r>
                      <a:r>
                        <a:rPr lang="en-US" dirty="0" err="1" smtClean="0"/>
                        <a:t>Zull</a:t>
                      </a:r>
                      <a:r>
                        <a:rPr lang="en-US" dirty="0" smtClean="0"/>
                        <a:t> Server , Routing,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Problem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Combining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</a:t>
                      </a:r>
                      <a:r>
                        <a:rPr lang="en-US" baseline="0" dirty="0" smtClean="0"/>
                        <a:t> Table in </a:t>
                      </a:r>
                      <a:r>
                        <a:rPr lang="en-US" baseline="0" dirty="0" err="1" smtClean="0"/>
                        <a:t>sql</a:t>
                      </a:r>
                      <a:r>
                        <a:rPr lang="en-US" baseline="0" dirty="0" smtClean="0"/>
                        <a:t>, JPA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actual Business services for C,</a:t>
                      </a:r>
                      <a:r>
                        <a:rPr lang="en-US" baseline="0" dirty="0" smtClean="0"/>
                        <a:t> U ,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Putting filter to incorporate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to end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load balancing for View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665018"/>
            <a:ext cx="50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Pre-requisite : Installation </a:t>
            </a:r>
            <a:r>
              <a:rPr lang="en-US" dirty="0" err="1" smtClean="0"/>
              <a:t>sql</a:t>
            </a:r>
            <a:r>
              <a:rPr lang="en-US" dirty="0" smtClean="0"/>
              <a:t>, Java 1.8+</a:t>
            </a:r>
          </a:p>
          <a:p>
            <a:r>
              <a:rPr lang="en-US" dirty="0" smtClean="0"/>
              <a:t>Source code reference : </a:t>
            </a:r>
            <a:r>
              <a:rPr lang="en-US" dirty="0">
                <a:hlinkClick r:id="rId2"/>
              </a:rPr>
              <a:t>https://www.javainuse.com/spring/boot-jwt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Hands on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Scope of Demo Project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using JWT</a:t>
            </a:r>
          </a:p>
          <a:p>
            <a:r>
              <a:rPr lang="en-US" dirty="0" smtClean="0"/>
              <a:t>Eureka service registration and dynamic service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API Gateway Service routing Using </a:t>
            </a:r>
            <a:r>
              <a:rPr lang="en-US" dirty="0" err="1" smtClean="0">
                <a:solidFill>
                  <a:srgbClr val="FF0000"/>
                </a:solidFill>
              </a:rPr>
              <a:t>Zull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Client side Load Balancing using Eureka</a:t>
            </a:r>
          </a:p>
          <a:p>
            <a:r>
              <a:rPr lang="en-US" dirty="0" smtClean="0"/>
              <a:t>Database communication using JPA and MySQL.</a:t>
            </a:r>
          </a:p>
          <a:p>
            <a:r>
              <a:rPr lang="en-US" dirty="0" smtClean="0"/>
              <a:t>Communication via common message broker ( AMQ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67520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Created User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>
            <a:off x="10174646" y="3157681"/>
            <a:ext cx="1046019" cy="901700"/>
          </a:xfrm>
          <a:prstGeom prst="curvedConnector3">
            <a:avLst>
              <a:gd name="adj1" fmla="val 9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220665" y="4835669"/>
            <a:ext cx="0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5" y="5821013"/>
            <a:ext cx="841664" cy="6938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141" y="5055420"/>
            <a:ext cx="4936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Demo Project 1 – Service Registration + Dynamic Discovery+ Client side Load Balancing + JWT token based Authentication + Service Choreography via Common message breaker AMQ + </a:t>
            </a:r>
            <a:r>
              <a:rPr lang="en-US" b="1" dirty="0" smtClean="0">
                <a:solidFill>
                  <a:srgbClr val="FF0000"/>
                </a:solidFill>
              </a:rPr>
              <a:t>JPA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Zull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47805" y="306727"/>
            <a:ext cx="323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72279"/>
              </p:ext>
            </p:extLst>
          </p:nvPr>
        </p:nvGraphicFramePr>
        <p:xfrm>
          <a:off x="609601" y="1014767"/>
          <a:ext cx="11000507" cy="494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MQ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message breaker 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Push and Pull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</a:t>
                      </a:r>
                      <a:r>
                        <a:rPr lang="en-US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message broker </a:t>
                      </a:r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Hystrix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Curcuit</a:t>
                      </a:r>
                      <a:r>
                        <a:rPr lang="en-US" dirty="0" smtClean="0"/>
                        <a:t>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 and 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Slowness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Not</a:t>
                      </a:r>
                      <a:r>
                        <a:rPr lang="en-US" baseline="0" dirty="0" smtClean="0"/>
                        <a:t> Responding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Further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45" y="5736573"/>
            <a:ext cx="841664" cy="693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503192" y="53349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3193" y="5568806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cxnSp>
        <p:nvCxnSpPr>
          <p:cNvPr id="17" name="Curved Connector 16"/>
          <p:cNvCxnSpPr>
            <a:endCxn id="14" idx="0"/>
          </p:cNvCxnSpPr>
          <p:nvPr/>
        </p:nvCxnSpPr>
        <p:spPr>
          <a:xfrm rot="16200000" flipH="1">
            <a:off x="5468541" y="3683760"/>
            <a:ext cx="2356786" cy="945570"/>
          </a:xfrm>
          <a:prstGeom prst="curvedConnector3">
            <a:avLst>
              <a:gd name="adj1" fmla="val 23546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4254" y="4435559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Load Balancing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1750" y="4567292"/>
            <a:ext cx="826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Time Out/Circuit Breaker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55592" y="54873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2235" y="565510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06921" y="5834207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0433" y="547871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4162" y="609585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4175" y="5764978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14176" y="6347395"/>
            <a:ext cx="4936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Client side LB + timeout/CB should be done at calling service which is create service here.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8548" y="5091751"/>
            <a:ext cx="323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 + Load Balancing + Timeout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Curved Connector 2"/>
          <p:cNvCxnSpPr>
            <a:stCxn id="8" idx="1"/>
            <a:endCxn id="5" idx="3"/>
          </p:cNvCxnSpPr>
          <p:nvPr/>
        </p:nvCxnSpPr>
        <p:spPr>
          <a:xfrm rot="10800000">
            <a:off x="9933710" y="4059382"/>
            <a:ext cx="670429" cy="43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50834" y="4835669"/>
            <a:ext cx="0" cy="9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0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073" y="651164"/>
            <a:ext cx="628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How Circuit Breaker works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263236"/>
            <a:ext cx="43918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of request to be considered : 5</a:t>
            </a:r>
          </a:p>
          <a:p>
            <a:r>
              <a:rPr lang="en-US" dirty="0" smtClean="0"/>
              <a:t>No of time outs to be considered : 3</a:t>
            </a:r>
          </a:p>
          <a:p>
            <a:r>
              <a:rPr lang="en-US" dirty="0" smtClean="0"/>
              <a:t>Timeout threshold : 500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Time to Keep the circuit trip : 10 sec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890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2472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1054" y="2549232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74327" y="2549234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42909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889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2471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1053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4326" y="3657603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2908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3887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12469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1051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74324" y="4724408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42906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1491" y="26139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Circuit Breaker Scenario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11491" y="365760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11488" y="4701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8469" y="1861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Circuit Breaker </a:t>
            </a:r>
            <a:r>
              <a:rPr lang="en-US" u="sng" dirty="0" smtClean="0"/>
              <a:t>works in case of a circuit breaks – Fallback Handling Architecture  </a:t>
            </a:r>
            <a:endParaRPr lang="en-US" u="sng" dirty="0"/>
          </a:p>
        </p:txBody>
      </p:sp>
      <p:sp>
        <p:nvSpPr>
          <p:cNvPr id="5" name="Oval 4"/>
          <p:cNvSpPr/>
          <p:nvPr/>
        </p:nvSpPr>
        <p:spPr>
          <a:xfrm>
            <a:off x="5569527" y="1357745"/>
            <a:ext cx="842974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5715000" y="2660073"/>
            <a:ext cx="552028" cy="5818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374486" y="3865419"/>
            <a:ext cx="1233055" cy="1052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5991014" y="3241964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9527" y="1590114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9860" y="2762190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7" y="4268781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in Cache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780863" y="3990109"/>
            <a:ext cx="20781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44436" y="4308809"/>
            <a:ext cx="1335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 Cache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 flipV="1">
            <a:off x="3859045" y="4391891"/>
            <a:ext cx="151544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707" y="4091833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6607541" y="4391891"/>
            <a:ext cx="1414241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7693" y="411949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  <a:endParaRPr lang="en-US" sz="1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4144904"/>
            <a:ext cx="488139" cy="4939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71936" y="4638878"/>
            <a:ext cx="118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Default Response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265850" y="1357744"/>
            <a:ext cx="1479206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88952" y="144463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527644" y="1713224"/>
            <a:ext cx="16326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14661" y="1590114"/>
            <a:ext cx="0" cy="2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6267029" y="1847998"/>
            <a:ext cx="1047633" cy="914191"/>
          </a:xfrm>
          <a:prstGeom prst="bentConnector3">
            <a:avLst/>
          </a:prstGeom>
          <a:ln w="3810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45" y="1022866"/>
            <a:ext cx="10668000" cy="428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1410" y="1424648"/>
            <a:ext cx="958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 Implementation here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54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566862"/>
            <a:ext cx="8714510" cy="4376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</a:t>
            </a:r>
            <a:r>
              <a:rPr lang="en-US" u="sng" dirty="0" smtClean="0"/>
              <a:t>to enable circuit breaking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9952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638" y="2909454"/>
            <a:ext cx="1565564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7072" y="549625"/>
            <a:ext cx="3913912" cy="558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3637" y="6092920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618" y="1698761"/>
            <a:ext cx="2133600" cy="961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5545" y="3657600"/>
            <a:ext cx="2133600" cy="1233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7164" y="264858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4091" y="4884913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155382" y="1427018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55382" y="3879272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71710" y="2036617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1710" y="4287979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238" y="302026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7728" y="2945763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6510" y="172574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8454" y="381781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090" y="3997457"/>
            <a:ext cx="20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70910" y="3657600"/>
            <a:ext cx="27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236" y="3657600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58400" y="2564670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016838" y="5028406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B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379527" y="1944982"/>
            <a:ext cx="0" cy="27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4" idx="1"/>
          </p:cNvCxnSpPr>
          <p:nvPr/>
        </p:nvCxnSpPr>
        <p:spPr>
          <a:xfrm>
            <a:off x="9379527" y="2216725"/>
            <a:ext cx="678873" cy="65195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79527" y="4175561"/>
            <a:ext cx="0" cy="24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9203673" y="4595453"/>
            <a:ext cx="912816" cy="561109"/>
          </a:xfrm>
          <a:prstGeom prst="curvedConnector3">
            <a:avLst>
              <a:gd name="adj1" fmla="val 10160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908" y="549625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level Fallback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382" y="221673"/>
            <a:ext cx="11804073" cy="6262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15545" y="1389313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5545" y="3288268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99364" y="3906374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Method()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9" idx="1"/>
          </p:cNvCxnSpPr>
          <p:nvPr/>
        </p:nvCxnSpPr>
        <p:spPr>
          <a:xfrm flipV="1">
            <a:off x="6380019" y="2833255"/>
            <a:ext cx="367145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490854" y="1188120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18564" y="3332006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11637" y="745609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08618" y="5262133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73092" y="3657600"/>
            <a:ext cx="380999" cy="6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569527" y="3172691"/>
            <a:ext cx="803565" cy="6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2" y="3332006"/>
            <a:ext cx="27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6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85674"/>
              </p:ext>
            </p:extLst>
          </p:nvPr>
        </p:nvGraphicFramePr>
        <p:xfrm>
          <a:off x="609601" y="1014767"/>
          <a:ext cx="11000507" cy="413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Sleuth and </a:t>
                      </a:r>
                      <a:r>
                        <a:rPr lang="en-US" baseline="0" dirty="0" err="1" smtClean="0"/>
                        <a:t>Zipkin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started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263236"/>
            <a:ext cx="43918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Next Step : Distributed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9752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Zull</a:t>
            </a:r>
            <a:r>
              <a:rPr lang="en-US" sz="3200" b="1" dirty="0" smtClean="0">
                <a:solidFill>
                  <a:srgbClr val="00B050"/>
                </a:solidFill>
              </a:rPr>
              <a:t> with Eureka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891" y="1496291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9709" y="1496290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27273" y="1496289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62655" y="1496288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5746" y="1870364"/>
            <a:ext cx="581891" cy="665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246909" y="2015832"/>
            <a:ext cx="85898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616036" y="2015832"/>
            <a:ext cx="9836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6109854" y="2015835"/>
            <a:ext cx="817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8437418" y="2015834"/>
            <a:ext cx="1025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37418" y="2313705"/>
            <a:ext cx="1025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09854" y="2313705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16036" y="2313705"/>
            <a:ext cx="98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46909" y="2313705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4191000" y="3851563"/>
            <a:ext cx="4488873" cy="9698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Zipkin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48000" y="2535379"/>
            <a:ext cx="2410691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</p:cNvCxnSpPr>
          <p:nvPr/>
        </p:nvCxnSpPr>
        <p:spPr>
          <a:xfrm>
            <a:off x="5354782" y="2535381"/>
            <a:ext cx="533400" cy="131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18563" y="2535379"/>
            <a:ext cx="1018310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166263" y="2611575"/>
            <a:ext cx="2933701" cy="123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4982" y="2605460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230091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128163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9462655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2604655" y="2202871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22864" y="2236484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5098475" y="2202867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16684" y="2236480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7426036" y="2202868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44245" y="2236481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9961411" y="2202869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179620" y="2236482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4733052" y="5389420"/>
            <a:ext cx="30999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Zipkin</a:t>
            </a:r>
            <a:r>
              <a:rPr lang="en-US" dirty="0" smtClean="0"/>
              <a:t> Log Analyzer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0436" y="401782"/>
            <a:ext cx="45096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Logging Using Sleuth/</a:t>
            </a:r>
            <a:r>
              <a:rPr lang="en-US" dirty="0" err="1" smtClean="0"/>
              <a:t>Zipkin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 flipH="1">
            <a:off x="6283028" y="4821382"/>
            <a:ext cx="6939" cy="568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2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921327"/>
            <a:ext cx="10086109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436" y="401782"/>
            <a:ext cx="45096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Sleuth Log Message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9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770910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40" name="Oval 39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2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046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70" name="Curved Connector 69"/>
          <p:cNvCxnSpPr>
            <a:stCxn id="7" idx="1"/>
            <a:endCxn id="9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&quot;No&quot; Symbol 73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255" y="18712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9358745" y="306727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All services are first registered in Eureka server.</a:t>
            </a:r>
          </a:p>
          <a:p>
            <a:r>
              <a:rPr lang="en-US" sz="1400" dirty="0" err="1" smtClean="0"/>
              <a:t>Zull</a:t>
            </a:r>
            <a:r>
              <a:rPr lang="en-US" sz="1400" dirty="0" smtClean="0"/>
              <a:t> acts as single point of entry into the </a:t>
            </a:r>
            <a:r>
              <a:rPr lang="en-US" sz="1400" dirty="0" err="1" smtClean="0"/>
              <a:t>mocroservice</a:t>
            </a:r>
            <a:r>
              <a:rPr lang="en-US" sz="1400" dirty="0" smtClean="0"/>
              <a:t> ecosystem. All Internal compositions are hidden from the client.</a:t>
            </a:r>
          </a:p>
          <a:p>
            <a:r>
              <a:rPr lang="en-US" sz="1400" dirty="0" smtClean="0"/>
              <a:t>Client hit the service name which is registered in eureka. The </a:t>
            </a:r>
            <a:r>
              <a:rPr lang="en-US" sz="1400" dirty="0" err="1" smtClean="0"/>
              <a:t>Zull</a:t>
            </a:r>
            <a:r>
              <a:rPr lang="en-US" sz="1400" dirty="0" smtClean="0"/>
              <a:t> server gets called.</a:t>
            </a:r>
          </a:p>
          <a:p>
            <a:r>
              <a:rPr lang="en-US" sz="1400" dirty="0" smtClean="0"/>
              <a:t>Routing on the basis of URL is done in </a:t>
            </a:r>
            <a:r>
              <a:rPr lang="en-US" sz="1400" dirty="0" err="1" smtClean="0"/>
              <a:t>zull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The intended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gets called.</a:t>
            </a:r>
          </a:p>
          <a:p>
            <a:r>
              <a:rPr lang="en-US" sz="1400" dirty="0" smtClean="0"/>
              <a:t>Highly demanded </a:t>
            </a:r>
            <a:r>
              <a:rPr lang="en-US" sz="1400" dirty="0" err="1" smtClean="0"/>
              <a:t>servces</a:t>
            </a:r>
            <a:r>
              <a:rPr lang="en-US" sz="1400" dirty="0" smtClean="0"/>
              <a:t> can be load balanced ( client side ) with Eureka / Ribbon. Client of this </a:t>
            </a:r>
            <a:r>
              <a:rPr lang="en-US" sz="1400" dirty="0" err="1" smtClean="0"/>
              <a:t>microservices</a:t>
            </a:r>
            <a:r>
              <a:rPr lang="en-US" sz="1400" dirty="0" smtClean="0"/>
              <a:t> holds the load balancing functionality.</a:t>
            </a:r>
          </a:p>
          <a:p>
            <a:r>
              <a:rPr lang="en-US" sz="1400" dirty="0" smtClean="0"/>
              <a:t>Load balancing algorithm selects any one of the running instances to run.</a:t>
            </a:r>
          </a:p>
          <a:p>
            <a:r>
              <a:rPr lang="en-US" sz="1400" dirty="0" err="1" smtClean="0"/>
              <a:t>Microservice</a:t>
            </a:r>
            <a:r>
              <a:rPr lang="en-US" sz="1400" dirty="0" smtClean="0"/>
              <a:t> can collaborate with other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o produce the desired output and return.</a:t>
            </a:r>
          </a:p>
          <a:p>
            <a:r>
              <a:rPr lang="en-US" sz="1400" dirty="0" smtClean="0"/>
              <a:t>In case any of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in this chain malfunction , it is removed from the chain and a default response can be sent instead using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circuit breaker.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u="sng" dirty="0" smtClean="0"/>
              <a:t>Required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Spring Cloud ( Overall platform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Zull</a:t>
            </a:r>
            <a:r>
              <a:rPr lang="en-US" sz="1400" dirty="0" smtClean="0"/>
              <a:t>  ( API Gateway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Eureka ( Service Registry and Discovery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Ribbon ( Load Balancing – Optional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( Circuit Breaker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1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812473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599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&quot;No&quot; Symbol 48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145565"/>
            <a:ext cx="164869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</a:t>
            </a:r>
            <a:r>
              <a:rPr lang="en-US" dirty="0" err="1" smtClean="0"/>
              <a:t>Architecture+Security</a:t>
            </a:r>
            <a:r>
              <a:rPr lang="en-US" dirty="0" smtClean="0"/>
              <a:t> Using JWT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270571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818913"/>
            <a:ext cx="900546" cy="712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8483" y="3902813"/>
            <a:ext cx="0" cy="12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59889" y="6202100"/>
            <a:ext cx="1104984" cy="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17418" y="3902813"/>
            <a:ext cx="27709" cy="12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9386" y="4061707"/>
            <a:ext cx="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1757222" y="6169376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803563" y="4188228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1084111" y="3148951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3228109" y="6042188"/>
            <a:ext cx="92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4862945" y="4239868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150923" y="5763493"/>
            <a:ext cx="2225633" cy="58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100247" y="5460463"/>
            <a:ext cx="2276309" cy="5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23920" flipH="1">
            <a:off x="4896551" y="5437627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20663106" flipH="1">
            <a:off x="4953926" y="5993409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6448135" y="5270571"/>
            <a:ext cx="576119" cy="677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447805" y="306727"/>
            <a:ext cx="32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57250"/>
            <a:ext cx="8886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6762"/>
            <a:ext cx="8953500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19162"/>
            <a:ext cx="8953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418" y="900545"/>
            <a:ext cx="10446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Security Flow for </a:t>
            </a:r>
            <a:r>
              <a:rPr lang="en-US" u="sng" dirty="0" err="1" smtClean="0"/>
              <a:t>Microservice</a:t>
            </a:r>
            <a:r>
              <a:rPr lang="en-US" u="sng" dirty="0" smtClean="0"/>
              <a:t> architecture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provides User Id and password to authentication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Authentication authenticate the user against Database/</a:t>
            </a:r>
            <a:r>
              <a:rPr lang="en-US" dirty="0" err="1" smtClean="0"/>
              <a:t>Ldap</a:t>
            </a:r>
            <a:r>
              <a:rPr lang="en-US" dirty="0" smtClean="0"/>
              <a:t> </a:t>
            </a:r>
            <a:r>
              <a:rPr lang="en-US" dirty="0" err="1" smtClean="0"/>
              <a:t>thisng</a:t>
            </a:r>
            <a:r>
              <a:rPr lang="en-US" dirty="0" smtClean="0"/>
              <a:t> those.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 , User details are set to JWT </a:t>
            </a:r>
            <a:r>
              <a:rPr lang="en-US" dirty="0" err="1" smtClean="0"/>
              <a:t>Util</a:t>
            </a:r>
            <a:r>
              <a:rPr lang="en-US" dirty="0" smtClean="0"/>
              <a:t> to create a JWT Token.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Token sent back to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Caller will wrap it in Head to call successive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filter is create to intercept the request and get back the token for every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token is fetched it is sent to JWT </a:t>
            </a:r>
            <a:r>
              <a:rPr lang="en-US" dirty="0" err="1" smtClean="0"/>
              <a:t>Util</a:t>
            </a:r>
            <a:r>
              <a:rPr lang="en-US" dirty="0" smtClean="0"/>
              <a:t> again to decode and get back the user details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Its sent to authentication against Database / </a:t>
            </a:r>
            <a:r>
              <a:rPr lang="en-US" dirty="0" err="1" smtClean="0"/>
              <a:t>Ldap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authenticated, User </a:t>
            </a:r>
            <a:r>
              <a:rPr lang="en-US" dirty="0"/>
              <a:t>g</a:t>
            </a:r>
            <a:r>
              <a:rPr lang="en-US" dirty="0" smtClean="0"/>
              <a:t>ets access to the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not User is restricted for further usage .</a:t>
            </a:r>
          </a:p>
          <a:p>
            <a:endParaRPr lang="en-US" dirty="0"/>
          </a:p>
          <a:p>
            <a:r>
              <a:rPr lang="en-US" u="sng" dirty="0" smtClean="0"/>
              <a:t>Technologies</a:t>
            </a:r>
          </a:p>
          <a:p>
            <a:r>
              <a:rPr lang="en-US" dirty="0" smtClean="0"/>
              <a:t>JWT Token/ </a:t>
            </a:r>
            <a:r>
              <a:rPr lang="en-US" dirty="0" err="1" smtClean="0"/>
              <a:t>Json</a:t>
            </a:r>
            <a:r>
              <a:rPr lang="en-US" dirty="0" smtClean="0"/>
              <a:t> Web Token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3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User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758650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3306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82203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77416" y="1320749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588226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61286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305233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950640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68419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28463" y="119651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8945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2047423"/>
            <a:ext cx="630380" cy="669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779358"/>
            <a:ext cx="2951017" cy="1160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6961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851076" y="1683329"/>
            <a:ext cx="55415" cy="1663650"/>
          </a:xfrm>
          <a:prstGeom prst="curvedConnector3">
            <a:avLst>
              <a:gd name="adj1" fmla="val 5125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775732"/>
            <a:ext cx="12700" cy="114500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No&quot; Symbol 48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33580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Demo Project- Part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492259">
            <a:off x="4242807" y="2236368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64290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346074">
            <a:off x="4408191" y="4136383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4862945" y="4283770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50923" y="5855718"/>
            <a:ext cx="2225633" cy="3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100247" y="5552662"/>
            <a:ext cx="2276309" cy="39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723920" flipH="1">
            <a:off x="4896551" y="5481529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rot="20663106" flipH="1">
            <a:off x="4953926" y="5994325"/>
            <a:ext cx="121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48135" y="5377964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63014" y="3466492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20723920" flipH="1">
            <a:off x="6626644" y="3550946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9964304" y="4433958"/>
            <a:ext cx="900546" cy="1367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10280072" y="5040028"/>
            <a:ext cx="72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83" name="Curved Connector 82"/>
          <p:cNvCxnSpPr/>
          <p:nvPr/>
        </p:nvCxnSpPr>
        <p:spPr>
          <a:xfrm>
            <a:off x="8624456" y="3346979"/>
            <a:ext cx="1339848" cy="1125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2"/>
          </p:cNvCxnSpPr>
          <p:nvPr/>
        </p:nvCxnSpPr>
        <p:spPr>
          <a:xfrm flipV="1">
            <a:off x="8624456" y="5117873"/>
            <a:ext cx="1339848" cy="16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H="1">
            <a:off x="9966066" y="3834684"/>
            <a:ext cx="763092" cy="13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9975273" y="3847458"/>
            <a:ext cx="114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9185564" y="4287776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9243729" y="5202445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447805" y="306727"/>
            <a:ext cx="323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Contd.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1327</Words>
  <Application>Microsoft Office PowerPoint</Application>
  <PresentationFormat>Widescreen</PresentationFormat>
  <Paragraphs>419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Demo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Bhowmick, Krishnendu (Cognizant)</dc:creator>
  <cp:lastModifiedBy>Bhowmick, Krishnendu (Cognizant)</cp:lastModifiedBy>
  <cp:revision>211</cp:revision>
  <dcterms:created xsi:type="dcterms:W3CDTF">2019-12-18T06:12:13Z</dcterms:created>
  <dcterms:modified xsi:type="dcterms:W3CDTF">2020-01-14T06:06:01Z</dcterms:modified>
</cp:coreProperties>
</file>