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12" r:id="rId2"/>
    <p:sldId id="287" r:id="rId3"/>
    <p:sldId id="290" r:id="rId4"/>
    <p:sldId id="291" r:id="rId5"/>
    <p:sldId id="292" r:id="rId6"/>
    <p:sldId id="260" r:id="rId7"/>
    <p:sldId id="262" r:id="rId8"/>
    <p:sldId id="293" r:id="rId9"/>
    <p:sldId id="265" r:id="rId10"/>
    <p:sldId id="266" r:id="rId11"/>
    <p:sldId id="267" r:id="rId12"/>
    <p:sldId id="294" r:id="rId13"/>
    <p:sldId id="295" r:id="rId14"/>
    <p:sldId id="275" r:id="rId15"/>
    <p:sldId id="274" r:id="rId16"/>
    <p:sldId id="277" r:id="rId17"/>
    <p:sldId id="296" r:id="rId18"/>
    <p:sldId id="297" r:id="rId19"/>
    <p:sldId id="316" r:id="rId20"/>
    <p:sldId id="317" r:id="rId21"/>
    <p:sldId id="298" r:id="rId22"/>
    <p:sldId id="299" r:id="rId23"/>
    <p:sldId id="300" r:id="rId24"/>
    <p:sldId id="302" r:id="rId25"/>
    <p:sldId id="301" r:id="rId26"/>
    <p:sldId id="306" r:id="rId27"/>
    <p:sldId id="305" r:id="rId28"/>
    <p:sldId id="318" r:id="rId29"/>
    <p:sldId id="303" r:id="rId30"/>
    <p:sldId id="307" r:id="rId31"/>
    <p:sldId id="279" r:id="rId32"/>
    <p:sldId id="280" r:id="rId33"/>
    <p:sldId id="309" r:id="rId34"/>
    <p:sldId id="308" r:id="rId35"/>
    <p:sldId id="304" r:id="rId36"/>
    <p:sldId id="282" r:id="rId37"/>
    <p:sldId id="285" r:id="rId38"/>
    <p:sldId id="286" r:id="rId39"/>
    <p:sldId id="314" r:id="rId40"/>
    <p:sldId id="313" r:id="rId41"/>
    <p:sldId id="310"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A64A0-160B-40EB-ABD5-39FCABA93666}"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3274-03A9-49F9-8CE0-7337F68D3FA4}" type="slidenum">
              <a:rPr lang="en-US" smtClean="0"/>
              <a:t>‹#›</a:t>
            </a:fld>
            <a:endParaRPr lang="en-US"/>
          </a:p>
        </p:txBody>
      </p:sp>
    </p:spTree>
    <p:extLst>
      <p:ext uri="{BB962C8B-B14F-4D97-AF65-F5344CB8AC3E}">
        <p14:creationId xmlns:p14="http://schemas.microsoft.com/office/powerpoint/2010/main" val="15804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E93274-03A9-49F9-8CE0-7337F68D3FA4}" type="slidenum">
              <a:rPr lang="en-US" smtClean="0"/>
              <a:t>29</a:t>
            </a:fld>
            <a:endParaRPr lang="en-US"/>
          </a:p>
        </p:txBody>
      </p:sp>
    </p:spTree>
    <p:extLst>
      <p:ext uri="{BB962C8B-B14F-4D97-AF65-F5344CB8AC3E}">
        <p14:creationId xmlns:p14="http://schemas.microsoft.com/office/powerpoint/2010/main" val="25348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61851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800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57384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19079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AE7BA4-8015-4D31-869C-5D9277F0243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297925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AE7BA4-8015-4D31-869C-5D9277F0243A}"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27468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AE7BA4-8015-4D31-869C-5D9277F0243A}"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52261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AE7BA4-8015-4D31-869C-5D9277F0243A}"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86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E7BA4-8015-4D31-869C-5D9277F0243A}"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26616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AE7BA4-8015-4D31-869C-5D9277F0243A}"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426828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AE7BA4-8015-4D31-869C-5D9277F0243A}"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263767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E7BA4-8015-4D31-869C-5D9277F0243A}"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4B228-B1E8-4E3F-9778-05453C616CB9}" type="slidenum">
              <a:rPr lang="en-US" smtClean="0"/>
              <a:t>‹#›</a:t>
            </a:fld>
            <a:endParaRPr lang="en-US"/>
          </a:p>
        </p:txBody>
      </p:sp>
    </p:spTree>
    <p:extLst>
      <p:ext uri="{BB962C8B-B14F-4D97-AF65-F5344CB8AC3E}">
        <p14:creationId xmlns:p14="http://schemas.microsoft.com/office/powerpoint/2010/main" val="2230746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zone.com/articles/design-patterns-for-microservi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owtodoinjava.com/spring-cloud/spring-boot-ribbon-eurek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zone.com/articles/breaking-the-monolithic-database-in-your-microserv"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microservices.io/patterns/apigateway.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21727" y="2886652"/>
            <a:ext cx="3151909" cy="1325563"/>
          </a:xfrm>
        </p:spPr>
        <p:txBody>
          <a:bodyPr/>
          <a:lstStyle/>
          <a:p>
            <a:r>
              <a:rPr lang="en-US" dirty="0" smtClean="0">
                <a:solidFill>
                  <a:srgbClr val="FF0000"/>
                </a:solidFill>
              </a:rPr>
              <a:t>Let’s Start !!</a:t>
            </a:r>
            <a:endParaRPr lang="en-US" dirty="0">
              <a:solidFill>
                <a:srgbClr val="FF0000"/>
              </a:solidFill>
            </a:endParaRPr>
          </a:p>
        </p:txBody>
      </p:sp>
    </p:spTree>
    <p:extLst>
      <p:ext uri="{BB962C8B-B14F-4D97-AF65-F5344CB8AC3E}">
        <p14:creationId xmlns:p14="http://schemas.microsoft.com/office/powerpoint/2010/main" val="213070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9250" y="766762"/>
            <a:ext cx="8953500" cy="5324475"/>
          </a:xfrm>
          <a:prstGeom prst="rect">
            <a:avLst/>
          </a:prstGeom>
        </p:spPr>
      </p:pic>
      <p:pic>
        <p:nvPicPr>
          <p:cNvPr id="5" name="Picture 4"/>
          <p:cNvPicPr>
            <a:picLocks noChangeAspect="1"/>
          </p:cNvPicPr>
          <p:nvPr/>
        </p:nvPicPr>
        <p:blipFill>
          <a:blip r:embed="rId2"/>
          <a:stretch>
            <a:fillRect/>
          </a:stretch>
        </p:blipFill>
        <p:spPr>
          <a:xfrm>
            <a:off x="1771650" y="919162"/>
            <a:ext cx="8953500" cy="5324475"/>
          </a:xfrm>
          <a:prstGeom prst="rect">
            <a:avLst/>
          </a:prstGeom>
        </p:spPr>
      </p:pic>
      <p:sp>
        <p:nvSpPr>
          <p:cNvPr id="6" name="TextBox 5"/>
          <p:cNvSpPr txBox="1"/>
          <p:nvPr/>
        </p:nvSpPr>
        <p:spPr>
          <a:xfrm>
            <a:off x="7994072" y="193964"/>
            <a:ext cx="3359727" cy="646331"/>
          </a:xfrm>
          <a:prstGeom prst="rect">
            <a:avLst/>
          </a:prstGeom>
          <a:solidFill>
            <a:srgbClr val="FFC000"/>
          </a:solidFill>
        </p:spPr>
        <p:txBody>
          <a:bodyPr wrap="square" rtlCol="0">
            <a:spAutoFit/>
          </a:bodyPr>
          <a:lstStyle/>
          <a:p>
            <a:r>
              <a:rPr lang="en-US" dirty="0" smtClean="0"/>
              <a:t>Validating JWT Token in Filter</a:t>
            </a:r>
            <a:endParaRPr lang="en-US" dirty="0"/>
          </a:p>
          <a:p>
            <a:endParaRPr lang="en-US" dirty="0"/>
          </a:p>
        </p:txBody>
      </p:sp>
    </p:spTree>
    <p:extLst>
      <p:ext uri="{BB962C8B-B14F-4D97-AF65-F5344CB8AC3E}">
        <p14:creationId xmlns:p14="http://schemas.microsoft.com/office/powerpoint/2010/main" val="247928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418" y="900545"/>
            <a:ext cx="10446327" cy="4524315"/>
          </a:xfrm>
          <a:prstGeom prst="rect">
            <a:avLst/>
          </a:prstGeom>
          <a:noFill/>
        </p:spPr>
        <p:txBody>
          <a:bodyPr wrap="square" rtlCol="0">
            <a:spAutoFit/>
          </a:bodyPr>
          <a:lstStyle/>
          <a:p>
            <a:r>
              <a:rPr lang="en-US" u="sng" dirty="0" smtClean="0"/>
              <a:t>Security Flow for </a:t>
            </a:r>
            <a:r>
              <a:rPr lang="en-US" u="sng" dirty="0" err="1" smtClean="0"/>
              <a:t>Microservice</a:t>
            </a:r>
            <a:r>
              <a:rPr lang="en-US" u="sng" dirty="0" smtClean="0"/>
              <a:t> architecture</a:t>
            </a:r>
          </a:p>
          <a:p>
            <a:endParaRPr lang="en-US" dirty="0"/>
          </a:p>
          <a:p>
            <a:pPr marL="342900" indent="-342900">
              <a:buFont typeface="+mj-lt"/>
              <a:buAutoNum type="arabicPeriod"/>
            </a:pPr>
            <a:r>
              <a:rPr lang="en-US" dirty="0" smtClean="0"/>
              <a:t>User provides User Id and password to authentication server.</a:t>
            </a:r>
          </a:p>
          <a:p>
            <a:pPr marL="342900" indent="-342900">
              <a:buFont typeface="+mj-lt"/>
              <a:buAutoNum type="arabicPeriod"/>
            </a:pPr>
            <a:r>
              <a:rPr lang="en-US" dirty="0" smtClean="0"/>
              <a:t>Authentication authenticate the user against Database/</a:t>
            </a:r>
            <a:r>
              <a:rPr lang="en-US" dirty="0" err="1" smtClean="0"/>
              <a:t>Ldap</a:t>
            </a:r>
            <a:r>
              <a:rPr lang="en-US" dirty="0" smtClean="0"/>
              <a:t> </a:t>
            </a:r>
            <a:r>
              <a:rPr lang="en-US" dirty="0" err="1" smtClean="0"/>
              <a:t>thisng</a:t>
            </a:r>
            <a:r>
              <a:rPr lang="en-US" dirty="0" smtClean="0"/>
              <a:t> those.</a:t>
            </a:r>
          </a:p>
          <a:p>
            <a:pPr marL="342900" indent="-342900">
              <a:buFont typeface="+mj-lt"/>
              <a:buAutoNum type="arabicPeriod"/>
            </a:pPr>
            <a:r>
              <a:rPr lang="en-US" dirty="0" smtClean="0"/>
              <a:t>If authenticated , User details are set to JWT </a:t>
            </a:r>
            <a:r>
              <a:rPr lang="en-US" dirty="0" err="1" smtClean="0"/>
              <a:t>Util</a:t>
            </a:r>
            <a:r>
              <a:rPr lang="en-US" dirty="0" smtClean="0"/>
              <a:t> to create a JWT Token.</a:t>
            </a:r>
          </a:p>
          <a:p>
            <a:pPr marL="342900" indent="-342900">
              <a:buFont typeface="+mj-lt"/>
              <a:buAutoNum type="arabicPeriod"/>
            </a:pPr>
            <a:r>
              <a:rPr lang="en-US" dirty="0" smtClean="0"/>
              <a:t>Token sent back to caller.</a:t>
            </a:r>
          </a:p>
          <a:p>
            <a:pPr marL="342900" indent="-342900">
              <a:buFont typeface="+mj-lt"/>
              <a:buAutoNum type="arabicPeriod"/>
            </a:pPr>
            <a:r>
              <a:rPr lang="en-US" dirty="0" smtClean="0"/>
              <a:t>Caller will wrap it in Head to call successive calls.</a:t>
            </a:r>
          </a:p>
          <a:p>
            <a:pPr marL="342900" indent="-342900">
              <a:buFont typeface="+mj-lt"/>
              <a:buAutoNum type="arabicPeriod"/>
            </a:pPr>
            <a:r>
              <a:rPr lang="en-US" dirty="0" smtClean="0"/>
              <a:t>A filter is create to intercept the request and get back the token for every service.</a:t>
            </a:r>
          </a:p>
          <a:p>
            <a:pPr marL="342900" indent="-342900">
              <a:buFont typeface="+mj-lt"/>
              <a:buAutoNum type="arabicPeriod"/>
            </a:pPr>
            <a:r>
              <a:rPr lang="en-US" dirty="0" smtClean="0"/>
              <a:t>Once token is fetched it is sent to JWT </a:t>
            </a:r>
            <a:r>
              <a:rPr lang="en-US" dirty="0" err="1" smtClean="0"/>
              <a:t>Util</a:t>
            </a:r>
            <a:r>
              <a:rPr lang="en-US" dirty="0" smtClean="0"/>
              <a:t> again to decode and get back the user details again.</a:t>
            </a:r>
          </a:p>
          <a:p>
            <a:pPr marL="342900" indent="-342900">
              <a:buFont typeface="+mj-lt"/>
              <a:buAutoNum type="arabicPeriod"/>
            </a:pPr>
            <a:r>
              <a:rPr lang="en-US" dirty="0" smtClean="0"/>
              <a:t>Its sent to authentication against Database / </a:t>
            </a:r>
            <a:r>
              <a:rPr lang="en-US" dirty="0" err="1" smtClean="0"/>
              <a:t>Ldap</a:t>
            </a:r>
            <a:r>
              <a:rPr lang="en-US" dirty="0" smtClean="0"/>
              <a:t>.</a:t>
            </a:r>
          </a:p>
          <a:p>
            <a:pPr marL="342900" indent="-342900">
              <a:buFont typeface="+mj-lt"/>
              <a:buAutoNum type="arabicPeriod"/>
            </a:pPr>
            <a:r>
              <a:rPr lang="en-US" dirty="0" smtClean="0"/>
              <a:t>If authenticated, User </a:t>
            </a:r>
            <a:r>
              <a:rPr lang="en-US" dirty="0"/>
              <a:t>g</a:t>
            </a:r>
            <a:r>
              <a:rPr lang="en-US" dirty="0" smtClean="0"/>
              <a:t>ets access to the service.</a:t>
            </a:r>
          </a:p>
          <a:p>
            <a:pPr marL="342900" indent="-342900">
              <a:buFont typeface="+mj-lt"/>
              <a:buAutoNum type="arabicPeriod"/>
            </a:pPr>
            <a:r>
              <a:rPr lang="en-US" dirty="0" smtClean="0"/>
              <a:t>If not User is restricted for further usage .</a:t>
            </a:r>
          </a:p>
          <a:p>
            <a:endParaRPr lang="en-US" dirty="0"/>
          </a:p>
          <a:p>
            <a:r>
              <a:rPr lang="en-US" u="sng" dirty="0" smtClean="0"/>
              <a:t>Technologies</a:t>
            </a:r>
          </a:p>
          <a:p>
            <a:r>
              <a:rPr lang="en-US" dirty="0" smtClean="0"/>
              <a:t>JWT Token/ </a:t>
            </a:r>
            <a:r>
              <a:rPr lang="en-US" dirty="0" err="1" smtClean="0"/>
              <a:t>Json</a:t>
            </a:r>
            <a:r>
              <a:rPr lang="en-US" dirty="0" smtClean="0"/>
              <a:t> Web Token</a:t>
            </a:r>
          </a:p>
          <a:p>
            <a:endParaRPr lang="en-US" dirty="0" smtClean="0"/>
          </a:p>
        </p:txBody>
      </p:sp>
      <p:sp>
        <p:nvSpPr>
          <p:cNvPr id="3" name="TextBox 2"/>
          <p:cNvSpPr txBox="1"/>
          <p:nvPr/>
        </p:nvSpPr>
        <p:spPr>
          <a:xfrm>
            <a:off x="9351818" y="193964"/>
            <a:ext cx="2001981" cy="646331"/>
          </a:xfrm>
          <a:prstGeom prst="rect">
            <a:avLst/>
          </a:prstGeom>
          <a:solidFill>
            <a:srgbClr val="FFC000"/>
          </a:solidFill>
        </p:spPr>
        <p:txBody>
          <a:bodyPr wrap="square" rtlCol="0">
            <a:spAutoFit/>
          </a:bodyPr>
          <a:lstStyle/>
          <a:p>
            <a:r>
              <a:rPr lang="en-US" dirty="0" smtClean="0"/>
              <a:t>Overall Flow </a:t>
            </a:r>
            <a:endParaRPr lang="en-US" dirty="0"/>
          </a:p>
          <a:p>
            <a:endParaRPr lang="en-US" dirty="0"/>
          </a:p>
        </p:txBody>
      </p:sp>
    </p:spTree>
    <p:extLst>
      <p:ext uri="{BB962C8B-B14F-4D97-AF65-F5344CB8AC3E}">
        <p14:creationId xmlns:p14="http://schemas.microsoft.com/office/powerpoint/2010/main" val="329438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
        <p:nvSpPr>
          <p:cNvPr id="23" name="TextBox 22"/>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3246119" cy="1699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2069012052"/>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5" name="TextBox 34"/>
          <p:cNvSpPr txBox="1"/>
          <p:nvPr/>
        </p:nvSpPr>
        <p:spPr>
          <a:xfrm>
            <a:off x="166255" y="187129"/>
            <a:ext cx="3754581" cy="954107"/>
          </a:xfrm>
          <a:prstGeom prst="rect">
            <a:avLst/>
          </a:prstGeom>
          <a:solidFill>
            <a:srgbClr val="FFC000"/>
          </a:solidFill>
        </p:spPr>
        <p:txBody>
          <a:bodyPr wrap="square" rtlCol="0">
            <a:spAutoFit/>
          </a:bodyPr>
          <a:lstStyle/>
          <a:p>
            <a:r>
              <a:rPr lang="en-US" sz="1400" dirty="0" smtClean="0"/>
              <a:t>Problem Description : With existing architecture , add an centralized authentication functionality in edge server level. Every </a:t>
            </a:r>
            <a:r>
              <a:rPr lang="en-US" sz="1400" dirty="0" err="1" smtClean="0"/>
              <a:t>Zull</a:t>
            </a:r>
            <a:r>
              <a:rPr lang="en-US" sz="1400" dirty="0" smtClean="0"/>
              <a:t> call is now intercepted by a filter.</a:t>
            </a:r>
            <a:endParaRPr lang="en-US" sz="14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2747" y="5149473"/>
            <a:ext cx="2736925" cy="1477328"/>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40" name="Straight Arrow Connector 39"/>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5" name="Straight Arrow Connector 44"/>
          <p:cNvCxnSpPr>
            <a:stCxn id="42"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9" name="Rectangle 48"/>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Tree>
    <p:extLst>
      <p:ext uri="{BB962C8B-B14F-4D97-AF65-F5344CB8AC3E}">
        <p14:creationId xmlns:p14="http://schemas.microsoft.com/office/powerpoint/2010/main" val="7548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Autofit/>
          </a:bodyPr>
          <a:lstStyle/>
          <a:p>
            <a:r>
              <a:rPr lang="en-US" sz="2800" dirty="0"/>
              <a:t/>
            </a:r>
            <a:br>
              <a:rPr lang="en-US" sz="2800" dirty="0"/>
            </a:br>
            <a:endParaRPr lang="en-US" sz="2800" dirty="0"/>
          </a:p>
        </p:txBody>
      </p:sp>
      <p:sp>
        <p:nvSpPr>
          <p:cNvPr id="3" name="Content Placeholder 2"/>
          <p:cNvSpPr>
            <a:spLocks noGrp="1"/>
          </p:cNvSpPr>
          <p:nvPr>
            <p:ph idx="1"/>
          </p:nvPr>
        </p:nvSpPr>
        <p:spPr>
          <a:xfrm>
            <a:off x="838200" y="1271443"/>
            <a:ext cx="10515600" cy="4351338"/>
          </a:xfrm>
        </p:spPr>
        <p:txBody>
          <a:bodyPr>
            <a:normAutofit/>
          </a:bodyPr>
          <a:lstStyle/>
          <a:p>
            <a:r>
              <a:rPr lang="en-US" sz="2000" dirty="0" smtClean="0"/>
              <a:t>We know how micros vices collaborates with each other to create the response.</a:t>
            </a:r>
          </a:p>
          <a:p>
            <a:r>
              <a:rPr lang="en-US" sz="2000" dirty="0" smtClean="0"/>
              <a:t>Now if any dependent service is down or taking much time the entire chain could got affected.</a:t>
            </a:r>
          </a:p>
          <a:p>
            <a:r>
              <a:rPr lang="en-US" sz="2000" dirty="0" smtClean="0"/>
              <a:t>Here comes the circuit breaker pattern.</a:t>
            </a:r>
          </a:p>
          <a:p>
            <a:r>
              <a:rPr lang="en-US" sz="2000" dirty="0" smtClean="0"/>
              <a:t>We first need to create dummy response in case a service does not work or slow. This is called a fallback method.</a:t>
            </a:r>
          </a:p>
          <a:p>
            <a:r>
              <a:rPr lang="en-US" sz="2000" dirty="0" smtClean="0"/>
              <a:t>Then we need to tell the system in which scenario , the fallback method needs to called. Once the fallback method gets called we achieve the state of a broken circuit.</a:t>
            </a:r>
          </a:p>
          <a:p>
            <a:r>
              <a:rPr lang="en-US" sz="2000" dirty="0" smtClean="0"/>
              <a:t>This parameters are configuration driven and needs to be applied at method level.</a:t>
            </a:r>
          </a:p>
          <a:p>
            <a:r>
              <a:rPr lang="en-US" sz="2000" dirty="0" smtClean="0"/>
              <a:t>By breaking the circuit we give opportunity to the affected service to come to its normal state. Once its done the circuit will be re connected .</a:t>
            </a:r>
          </a:p>
          <a:p>
            <a:r>
              <a:rPr lang="en-US" sz="2000" dirty="0" smtClean="0"/>
              <a:t>Circuit breaker is very important for micro service resilience .</a:t>
            </a:r>
            <a:endParaRPr lang="en-US" sz="2000" dirty="0"/>
          </a:p>
        </p:txBody>
      </p:sp>
      <p:sp>
        <p:nvSpPr>
          <p:cNvPr id="4" name="TextBox 3"/>
          <p:cNvSpPr txBox="1"/>
          <p:nvPr/>
        </p:nvSpPr>
        <p:spPr>
          <a:xfrm>
            <a:off x="5735782" y="171916"/>
            <a:ext cx="6019800" cy="646331"/>
          </a:xfrm>
          <a:prstGeom prst="rect">
            <a:avLst/>
          </a:prstGeom>
          <a:solidFill>
            <a:srgbClr val="FFC000"/>
          </a:solidFill>
        </p:spPr>
        <p:txBody>
          <a:bodyPr wrap="square" rtlCol="0">
            <a:spAutoFit/>
          </a:bodyPr>
          <a:lstStyle/>
          <a:p>
            <a:r>
              <a:rPr lang="en-US" dirty="0"/>
              <a:t>Service Resilience and Fault Tolerance – HYSTRIX CIRCUIT BREAKER</a:t>
            </a:r>
          </a:p>
        </p:txBody>
      </p:sp>
      <p:sp>
        <p:nvSpPr>
          <p:cNvPr id="5" name="TextBox 4"/>
          <p:cNvSpPr txBox="1"/>
          <p:nvPr/>
        </p:nvSpPr>
        <p:spPr>
          <a:xfrm>
            <a:off x="869373" y="426643"/>
            <a:ext cx="4184073" cy="584775"/>
          </a:xfrm>
          <a:prstGeom prst="rect">
            <a:avLst/>
          </a:prstGeom>
          <a:noFill/>
        </p:spPr>
        <p:txBody>
          <a:bodyPr wrap="square" rtlCol="0">
            <a:spAutoFit/>
          </a:bodyPr>
          <a:lstStyle/>
          <a:p>
            <a:r>
              <a:rPr lang="en-US" sz="3200" u="sng" dirty="0" smtClean="0"/>
              <a:t>Why HYSTRIX</a:t>
            </a:r>
            <a:endParaRPr lang="en-US" sz="3200" u="sng" dirty="0"/>
          </a:p>
        </p:txBody>
      </p:sp>
    </p:spTree>
    <p:extLst>
      <p:ext uri="{BB962C8B-B14F-4D97-AF65-F5344CB8AC3E}">
        <p14:creationId xmlns:p14="http://schemas.microsoft.com/office/powerpoint/2010/main" val="337949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345" y="653534"/>
            <a:ext cx="9043011" cy="369332"/>
          </a:xfrm>
          <a:prstGeom prst="rect">
            <a:avLst/>
          </a:prstGeom>
        </p:spPr>
        <p:txBody>
          <a:bodyPr wrap="square">
            <a:spAutoFit/>
          </a:bodyPr>
          <a:lstStyle/>
          <a:p>
            <a:r>
              <a:rPr lang="en-US" u="sng" dirty="0"/>
              <a:t>How Circuit Breaker </a:t>
            </a:r>
            <a:r>
              <a:rPr lang="en-US" u="sng" dirty="0" smtClean="0"/>
              <a:t>works in case of a circuit breaks – Fallback Handling Architecture  </a:t>
            </a:r>
            <a:endParaRPr lang="en-US" u="sng" dirty="0"/>
          </a:p>
        </p:txBody>
      </p:sp>
      <p:sp>
        <p:nvSpPr>
          <p:cNvPr id="5" name="Oval 4"/>
          <p:cNvSpPr/>
          <p:nvPr/>
        </p:nvSpPr>
        <p:spPr>
          <a:xfrm>
            <a:off x="5569527" y="1357745"/>
            <a:ext cx="842974" cy="734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quot;No&quot; Symbol 5"/>
          <p:cNvSpPr/>
          <p:nvPr/>
        </p:nvSpPr>
        <p:spPr>
          <a:xfrm>
            <a:off x="5715000" y="2660073"/>
            <a:ext cx="552028" cy="58189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iamond 6"/>
          <p:cNvSpPr/>
          <p:nvPr/>
        </p:nvSpPr>
        <p:spPr>
          <a:xfrm>
            <a:off x="5374486" y="3865419"/>
            <a:ext cx="1233055" cy="10529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7" idx="0"/>
          </p:cNvCxnSpPr>
          <p:nvPr/>
        </p:nvCxnSpPr>
        <p:spPr>
          <a:xfrm>
            <a:off x="5991014" y="3241964"/>
            <a:ext cx="0" cy="62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69527" y="1590114"/>
            <a:ext cx="958117" cy="246221"/>
          </a:xfrm>
          <a:prstGeom prst="rect">
            <a:avLst/>
          </a:prstGeom>
          <a:noFill/>
        </p:spPr>
        <p:txBody>
          <a:bodyPr wrap="square" rtlCol="0">
            <a:spAutoFit/>
          </a:bodyPr>
          <a:lstStyle/>
          <a:p>
            <a:r>
              <a:rPr lang="en-US" sz="1000" dirty="0" smtClean="0"/>
              <a:t>Client Service</a:t>
            </a:r>
            <a:endParaRPr lang="en-US" sz="1000" dirty="0"/>
          </a:p>
        </p:txBody>
      </p:sp>
      <p:sp>
        <p:nvSpPr>
          <p:cNvPr id="13" name="TextBox 12"/>
          <p:cNvSpPr txBox="1"/>
          <p:nvPr/>
        </p:nvSpPr>
        <p:spPr>
          <a:xfrm>
            <a:off x="6369860" y="2762190"/>
            <a:ext cx="958117" cy="246221"/>
          </a:xfrm>
          <a:prstGeom prst="rect">
            <a:avLst/>
          </a:prstGeom>
          <a:noFill/>
        </p:spPr>
        <p:txBody>
          <a:bodyPr wrap="square" rtlCol="0">
            <a:spAutoFit/>
          </a:bodyPr>
          <a:lstStyle/>
          <a:p>
            <a:r>
              <a:rPr lang="en-US" sz="1000" dirty="0" smtClean="0"/>
              <a:t>Circuit Breaker</a:t>
            </a:r>
            <a:endParaRPr lang="en-US" sz="1000" dirty="0"/>
          </a:p>
        </p:txBody>
      </p:sp>
      <p:sp>
        <p:nvSpPr>
          <p:cNvPr id="14" name="TextBox 13"/>
          <p:cNvSpPr txBox="1"/>
          <p:nvPr/>
        </p:nvSpPr>
        <p:spPr>
          <a:xfrm>
            <a:off x="5569527" y="4268781"/>
            <a:ext cx="958117" cy="246221"/>
          </a:xfrm>
          <a:prstGeom prst="rect">
            <a:avLst/>
          </a:prstGeom>
          <a:noFill/>
        </p:spPr>
        <p:txBody>
          <a:bodyPr wrap="square" rtlCol="0">
            <a:spAutoFit/>
          </a:bodyPr>
          <a:lstStyle/>
          <a:p>
            <a:r>
              <a:rPr lang="en-US" sz="1000" dirty="0" smtClean="0"/>
              <a:t>Check in Cache</a:t>
            </a:r>
            <a:endParaRPr lang="en-US" sz="1000" dirty="0"/>
          </a:p>
        </p:txBody>
      </p:sp>
      <p:sp>
        <p:nvSpPr>
          <p:cNvPr id="15" name="Rectangle 14"/>
          <p:cNvSpPr/>
          <p:nvPr/>
        </p:nvSpPr>
        <p:spPr>
          <a:xfrm>
            <a:off x="1780863" y="3990109"/>
            <a:ext cx="20781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4436" y="4308809"/>
            <a:ext cx="1335947" cy="276999"/>
          </a:xfrm>
          <a:prstGeom prst="rect">
            <a:avLst/>
          </a:prstGeom>
          <a:noFill/>
        </p:spPr>
        <p:txBody>
          <a:bodyPr wrap="square" rtlCol="0">
            <a:spAutoFit/>
          </a:bodyPr>
          <a:lstStyle/>
          <a:p>
            <a:r>
              <a:rPr lang="en-US" sz="1200" dirty="0" smtClean="0"/>
              <a:t>Response Cache</a:t>
            </a:r>
            <a:endParaRPr lang="en-US" sz="1200" dirty="0"/>
          </a:p>
        </p:txBody>
      </p:sp>
      <p:cxnSp>
        <p:nvCxnSpPr>
          <p:cNvPr id="18" name="Straight Arrow Connector 17"/>
          <p:cNvCxnSpPr>
            <a:stCxn id="7" idx="1"/>
          </p:cNvCxnSpPr>
          <p:nvPr/>
        </p:nvCxnSpPr>
        <p:spPr>
          <a:xfrm flipH="1" flipV="1">
            <a:off x="3859045" y="4391891"/>
            <a:ext cx="1515441" cy="1"/>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37707" y="4091833"/>
            <a:ext cx="958117" cy="246221"/>
          </a:xfrm>
          <a:prstGeom prst="rect">
            <a:avLst/>
          </a:prstGeom>
          <a:noFill/>
        </p:spPr>
        <p:txBody>
          <a:bodyPr wrap="square" rtlCol="0">
            <a:spAutoFit/>
          </a:bodyPr>
          <a:lstStyle/>
          <a:p>
            <a:pPr algn="ctr"/>
            <a:r>
              <a:rPr lang="en-US" sz="1000" dirty="0" smtClean="0"/>
              <a:t>Yes</a:t>
            </a:r>
            <a:endParaRPr lang="en-US" sz="1000" dirty="0"/>
          </a:p>
        </p:txBody>
      </p:sp>
      <p:cxnSp>
        <p:nvCxnSpPr>
          <p:cNvPr id="21" name="Straight Arrow Connector 20"/>
          <p:cNvCxnSpPr>
            <a:stCxn id="7" idx="3"/>
          </p:cNvCxnSpPr>
          <p:nvPr/>
        </p:nvCxnSpPr>
        <p:spPr>
          <a:xfrm flipV="1">
            <a:off x="6607541" y="4391891"/>
            <a:ext cx="1414241" cy="1"/>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57693" y="4119497"/>
            <a:ext cx="958117" cy="246221"/>
          </a:xfrm>
          <a:prstGeom prst="rect">
            <a:avLst/>
          </a:prstGeom>
          <a:noFill/>
        </p:spPr>
        <p:txBody>
          <a:bodyPr wrap="square" rtlCol="0">
            <a:spAutoFit/>
          </a:bodyPr>
          <a:lstStyle/>
          <a:p>
            <a:pPr algn="ctr"/>
            <a:r>
              <a:rPr lang="en-US" sz="1000" dirty="0" smtClean="0"/>
              <a:t>No</a:t>
            </a:r>
            <a:endParaRPr lang="en-US" sz="1000"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1782" y="4144904"/>
            <a:ext cx="488139" cy="493974"/>
          </a:xfrm>
          <a:prstGeom prst="rect">
            <a:avLst/>
          </a:prstGeom>
        </p:spPr>
      </p:pic>
      <p:sp>
        <p:nvSpPr>
          <p:cNvPr id="24" name="TextBox 23"/>
          <p:cNvSpPr txBox="1"/>
          <p:nvPr/>
        </p:nvSpPr>
        <p:spPr>
          <a:xfrm>
            <a:off x="7671936" y="4638878"/>
            <a:ext cx="1187829" cy="246221"/>
          </a:xfrm>
          <a:prstGeom prst="rect">
            <a:avLst/>
          </a:prstGeom>
          <a:noFill/>
        </p:spPr>
        <p:txBody>
          <a:bodyPr wrap="square" rtlCol="0">
            <a:spAutoFit/>
          </a:bodyPr>
          <a:lstStyle/>
          <a:p>
            <a:pPr algn="ctr"/>
            <a:r>
              <a:rPr lang="en-US" sz="1000" dirty="0" smtClean="0"/>
              <a:t>Default Response</a:t>
            </a:r>
            <a:endParaRPr lang="en-US" sz="1000" dirty="0"/>
          </a:p>
        </p:txBody>
      </p:sp>
      <p:sp>
        <p:nvSpPr>
          <p:cNvPr id="25" name="Rectangle 24"/>
          <p:cNvSpPr/>
          <p:nvPr/>
        </p:nvSpPr>
        <p:spPr>
          <a:xfrm>
            <a:off x="8265850" y="1357744"/>
            <a:ext cx="1479206" cy="734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688952" y="1444637"/>
            <a:ext cx="958117" cy="246221"/>
          </a:xfrm>
          <a:prstGeom prst="rect">
            <a:avLst/>
          </a:prstGeom>
          <a:noFill/>
        </p:spPr>
        <p:txBody>
          <a:bodyPr wrap="square" rtlCol="0">
            <a:spAutoFit/>
          </a:bodyPr>
          <a:lstStyle/>
          <a:p>
            <a:r>
              <a:rPr lang="en-US" sz="1000" dirty="0" smtClean="0"/>
              <a:t>Service</a:t>
            </a:r>
            <a:endParaRPr lang="en-US" sz="1000" dirty="0"/>
          </a:p>
        </p:txBody>
      </p:sp>
      <p:cxnSp>
        <p:nvCxnSpPr>
          <p:cNvPr id="28" name="Straight Arrow Connector 27"/>
          <p:cNvCxnSpPr>
            <a:stCxn id="12" idx="3"/>
          </p:cNvCxnSpPr>
          <p:nvPr/>
        </p:nvCxnSpPr>
        <p:spPr>
          <a:xfrm flipV="1">
            <a:off x="6527644" y="1713224"/>
            <a:ext cx="163268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4661" y="1590114"/>
            <a:ext cx="0" cy="257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flipV="1">
            <a:off x="6267029" y="1847998"/>
            <a:ext cx="1047633" cy="914191"/>
          </a:xfrm>
          <a:prstGeom prst="bentConnector3">
            <a:avLst/>
          </a:prstGeom>
          <a:ln w="38100">
            <a:solidFill>
              <a:srgbClr val="7030A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3345" y="1022866"/>
            <a:ext cx="10668000" cy="4283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11410" y="1424648"/>
            <a:ext cx="958117" cy="553998"/>
          </a:xfrm>
          <a:prstGeom prst="rect">
            <a:avLst/>
          </a:prstGeom>
          <a:noFill/>
        </p:spPr>
        <p:txBody>
          <a:bodyPr wrap="square" rtlCol="0">
            <a:spAutoFit/>
          </a:bodyPr>
          <a:lstStyle/>
          <a:p>
            <a:r>
              <a:rPr lang="en-US" sz="1000" dirty="0" smtClean="0"/>
              <a:t>Circuit Breaker Implementation here</a:t>
            </a:r>
            <a:endParaRPr lang="en-US" sz="1000" dirty="0"/>
          </a:p>
        </p:txBody>
      </p:sp>
      <p:sp>
        <p:nvSpPr>
          <p:cNvPr id="27" name="TextBox 26"/>
          <p:cNvSpPr txBox="1"/>
          <p:nvPr/>
        </p:nvSpPr>
        <p:spPr>
          <a:xfrm>
            <a:off x="8968195" y="240756"/>
            <a:ext cx="3045848" cy="369332"/>
          </a:xfrm>
          <a:prstGeom prst="rect">
            <a:avLst/>
          </a:prstGeom>
          <a:solidFill>
            <a:srgbClr val="FFC000"/>
          </a:solidFill>
        </p:spPr>
        <p:txBody>
          <a:bodyPr wrap="square" rtlCol="0">
            <a:spAutoFit/>
          </a:bodyPr>
          <a:lstStyle/>
          <a:p>
            <a:r>
              <a:rPr lang="en-US" dirty="0" smtClean="0"/>
              <a:t>How </a:t>
            </a:r>
            <a:r>
              <a:rPr lang="en-US" dirty="0" err="1" smtClean="0"/>
              <a:t>hystrix</a:t>
            </a:r>
            <a:r>
              <a:rPr lang="en-US" dirty="0" smtClean="0"/>
              <a:t> works </a:t>
            </a:r>
            <a:endParaRPr lang="en-US" dirty="0"/>
          </a:p>
        </p:txBody>
      </p:sp>
    </p:spTree>
    <p:extLst>
      <p:ext uri="{BB962C8B-B14F-4D97-AF65-F5344CB8AC3E}">
        <p14:creationId xmlns:p14="http://schemas.microsoft.com/office/powerpoint/2010/main" val="207854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6073" y="651163"/>
            <a:ext cx="4904509" cy="369332"/>
          </a:xfrm>
          <a:prstGeom prst="rect">
            <a:avLst/>
          </a:prstGeom>
          <a:noFill/>
        </p:spPr>
        <p:txBody>
          <a:bodyPr wrap="square" rtlCol="0">
            <a:spAutoFit/>
          </a:bodyPr>
          <a:lstStyle/>
          <a:p>
            <a:r>
              <a:rPr lang="en-US" u="sng" dirty="0" smtClean="0"/>
              <a:t>Circuit Breaker Configuration Parameters</a:t>
            </a:r>
            <a:endParaRPr lang="en-US" u="sng" dirty="0"/>
          </a:p>
        </p:txBody>
      </p:sp>
      <p:sp>
        <p:nvSpPr>
          <p:cNvPr id="5" name="TextBox 4"/>
          <p:cNvSpPr txBox="1"/>
          <p:nvPr/>
        </p:nvSpPr>
        <p:spPr>
          <a:xfrm>
            <a:off x="7162800" y="263236"/>
            <a:ext cx="4391891" cy="1754326"/>
          </a:xfrm>
          <a:prstGeom prst="rect">
            <a:avLst/>
          </a:prstGeom>
          <a:solidFill>
            <a:srgbClr val="FFC000"/>
          </a:solidFill>
        </p:spPr>
        <p:txBody>
          <a:bodyPr wrap="square" rtlCol="0">
            <a:spAutoFit/>
          </a:bodyPr>
          <a:lstStyle>
            <a:defPPr>
              <a:defRPr lang="en-US"/>
            </a:defPPr>
          </a:lstStyle>
          <a:p>
            <a:r>
              <a:rPr lang="en-US" u="sng" dirty="0" smtClean="0"/>
              <a:t>Parameters to be considered</a:t>
            </a:r>
          </a:p>
          <a:p>
            <a:endParaRPr lang="en-US" dirty="0" smtClean="0"/>
          </a:p>
          <a:p>
            <a:pPr marL="342900" indent="-342900">
              <a:buFont typeface="+mj-lt"/>
              <a:buAutoNum type="arabicPeriod"/>
            </a:pPr>
            <a:r>
              <a:rPr lang="en-US" dirty="0" smtClean="0"/>
              <a:t>No </a:t>
            </a:r>
            <a:r>
              <a:rPr lang="en-US" dirty="0"/>
              <a:t>of request to be considered : 5</a:t>
            </a:r>
          </a:p>
          <a:p>
            <a:pPr marL="342900" indent="-342900">
              <a:buFont typeface="+mj-lt"/>
              <a:buAutoNum type="arabicPeriod"/>
            </a:pPr>
            <a:r>
              <a:rPr lang="en-US" dirty="0"/>
              <a:t>No of time outs to be considered : 3</a:t>
            </a:r>
          </a:p>
          <a:p>
            <a:pPr marL="342900" indent="-342900">
              <a:buFont typeface="+mj-lt"/>
              <a:buAutoNum type="arabicPeriod"/>
            </a:pPr>
            <a:r>
              <a:rPr lang="en-US" dirty="0"/>
              <a:t>Timeout threshold : 500 </a:t>
            </a:r>
            <a:r>
              <a:rPr lang="en-US" dirty="0" err="1"/>
              <a:t>ms</a:t>
            </a:r>
            <a:endParaRPr lang="en-US" dirty="0"/>
          </a:p>
          <a:p>
            <a:pPr marL="342900" indent="-342900">
              <a:buFont typeface="+mj-lt"/>
              <a:buAutoNum type="arabicPeriod"/>
            </a:pPr>
            <a:r>
              <a:rPr lang="en-US" dirty="0"/>
              <a:t>Time to Keep the circuit trip : 10 sec</a:t>
            </a:r>
          </a:p>
        </p:txBody>
      </p:sp>
      <p:sp>
        <p:nvSpPr>
          <p:cNvPr id="6" name="Rectangle 5"/>
          <p:cNvSpPr/>
          <p:nvPr/>
        </p:nvSpPr>
        <p:spPr>
          <a:xfrm>
            <a:off x="1343890" y="2549232"/>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 </a:t>
            </a:r>
            <a:r>
              <a:rPr lang="en-US" dirty="0" err="1" smtClean="0"/>
              <a:t>ms</a:t>
            </a:r>
            <a:endParaRPr lang="en-US" dirty="0"/>
          </a:p>
        </p:txBody>
      </p:sp>
      <p:sp>
        <p:nvSpPr>
          <p:cNvPr id="7" name="Rectangle 6"/>
          <p:cNvSpPr/>
          <p:nvPr/>
        </p:nvSpPr>
        <p:spPr>
          <a:xfrm>
            <a:off x="2812472" y="2549232"/>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8" name="Rectangle 7"/>
          <p:cNvSpPr/>
          <p:nvPr/>
        </p:nvSpPr>
        <p:spPr>
          <a:xfrm>
            <a:off x="4281054" y="2549232"/>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600 </a:t>
            </a:r>
            <a:r>
              <a:rPr lang="en-US" dirty="0" err="1" smtClean="0"/>
              <a:t>ms</a:t>
            </a:r>
            <a:endParaRPr lang="en-US" dirty="0"/>
          </a:p>
        </p:txBody>
      </p:sp>
      <p:sp>
        <p:nvSpPr>
          <p:cNvPr id="9" name="Rectangle 8"/>
          <p:cNvSpPr/>
          <p:nvPr/>
        </p:nvSpPr>
        <p:spPr>
          <a:xfrm>
            <a:off x="5874327" y="2549234"/>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700 </a:t>
            </a:r>
            <a:r>
              <a:rPr lang="en-US" dirty="0" err="1" smtClean="0"/>
              <a:t>ms</a:t>
            </a:r>
            <a:endParaRPr lang="en-US" dirty="0"/>
          </a:p>
        </p:txBody>
      </p:sp>
      <p:sp>
        <p:nvSpPr>
          <p:cNvPr id="10" name="Rectangle 9"/>
          <p:cNvSpPr/>
          <p:nvPr/>
        </p:nvSpPr>
        <p:spPr>
          <a:xfrm>
            <a:off x="7342909" y="2549232"/>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11" name="Rectangle 10"/>
          <p:cNvSpPr/>
          <p:nvPr/>
        </p:nvSpPr>
        <p:spPr>
          <a:xfrm>
            <a:off x="1343889" y="3657601"/>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 </a:t>
            </a:r>
            <a:r>
              <a:rPr lang="en-US" dirty="0" err="1"/>
              <a:t>ms</a:t>
            </a:r>
            <a:endParaRPr lang="en-US" dirty="0"/>
          </a:p>
        </p:txBody>
      </p:sp>
      <p:sp>
        <p:nvSpPr>
          <p:cNvPr id="12" name="Rectangle 11"/>
          <p:cNvSpPr/>
          <p:nvPr/>
        </p:nvSpPr>
        <p:spPr>
          <a:xfrm>
            <a:off x="2812471" y="3657601"/>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13" name="Rectangle 12"/>
          <p:cNvSpPr/>
          <p:nvPr/>
        </p:nvSpPr>
        <p:spPr>
          <a:xfrm>
            <a:off x="4281053" y="3657601"/>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a:t>
            </a:r>
            <a:r>
              <a:rPr lang="en-US" dirty="0" err="1"/>
              <a:t>ms</a:t>
            </a:r>
            <a:endParaRPr lang="en-US" dirty="0"/>
          </a:p>
        </p:txBody>
      </p:sp>
      <p:sp>
        <p:nvSpPr>
          <p:cNvPr id="14" name="Rectangle 13"/>
          <p:cNvSpPr/>
          <p:nvPr/>
        </p:nvSpPr>
        <p:spPr>
          <a:xfrm>
            <a:off x="5874326" y="3657603"/>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 </a:t>
            </a:r>
            <a:r>
              <a:rPr lang="en-US" dirty="0" err="1"/>
              <a:t>ms</a:t>
            </a:r>
            <a:endParaRPr lang="en-US" dirty="0"/>
          </a:p>
        </p:txBody>
      </p:sp>
      <p:sp>
        <p:nvSpPr>
          <p:cNvPr id="15" name="Rectangle 14"/>
          <p:cNvSpPr/>
          <p:nvPr/>
        </p:nvSpPr>
        <p:spPr>
          <a:xfrm>
            <a:off x="7342908" y="3657601"/>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550 </a:t>
            </a:r>
            <a:r>
              <a:rPr lang="en-US" dirty="0" err="1"/>
              <a:t>ms</a:t>
            </a:r>
            <a:endParaRPr lang="en-US" dirty="0"/>
          </a:p>
        </p:txBody>
      </p:sp>
      <p:sp>
        <p:nvSpPr>
          <p:cNvPr id="16" name="Rectangle 15"/>
          <p:cNvSpPr/>
          <p:nvPr/>
        </p:nvSpPr>
        <p:spPr>
          <a:xfrm>
            <a:off x="1343887" y="4724406"/>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 </a:t>
            </a:r>
            <a:r>
              <a:rPr lang="en-US" dirty="0" err="1"/>
              <a:t>ms</a:t>
            </a:r>
            <a:endParaRPr lang="en-US" dirty="0"/>
          </a:p>
        </p:txBody>
      </p:sp>
      <p:sp>
        <p:nvSpPr>
          <p:cNvPr id="17" name="Rectangle 16"/>
          <p:cNvSpPr/>
          <p:nvPr/>
        </p:nvSpPr>
        <p:spPr>
          <a:xfrm>
            <a:off x="2812469" y="4724406"/>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a:t>
            </a:r>
            <a:r>
              <a:rPr lang="en-US" dirty="0" err="1"/>
              <a:t>ms</a:t>
            </a:r>
            <a:endParaRPr lang="en-US" dirty="0"/>
          </a:p>
        </p:txBody>
      </p:sp>
      <p:sp>
        <p:nvSpPr>
          <p:cNvPr id="18" name="Rectangle 17"/>
          <p:cNvSpPr/>
          <p:nvPr/>
        </p:nvSpPr>
        <p:spPr>
          <a:xfrm>
            <a:off x="4281051" y="4724406"/>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19" name="Rectangle 18"/>
          <p:cNvSpPr/>
          <p:nvPr/>
        </p:nvSpPr>
        <p:spPr>
          <a:xfrm>
            <a:off x="5874324" y="4724408"/>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 </a:t>
            </a:r>
            <a:r>
              <a:rPr lang="en-US" dirty="0" err="1"/>
              <a:t>ms</a:t>
            </a:r>
            <a:endParaRPr lang="en-US" dirty="0"/>
          </a:p>
        </p:txBody>
      </p:sp>
      <p:sp>
        <p:nvSpPr>
          <p:cNvPr id="20" name="Rectangle 19"/>
          <p:cNvSpPr/>
          <p:nvPr/>
        </p:nvSpPr>
        <p:spPr>
          <a:xfrm>
            <a:off x="7342906" y="4724406"/>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550 </a:t>
            </a:r>
            <a:r>
              <a:rPr lang="en-US" dirty="0" err="1"/>
              <a:t>ms</a:t>
            </a:r>
            <a:endParaRPr lang="en-US" dirty="0"/>
          </a:p>
        </p:txBody>
      </p:sp>
      <p:sp>
        <p:nvSpPr>
          <p:cNvPr id="21" name="TextBox 20"/>
          <p:cNvSpPr txBox="1"/>
          <p:nvPr/>
        </p:nvSpPr>
        <p:spPr>
          <a:xfrm>
            <a:off x="8811491" y="2613993"/>
            <a:ext cx="2743200" cy="646331"/>
          </a:xfrm>
          <a:prstGeom prst="rect">
            <a:avLst/>
          </a:prstGeom>
          <a:noFill/>
        </p:spPr>
        <p:txBody>
          <a:bodyPr wrap="square" rtlCol="0">
            <a:spAutoFit/>
          </a:bodyPr>
          <a:lstStyle/>
          <a:p>
            <a:r>
              <a:rPr lang="en-US" dirty="0" smtClean="0"/>
              <a:t>Not Circuit Breaker Scenario</a:t>
            </a:r>
            <a:endParaRPr lang="en-US" dirty="0"/>
          </a:p>
        </p:txBody>
      </p:sp>
      <p:sp>
        <p:nvSpPr>
          <p:cNvPr id="22" name="TextBox 21"/>
          <p:cNvSpPr txBox="1"/>
          <p:nvPr/>
        </p:nvSpPr>
        <p:spPr>
          <a:xfrm>
            <a:off x="8811491" y="3657601"/>
            <a:ext cx="2743200" cy="369332"/>
          </a:xfrm>
          <a:prstGeom prst="rect">
            <a:avLst/>
          </a:prstGeom>
          <a:noFill/>
        </p:spPr>
        <p:txBody>
          <a:bodyPr wrap="square" rtlCol="0">
            <a:spAutoFit/>
          </a:bodyPr>
          <a:lstStyle/>
          <a:p>
            <a:r>
              <a:rPr lang="en-US" dirty="0" smtClean="0"/>
              <a:t>Circuit Breaker Scenario</a:t>
            </a:r>
            <a:endParaRPr lang="en-US" dirty="0"/>
          </a:p>
        </p:txBody>
      </p:sp>
      <p:sp>
        <p:nvSpPr>
          <p:cNvPr id="23" name="TextBox 22"/>
          <p:cNvSpPr txBox="1"/>
          <p:nvPr/>
        </p:nvSpPr>
        <p:spPr>
          <a:xfrm>
            <a:off x="8811488" y="4701209"/>
            <a:ext cx="2743200" cy="369332"/>
          </a:xfrm>
          <a:prstGeom prst="rect">
            <a:avLst/>
          </a:prstGeom>
          <a:noFill/>
        </p:spPr>
        <p:txBody>
          <a:bodyPr wrap="square" rtlCol="0">
            <a:spAutoFit/>
          </a:bodyPr>
          <a:lstStyle/>
          <a:p>
            <a:r>
              <a:rPr lang="en-US" dirty="0" smtClean="0"/>
              <a:t>Circuit Breaker Scenario</a:t>
            </a:r>
            <a:endParaRPr lang="en-US" dirty="0"/>
          </a:p>
        </p:txBody>
      </p:sp>
      <p:sp>
        <p:nvSpPr>
          <p:cNvPr id="24" name="TextBox 23"/>
          <p:cNvSpPr txBox="1"/>
          <p:nvPr/>
        </p:nvSpPr>
        <p:spPr>
          <a:xfrm>
            <a:off x="1288469" y="1861333"/>
            <a:ext cx="2743200" cy="369332"/>
          </a:xfrm>
          <a:prstGeom prst="rect">
            <a:avLst/>
          </a:prstGeom>
          <a:noFill/>
        </p:spPr>
        <p:txBody>
          <a:bodyPr wrap="square" rtlCol="0">
            <a:spAutoFit/>
          </a:bodyPr>
          <a:lstStyle/>
          <a:p>
            <a:r>
              <a:rPr lang="en-US" dirty="0" smtClean="0"/>
              <a:t>Requests</a:t>
            </a:r>
            <a:endParaRPr lang="en-US" dirty="0"/>
          </a:p>
        </p:txBody>
      </p:sp>
    </p:spTree>
    <p:extLst>
      <p:ext uri="{BB962C8B-B14F-4D97-AF65-F5344CB8AC3E}">
        <p14:creationId xmlns:p14="http://schemas.microsoft.com/office/powerpoint/2010/main" val="8849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7638" y="2909454"/>
            <a:ext cx="1565564"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Service</a:t>
            </a:r>
            <a:endParaRPr lang="en-US" dirty="0"/>
          </a:p>
        </p:txBody>
      </p:sp>
      <p:sp>
        <p:nvSpPr>
          <p:cNvPr id="5" name="Rectangle 4"/>
          <p:cNvSpPr/>
          <p:nvPr/>
        </p:nvSpPr>
        <p:spPr>
          <a:xfrm>
            <a:off x="5327072" y="549625"/>
            <a:ext cx="3913912" cy="5587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273637" y="6092920"/>
            <a:ext cx="2424546" cy="369332"/>
          </a:xfrm>
          <a:prstGeom prst="rect">
            <a:avLst/>
          </a:prstGeom>
          <a:noFill/>
        </p:spPr>
        <p:txBody>
          <a:bodyPr wrap="square" rtlCol="0">
            <a:spAutoFit/>
          </a:bodyPr>
          <a:lstStyle/>
          <a:p>
            <a:r>
              <a:rPr lang="en-US" dirty="0" smtClean="0"/>
              <a:t>Target </a:t>
            </a:r>
            <a:r>
              <a:rPr lang="en-US" dirty="0" err="1" smtClean="0"/>
              <a:t>Microservice</a:t>
            </a:r>
            <a:endParaRPr lang="en-US" dirty="0"/>
          </a:p>
        </p:txBody>
      </p:sp>
      <p:sp>
        <p:nvSpPr>
          <p:cNvPr id="7" name="Rectangle 6"/>
          <p:cNvSpPr/>
          <p:nvPr/>
        </p:nvSpPr>
        <p:spPr>
          <a:xfrm>
            <a:off x="6608618" y="1698761"/>
            <a:ext cx="2133600" cy="9613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15545" y="3657600"/>
            <a:ext cx="2133600" cy="12330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47164" y="2648589"/>
            <a:ext cx="2424546" cy="369332"/>
          </a:xfrm>
          <a:prstGeom prst="rect">
            <a:avLst/>
          </a:prstGeom>
          <a:noFill/>
        </p:spPr>
        <p:txBody>
          <a:bodyPr wrap="square" rtlCol="0">
            <a:spAutoFit/>
          </a:bodyPr>
          <a:lstStyle/>
          <a:p>
            <a:r>
              <a:rPr lang="en-US" dirty="0" smtClean="0"/>
              <a:t>Method A</a:t>
            </a:r>
            <a:endParaRPr lang="en-US" dirty="0"/>
          </a:p>
        </p:txBody>
      </p:sp>
      <p:sp>
        <p:nvSpPr>
          <p:cNvPr id="10" name="TextBox 9"/>
          <p:cNvSpPr txBox="1"/>
          <p:nvPr/>
        </p:nvSpPr>
        <p:spPr>
          <a:xfrm>
            <a:off x="6754091" y="4884913"/>
            <a:ext cx="2424546" cy="369332"/>
          </a:xfrm>
          <a:prstGeom prst="rect">
            <a:avLst/>
          </a:prstGeom>
          <a:noFill/>
        </p:spPr>
        <p:txBody>
          <a:bodyPr wrap="square" rtlCol="0">
            <a:spAutoFit/>
          </a:bodyPr>
          <a:lstStyle/>
          <a:p>
            <a:r>
              <a:rPr lang="en-US" dirty="0" smtClean="0"/>
              <a:t>Method B</a:t>
            </a:r>
            <a:endParaRPr lang="en-US" dirty="0"/>
          </a:p>
        </p:txBody>
      </p:sp>
      <p:sp>
        <p:nvSpPr>
          <p:cNvPr id="13" name="Rounded Rectangle 12"/>
          <p:cNvSpPr/>
          <p:nvPr/>
        </p:nvSpPr>
        <p:spPr>
          <a:xfrm>
            <a:off x="10155382" y="1427018"/>
            <a:ext cx="1233054" cy="789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API 1</a:t>
            </a:r>
            <a:endParaRPr lang="en-US" dirty="0"/>
          </a:p>
        </p:txBody>
      </p:sp>
      <p:sp>
        <p:nvSpPr>
          <p:cNvPr id="14" name="Rounded Rectangle 13"/>
          <p:cNvSpPr/>
          <p:nvPr/>
        </p:nvSpPr>
        <p:spPr>
          <a:xfrm>
            <a:off x="10155382" y="3879272"/>
            <a:ext cx="1233054" cy="789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API 2</a:t>
            </a:r>
            <a:endParaRPr lang="en-US" dirty="0"/>
          </a:p>
        </p:txBody>
      </p:sp>
      <p:cxnSp>
        <p:nvCxnSpPr>
          <p:cNvPr id="16" name="Straight Arrow Connector 15"/>
          <p:cNvCxnSpPr/>
          <p:nvPr/>
        </p:nvCxnSpPr>
        <p:spPr>
          <a:xfrm>
            <a:off x="9171710" y="2036617"/>
            <a:ext cx="8866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171710" y="4287979"/>
            <a:ext cx="8866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73238" y="3020268"/>
            <a:ext cx="803564" cy="246221"/>
          </a:xfrm>
          <a:prstGeom prst="rect">
            <a:avLst/>
          </a:prstGeom>
          <a:noFill/>
        </p:spPr>
        <p:txBody>
          <a:bodyPr wrap="square" rtlCol="0">
            <a:spAutoFit/>
          </a:bodyPr>
          <a:lstStyle/>
          <a:p>
            <a:r>
              <a:rPr lang="en-US" sz="1000" dirty="0" smtClean="0"/>
              <a:t>1</a:t>
            </a:r>
            <a:endParaRPr lang="en-US" sz="1000" dirty="0"/>
          </a:p>
        </p:txBody>
      </p:sp>
      <p:sp>
        <p:nvSpPr>
          <p:cNvPr id="27" name="TextBox 26"/>
          <p:cNvSpPr txBox="1"/>
          <p:nvPr/>
        </p:nvSpPr>
        <p:spPr>
          <a:xfrm>
            <a:off x="6407728" y="2945763"/>
            <a:ext cx="803564" cy="246221"/>
          </a:xfrm>
          <a:prstGeom prst="rect">
            <a:avLst/>
          </a:prstGeom>
          <a:noFill/>
        </p:spPr>
        <p:txBody>
          <a:bodyPr wrap="square" rtlCol="0">
            <a:spAutoFit/>
          </a:bodyPr>
          <a:lstStyle/>
          <a:p>
            <a:r>
              <a:rPr lang="en-US" sz="1000" dirty="0"/>
              <a:t>2</a:t>
            </a:r>
          </a:p>
        </p:txBody>
      </p:sp>
      <p:sp>
        <p:nvSpPr>
          <p:cNvPr id="28" name="TextBox 27"/>
          <p:cNvSpPr txBox="1"/>
          <p:nvPr/>
        </p:nvSpPr>
        <p:spPr>
          <a:xfrm>
            <a:off x="9476510" y="1725748"/>
            <a:ext cx="803564" cy="246221"/>
          </a:xfrm>
          <a:prstGeom prst="rect">
            <a:avLst/>
          </a:prstGeom>
          <a:noFill/>
        </p:spPr>
        <p:txBody>
          <a:bodyPr wrap="square" rtlCol="0">
            <a:spAutoFit/>
          </a:bodyPr>
          <a:lstStyle/>
          <a:p>
            <a:r>
              <a:rPr lang="en-US" sz="1000" dirty="0"/>
              <a:t>3</a:t>
            </a:r>
          </a:p>
        </p:txBody>
      </p:sp>
      <p:sp>
        <p:nvSpPr>
          <p:cNvPr id="29" name="TextBox 28"/>
          <p:cNvSpPr txBox="1"/>
          <p:nvPr/>
        </p:nvSpPr>
        <p:spPr>
          <a:xfrm>
            <a:off x="6338454" y="3817812"/>
            <a:ext cx="803564" cy="246221"/>
          </a:xfrm>
          <a:prstGeom prst="rect">
            <a:avLst/>
          </a:prstGeom>
          <a:noFill/>
        </p:spPr>
        <p:txBody>
          <a:bodyPr wrap="square" rtlCol="0">
            <a:spAutoFit/>
          </a:bodyPr>
          <a:lstStyle/>
          <a:p>
            <a:r>
              <a:rPr lang="en-US" sz="1000" dirty="0"/>
              <a:t>4</a:t>
            </a:r>
          </a:p>
        </p:txBody>
      </p:sp>
      <p:sp>
        <p:nvSpPr>
          <p:cNvPr id="30" name="TextBox 29"/>
          <p:cNvSpPr txBox="1"/>
          <p:nvPr/>
        </p:nvSpPr>
        <p:spPr>
          <a:xfrm>
            <a:off x="9421090" y="3997457"/>
            <a:ext cx="207817" cy="246221"/>
          </a:xfrm>
          <a:prstGeom prst="rect">
            <a:avLst/>
          </a:prstGeom>
          <a:noFill/>
        </p:spPr>
        <p:txBody>
          <a:bodyPr wrap="square" rtlCol="0">
            <a:spAutoFit/>
          </a:bodyPr>
          <a:lstStyle/>
          <a:p>
            <a:r>
              <a:rPr lang="en-US" sz="1000" dirty="0"/>
              <a:t>5</a:t>
            </a:r>
          </a:p>
        </p:txBody>
      </p:sp>
      <p:cxnSp>
        <p:nvCxnSpPr>
          <p:cNvPr id="32" name="Straight Arrow Connector 31"/>
          <p:cNvCxnSpPr/>
          <p:nvPr/>
        </p:nvCxnSpPr>
        <p:spPr>
          <a:xfrm flipH="1">
            <a:off x="2770910" y="3657600"/>
            <a:ext cx="2770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73236" y="3657600"/>
            <a:ext cx="803564" cy="246221"/>
          </a:xfrm>
          <a:prstGeom prst="rect">
            <a:avLst/>
          </a:prstGeom>
          <a:noFill/>
        </p:spPr>
        <p:txBody>
          <a:bodyPr wrap="square" rtlCol="0">
            <a:spAutoFit/>
          </a:bodyPr>
          <a:lstStyle/>
          <a:p>
            <a:r>
              <a:rPr lang="en-US" sz="1000" dirty="0"/>
              <a:t>6</a:t>
            </a:r>
          </a:p>
        </p:txBody>
      </p:sp>
      <p:sp>
        <p:nvSpPr>
          <p:cNvPr id="34" name="Rounded Rectangle 33"/>
          <p:cNvSpPr/>
          <p:nvPr/>
        </p:nvSpPr>
        <p:spPr>
          <a:xfrm>
            <a:off x="10058400" y="2564670"/>
            <a:ext cx="1801091" cy="608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 Method A</a:t>
            </a:r>
            <a:endParaRPr lang="en-US" dirty="0"/>
          </a:p>
        </p:txBody>
      </p:sp>
      <p:sp>
        <p:nvSpPr>
          <p:cNvPr id="36" name="Rounded Rectangle 35"/>
          <p:cNvSpPr/>
          <p:nvPr/>
        </p:nvSpPr>
        <p:spPr>
          <a:xfrm>
            <a:off x="10016838" y="5028406"/>
            <a:ext cx="1801091" cy="608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 Method B</a:t>
            </a:r>
            <a:endParaRPr lang="en-US" dirty="0"/>
          </a:p>
        </p:txBody>
      </p:sp>
      <p:cxnSp>
        <p:nvCxnSpPr>
          <p:cNvPr id="38" name="Straight Connector 37"/>
          <p:cNvCxnSpPr/>
          <p:nvPr/>
        </p:nvCxnSpPr>
        <p:spPr>
          <a:xfrm>
            <a:off x="9379527" y="1944982"/>
            <a:ext cx="0" cy="271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urved Connector 41"/>
          <p:cNvCxnSpPr>
            <a:endCxn id="34" idx="1"/>
          </p:cNvCxnSpPr>
          <p:nvPr/>
        </p:nvCxnSpPr>
        <p:spPr>
          <a:xfrm>
            <a:off x="9379527" y="2216725"/>
            <a:ext cx="678873" cy="651956"/>
          </a:xfrm>
          <a:prstGeom prst="curved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379527" y="4175561"/>
            <a:ext cx="0" cy="244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a:off x="9203673" y="4595453"/>
            <a:ext cx="912816" cy="561109"/>
          </a:xfrm>
          <a:prstGeom prst="curvedConnector3">
            <a:avLst>
              <a:gd name="adj1" fmla="val 101605"/>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4908" y="549625"/>
            <a:ext cx="2424546" cy="369332"/>
          </a:xfrm>
          <a:prstGeom prst="rect">
            <a:avLst/>
          </a:prstGeom>
          <a:solidFill>
            <a:srgbClr val="FFC000"/>
          </a:solidFill>
        </p:spPr>
        <p:txBody>
          <a:bodyPr wrap="square" rtlCol="0">
            <a:spAutoFit/>
          </a:bodyPr>
          <a:lstStyle/>
          <a:p>
            <a:r>
              <a:rPr lang="en-US" dirty="0" smtClean="0"/>
              <a:t>Method level Fallback</a:t>
            </a:r>
            <a:endParaRPr lang="en-US" dirty="0"/>
          </a:p>
        </p:txBody>
      </p:sp>
      <p:sp>
        <p:nvSpPr>
          <p:cNvPr id="50" name="Rectangle 49"/>
          <p:cNvSpPr/>
          <p:nvPr/>
        </p:nvSpPr>
        <p:spPr>
          <a:xfrm>
            <a:off x="249382" y="221673"/>
            <a:ext cx="11804073" cy="6262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615545" y="1389313"/>
            <a:ext cx="1988128" cy="369332"/>
          </a:xfrm>
          <a:prstGeom prst="rect">
            <a:avLst/>
          </a:prstGeom>
          <a:noFill/>
        </p:spPr>
        <p:txBody>
          <a:bodyPr wrap="square" rtlCol="0">
            <a:spAutoFit/>
          </a:bodyPr>
          <a:lstStyle/>
          <a:p>
            <a:r>
              <a:rPr lang="en-US" dirty="0" smtClean="0"/>
              <a:t>@</a:t>
            </a:r>
            <a:r>
              <a:rPr lang="en-US" dirty="0" err="1" smtClean="0"/>
              <a:t>HystricCommand</a:t>
            </a:r>
            <a:endParaRPr lang="en-US" dirty="0"/>
          </a:p>
        </p:txBody>
      </p:sp>
      <p:sp>
        <p:nvSpPr>
          <p:cNvPr id="52" name="TextBox 51"/>
          <p:cNvSpPr txBox="1"/>
          <p:nvPr/>
        </p:nvSpPr>
        <p:spPr>
          <a:xfrm>
            <a:off x="6615545" y="3288268"/>
            <a:ext cx="1988128" cy="369332"/>
          </a:xfrm>
          <a:prstGeom prst="rect">
            <a:avLst/>
          </a:prstGeom>
          <a:noFill/>
        </p:spPr>
        <p:txBody>
          <a:bodyPr wrap="square" rtlCol="0">
            <a:spAutoFit/>
          </a:bodyPr>
          <a:lstStyle/>
          <a:p>
            <a:r>
              <a:rPr lang="en-US" dirty="0" smtClean="0"/>
              <a:t>@</a:t>
            </a:r>
            <a:r>
              <a:rPr lang="en-US" dirty="0" err="1" smtClean="0"/>
              <a:t>HystricCommand</a:t>
            </a:r>
            <a:endParaRPr lang="en-US" dirty="0"/>
          </a:p>
        </p:txBody>
      </p:sp>
      <p:sp>
        <p:nvSpPr>
          <p:cNvPr id="55" name="TextBox 54"/>
          <p:cNvSpPr txBox="1"/>
          <p:nvPr/>
        </p:nvSpPr>
        <p:spPr>
          <a:xfrm>
            <a:off x="5299364" y="3906374"/>
            <a:ext cx="2424546" cy="369332"/>
          </a:xfrm>
          <a:prstGeom prst="rect">
            <a:avLst/>
          </a:prstGeom>
          <a:noFill/>
        </p:spPr>
        <p:txBody>
          <a:bodyPr wrap="square" rtlCol="0">
            <a:spAutoFit/>
          </a:bodyPr>
          <a:lstStyle/>
          <a:p>
            <a:r>
              <a:rPr lang="en-US" dirty="0" smtClean="0"/>
              <a:t>Method()</a:t>
            </a:r>
            <a:endParaRPr lang="en-US" dirty="0"/>
          </a:p>
        </p:txBody>
      </p:sp>
      <p:cxnSp>
        <p:nvCxnSpPr>
          <p:cNvPr id="57" name="Straight Arrow Connector 56"/>
          <p:cNvCxnSpPr>
            <a:endCxn id="9" idx="1"/>
          </p:cNvCxnSpPr>
          <p:nvPr/>
        </p:nvCxnSpPr>
        <p:spPr>
          <a:xfrm flipV="1">
            <a:off x="6380019" y="2833255"/>
            <a:ext cx="367145" cy="89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490854" y="1188120"/>
            <a:ext cx="2403764" cy="18121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6518564" y="3332006"/>
            <a:ext cx="2403764" cy="18121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511637" y="745609"/>
            <a:ext cx="2424546" cy="369332"/>
          </a:xfrm>
          <a:prstGeom prst="rect">
            <a:avLst/>
          </a:prstGeom>
          <a:solidFill>
            <a:srgbClr val="FFC000"/>
          </a:solidFill>
        </p:spPr>
        <p:txBody>
          <a:bodyPr wrap="square" rtlCol="0">
            <a:spAutoFit/>
          </a:bodyPr>
          <a:lstStyle/>
          <a:p>
            <a:r>
              <a:rPr lang="en-US" dirty="0" smtClean="0"/>
              <a:t>Service</a:t>
            </a:r>
            <a:endParaRPr lang="en-US" dirty="0"/>
          </a:p>
        </p:txBody>
      </p:sp>
      <p:sp>
        <p:nvSpPr>
          <p:cNvPr id="63" name="TextBox 62"/>
          <p:cNvSpPr txBox="1"/>
          <p:nvPr/>
        </p:nvSpPr>
        <p:spPr>
          <a:xfrm>
            <a:off x="6608618" y="5262133"/>
            <a:ext cx="2424546" cy="369332"/>
          </a:xfrm>
          <a:prstGeom prst="rect">
            <a:avLst/>
          </a:prstGeom>
          <a:solidFill>
            <a:srgbClr val="FFC000"/>
          </a:solidFill>
        </p:spPr>
        <p:txBody>
          <a:bodyPr wrap="square" rtlCol="0">
            <a:spAutoFit/>
          </a:bodyPr>
          <a:lstStyle/>
          <a:p>
            <a:r>
              <a:rPr lang="en-US" dirty="0" smtClean="0"/>
              <a:t>Service</a:t>
            </a:r>
            <a:endParaRPr lang="en-US" dirty="0"/>
          </a:p>
        </p:txBody>
      </p:sp>
      <p:cxnSp>
        <p:nvCxnSpPr>
          <p:cNvPr id="65" name="Straight Arrow Connector 64"/>
          <p:cNvCxnSpPr/>
          <p:nvPr/>
        </p:nvCxnSpPr>
        <p:spPr>
          <a:xfrm>
            <a:off x="6373092" y="3657600"/>
            <a:ext cx="380999" cy="63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569527" y="3172691"/>
            <a:ext cx="803565" cy="64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Resource</a:t>
            </a:r>
            <a:endParaRPr lang="en-US" sz="1200" dirty="0"/>
          </a:p>
        </p:txBody>
      </p:sp>
      <p:cxnSp>
        <p:nvCxnSpPr>
          <p:cNvPr id="72" name="Straight Arrow Connector 71"/>
          <p:cNvCxnSpPr/>
          <p:nvPr/>
        </p:nvCxnSpPr>
        <p:spPr>
          <a:xfrm>
            <a:off x="2743202" y="3332006"/>
            <a:ext cx="2798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66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
        <p:nvSpPr>
          <p:cNvPr id="23" name="TextBox 22"/>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2418536068"/>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5" name="TextBox 34"/>
          <p:cNvSpPr txBox="1"/>
          <p:nvPr/>
        </p:nvSpPr>
        <p:spPr>
          <a:xfrm>
            <a:off x="166255" y="187129"/>
            <a:ext cx="3754581" cy="954107"/>
          </a:xfrm>
          <a:prstGeom prst="rect">
            <a:avLst/>
          </a:prstGeom>
          <a:solidFill>
            <a:srgbClr val="FFC000"/>
          </a:solidFill>
        </p:spPr>
        <p:txBody>
          <a:bodyPr wrap="square" rtlCol="0">
            <a:spAutoFit/>
          </a:bodyPr>
          <a:lstStyle/>
          <a:p>
            <a:r>
              <a:rPr lang="en-US" sz="1400" dirty="0" smtClean="0"/>
              <a:t>Problem Description : </a:t>
            </a:r>
            <a:r>
              <a:rPr lang="en-US" sz="1400" dirty="0" err="1" smtClean="0"/>
              <a:t>Microservice</a:t>
            </a:r>
            <a:r>
              <a:rPr lang="en-US" sz="1400" dirty="0"/>
              <a:t> </a:t>
            </a:r>
            <a:r>
              <a:rPr lang="en-US" sz="1400" dirty="0" smtClean="0"/>
              <a:t>2 refer Service 3 for some response but service 3 is slow , hence the entire response channel </a:t>
            </a:r>
            <a:r>
              <a:rPr lang="en-US" sz="1400" dirty="0" err="1" smtClean="0"/>
              <a:t>tio</a:t>
            </a:r>
            <a:r>
              <a:rPr lang="en-US" sz="1400" dirty="0" smtClean="0"/>
              <a:t> user becomes slow. This needs to be handled.</a:t>
            </a:r>
            <a:endParaRPr lang="en-US" sz="14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2747" y="5149473"/>
            <a:ext cx="3055580" cy="1754326"/>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9" name="Straight Arrow Connector 38"/>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2" name="Straight Arrow Connector 41"/>
          <p:cNvCxnSpPr>
            <a:stCxn id="40"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5" name="Rectangle 44"/>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7" name="Rounded Rectangle 46"/>
          <p:cNvSpPr/>
          <p:nvPr/>
        </p:nvSpPr>
        <p:spPr>
          <a:xfrm>
            <a:off x="6121467" y="5888137"/>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50" name="Straight Connector 49"/>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47" idx="0"/>
          </p:cNvCxnSpPr>
          <p:nvPr/>
        </p:nvCxnSpPr>
        <p:spPr>
          <a:xfrm rot="16200000" flipH="1">
            <a:off x="5398149" y="4347749"/>
            <a:ext cx="1939591" cy="1141184"/>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65" name="Straight Arrow Connector 64"/>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92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42855" cy="923348"/>
          </a:xfrm>
        </p:spPr>
        <p:txBody>
          <a:bodyPr>
            <a:normAutofit/>
          </a:bodyPr>
          <a:lstStyle/>
          <a:p>
            <a:r>
              <a:rPr lang="en-US" sz="3600" u="sng" dirty="0" smtClean="0"/>
              <a:t>Why </a:t>
            </a:r>
            <a:r>
              <a:rPr lang="en-US" sz="2800" u="sng" dirty="0" smtClean="0"/>
              <a:t>Ribbon</a:t>
            </a:r>
            <a:endParaRPr lang="en-US" sz="3600" u="sng" dirty="0"/>
          </a:p>
        </p:txBody>
      </p:sp>
      <p:sp>
        <p:nvSpPr>
          <p:cNvPr id="3" name="Content Placeholder 2"/>
          <p:cNvSpPr>
            <a:spLocks noGrp="1"/>
          </p:cNvSpPr>
          <p:nvPr>
            <p:ph idx="1"/>
          </p:nvPr>
        </p:nvSpPr>
        <p:spPr>
          <a:xfrm>
            <a:off x="838200" y="1454727"/>
            <a:ext cx="10515600" cy="4722236"/>
          </a:xfrm>
        </p:spPr>
        <p:txBody>
          <a:bodyPr>
            <a:normAutofit/>
          </a:bodyPr>
          <a:lstStyle/>
          <a:p>
            <a:r>
              <a:rPr lang="en-US" sz="1800" dirty="0"/>
              <a:t>In computing, load balancing improves the distribution of workloads across multiple computing resources, such as computers, a computer cluster, network links, central processing units, or disk drives. Load balancing aims to optimize resource use, maximize throughput, minimize response time, and avoid overload of any single resource</a:t>
            </a:r>
            <a:r>
              <a:rPr lang="en-US" sz="1800" dirty="0" smtClean="0"/>
              <a:t>.</a:t>
            </a:r>
          </a:p>
          <a:p>
            <a:pPr fontAlgn="base"/>
            <a:r>
              <a:rPr lang="en-US" sz="1800" dirty="0"/>
              <a:t>When we are using traditional load balancer (server-side load balancer), API caller (client) only knows a single endpoint that is a load balancer and the client doesn't know the list of servers. Load balancer chooses a server from the list.</a:t>
            </a:r>
          </a:p>
          <a:p>
            <a:pPr fontAlgn="base"/>
            <a:r>
              <a:rPr lang="en-US" sz="1800" dirty="0"/>
              <a:t>When we are using client-side load balancer like Ribbon, API caller (client) should know the list of servers and choose one of them from the list. That's why we call it client-side load balancer</a:t>
            </a:r>
            <a:r>
              <a:rPr lang="en-US" sz="1800" dirty="0" smtClean="0"/>
              <a:t>.</a:t>
            </a:r>
          </a:p>
          <a:p>
            <a:pPr fontAlgn="base"/>
            <a:r>
              <a:rPr lang="en-US" sz="1800" dirty="0" smtClean="0"/>
              <a:t>Strategies – Round Robin is default. </a:t>
            </a:r>
          </a:p>
          <a:p>
            <a:pPr fontAlgn="base"/>
            <a:r>
              <a:rPr lang="en-US" sz="1800" dirty="0" smtClean="0"/>
              <a:t>Ribbon is a </a:t>
            </a:r>
            <a:r>
              <a:rPr lang="en-US" sz="2000" b="1" dirty="0" smtClean="0">
                <a:solidFill>
                  <a:srgbClr val="00B050"/>
                </a:solidFill>
              </a:rPr>
              <a:t>Client side load balancer</a:t>
            </a:r>
            <a:r>
              <a:rPr lang="en-US" sz="1800" dirty="0" smtClean="0"/>
              <a:t>.</a:t>
            </a:r>
            <a:endParaRPr lang="en-US" sz="1800" dirty="0"/>
          </a:p>
          <a:p>
            <a:pPr marL="0" indent="0">
              <a:buNone/>
            </a:pPr>
            <a:endParaRPr lang="en-US" sz="1800" dirty="0"/>
          </a:p>
        </p:txBody>
      </p:sp>
      <p:sp>
        <p:nvSpPr>
          <p:cNvPr id="4" name="TextBox 3"/>
          <p:cNvSpPr txBox="1"/>
          <p:nvPr/>
        </p:nvSpPr>
        <p:spPr>
          <a:xfrm>
            <a:off x="5735782" y="171916"/>
            <a:ext cx="6019800" cy="646331"/>
          </a:xfrm>
          <a:prstGeom prst="rect">
            <a:avLst/>
          </a:prstGeom>
          <a:solidFill>
            <a:srgbClr val="FFC000"/>
          </a:solidFill>
        </p:spPr>
        <p:txBody>
          <a:bodyPr wrap="square" rtlCol="0">
            <a:spAutoFit/>
          </a:bodyPr>
          <a:lstStyle/>
          <a:p>
            <a:r>
              <a:rPr lang="en-US" dirty="0"/>
              <a:t>Service level Load balancing , Scale up and Scale down – RIBBON</a:t>
            </a:r>
          </a:p>
        </p:txBody>
      </p:sp>
    </p:spTree>
    <p:extLst>
      <p:ext uri="{BB962C8B-B14F-4D97-AF65-F5344CB8AC3E}">
        <p14:creationId xmlns:p14="http://schemas.microsoft.com/office/powerpoint/2010/main" val="123505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1164" y="886691"/>
            <a:ext cx="10764981" cy="4524315"/>
          </a:xfrm>
          <a:prstGeom prst="rect">
            <a:avLst/>
          </a:prstGeom>
          <a:noFill/>
        </p:spPr>
        <p:txBody>
          <a:bodyPr wrap="square" rtlCol="0">
            <a:spAutoFit/>
          </a:bodyPr>
          <a:lstStyle/>
          <a:p>
            <a:r>
              <a:rPr lang="en-US" u="sng" dirty="0" smtClean="0"/>
              <a:t>Problem with traditional Server side load balancer in Micro service architecture</a:t>
            </a:r>
          </a:p>
          <a:p>
            <a:endParaRPr lang="en-US" dirty="0"/>
          </a:p>
          <a:p>
            <a:r>
              <a:rPr lang="en-US" dirty="0"/>
              <a:t>Server side load balancing is involved in monolithic applications where we have limited number of application instances behind the load </a:t>
            </a:r>
            <a:r>
              <a:rPr lang="en-US" dirty="0" err="1"/>
              <a:t>load</a:t>
            </a:r>
            <a:r>
              <a:rPr lang="en-US" dirty="0"/>
              <a:t> balancer. We deploy our war/ear files into multiple server instances which are basically a pool of server having the same application deployed and we put a load balancer in front of it.</a:t>
            </a:r>
          </a:p>
          <a:p>
            <a:r>
              <a:rPr lang="en-US" dirty="0"/>
              <a:t>Load balancer has a public IP and DNS. The client makes a request using that public IP/DNS. Load balancer decides to which internal application server request will be forwarded to. It mainly use round robin or sticky session algorithm. We call it server side load balancing</a:t>
            </a:r>
            <a:r>
              <a:rPr lang="en-US" dirty="0" smtClean="0"/>
              <a:t>.</a:t>
            </a:r>
          </a:p>
          <a:p>
            <a:endParaRPr lang="en-US" dirty="0"/>
          </a:p>
          <a:p>
            <a:r>
              <a:rPr lang="en-US" dirty="0"/>
              <a:t>Mostly server side load balancing is a manual effort and we need to add/remove instances manually to the load balancer to work. So ideally we are loosing the today’s on demand scalability to auto-discover and configure when any new instances will be </a:t>
            </a:r>
            <a:r>
              <a:rPr lang="en-US" dirty="0" err="1"/>
              <a:t>spinned</a:t>
            </a:r>
            <a:r>
              <a:rPr lang="en-US" dirty="0"/>
              <a:t> of.</a:t>
            </a:r>
          </a:p>
          <a:p>
            <a:r>
              <a:rPr lang="en-US" dirty="0"/>
              <a:t>Another problem is to have a fail-over policy to provide the client a seamless experience. Finally we need a separate server to host the load balancer instance which has the impact on cost and maintenance.</a:t>
            </a:r>
          </a:p>
          <a:p>
            <a:endParaRPr lang="en-US" dirty="0"/>
          </a:p>
          <a:p>
            <a:endParaRPr lang="en-US" dirty="0"/>
          </a:p>
        </p:txBody>
      </p:sp>
      <p:sp>
        <p:nvSpPr>
          <p:cNvPr id="5" name="TextBox 4"/>
          <p:cNvSpPr txBox="1"/>
          <p:nvPr/>
        </p:nvSpPr>
        <p:spPr>
          <a:xfrm>
            <a:off x="5209309" y="171916"/>
            <a:ext cx="6546273" cy="369332"/>
          </a:xfrm>
          <a:prstGeom prst="rect">
            <a:avLst/>
          </a:prstGeom>
          <a:solidFill>
            <a:srgbClr val="FFC000"/>
          </a:solidFill>
        </p:spPr>
        <p:txBody>
          <a:bodyPr wrap="square" rtlCol="0">
            <a:spAutoFit/>
          </a:bodyPr>
          <a:lstStyle/>
          <a:p>
            <a:r>
              <a:rPr lang="en-US" dirty="0" smtClean="0"/>
              <a:t>Why Server side traditional Load Balancer is not a good choice ?</a:t>
            </a:r>
            <a:endParaRPr lang="en-US" dirty="0"/>
          </a:p>
        </p:txBody>
      </p:sp>
    </p:spTree>
    <p:extLst>
      <p:ext uri="{BB962C8B-B14F-4D97-AF65-F5344CB8AC3E}">
        <p14:creationId xmlns:p14="http://schemas.microsoft.com/office/powerpoint/2010/main" val="219850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a:bodyPr>
          <a:lstStyle/>
          <a:p>
            <a:r>
              <a:rPr lang="en-US" sz="2800" dirty="0" smtClean="0"/>
              <a:t>Micro services – The Challenges and how to handle </a:t>
            </a:r>
            <a:endParaRPr lang="en-US" sz="2800" dirty="0"/>
          </a:p>
        </p:txBody>
      </p:sp>
      <p:sp>
        <p:nvSpPr>
          <p:cNvPr id="3" name="Content Placeholder 2"/>
          <p:cNvSpPr>
            <a:spLocks noGrp="1"/>
          </p:cNvSpPr>
          <p:nvPr>
            <p:ph idx="1"/>
          </p:nvPr>
        </p:nvSpPr>
        <p:spPr>
          <a:xfrm>
            <a:off x="838200" y="1233055"/>
            <a:ext cx="10515600" cy="4943908"/>
          </a:xfrm>
        </p:spPr>
        <p:txBody>
          <a:bodyPr>
            <a:normAutofit fontScale="77500" lnSpcReduction="20000"/>
          </a:bodyPr>
          <a:lstStyle/>
          <a:p>
            <a:r>
              <a:rPr lang="en-US" sz="1800" dirty="0" smtClean="0"/>
              <a:t>Centralized Service Registration and Discovery - EUREKA</a:t>
            </a:r>
          </a:p>
          <a:p>
            <a:r>
              <a:rPr lang="en-US" sz="1800" dirty="0" smtClean="0"/>
              <a:t>Single point of routing / Hiding service division / </a:t>
            </a:r>
            <a:r>
              <a:rPr lang="en-US" sz="1800" dirty="0"/>
              <a:t>I</a:t>
            </a:r>
            <a:r>
              <a:rPr lang="en-US" sz="1800" dirty="0" smtClean="0"/>
              <a:t>ntegrating response  – API GATEWAY ZULL</a:t>
            </a:r>
          </a:p>
          <a:p>
            <a:r>
              <a:rPr lang="en-US" sz="1800" dirty="0"/>
              <a:t>Single point of Authentication – SPRING SECURITY within </a:t>
            </a:r>
            <a:r>
              <a:rPr lang="en-US" sz="1800" dirty="0" smtClean="0"/>
              <a:t>ZULL</a:t>
            </a:r>
          </a:p>
          <a:p>
            <a:r>
              <a:rPr lang="en-US" sz="1800" dirty="0"/>
              <a:t>Service Resilience and Fault </a:t>
            </a:r>
            <a:r>
              <a:rPr lang="en-US" sz="1800" dirty="0" smtClean="0"/>
              <a:t>Tolerance, Dashboard  </a:t>
            </a:r>
            <a:r>
              <a:rPr lang="en-US" sz="1800" dirty="0"/>
              <a:t>– HYSTRIX CIRCUIT </a:t>
            </a:r>
            <a:r>
              <a:rPr lang="en-US" sz="1800" dirty="0" smtClean="0"/>
              <a:t>BREAKER</a:t>
            </a:r>
          </a:p>
          <a:p>
            <a:r>
              <a:rPr lang="en-US" sz="1800" dirty="0"/>
              <a:t>Service level Load balancing , Scale up and Scale down </a:t>
            </a:r>
            <a:r>
              <a:rPr lang="en-US" sz="1800" dirty="0" smtClean="0"/>
              <a:t>– RIBBON</a:t>
            </a:r>
          </a:p>
          <a:p>
            <a:r>
              <a:rPr lang="en-US" sz="1800" dirty="0"/>
              <a:t>Externalized and Centralized Configuration ( </a:t>
            </a:r>
            <a:r>
              <a:rPr lang="en-US" sz="1800" dirty="0" err="1" smtClean="0"/>
              <a:t>Config</a:t>
            </a:r>
            <a:r>
              <a:rPr lang="en-US" sz="1800" dirty="0" smtClean="0"/>
              <a:t> server / Local </a:t>
            </a:r>
            <a:r>
              <a:rPr lang="en-US" sz="1800" dirty="0"/>
              <a:t>/ </a:t>
            </a:r>
            <a:r>
              <a:rPr lang="en-US" sz="1800" dirty="0" err="1"/>
              <a:t>Github</a:t>
            </a:r>
            <a:r>
              <a:rPr lang="en-US" sz="1800" dirty="0"/>
              <a:t> </a:t>
            </a:r>
            <a:r>
              <a:rPr lang="en-US" sz="1800" dirty="0" smtClean="0"/>
              <a:t>)</a:t>
            </a:r>
          </a:p>
          <a:p>
            <a:r>
              <a:rPr lang="en-US" sz="1800" dirty="0" smtClean="0"/>
              <a:t>Service </a:t>
            </a:r>
            <a:r>
              <a:rPr lang="en-US" sz="1800" dirty="0"/>
              <a:t>choreography</a:t>
            </a:r>
            <a:r>
              <a:rPr lang="en-US" sz="1800" dirty="0"/>
              <a:t> </a:t>
            </a:r>
          </a:p>
          <a:p>
            <a:r>
              <a:rPr lang="en-US" sz="1800" dirty="0"/>
              <a:t>Distributed Logging and Tracing </a:t>
            </a:r>
            <a:r>
              <a:rPr lang="en-US" sz="1800" dirty="0" smtClean="0"/>
              <a:t>- SLEUTH </a:t>
            </a:r>
            <a:r>
              <a:rPr lang="en-US" sz="1800" dirty="0"/>
              <a:t>/ </a:t>
            </a:r>
            <a:r>
              <a:rPr lang="en-US" sz="1800" dirty="0" smtClean="0"/>
              <a:t>ZIPKIN</a:t>
            </a:r>
          </a:p>
          <a:p>
            <a:r>
              <a:rPr lang="en-US" sz="1800" dirty="0" smtClean="0"/>
              <a:t>Abstraction of intra service call - FEIGN</a:t>
            </a:r>
            <a:endParaRPr lang="en-US" sz="1800" dirty="0"/>
          </a:p>
          <a:p>
            <a:r>
              <a:rPr lang="en-US" sz="1800" dirty="0" smtClean="0"/>
              <a:t>Role based Access Control – OAUTH 2 / SPRING SECURITY </a:t>
            </a:r>
          </a:p>
          <a:p>
            <a:r>
              <a:rPr lang="en-US" sz="1800" dirty="0" smtClean="0"/>
              <a:t>Service chaining patters  </a:t>
            </a:r>
          </a:p>
          <a:p>
            <a:r>
              <a:rPr lang="en-US" sz="1800" dirty="0" smtClean="0"/>
              <a:t>Deployment – DOCKER</a:t>
            </a:r>
          </a:p>
          <a:p>
            <a:endParaRPr lang="en-US" sz="1800" dirty="0" smtClean="0"/>
          </a:p>
          <a:p>
            <a:pPr marL="0" indent="0">
              <a:buNone/>
            </a:pPr>
            <a:r>
              <a:rPr lang="en-US" sz="1800" dirty="0" smtClean="0"/>
              <a:t>Our Approach : To know and understand the above topics and implement at low scale to create a suggested </a:t>
            </a:r>
            <a:r>
              <a:rPr lang="en-US" sz="1800" dirty="0" err="1" smtClean="0"/>
              <a:t>Microservice</a:t>
            </a:r>
            <a:r>
              <a:rPr lang="en-US" sz="1800" dirty="0" smtClean="0"/>
              <a:t> architecture.</a:t>
            </a:r>
          </a:p>
          <a:p>
            <a:pPr marL="0" indent="0">
              <a:buNone/>
            </a:pPr>
            <a:endParaRPr lang="en-US" sz="1800" dirty="0" smtClean="0"/>
          </a:p>
          <a:p>
            <a:pPr marL="0" indent="0">
              <a:buNone/>
            </a:pPr>
            <a:r>
              <a:rPr lang="en-US" sz="1800" dirty="0" err="1" smtClean="0"/>
              <a:t>Microservce</a:t>
            </a:r>
            <a:r>
              <a:rPr lang="en-US" sz="1800" dirty="0" smtClean="0"/>
              <a:t> architecture patterns – A guide</a:t>
            </a:r>
          </a:p>
          <a:p>
            <a:pPr marL="0" indent="0">
              <a:buNone/>
            </a:pPr>
            <a:r>
              <a:rPr lang="en-US" sz="1800" dirty="0">
                <a:hlinkClick r:id="rId2"/>
              </a:rPr>
              <a:t>https://dzone.com/articles/design-patterns-for-microservices</a:t>
            </a:r>
            <a:endParaRPr lang="en-US" sz="1800" dirty="0"/>
          </a:p>
        </p:txBody>
      </p:sp>
    </p:spTree>
    <p:extLst>
      <p:ext uri="{BB962C8B-B14F-4D97-AF65-F5344CB8AC3E}">
        <p14:creationId xmlns:p14="http://schemas.microsoft.com/office/powerpoint/2010/main" val="225749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5855" y="171916"/>
            <a:ext cx="7169727" cy="369332"/>
          </a:xfrm>
          <a:prstGeom prst="rect">
            <a:avLst/>
          </a:prstGeom>
          <a:solidFill>
            <a:srgbClr val="FFC000"/>
          </a:solidFill>
        </p:spPr>
        <p:txBody>
          <a:bodyPr wrap="square" rtlCol="0">
            <a:spAutoFit/>
          </a:bodyPr>
          <a:lstStyle/>
          <a:p>
            <a:r>
              <a:rPr lang="en-US" dirty="0" smtClean="0"/>
              <a:t>Why Client side load balancer integrate with Eureka to provide solution</a:t>
            </a:r>
            <a:endParaRPr lang="en-US" dirty="0"/>
          </a:p>
        </p:txBody>
      </p:sp>
      <p:sp>
        <p:nvSpPr>
          <p:cNvPr id="5" name="Rectangle 4"/>
          <p:cNvSpPr/>
          <p:nvPr/>
        </p:nvSpPr>
        <p:spPr>
          <a:xfrm>
            <a:off x="9303324" y="1469041"/>
            <a:ext cx="1787237"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Instance 1</a:t>
            </a:r>
            <a:endParaRPr lang="en-US" dirty="0"/>
          </a:p>
        </p:txBody>
      </p:sp>
      <p:sp>
        <p:nvSpPr>
          <p:cNvPr id="9" name="Rectangle 8"/>
          <p:cNvSpPr/>
          <p:nvPr/>
        </p:nvSpPr>
        <p:spPr>
          <a:xfrm>
            <a:off x="9303323" y="2715950"/>
            <a:ext cx="1787237"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Instance 2</a:t>
            </a:r>
            <a:endParaRPr lang="en-US" dirty="0"/>
          </a:p>
        </p:txBody>
      </p:sp>
      <p:sp>
        <p:nvSpPr>
          <p:cNvPr id="10" name="Rectangle 9"/>
          <p:cNvSpPr/>
          <p:nvPr/>
        </p:nvSpPr>
        <p:spPr>
          <a:xfrm>
            <a:off x="9303322" y="3949464"/>
            <a:ext cx="1787237"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Instance 3</a:t>
            </a:r>
            <a:endParaRPr lang="en-US" dirty="0"/>
          </a:p>
        </p:txBody>
      </p:sp>
      <p:sp>
        <p:nvSpPr>
          <p:cNvPr id="11" name="Rectangle 10"/>
          <p:cNvSpPr/>
          <p:nvPr/>
        </p:nvSpPr>
        <p:spPr>
          <a:xfrm>
            <a:off x="9303321" y="5196373"/>
            <a:ext cx="1787237"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Instance n</a:t>
            </a:r>
            <a:endParaRPr lang="en-US" dirty="0"/>
          </a:p>
        </p:txBody>
      </p:sp>
      <p:sp>
        <p:nvSpPr>
          <p:cNvPr id="12" name="Rectangle 11"/>
          <p:cNvSpPr/>
          <p:nvPr/>
        </p:nvSpPr>
        <p:spPr>
          <a:xfrm>
            <a:off x="5306292" y="2805546"/>
            <a:ext cx="1842654" cy="170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 ALL INSTANCER ARE REGISTERED UNDER SINGLE SERVICE ID</a:t>
            </a:r>
            <a:endParaRPr lang="en-US" dirty="0"/>
          </a:p>
        </p:txBody>
      </p:sp>
      <p:cxnSp>
        <p:nvCxnSpPr>
          <p:cNvPr id="14" name="Straight Arrow Connector 13"/>
          <p:cNvCxnSpPr/>
          <p:nvPr/>
        </p:nvCxnSpPr>
        <p:spPr>
          <a:xfrm flipH="1">
            <a:off x="7148946" y="1940096"/>
            <a:ext cx="2050472" cy="171796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7200898" y="3187005"/>
            <a:ext cx="2102425" cy="47105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p:cNvCxnSpPr>
          <p:nvPr/>
        </p:nvCxnSpPr>
        <p:spPr>
          <a:xfrm flipH="1" flipV="1">
            <a:off x="7200898" y="3658060"/>
            <a:ext cx="2102424" cy="76245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7200898" y="3658060"/>
            <a:ext cx="1998520" cy="200936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57204" y="2959026"/>
            <a:ext cx="1773381" cy="1697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REQUIRES ANY AVAILABLE INSTANCE OF SERVICE 1</a:t>
            </a:r>
            <a:endParaRPr lang="en-US" dirty="0"/>
          </a:p>
        </p:txBody>
      </p:sp>
      <p:cxnSp>
        <p:nvCxnSpPr>
          <p:cNvPr id="23" name="Straight Arrow Connector 22"/>
          <p:cNvCxnSpPr/>
          <p:nvPr/>
        </p:nvCxnSpPr>
        <p:spPr>
          <a:xfrm>
            <a:off x="3394367" y="3395282"/>
            <a:ext cx="1911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678383" y="2805546"/>
            <a:ext cx="1343891" cy="577081"/>
          </a:xfrm>
          <a:prstGeom prst="rect">
            <a:avLst/>
          </a:prstGeom>
          <a:noFill/>
        </p:spPr>
        <p:txBody>
          <a:bodyPr wrap="square" rtlCol="0">
            <a:spAutoFit/>
          </a:bodyPr>
          <a:lstStyle/>
          <a:p>
            <a:r>
              <a:rPr lang="en-US" sz="1050" dirty="0" smtClean="0"/>
              <a:t>Provide me  all available instance with service id.</a:t>
            </a:r>
            <a:endParaRPr lang="en-US" sz="1050" dirty="0"/>
          </a:p>
        </p:txBody>
      </p:sp>
      <p:cxnSp>
        <p:nvCxnSpPr>
          <p:cNvPr id="26" name="Straight Arrow Connector 25"/>
          <p:cNvCxnSpPr/>
          <p:nvPr/>
        </p:nvCxnSpPr>
        <p:spPr>
          <a:xfrm flipH="1">
            <a:off x="3394367" y="3823855"/>
            <a:ext cx="1911925" cy="1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78383" y="3861565"/>
            <a:ext cx="1343891" cy="415498"/>
          </a:xfrm>
          <a:prstGeom prst="rect">
            <a:avLst/>
          </a:prstGeom>
          <a:noFill/>
        </p:spPr>
        <p:txBody>
          <a:bodyPr wrap="square" rtlCol="0">
            <a:spAutoFit/>
          </a:bodyPr>
          <a:lstStyle/>
          <a:p>
            <a:r>
              <a:rPr lang="en-US" sz="1050" dirty="0" smtClean="0"/>
              <a:t>Please take all available instance</a:t>
            </a:r>
            <a:endParaRPr lang="en-US" sz="1050" dirty="0"/>
          </a:p>
        </p:txBody>
      </p:sp>
      <p:sp>
        <p:nvSpPr>
          <p:cNvPr id="28" name="Rectangle 27"/>
          <p:cNvSpPr/>
          <p:nvPr/>
        </p:nvSpPr>
        <p:spPr>
          <a:xfrm>
            <a:off x="2230585" y="3221044"/>
            <a:ext cx="1025235" cy="10560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RIBBON</a:t>
            </a:r>
            <a:endParaRPr lang="en-US" dirty="0"/>
          </a:p>
        </p:txBody>
      </p:sp>
      <p:sp>
        <p:nvSpPr>
          <p:cNvPr id="29" name="TextBox 28"/>
          <p:cNvSpPr txBox="1"/>
          <p:nvPr/>
        </p:nvSpPr>
        <p:spPr>
          <a:xfrm>
            <a:off x="2282539" y="4291837"/>
            <a:ext cx="1343891" cy="577081"/>
          </a:xfrm>
          <a:prstGeom prst="rect">
            <a:avLst/>
          </a:prstGeom>
          <a:noFill/>
        </p:spPr>
        <p:txBody>
          <a:bodyPr wrap="square" rtlCol="0">
            <a:spAutoFit/>
          </a:bodyPr>
          <a:lstStyle/>
          <a:p>
            <a:r>
              <a:rPr lang="en-US" sz="1050" dirty="0" smtClean="0"/>
              <a:t>Selects any of them upon current strategy</a:t>
            </a:r>
            <a:endParaRPr lang="en-US" sz="1050" dirty="0"/>
          </a:p>
        </p:txBody>
      </p:sp>
      <p:sp>
        <p:nvSpPr>
          <p:cNvPr id="30" name="TextBox 29"/>
          <p:cNvSpPr txBox="1"/>
          <p:nvPr/>
        </p:nvSpPr>
        <p:spPr>
          <a:xfrm>
            <a:off x="637309" y="5196373"/>
            <a:ext cx="6705600" cy="1200329"/>
          </a:xfrm>
          <a:prstGeom prst="rect">
            <a:avLst/>
          </a:prstGeom>
          <a:noFill/>
        </p:spPr>
        <p:txBody>
          <a:bodyPr wrap="square" rtlCol="0">
            <a:spAutoFit/>
          </a:bodyPr>
          <a:lstStyle/>
          <a:p>
            <a:r>
              <a:rPr lang="en-US" dirty="0" smtClean="0"/>
              <a:t>Hence instance acquire process is automated. It does not matter if you add new instances or remove any running instances. Everything happens dynamically. That is something suits with current Micro service requirement.</a:t>
            </a:r>
            <a:endParaRPr lang="en-US" dirty="0"/>
          </a:p>
        </p:txBody>
      </p:sp>
      <p:sp>
        <p:nvSpPr>
          <p:cNvPr id="31" name="TextBox 30"/>
          <p:cNvSpPr txBox="1"/>
          <p:nvPr/>
        </p:nvSpPr>
        <p:spPr>
          <a:xfrm>
            <a:off x="273630" y="931469"/>
            <a:ext cx="6705600" cy="646331"/>
          </a:xfrm>
          <a:prstGeom prst="rect">
            <a:avLst/>
          </a:prstGeom>
          <a:noFill/>
        </p:spPr>
        <p:txBody>
          <a:bodyPr wrap="square" rtlCol="0">
            <a:spAutoFit/>
          </a:bodyPr>
          <a:lstStyle/>
          <a:p>
            <a:r>
              <a:rPr lang="en-US" dirty="0" smtClean="0"/>
              <a:t>Ribbon is integrated with client not server .In case of API gateway it , ,</a:t>
            </a:r>
            <a:r>
              <a:rPr lang="en-US" dirty="0" err="1" smtClean="0"/>
              <a:t>Zull</a:t>
            </a:r>
            <a:r>
              <a:rPr lang="en-US" dirty="0" smtClean="0"/>
              <a:t> internally using Ribbon for client side load balancing .</a:t>
            </a:r>
            <a:endParaRPr lang="en-US" dirty="0"/>
          </a:p>
        </p:txBody>
      </p:sp>
    </p:spTree>
    <p:extLst>
      <p:ext uri="{BB962C8B-B14F-4D97-AF65-F5344CB8AC3E}">
        <p14:creationId xmlns:p14="http://schemas.microsoft.com/office/powerpoint/2010/main" val="98746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5345" y="1252537"/>
            <a:ext cx="9642763" cy="4663354"/>
          </a:xfrm>
          <a:prstGeom prst="rect">
            <a:avLst/>
          </a:prstGeom>
        </p:spPr>
      </p:pic>
      <p:sp>
        <p:nvSpPr>
          <p:cNvPr id="5" name="TextBox 4"/>
          <p:cNvSpPr txBox="1"/>
          <p:nvPr/>
        </p:nvSpPr>
        <p:spPr>
          <a:xfrm>
            <a:off x="1399309" y="365880"/>
            <a:ext cx="6019800" cy="369332"/>
          </a:xfrm>
          <a:prstGeom prst="rect">
            <a:avLst/>
          </a:prstGeom>
          <a:solidFill>
            <a:srgbClr val="FFC000"/>
          </a:solidFill>
        </p:spPr>
        <p:txBody>
          <a:bodyPr wrap="square" rtlCol="0">
            <a:spAutoFit/>
          </a:bodyPr>
          <a:lstStyle/>
          <a:p>
            <a:r>
              <a:rPr lang="en-US" dirty="0" smtClean="0"/>
              <a:t>How Ribbon works with </a:t>
            </a:r>
            <a:r>
              <a:rPr lang="en-US" dirty="0" err="1" smtClean="0"/>
              <a:t>Zull</a:t>
            </a:r>
            <a:r>
              <a:rPr lang="en-US" dirty="0" smtClean="0"/>
              <a:t> API Gateway</a:t>
            </a:r>
            <a:endParaRPr lang="en-US" dirty="0"/>
          </a:p>
        </p:txBody>
      </p:sp>
      <p:sp>
        <p:nvSpPr>
          <p:cNvPr id="6" name="TextBox 5"/>
          <p:cNvSpPr txBox="1"/>
          <p:nvPr/>
        </p:nvSpPr>
        <p:spPr>
          <a:xfrm>
            <a:off x="5250873" y="6063884"/>
            <a:ext cx="7273637" cy="369332"/>
          </a:xfrm>
          <a:prstGeom prst="rect">
            <a:avLst/>
          </a:prstGeom>
          <a:noFill/>
        </p:spPr>
        <p:txBody>
          <a:bodyPr wrap="square" rtlCol="0">
            <a:spAutoFit/>
          </a:bodyPr>
          <a:lstStyle/>
          <a:p>
            <a:r>
              <a:rPr lang="en-US" dirty="0">
                <a:hlinkClick r:id="rId3"/>
              </a:rPr>
              <a:t>https://howtodoinjava.com/spring-cloud/spring-boot-ribbon-eureka/</a:t>
            </a:r>
            <a:endParaRPr lang="en-US" dirty="0"/>
          </a:p>
        </p:txBody>
      </p:sp>
    </p:spTree>
    <p:extLst>
      <p:ext uri="{BB962C8B-B14F-4D97-AF65-F5344CB8AC3E}">
        <p14:creationId xmlns:p14="http://schemas.microsoft.com/office/powerpoint/2010/main" val="2269886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384358848"/>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5" name="TextBox 34"/>
          <p:cNvSpPr txBox="1"/>
          <p:nvPr/>
        </p:nvSpPr>
        <p:spPr>
          <a:xfrm>
            <a:off x="166255" y="187129"/>
            <a:ext cx="3754581" cy="738664"/>
          </a:xfrm>
          <a:prstGeom prst="rect">
            <a:avLst/>
          </a:prstGeom>
          <a:solidFill>
            <a:srgbClr val="FFC000"/>
          </a:solidFill>
        </p:spPr>
        <p:txBody>
          <a:bodyPr wrap="square" rtlCol="0">
            <a:spAutoFit/>
          </a:bodyPr>
          <a:lstStyle/>
          <a:p>
            <a:r>
              <a:rPr lang="en-US" sz="1400" dirty="0" smtClean="0"/>
              <a:t>Problem Description : Multiple instances of Micro service 2 is running. Load balanced need to be configured in </a:t>
            </a:r>
            <a:r>
              <a:rPr lang="en-US" sz="1400" dirty="0" err="1" smtClean="0"/>
              <a:t>Zull</a:t>
            </a:r>
            <a:r>
              <a:rPr lang="en-US" sz="1400" dirty="0" smtClean="0"/>
              <a:t> Gateway using Ribbon.</a:t>
            </a:r>
            <a:endParaRPr lang="en-US" sz="14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2747" y="5149473"/>
            <a:ext cx="3055580" cy="1754326"/>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 + Ribbon</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9" name="Straight Arrow Connector 38"/>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2" name="Straight Arrow Connector 41"/>
          <p:cNvCxnSpPr>
            <a:stCxn id="40"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5" name="Rectangle 44"/>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7" name="Rounded Rectangle 46"/>
          <p:cNvSpPr/>
          <p:nvPr/>
        </p:nvSpPr>
        <p:spPr>
          <a:xfrm>
            <a:off x="6121467" y="5888137"/>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48" name="Straight Connector 47"/>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urved Connector 49"/>
          <p:cNvCxnSpPr>
            <a:endCxn id="47" idx="0"/>
          </p:cNvCxnSpPr>
          <p:nvPr/>
        </p:nvCxnSpPr>
        <p:spPr>
          <a:xfrm rot="16200000" flipH="1">
            <a:off x="5398149" y="4347749"/>
            <a:ext cx="1939591" cy="1141184"/>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52" name="Straight Arrow Connector 51"/>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039056" y="29233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4" name="Rectangle 53"/>
          <p:cNvSpPr/>
          <p:nvPr/>
        </p:nvSpPr>
        <p:spPr>
          <a:xfrm>
            <a:off x="9191456" y="30757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5" name="TextBox 54"/>
          <p:cNvSpPr txBox="1"/>
          <p:nvPr/>
        </p:nvSpPr>
        <p:spPr>
          <a:xfrm>
            <a:off x="10831143" y="2668068"/>
            <a:ext cx="2198370" cy="246221"/>
          </a:xfrm>
          <a:prstGeom prst="rect">
            <a:avLst/>
          </a:prstGeom>
          <a:noFill/>
        </p:spPr>
        <p:txBody>
          <a:bodyPr wrap="square" rtlCol="0">
            <a:spAutoFit/>
          </a:bodyPr>
          <a:lstStyle/>
          <a:p>
            <a:r>
              <a:rPr lang="en-US" sz="1000" dirty="0" smtClean="0"/>
              <a:t>Multiple Instance Running</a:t>
            </a:r>
            <a:endParaRPr lang="en-US" sz="1000" dirty="0"/>
          </a:p>
        </p:txBody>
      </p:sp>
      <p:sp>
        <p:nvSpPr>
          <p:cNvPr id="56" name="Oval 55"/>
          <p:cNvSpPr/>
          <p:nvPr/>
        </p:nvSpPr>
        <p:spPr>
          <a:xfrm>
            <a:off x="5330541" y="3510034"/>
            <a:ext cx="437805" cy="3301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84445" y="3541417"/>
            <a:ext cx="2198370" cy="246221"/>
          </a:xfrm>
          <a:prstGeom prst="rect">
            <a:avLst/>
          </a:prstGeom>
          <a:noFill/>
        </p:spPr>
        <p:txBody>
          <a:bodyPr wrap="square" rtlCol="0">
            <a:spAutoFit/>
          </a:bodyPr>
          <a:lstStyle/>
          <a:p>
            <a:r>
              <a:rPr lang="en-US" sz="1000" dirty="0" smtClean="0"/>
              <a:t>Ribbon</a:t>
            </a:r>
            <a:endParaRPr lang="en-US" sz="1000" dirty="0"/>
          </a:p>
        </p:txBody>
      </p:sp>
      <p:sp>
        <p:nvSpPr>
          <p:cNvPr id="58" name="TextBox 57"/>
          <p:cNvSpPr txBox="1"/>
          <p:nvPr/>
        </p:nvSpPr>
        <p:spPr>
          <a:xfrm>
            <a:off x="10494341" y="166255"/>
            <a:ext cx="1157331" cy="369332"/>
          </a:xfrm>
          <a:prstGeom prst="rect">
            <a:avLst/>
          </a:prstGeom>
          <a:noFill/>
        </p:spPr>
        <p:txBody>
          <a:bodyPr wrap="square" rtlCol="0">
            <a:spAutoFit/>
          </a:bodyPr>
          <a:lstStyle/>
          <a:p>
            <a:r>
              <a:rPr lang="en-US" dirty="0" smtClean="0">
                <a:solidFill>
                  <a:srgbClr val="FF0000"/>
                </a:solidFill>
              </a:rPr>
              <a:t>PENDING</a:t>
            </a:r>
            <a:endParaRPr lang="en-US" dirty="0">
              <a:solidFill>
                <a:srgbClr val="FF0000"/>
              </a:solidFill>
            </a:endParaRPr>
          </a:p>
        </p:txBody>
      </p:sp>
    </p:spTree>
    <p:extLst>
      <p:ext uri="{BB962C8B-B14F-4D97-AF65-F5344CB8AC3E}">
        <p14:creationId xmlns:p14="http://schemas.microsoft.com/office/powerpoint/2010/main" val="284134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83236" y="365125"/>
            <a:ext cx="3470564" cy="854075"/>
          </a:xfrm>
          <a:solidFill>
            <a:srgbClr val="FFC000"/>
          </a:solidFill>
        </p:spPr>
        <p:txBody>
          <a:bodyPr>
            <a:normAutofit fontScale="90000"/>
          </a:bodyPr>
          <a:lstStyle/>
          <a:p>
            <a:r>
              <a:rPr lang="en-US" sz="2000" dirty="0"/>
              <a:t>Externalized and Centralized Configuration ( Local </a:t>
            </a:r>
            <a:r>
              <a:rPr lang="en-US" sz="2000" dirty="0" smtClean="0"/>
              <a:t> file system / </a:t>
            </a:r>
            <a:r>
              <a:rPr lang="en-US" sz="2000" dirty="0" err="1" smtClean="0"/>
              <a:t>Github</a:t>
            </a:r>
            <a:r>
              <a:rPr lang="en-US" sz="2000" dirty="0" smtClean="0"/>
              <a:t> , Database  etc. </a:t>
            </a:r>
            <a:r>
              <a:rPr lang="en-US" sz="2000" dirty="0"/>
              <a:t>)</a:t>
            </a:r>
          </a:p>
        </p:txBody>
      </p:sp>
      <p:sp>
        <p:nvSpPr>
          <p:cNvPr id="3" name="Content Placeholder 2"/>
          <p:cNvSpPr>
            <a:spLocks noGrp="1"/>
          </p:cNvSpPr>
          <p:nvPr>
            <p:ph idx="1"/>
          </p:nvPr>
        </p:nvSpPr>
        <p:spPr>
          <a:xfrm>
            <a:off x="838200" y="1565564"/>
            <a:ext cx="10515600" cy="4611399"/>
          </a:xfrm>
        </p:spPr>
        <p:txBody>
          <a:bodyPr>
            <a:normAutofit/>
          </a:bodyPr>
          <a:lstStyle/>
          <a:p>
            <a:r>
              <a:rPr lang="en-US" sz="2000" dirty="0" smtClean="0"/>
              <a:t>Moving all common configuration from service level to a generic level.</a:t>
            </a:r>
          </a:p>
          <a:p>
            <a:r>
              <a:rPr lang="en-US" sz="2000" dirty="0" smtClean="0"/>
              <a:t>Service specific configuration to be moved to an external location.</a:t>
            </a:r>
          </a:p>
          <a:p>
            <a:r>
              <a:rPr lang="en-US" sz="2000" dirty="0" smtClean="0"/>
              <a:t>Less coupling with configuration with the service.</a:t>
            </a:r>
          </a:p>
          <a:p>
            <a:r>
              <a:rPr lang="en-US" sz="2000" dirty="0" smtClean="0"/>
              <a:t>Configuration can be tweaked any time even not touching the service hence redeployment can be avoided.</a:t>
            </a:r>
          </a:p>
          <a:p>
            <a:r>
              <a:rPr lang="en-US" sz="2000" dirty="0" smtClean="0"/>
              <a:t>If Configurations are versioned in a version control repository like GIT any time one can revert back to any stable configuration ( Commit ID ) when required.</a:t>
            </a:r>
          </a:p>
          <a:p>
            <a:r>
              <a:rPr lang="en-US" sz="2000" dirty="0" smtClean="0"/>
              <a:t>Example of Default Configuration – JPA settings, Eureka client configurations </a:t>
            </a:r>
          </a:p>
          <a:p>
            <a:r>
              <a:rPr lang="en-US" sz="2000" dirty="0" smtClean="0"/>
              <a:t>Example of Service level Configuration -  Service level properties</a:t>
            </a:r>
          </a:p>
          <a:p>
            <a:r>
              <a:rPr lang="en-US" sz="2000" dirty="0" smtClean="0"/>
              <a:t>What should not be in any of the </a:t>
            </a:r>
            <a:r>
              <a:rPr lang="en-US" sz="2000" dirty="0" err="1" smtClean="0"/>
              <a:t>config</a:t>
            </a:r>
            <a:r>
              <a:rPr lang="en-US" sz="2000" dirty="0" smtClean="0"/>
              <a:t> file – PORT ( Should be injected from command layer )</a:t>
            </a:r>
            <a:endParaRPr lang="en-US" sz="2000" dirty="0"/>
          </a:p>
        </p:txBody>
      </p:sp>
      <p:sp>
        <p:nvSpPr>
          <p:cNvPr id="4" name="TextBox 3"/>
          <p:cNvSpPr txBox="1"/>
          <p:nvPr/>
        </p:nvSpPr>
        <p:spPr>
          <a:xfrm>
            <a:off x="838200" y="526473"/>
            <a:ext cx="6421582" cy="523220"/>
          </a:xfrm>
          <a:prstGeom prst="rect">
            <a:avLst/>
          </a:prstGeom>
          <a:noFill/>
        </p:spPr>
        <p:txBody>
          <a:bodyPr wrap="square" rtlCol="0">
            <a:spAutoFit/>
          </a:bodyPr>
          <a:lstStyle/>
          <a:p>
            <a:r>
              <a:rPr lang="en-US" sz="2800" u="sng" dirty="0" smtClean="0"/>
              <a:t>Why externalized Configuration required</a:t>
            </a:r>
            <a:endParaRPr lang="en-US" sz="2800" u="sng" dirty="0"/>
          </a:p>
        </p:txBody>
      </p:sp>
    </p:spTree>
    <p:extLst>
      <p:ext uri="{BB962C8B-B14F-4D97-AF65-F5344CB8AC3E}">
        <p14:creationId xmlns:p14="http://schemas.microsoft.com/office/powerpoint/2010/main" val="403954912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1091" y="1652587"/>
            <a:ext cx="8853054" cy="4318722"/>
          </a:xfrm>
          <a:prstGeom prst="rect">
            <a:avLst/>
          </a:prstGeom>
        </p:spPr>
      </p:pic>
      <p:sp>
        <p:nvSpPr>
          <p:cNvPr id="5" name="Title 1"/>
          <p:cNvSpPr>
            <a:spLocks noGrp="1"/>
          </p:cNvSpPr>
          <p:nvPr>
            <p:ph type="title"/>
          </p:nvPr>
        </p:nvSpPr>
        <p:spPr>
          <a:xfrm>
            <a:off x="1454727" y="378980"/>
            <a:ext cx="4405746" cy="854075"/>
          </a:xfrm>
          <a:solidFill>
            <a:srgbClr val="FFC000"/>
          </a:solidFill>
        </p:spPr>
        <p:txBody>
          <a:bodyPr>
            <a:normAutofit/>
          </a:bodyPr>
          <a:lstStyle/>
          <a:p>
            <a:r>
              <a:rPr lang="en-US" sz="2000" dirty="0" smtClean="0"/>
              <a:t>Example of an external configuration fetched via </a:t>
            </a:r>
            <a:r>
              <a:rPr lang="en-US" sz="2000" dirty="0" err="1" smtClean="0"/>
              <a:t>config</a:t>
            </a:r>
            <a:r>
              <a:rPr lang="en-US" sz="2000" dirty="0" smtClean="0"/>
              <a:t> server</a:t>
            </a:r>
            <a:endParaRPr lang="en-US" sz="2000" dirty="0"/>
          </a:p>
        </p:txBody>
      </p:sp>
      <p:cxnSp>
        <p:nvCxnSpPr>
          <p:cNvPr id="7" name="Straight Arrow Connector 6"/>
          <p:cNvCxnSpPr/>
          <p:nvPr/>
        </p:nvCxnSpPr>
        <p:spPr>
          <a:xfrm flipV="1">
            <a:off x="678873" y="3380509"/>
            <a:ext cx="2064327" cy="80356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68927" y="4378036"/>
            <a:ext cx="2064327" cy="80356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4616" y="3380509"/>
            <a:ext cx="1760222" cy="369332"/>
          </a:xfrm>
          <a:prstGeom prst="rect">
            <a:avLst/>
          </a:prstGeom>
          <a:noFill/>
        </p:spPr>
        <p:txBody>
          <a:bodyPr wrap="square" rtlCol="0">
            <a:spAutoFit/>
          </a:bodyPr>
          <a:lstStyle/>
          <a:p>
            <a:r>
              <a:rPr lang="en-US" dirty="0" smtClean="0"/>
              <a:t>Service specific</a:t>
            </a:r>
            <a:endParaRPr lang="en-US" dirty="0"/>
          </a:p>
        </p:txBody>
      </p:sp>
      <p:sp>
        <p:nvSpPr>
          <p:cNvPr id="10" name="TextBox 9"/>
          <p:cNvSpPr txBox="1"/>
          <p:nvPr/>
        </p:nvSpPr>
        <p:spPr>
          <a:xfrm>
            <a:off x="830925" y="5070762"/>
            <a:ext cx="1760222" cy="369332"/>
          </a:xfrm>
          <a:prstGeom prst="rect">
            <a:avLst/>
          </a:prstGeom>
          <a:noFill/>
        </p:spPr>
        <p:txBody>
          <a:bodyPr wrap="square" rtlCol="0">
            <a:spAutoFit/>
          </a:bodyPr>
          <a:lstStyle/>
          <a:p>
            <a:r>
              <a:rPr lang="en-US" dirty="0" smtClean="0"/>
              <a:t>Generic</a:t>
            </a:r>
            <a:endParaRPr lang="en-US" dirty="0"/>
          </a:p>
        </p:txBody>
      </p:sp>
    </p:spTree>
    <p:extLst>
      <p:ext uri="{BB962C8B-B14F-4D97-AF65-F5344CB8AC3E}">
        <p14:creationId xmlns:p14="http://schemas.microsoft.com/office/powerpoint/2010/main" val="1122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382" y="325674"/>
            <a:ext cx="6594763" cy="400110"/>
          </a:xfrm>
          <a:prstGeom prst="rect">
            <a:avLst/>
          </a:prstGeom>
          <a:solidFill>
            <a:srgbClr val="FFC000"/>
          </a:solidFill>
        </p:spPr>
        <p:txBody>
          <a:bodyPr wrap="square" rtlCol="0">
            <a:spAutoFit/>
          </a:bodyPr>
          <a:lstStyle/>
          <a:p>
            <a:r>
              <a:rPr lang="en-US" sz="2000" dirty="0" smtClean="0"/>
              <a:t>How Externalized Configuration works</a:t>
            </a:r>
            <a:endParaRPr lang="en-US" sz="2000" dirty="0"/>
          </a:p>
        </p:txBody>
      </p:sp>
      <p:sp>
        <p:nvSpPr>
          <p:cNvPr id="5" name="Rectangle 4"/>
          <p:cNvSpPr/>
          <p:nvPr/>
        </p:nvSpPr>
        <p:spPr>
          <a:xfrm>
            <a:off x="803563" y="1413164"/>
            <a:ext cx="1773382" cy="775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1</a:t>
            </a:r>
            <a:endParaRPr lang="en-US" dirty="0"/>
          </a:p>
        </p:txBody>
      </p:sp>
      <p:sp>
        <p:nvSpPr>
          <p:cNvPr id="6" name="Rectangle 5"/>
          <p:cNvSpPr/>
          <p:nvPr/>
        </p:nvSpPr>
        <p:spPr>
          <a:xfrm>
            <a:off x="665018" y="5631178"/>
            <a:ext cx="1773382" cy="775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2</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1211" y="3006436"/>
            <a:ext cx="1068534" cy="1011382"/>
          </a:xfrm>
          <a:prstGeom prst="rect">
            <a:avLst/>
          </a:prstGeom>
          <a:ln>
            <a:solidFill>
              <a:schemeClr val="accent1">
                <a:lumMod val="50000"/>
              </a:schemeClr>
            </a:solid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109" y="1094510"/>
            <a:ext cx="805298" cy="914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7164" y="4238040"/>
            <a:ext cx="650298" cy="65722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164" y="2330161"/>
            <a:ext cx="705712" cy="5810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2578" y="5110877"/>
            <a:ext cx="650298" cy="657225"/>
          </a:xfrm>
          <a:prstGeom prst="rect">
            <a:avLst/>
          </a:prstGeom>
        </p:spPr>
      </p:pic>
      <p:sp>
        <p:nvSpPr>
          <p:cNvPr id="12" name="TextBox 11"/>
          <p:cNvSpPr txBox="1"/>
          <p:nvPr/>
        </p:nvSpPr>
        <p:spPr>
          <a:xfrm>
            <a:off x="10196945" y="2911186"/>
            <a:ext cx="1759527" cy="261610"/>
          </a:xfrm>
          <a:prstGeom prst="rect">
            <a:avLst/>
          </a:prstGeom>
          <a:noFill/>
        </p:spPr>
        <p:txBody>
          <a:bodyPr wrap="square" rtlCol="0">
            <a:spAutoFit/>
          </a:bodyPr>
          <a:lstStyle/>
          <a:p>
            <a:r>
              <a:rPr lang="en-US" sz="1050" dirty="0" smtClean="0"/>
              <a:t>Default Configuration</a:t>
            </a:r>
            <a:endParaRPr lang="en-US" sz="1050" dirty="0"/>
          </a:p>
        </p:txBody>
      </p:sp>
      <p:sp>
        <p:nvSpPr>
          <p:cNvPr id="13" name="TextBox 12"/>
          <p:cNvSpPr txBox="1"/>
          <p:nvPr/>
        </p:nvSpPr>
        <p:spPr>
          <a:xfrm>
            <a:off x="10196945" y="4849267"/>
            <a:ext cx="1759527" cy="261610"/>
          </a:xfrm>
          <a:prstGeom prst="rect">
            <a:avLst/>
          </a:prstGeom>
          <a:noFill/>
        </p:spPr>
        <p:txBody>
          <a:bodyPr wrap="square" rtlCol="0">
            <a:spAutoFit/>
          </a:bodyPr>
          <a:lstStyle/>
          <a:p>
            <a:r>
              <a:rPr lang="en-US" sz="1050" dirty="0" smtClean="0"/>
              <a:t>Service 1 Configuration</a:t>
            </a:r>
            <a:endParaRPr lang="en-US" sz="1050" dirty="0"/>
          </a:p>
        </p:txBody>
      </p:sp>
      <p:sp>
        <p:nvSpPr>
          <p:cNvPr id="14" name="TextBox 13"/>
          <p:cNvSpPr txBox="1"/>
          <p:nvPr/>
        </p:nvSpPr>
        <p:spPr>
          <a:xfrm>
            <a:off x="10196945" y="5768102"/>
            <a:ext cx="1759527" cy="261610"/>
          </a:xfrm>
          <a:prstGeom prst="rect">
            <a:avLst/>
          </a:prstGeom>
          <a:noFill/>
        </p:spPr>
        <p:txBody>
          <a:bodyPr wrap="square" rtlCol="0">
            <a:spAutoFit/>
          </a:bodyPr>
          <a:lstStyle/>
          <a:p>
            <a:r>
              <a:rPr lang="en-US" sz="1050" dirty="0" smtClean="0"/>
              <a:t>Service 2 Configuration</a:t>
            </a:r>
            <a:endParaRPr lang="en-US" sz="1050" dirty="0"/>
          </a:p>
        </p:txBody>
      </p:sp>
      <p:cxnSp>
        <p:nvCxnSpPr>
          <p:cNvPr id="18" name="Straight Arrow Connector 17"/>
          <p:cNvCxnSpPr/>
          <p:nvPr/>
        </p:nvCxnSpPr>
        <p:spPr>
          <a:xfrm flipV="1">
            <a:off x="9836726" y="3296796"/>
            <a:ext cx="938646" cy="2840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86109" y="4017818"/>
            <a:ext cx="1593273" cy="2355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065328" y="2189018"/>
            <a:ext cx="1475508" cy="1039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9836726" y="3580815"/>
            <a:ext cx="938646" cy="3694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675418" y="1205345"/>
            <a:ext cx="4281054" cy="5417128"/>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2576945" y="3877005"/>
            <a:ext cx="4973782" cy="73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94908" y="3678199"/>
            <a:ext cx="1524000" cy="253916"/>
          </a:xfrm>
          <a:prstGeom prst="rect">
            <a:avLst/>
          </a:prstGeom>
          <a:noFill/>
        </p:spPr>
        <p:txBody>
          <a:bodyPr wrap="square" rtlCol="0">
            <a:spAutoFit/>
          </a:bodyPr>
          <a:lstStyle/>
          <a:p>
            <a:r>
              <a:rPr lang="en-US" sz="1050" dirty="0" smtClean="0"/>
              <a:t>Bootstrap</a:t>
            </a:r>
            <a:endParaRPr lang="en-US" sz="1050" dirty="0"/>
          </a:p>
        </p:txBody>
      </p:sp>
      <p:sp>
        <p:nvSpPr>
          <p:cNvPr id="34" name="Rectangle 33"/>
          <p:cNvSpPr/>
          <p:nvPr/>
        </p:nvSpPr>
        <p:spPr>
          <a:xfrm>
            <a:off x="665018" y="3489078"/>
            <a:ext cx="1773382" cy="7758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r>
              <a:rPr lang="en-US" dirty="0" smtClean="0"/>
              <a:t> Server</a:t>
            </a:r>
            <a:endParaRPr lang="en-US" dirty="0"/>
          </a:p>
        </p:txBody>
      </p:sp>
      <p:cxnSp>
        <p:nvCxnSpPr>
          <p:cNvPr id="37" name="Straight Arrow Connector 36"/>
          <p:cNvCxnSpPr>
            <a:endCxn id="34" idx="0"/>
          </p:cNvCxnSpPr>
          <p:nvPr/>
        </p:nvCxnSpPr>
        <p:spPr>
          <a:xfrm>
            <a:off x="1551709" y="2189018"/>
            <a:ext cx="0" cy="13000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551709" y="4307313"/>
            <a:ext cx="0" cy="13000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28254" y="2678997"/>
            <a:ext cx="1524000" cy="253916"/>
          </a:xfrm>
          <a:prstGeom prst="rect">
            <a:avLst/>
          </a:prstGeom>
          <a:noFill/>
        </p:spPr>
        <p:txBody>
          <a:bodyPr wrap="square" rtlCol="0">
            <a:spAutoFit/>
          </a:bodyPr>
          <a:lstStyle/>
          <a:p>
            <a:r>
              <a:rPr lang="en-US" sz="1050" dirty="0" smtClean="0"/>
              <a:t>Fetch Configuration</a:t>
            </a:r>
            <a:endParaRPr lang="en-US" sz="1050" dirty="0"/>
          </a:p>
        </p:txBody>
      </p:sp>
      <p:sp>
        <p:nvSpPr>
          <p:cNvPr id="44" name="TextBox 43"/>
          <p:cNvSpPr txBox="1"/>
          <p:nvPr/>
        </p:nvSpPr>
        <p:spPr>
          <a:xfrm>
            <a:off x="1052945" y="4895265"/>
            <a:ext cx="1524000" cy="253916"/>
          </a:xfrm>
          <a:prstGeom prst="rect">
            <a:avLst/>
          </a:prstGeom>
          <a:noFill/>
        </p:spPr>
        <p:txBody>
          <a:bodyPr wrap="square" rtlCol="0">
            <a:spAutoFit/>
          </a:bodyPr>
          <a:lstStyle/>
          <a:p>
            <a:r>
              <a:rPr lang="en-US" sz="1050" dirty="0" smtClean="0"/>
              <a:t>Fetch Configuration</a:t>
            </a:r>
            <a:endParaRPr lang="en-US" sz="1050" dirty="0"/>
          </a:p>
        </p:txBody>
      </p:sp>
      <p:sp>
        <p:nvSpPr>
          <p:cNvPr id="45" name="TextBox 44"/>
          <p:cNvSpPr txBox="1"/>
          <p:nvPr/>
        </p:nvSpPr>
        <p:spPr>
          <a:xfrm>
            <a:off x="8671210" y="4090427"/>
            <a:ext cx="1414897" cy="253916"/>
          </a:xfrm>
          <a:prstGeom prst="rect">
            <a:avLst/>
          </a:prstGeom>
          <a:noFill/>
        </p:spPr>
        <p:txBody>
          <a:bodyPr wrap="square" rtlCol="0">
            <a:spAutoFit/>
          </a:bodyPr>
          <a:lstStyle/>
          <a:p>
            <a:r>
              <a:rPr lang="en-US" sz="1050" dirty="0" smtClean="0"/>
              <a:t>GIT </a:t>
            </a:r>
            <a:r>
              <a:rPr lang="en-US" sz="1050" dirty="0" err="1" smtClean="0"/>
              <a:t>Config</a:t>
            </a:r>
            <a:r>
              <a:rPr lang="en-US" sz="1050" dirty="0" smtClean="0"/>
              <a:t> Store</a:t>
            </a:r>
            <a:endParaRPr lang="en-US" sz="1050" dirty="0"/>
          </a:p>
        </p:txBody>
      </p:sp>
      <p:sp>
        <p:nvSpPr>
          <p:cNvPr id="46" name="TextBox 45"/>
          <p:cNvSpPr txBox="1"/>
          <p:nvPr/>
        </p:nvSpPr>
        <p:spPr>
          <a:xfrm>
            <a:off x="7813963" y="1841457"/>
            <a:ext cx="1414897" cy="253916"/>
          </a:xfrm>
          <a:prstGeom prst="rect">
            <a:avLst/>
          </a:prstGeom>
          <a:noFill/>
        </p:spPr>
        <p:txBody>
          <a:bodyPr wrap="square" rtlCol="0">
            <a:spAutoFit/>
          </a:bodyPr>
          <a:lstStyle/>
          <a:p>
            <a:r>
              <a:rPr lang="en-US" sz="1050" dirty="0" smtClean="0"/>
              <a:t>Cloud / Web </a:t>
            </a:r>
            <a:endParaRPr lang="en-US" sz="1050" dirty="0"/>
          </a:p>
        </p:txBody>
      </p:sp>
    </p:spTree>
    <p:extLst>
      <p:ext uri="{BB962C8B-B14F-4D97-AF65-F5344CB8AC3E}">
        <p14:creationId xmlns:p14="http://schemas.microsoft.com/office/powerpoint/2010/main" val="24102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8" name="TextBox 17"/>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
        <p:nvSpPr>
          <p:cNvPr id="19" name="TextBox 18"/>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1" name="Straight Arrow Connector 20"/>
          <p:cNvCxnSpPr>
            <a:stCxn id="20"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502576233"/>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26" name="Curved Connector 25"/>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29" name="TextBox 28"/>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0" name="TextBox 29"/>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cxnSp>
        <p:nvCxnSpPr>
          <p:cNvPr id="32" name="Straight Arrow Connector 31"/>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52934" y="4745598"/>
            <a:ext cx="3055580" cy="2031325"/>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 + Ribbon + </a:t>
            </a:r>
            <a:r>
              <a:rPr lang="en-US" b="1" dirty="0" err="1" smtClean="0">
                <a:solidFill>
                  <a:schemeClr val="accent2">
                    <a:lumMod val="50000"/>
                  </a:schemeClr>
                </a:solidFill>
              </a:rPr>
              <a:t>Config</a:t>
            </a:r>
            <a:r>
              <a:rPr lang="en-US" b="1" dirty="0" smtClean="0">
                <a:solidFill>
                  <a:schemeClr val="accent2">
                    <a:lumMod val="50000"/>
                  </a:schemeClr>
                </a:solidFill>
              </a:rPr>
              <a:t> Server </a:t>
            </a:r>
            <a:r>
              <a:rPr lang="en-US" b="1" dirty="0">
                <a:solidFill>
                  <a:schemeClr val="accent2">
                    <a:lumMod val="50000"/>
                  </a:schemeClr>
                </a:solidFill>
              </a:rPr>
              <a:t>+ Service Chirography </a:t>
            </a:r>
          </a:p>
        </p:txBody>
      </p:sp>
      <p:sp>
        <p:nvSpPr>
          <p:cNvPr id="34" name="Rectangle 33"/>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5" name="Straight Arrow Connector 34"/>
          <p:cNvCxnSpPr>
            <a:endCxn id="20"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38" name="Straight Arrow Connector 37"/>
          <p:cNvCxnSpPr>
            <a:stCxn id="36" idx="3"/>
            <a:endCxn id="34"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1" name="Rectangle 40"/>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3" name="Rounded Rectangle 42"/>
          <p:cNvSpPr/>
          <p:nvPr/>
        </p:nvSpPr>
        <p:spPr>
          <a:xfrm>
            <a:off x="5901725" y="4791510"/>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44" name="Straight Connector 43"/>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6200000" flipH="1">
            <a:off x="5733015" y="4012882"/>
            <a:ext cx="885388" cy="756713"/>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48" name="Straight Arrow Connector 47"/>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039056" y="29233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0" name="Rectangle 49"/>
          <p:cNvSpPr/>
          <p:nvPr/>
        </p:nvSpPr>
        <p:spPr>
          <a:xfrm>
            <a:off x="9191456" y="30757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1" name="TextBox 50"/>
          <p:cNvSpPr txBox="1"/>
          <p:nvPr/>
        </p:nvSpPr>
        <p:spPr>
          <a:xfrm>
            <a:off x="10831143" y="2668068"/>
            <a:ext cx="2198370" cy="246221"/>
          </a:xfrm>
          <a:prstGeom prst="rect">
            <a:avLst/>
          </a:prstGeom>
          <a:noFill/>
        </p:spPr>
        <p:txBody>
          <a:bodyPr wrap="square" rtlCol="0">
            <a:spAutoFit/>
          </a:bodyPr>
          <a:lstStyle/>
          <a:p>
            <a:r>
              <a:rPr lang="en-US" sz="1000" dirty="0" smtClean="0"/>
              <a:t>Multiple Instance Running</a:t>
            </a:r>
            <a:endParaRPr lang="en-US" sz="1000" dirty="0"/>
          </a:p>
        </p:txBody>
      </p:sp>
      <p:sp>
        <p:nvSpPr>
          <p:cNvPr id="52" name="Oval 51"/>
          <p:cNvSpPr/>
          <p:nvPr/>
        </p:nvSpPr>
        <p:spPr>
          <a:xfrm>
            <a:off x="5330541" y="3510034"/>
            <a:ext cx="437805" cy="3301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284445" y="3541417"/>
            <a:ext cx="2198370" cy="246221"/>
          </a:xfrm>
          <a:prstGeom prst="rect">
            <a:avLst/>
          </a:prstGeom>
          <a:noFill/>
        </p:spPr>
        <p:txBody>
          <a:bodyPr wrap="square" rtlCol="0">
            <a:spAutoFit/>
          </a:bodyPr>
          <a:lstStyle/>
          <a:p>
            <a:r>
              <a:rPr lang="en-US" sz="1000" dirty="0" smtClean="0"/>
              <a:t>Ribbon</a:t>
            </a:r>
            <a:endParaRPr lang="en-US" sz="1000" dirty="0"/>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8853" y="5837803"/>
            <a:ext cx="523109" cy="556673"/>
          </a:xfrm>
          <a:prstGeom prst="rect">
            <a:avLst/>
          </a:prstGeom>
          <a:ln>
            <a:solidFill>
              <a:schemeClr val="accent1">
                <a:lumMod val="50000"/>
              </a:schemeClr>
            </a:solidFill>
          </a:ln>
        </p:spPr>
      </p:pic>
      <p:cxnSp>
        <p:nvCxnSpPr>
          <p:cNvPr id="56" name="Straight Arrow Connector 55"/>
          <p:cNvCxnSpPr>
            <a:endCxn id="55" idx="1"/>
          </p:cNvCxnSpPr>
          <p:nvPr/>
        </p:nvCxnSpPr>
        <p:spPr>
          <a:xfrm>
            <a:off x="5867977" y="6116139"/>
            <a:ext cx="40087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121467" y="6349943"/>
            <a:ext cx="1877222" cy="246221"/>
          </a:xfrm>
          <a:prstGeom prst="rect">
            <a:avLst/>
          </a:prstGeom>
          <a:noFill/>
        </p:spPr>
        <p:txBody>
          <a:bodyPr wrap="square" rtlCol="0">
            <a:spAutoFit/>
          </a:bodyPr>
          <a:lstStyle/>
          <a:p>
            <a:r>
              <a:rPr lang="en-US" sz="1000" dirty="0" err="1" smtClean="0"/>
              <a:t>Config</a:t>
            </a:r>
            <a:r>
              <a:rPr lang="en-US" sz="1000" dirty="0" smtClean="0"/>
              <a:t>-Store</a:t>
            </a:r>
            <a:endParaRPr lang="en-US" sz="1000" dirty="0"/>
          </a:p>
        </p:txBody>
      </p:sp>
      <p:sp>
        <p:nvSpPr>
          <p:cNvPr id="58" name="Rectangle 57"/>
          <p:cNvSpPr/>
          <p:nvPr/>
        </p:nvSpPr>
        <p:spPr>
          <a:xfrm>
            <a:off x="4017013" y="5599287"/>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r>
              <a:rPr lang="en-US" dirty="0" smtClean="0"/>
              <a:t> Server</a:t>
            </a:r>
            <a:endParaRPr lang="en-US" dirty="0"/>
          </a:p>
        </p:txBody>
      </p:sp>
      <p:cxnSp>
        <p:nvCxnSpPr>
          <p:cNvPr id="59" name="Elbow Connector 58"/>
          <p:cNvCxnSpPr>
            <a:endCxn id="50" idx="3"/>
          </p:cNvCxnSpPr>
          <p:nvPr/>
        </p:nvCxnSpPr>
        <p:spPr>
          <a:xfrm flipV="1">
            <a:off x="5867977" y="3664528"/>
            <a:ext cx="5175140" cy="2931636"/>
          </a:xfrm>
          <a:prstGeom prst="bentConnector3">
            <a:avLst>
              <a:gd name="adj1" fmla="val 104417"/>
            </a:avLst>
          </a:prstGeom>
          <a:ln w="381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970187" y="6581428"/>
            <a:ext cx="2329896" cy="307777"/>
          </a:xfrm>
          <a:prstGeom prst="rect">
            <a:avLst/>
          </a:prstGeom>
          <a:noFill/>
        </p:spPr>
        <p:txBody>
          <a:bodyPr wrap="square" rtlCol="0">
            <a:spAutoFit/>
          </a:bodyPr>
          <a:lstStyle/>
          <a:p>
            <a:r>
              <a:rPr lang="en-US" sz="1400" b="1" dirty="0" smtClean="0">
                <a:solidFill>
                  <a:srgbClr val="FF0000"/>
                </a:solidFill>
              </a:rPr>
              <a:t>Configuration</a:t>
            </a:r>
            <a:endParaRPr lang="en-US" sz="1400" b="1" dirty="0">
              <a:solidFill>
                <a:srgbClr val="FF0000"/>
              </a:solidFill>
            </a:endParaRPr>
          </a:p>
        </p:txBody>
      </p:sp>
      <p:sp>
        <p:nvSpPr>
          <p:cNvPr id="61" name="TextBox 60"/>
          <p:cNvSpPr txBox="1"/>
          <p:nvPr/>
        </p:nvSpPr>
        <p:spPr>
          <a:xfrm>
            <a:off x="166255" y="235107"/>
            <a:ext cx="3754581" cy="738664"/>
          </a:xfrm>
          <a:prstGeom prst="rect">
            <a:avLst/>
          </a:prstGeom>
          <a:solidFill>
            <a:srgbClr val="FFC000"/>
          </a:solidFill>
        </p:spPr>
        <p:txBody>
          <a:bodyPr wrap="square" rtlCol="0">
            <a:spAutoFit/>
          </a:bodyPr>
          <a:lstStyle/>
          <a:p>
            <a:r>
              <a:rPr lang="en-US" sz="1400" dirty="0" smtClean="0"/>
              <a:t>Problem Description Service 2 will </a:t>
            </a:r>
            <a:r>
              <a:rPr lang="en-US" sz="1400" dirty="0" err="1" smtClean="0"/>
              <a:t>noe</a:t>
            </a:r>
            <a:r>
              <a:rPr lang="en-US" sz="1400" dirty="0" smtClean="0"/>
              <a:t> fetch its configuration from GIT external Configuration store via </a:t>
            </a:r>
            <a:r>
              <a:rPr lang="en-US" sz="1400" dirty="0" err="1" smtClean="0"/>
              <a:t>config</a:t>
            </a:r>
            <a:r>
              <a:rPr lang="en-US" sz="1400" dirty="0" smtClean="0"/>
              <a:t> service.</a:t>
            </a:r>
            <a:endParaRPr lang="en-US" sz="1400" dirty="0"/>
          </a:p>
        </p:txBody>
      </p:sp>
    </p:spTree>
    <p:extLst>
      <p:ext uri="{BB962C8B-B14F-4D97-AF65-F5344CB8AC3E}">
        <p14:creationId xmlns:p14="http://schemas.microsoft.com/office/powerpoint/2010/main" val="214932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sz="2000" dirty="0" smtClean="0"/>
          </a:p>
          <a:p>
            <a:r>
              <a:rPr lang="en-US" sz="2000" dirty="0" smtClean="0"/>
              <a:t>Event driven communication between two micro services.</a:t>
            </a:r>
          </a:p>
          <a:p>
            <a:r>
              <a:rPr lang="en-US" sz="2000" dirty="0" smtClean="0"/>
              <a:t>Add </a:t>
            </a:r>
            <a:r>
              <a:rPr lang="en-US" sz="2000" dirty="0" smtClean="0"/>
              <a:t>a common message broker so that multiple service can communicate with each other using even driven service choreography.</a:t>
            </a:r>
          </a:p>
          <a:p>
            <a:r>
              <a:rPr lang="en-US" sz="2000" dirty="0" smtClean="0"/>
              <a:t>We will use Apache Active MQ as the mentioned common message broker</a:t>
            </a:r>
            <a:r>
              <a:rPr lang="en-US" sz="2000" dirty="0" smtClean="0"/>
              <a:t>.</a:t>
            </a:r>
          </a:p>
          <a:p>
            <a:r>
              <a:rPr lang="en-US" sz="2000" dirty="0" smtClean="0"/>
              <a:t>Multiple Channel / Queues will be setup for one business process each.</a:t>
            </a:r>
          </a:p>
          <a:p>
            <a:r>
              <a:rPr lang="en-US" sz="2000" dirty="0" smtClean="0"/>
              <a:t>A service may act as a publisher for one business process and may act as a consumer for other business process.</a:t>
            </a:r>
          </a:p>
          <a:p>
            <a:r>
              <a:rPr lang="en-US" sz="2000" dirty="0" smtClean="0"/>
              <a:t>Example – ORDER CHANNEL / PAYMENT CHANNEL / NOTIFICATION CHANNEL / REEFUND CHANNEL etc.</a:t>
            </a:r>
          </a:p>
          <a:p>
            <a:endParaRPr lang="en-US" sz="2000" dirty="0"/>
          </a:p>
          <a:p>
            <a:pPr marL="0" indent="0">
              <a:buNone/>
            </a:pPr>
            <a:r>
              <a:rPr lang="en-US" sz="2000" dirty="0">
                <a:hlinkClick r:id="rId2"/>
              </a:rPr>
              <a:t>https://dzone.com/articles/breaking-the-monolithic-database-in-your-microserv</a:t>
            </a:r>
            <a:endParaRPr lang="en-US" sz="2000" dirty="0"/>
          </a:p>
        </p:txBody>
      </p:sp>
      <p:sp>
        <p:nvSpPr>
          <p:cNvPr id="4" name="Rectangle 3"/>
          <p:cNvSpPr/>
          <p:nvPr/>
        </p:nvSpPr>
        <p:spPr>
          <a:xfrm>
            <a:off x="9466680" y="230187"/>
            <a:ext cx="2231380" cy="369332"/>
          </a:xfrm>
          <a:prstGeom prst="rect">
            <a:avLst/>
          </a:prstGeom>
          <a:solidFill>
            <a:srgbClr val="FFC000"/>
          </a:solidFill>
        </p:spPr>
        <p:txBody>
          <a:bodyPr wrap="none">
            <a:spAutoFit/>
          </a:bodyPr>
          <a:lstStyle/>
          <a:p>
            <a:r>
              <a:rPr lang="en-US" dirty="0"/>
              <a:t>Service </a:t>
            </a:r>
            <a:r>
              <a:rPr lang="en-US" dirty="0" smtClean="0"/>
              <a:t>C</a:t>
            </a:r>
            <a:r>
              <a:rPr lang="en-US" dirty="0" smtClean="0"/>
              <a:t>horeography</a:t>
            </a:r>
            <a:endParaRPr lang="en-US" dirty="0"/>
          </a:p>
        </p:txBody>
      </p:sp>
      <p:sp>
        <p:nvSpPr>
          <p:cNvPr id="5" name="Title 1"/>
          <p:cNvSpPr>
            <a:spLocks noGrp="1"/>
          </p:cNvSpPr>
          <p:nvPr>
            <p:ph type="title"/>
          </p:nvPr>
        </p:nvSpPr>
        <p:spPr>
          <a:xfrm>
            <a:off x="838199" y="365126"/>
            <a:ext cx="5798127" cy="923348"/>
          </a:xfrm>
        </p:spPr>
        <p:txBody>
          <a:bodyPr>
            <a:normAutofit/>
          </a:bodyPr>
          <a:lstStyle/>
          <a:p>
            <a:r>
              <a:rPr lang="en-US" sz="3600" u="sng" dirty="0" smtClean="0"/>
              <a:t>Why </a:t>
            </a:r>
            <a:r>
              <a:rPr lang="en-US" sz="2800" u="sng" dirty="0" smtClean="0"/>
              <a:t>Service </a:t>
            </a:r>
            <a:r>
              <a:rPr lang="en-US" sz="3600" u="sng" dirty="0" smtClean="0"/>
              <a:t>choreography </a:t>
            </a:r>
            <a:r>
              <a:rPr lang="en-US" sz="3600" u="sng" dirty="0"/>
              <a:t>?</a:t>
            </a:r>
            <a:endParaRPr lang="en-US" sz="3600" u="sng" dirty="0"/>
          </a:p>
        </p:txBody>
      </p:sp>
    </p:spTree>
    <p:extLst>
      <p:ext uri="{BB962C8B-B14F-4D97-AF65-F5344CB8AC3E}">
        <p14:creationId xmlns:p14="http://schemas.microsoft.com/office/powerpoint/2010/main" val="220848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91200" y="230187"/>
            <a:ext cx="5389417" cy="369332"/>
          </a:xfrm>
          <a:prstGeom prst="rect">
            <a:avLst/>
          </a:prstGeom>
          <a:solidFill>
            <a:srgbClr val="FFC000"/>
          </a:solidFill>
        </p:spPr>
        <p:txBody>
          <a:bodyPr wrap="square">
            <a:spAutoFit/>
          </a:bodyPr>
          <a:lstStyle/>
          <a:p>
            <a:r>
              <a:rPr lang="en-US" dirty="0"/>
              <a:t>Service </a:t>
            </a:r>
            <a:r>
              <a:rPr lang="en-US" dirty="0" smtClean="0"/>
              <a:t>C</a:t>
            </a:r>
            <a:r>
              <a:rPr lang="en-US" dirty="0" smtClean="0"/>
              <a:t>horeography Example – Ecommerce Example</a:t>
            </a:r>
            <a:endParaRPr lang="en-US" dirty="0"/>
          </a:p>
        </p:txBody>
      </p:sp>
      <p:sp>
        <p:nvSpPr>
          <p:cNvPr id="6" name="Rectangle 5"/>
          <p:cNvSpPr/>
          <p:nvPr/>
        </p:nvSpPr>
        <p:spPr>
          <a:xfrm>
            <a:off x="762000" y="2105891"/>
            <a:ext cx="1524000"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 Service</a:t>
            </a:r>
            <a:endParaRPr lang="en-US" dirty="0"/>
          </a:p>
        </p:txBody>
      </p:sp>
      <p:sp>
        <p:nvSpPr>
          <p:cNvPr id="7" name="Rectangle 6"/>
          <p:cNvSpPr/>
          <p:nvPr/>
        </p:nvSpPr>
        <p:spPr>
          <a:xfrm>
            <a:off x="3588328" y="2105890"/>
            <a:ext cx="1524000"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a:t>
            </a:r>
            <a:r>
              <a:rPr lang="en-US" dirty="0" err="1" smtClean="0"/>
              <a:t>Servive</a:t>
            </a:r>
            <a:endParaRPr lang="en-US" dirty="0"/>
          </a:p>
        </p:txBody>
      </p:sp>
      <p:sp>
        <p:nvSpPr>
          <p:cNvPr id="8" name="Rectangle 7"/>
          <p:cNvSpPr/>
          <p:nvPr/>
        </p:nvSpPr>
        <p:spPr>
          <a:xfrm>
            <a:off x="6317673" y="2105889"/>
            <a:ext cx="1524000"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 Service</a:t>
            </a:r>
            <a:endParaRPr lang="en-US" dirty="0"/>
          </a:p>
        </p:txBody>
      </p:sp>
      <p:sp>
        <p:nvSpPr>
          <p:cNvPr id="9" name="Rectangle 8"/>
          <p:cNvSpPr/>
          <p:nvPr/>
        </p:nvSpPr>
        <p:spPr>
          <a:xfrm>
            <a:off x="9337964" y="2105888"/>
            <a:ext cx="1524000"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 Service</a:t>
            </a:r>
            <a:endParaRPr lang="en-US" dirty="0"/>
          </a:p>
        </p:txBody>
      </p:sp>
      <p:sp>
        <p:nvSpPr>
          <p:cNvPr id="10" name="Flowchart: Direct Access Storage 9"/>
          <p:cNvSpPr/>
          <p:nvPr/>
        </p:nvSpPr>
        <p:spPr>
          <a:xfrm>
            <a:off x="1708140" y="3553873"/>
            <a:ext cx="2715491" cy="734291"/>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QUEUE1</a:t>
            </a:r>
            <a:endParaRPr lang="en-US" dirty="0"/>
          </a:p>
        </p:txBody>
      </p:sp>
      <p:sp>
        <p:nvSpPr>
          <p:cNvPr id="14" name="Up Arrow 13"/>
          <p:cNvSpPr/>
          <p:nvPr/>
        </p:nvSpPr>
        <p:spPr>
          <a:xfrm>
            <a:off x="6508172" y="2882475"/>
            <a:ext cx="609600" cy="443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211291" y="2854035"/>
            <a:ext cx="637309" cy="633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9310254" y="2882309"/>
            <a:ext cx="609600" cy="443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330036" y="2888672"/>
            <a:ext cx="637309" cy="633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4909" y="2963533"/>
            <a:ext cx="1163781" cy="261610"/>
          </a:xfrm>
          <a:prstGeom prst="rect">
            <a:avLst/>
          </a:prstGeom>
          <a:noFill/>
        </p:spPr>
        <p:txBody>
          <a:bodyPr wrap="square" rtlCol="0">
            <a:spAutoFit/>
          </a:bodyPr>
          <a:lstStyle/>
          <a:p>
            <a:r>
              <a:rPr lang="en-US" sz="1100" dirty="0" smtClean="0"/>
              <a:t>PRD_SELECTED</a:t>
            </a:r>
            <a:endParaRPr lang="en-US" sz="1100" dirty="0"/>
          </a:p>
        </p:txBody>
      </p:sp>
      <p:sp>
        <p:nvSpPr>
          <p:cNvPr id="20" name="TextBox 19"/>
          <p:cNvSpPr txBox="1"/>
          <p:nvPr/>
        </p:nvSpPr>
        <p:spPr>
          <a:xfrm>
            <a:off x="4980709" y="2939521"/>
            <a:ext cx="1163781" cy="261610"/>
          </a:xfrm>
          <a:prstGeom prst="rect">
            <a:avLst/>
          </a:prstGeom>
          <a:noFill/>
        </p:spPr>
        <p:txBody>
          <a:bodyPr wrap="square" rtlCol="0">
            <a:spAutoFit/>
          </a:bodyPr>
          <a:lstStyle/>
          <a:p>
            <a:r>
              <a:rPr lang="en-US" sz="1100" dirty="0" smtClean="0"/>
              <a:t>PRD_FINALIZED</a:t>
            </a:r>
            <a:endParaRPr lang="en-US" sz="1100" dirty="0"/>
          </a:p>
        </p:txBody>
      </p:sp>
      <p:sp>
        <p:nvSpPr>
          <p:cNvPr id="21" name="Down Arrow 20"/>
          <p:cNvSpPr/>
          <p:nvPr/>
        </p:nvSpPr>
        <p:spPr>
          <a:xfrm>
            <a:off x="4475019" y="2920343"/>
            <a:ext cx="637309" cy="633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758545" y="2869351"/>
            <a:ext cx="1163781" cy="261610"/>
          </a:xfrm>
          <a:prstGeom prst="rect">
            <a:avLst/>
          </a:prstGeom>
          <a:noFill/>
        </p:spPr>
        <p:txBody>
          <a:bodyPr wrap="square" rtlCol="0">
            <a:spAutoFit/>
          </a:bodyPr>
          <a:lstStyle/>
          <a:p>
            <a:r>
              <a:rPr lang="en-US" sz="1100" dirty="0" smtClean="0"/>
              <a:t>PYMT_DONE</a:t>
            </a:r>
            <a:endParaRPr lang="en-US" sz="1100" dirty="0"/>
          </a:p>
        </p:txBody>
      </p:sp>
      <p:sp>
        <p:nvSpPr>
          <p:cNvPr id="23" name="Down Arrow 22"/>
          <p:cNvSpPr/>
          <p:nvPr/>
        </p:nvSpPr>
        <p:spPr>
          <a:xfrm>
            <a:off x="10065325" y="2882309"/>
            <a:ext cx="637309" cy="633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0598726" y="2939521"/>
            <a:ext cx="1472043" cy="261610"/>
          </a:xfrm>
          <a:prstGeom prst="rect">
            <a:avLst/>
          </a:prstGeom>
          <a:noFill/>
        </p:spPr>
        <p:txBody>
          <a:bodyPr wrap="square" rtlCol="0">
            <a:spAutoFit/>
          </a:bodyPr>
          <a:lstStyle/>
          <a:p>
            <a:r>
              <a:rPr lang="en-US" sz="1100" dirty="0" smtClean="0"/>
              <a:t>DSPTCH_BOOKED</a:t>
            </a:r>
            <a:endParaRPr lang="en-US" sz="1100" dirty="0"/>
          </a:p>
        </p:txBody>
      </p:sp>
      <p:sp>
        <p:nvSpPr>
          <p:cNvPr id="26" name="Curved Up Arrow 25"/>
          <p:cNvSpPr/>
          <p:nvPr/>
        </p:nvSpPr>
        <p:spPr>
          <a:xfrm rot="5400000">
            <a:off x="5593805" y="3184134"/>
            <a:ext cx="969817" cy="779819"/>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5304842" y="3350745"/>
            <a:ext cx="1163781" cy="261610"/>
          </a:xfrm>
          <a:prstGeom prst="rect">
            <a:avLst/>
          </a:prstGeom>
          <a:noFill/>
        </p:spPr>
        <p:txBody>
          <a:bodyPr wrap="square" rtlCol="0">
            <a:spAutoFit/>
          </a:bodyPr>
          <a:lstStyle/>
          <a:p>
            <a:r>
              <a:rPr lang="en-US" sz="1100" dirty="0" smtClean="0"/>
              <a:t>PYMT_FAILED</a:t>
            </a:r>
            <a:endParaRPr lang="en-US" sz="1100" dirty="0"/>
          </a:p>
        </p:txBody>
      </p:sp>
      <p:sp>
        <p:nvSpPr>
          <p:cNvPr id="28" name="Rectangle 27"/>
          <p:cNvSpPr/>
          <p:nvPr/>
        </p:nvSpPr>
        <p:spPr>
          <a:xfrm>
            <a:off x="9775983" y="6110420"/>
            <a:ext cx="1524000"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REFUND_SERVICE</a:t>
            </a:r>
            <a:endParaRPr lang="en-US" dirty="0"/>
          </a:p>
        </p:txBody>
      </p:sp>
      <p:sp>
        <p:nvSpPr>
          <p:cNvPr id="30" name="TextBox 29"/>
          <p:cNvSpPr txBox="1"/>
          <p:nvPr/>
        </p:nvSpPr>
        <p:spPr>
          <a:xfrm>
            <a:off x="11299983" y="6319051"/>
            <a:ext cx="1163781" cy="261610"/>
          </a:xfrm>
          <a:prstGeom prst="rect">
            <a:avLst/>
          </a:prstGeom>
          <a:noFill/>
        </p:spPr>
        <p:txBody>
          <a:bodyPr wrap="square" rtlCol="0">
            <a:spAutoFit/>
          </a:bodyPr>
          <a:lstStyle/>
          <a:p>
            <a:r>
              <a:rPr lang="en-US" sz="1100" dirty="0" smtClean="0"/>
              <a:t>PYMT_FAILED</a:t>
            </a:r>
            <a:endParaRPr lang="en-US" sz="1100" dirty="0"/>
          </a:p>
        </p:txBody>
      </p:sp>
      <p:sp>
        <p:nvSpPr>
          <p:cNvPr id="31" name="Flowchart: Direct Access Storage 30"/>
          <p:cNvSpPr/>
          <p:nvPr/>
        </p:nvSpPr>
        <p:spPr>
          <a:xfrm>
            <a:off x="4527853" y="4045096"/>
            <a:ext cx="2715491" cy="734291"/>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QUEUE2</a:t>
            </a:r>
            <a:endParaRPr lang="en-US" dirty="0"/>
          </a:p>
        </p:txBody>
      </p:sp>
      <p:sp>
        <p:nvSpPr>
          <p:cNvPr id="32" name="Up Arrow 31"/>
          <p:cNvSpPr/>
          <p:nvPr/>
        </p:nvSpPr>
        <p:spPr>
          <a:xfrm>
            <a:off x="3681847" y="2949127"/>
            <a:ext cx="609600" cy="443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irect Access Storage 32"/>
          <p:cNvSpPr/>
          <p:nvPr/>
        </p:nvSpPr>
        <p:spPr>
          <a:xfrm>
            <a:off x="7381007" y="3480405"/>
            <a:ext cx="4125192" cy="734291"/>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QUEUE3</a:t>
            </a:r>
            <a:endParaRPr lang="en-US" dirty="0"/>
          </a:p>
        </p:txBody>
      </p:sp>
      <p:sp>
        <p:nvSpPr>
          <p:cNvPr id="34" name="Right Arrow 33"/>
          <p:cNvSpPr/>
          <p:nvPr/>
        </p:nvSpPr>
        <p:spPr>
          <a:xfrm rot="1141164">
            <a:off x="5675083" y="5472753"/>
            <a:ext cx="4131195" cy="5061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p:cNvSpPr/>
          <p:nvPr/>
        </p:nvSpPr>
        <p:spPr>
          <a:xfrm>
            <a:off x="249382" y="1454727"/>
            <a:ext cx="4225637" cy="4558146"/>
          </a:xfrm>
          <a:prstGeom prst="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39946" y="1451929"/>
            <a:ext cx="2684885" cy="3404214"/>
          </a:xfrm>
          <a:prstGeom prst="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329053" y="1451928"/>
            <a:ext cx="4281056" cy="3404216"/>
          </a:xfrm>
          <a:prstGeom prst="rect">
            <a:avLst/>
          </a:prstGeom>
          <a:noFill/>
          <a:ln w="28575">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irect Access Storage 37"/>
          <p:cNvSpPr/>
          <p:nvPr/>
        </p:nvSpPr>
        <p:spPr>
          <a:xfrm>
            <a:off x="6075216" y="6094693"/>
            <a:ext cx="2715491" cy="734291"/>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QUEUE4</a:t>
            </a:r>
            <a:endParaRPr lang="en-US" dirty="0"/>
          </a:p>
        </p:txBody>
      </p:sp>
      <p:sp>
        <p:nvSpPr>
          <p:cNvPr id="39" name="TextBox 38"/>
          <p:cNvSpPr txBox="1"/>
          <p:nvPr/>
        </p:nvSpPr>
        <p:spPr>
          <a:xfrm>
            <a:off x="277091" y="1049751"/>
            <a:ext cx="2673927" cy="276999"/>
          </a:xfrm>
          <a:prstGeom prst="rect">
            <a:avLst/>
          </a:prstGeom>
          <a:noFill/>
        </p:spPr>
        <p:txBody>
          <a:bodyPr wrap="square" rtlCol="0">
            <a:spAutoFit/>
          </a:bodyPr>
          <a:lstStyle/>
          <a:p>
            <a:r>
              <a:rPr lang="en-US" sz="1200" dirty="0" smtClean="0"/>
              <a:t>Producer-Consumer 1</a:t>
            </a:r>
            <a:endParaRPr lang="en-US" sz="1200" dirty="0"/>
          </a:p>
        </p:txBody>
      </p:sp>
      <p:sp>
        <p:nvSpPr>
          <p:cNvPr id="40" name="TextBox 39"/>
          <p:cNvSpPr txBox="1"/>
          <p:nvPr/>
        </p:nvSpPr>
        <p:spPr>
          <a:xfrm>
            <a:off x="4572000" y="1049751"/>
            <a:ext cx="2673927" cy="276999"/>
          </a:xfrm>
          <a:prstGeom prst="rect">
            <a:avLst/>
          </a:prstGeom>
          <a:noFill/>
        </p:spPr>
        <p:txBody>
          <a:bodyPr wrap="square" rtlCol="0">
            <a:spAutoFit/>
          </a:bodyPr>
          <a:lstStyle/>
          <a:p>
            <a:r>
              <a:rPr lang="en-US" sz="1200" dirty="0" smtClean="0"/>
              <a:t>Producer-Consumer 2</a:t>
            </a:r>
            <a:endParaRPr lang="en-US" sz="1200" dirty="0"/>
          </a:p>
        </p:txBody>
      </p:sp>
      <p:sp>
        <p:nvSpPr>
          <p:cNvPr id="41" name="TextBox 40"/>
          <p:cNvSpPr txBox="1"/>
          <p:nvPr/>
        </p:nvSpPr>
        <p:spPr>
          <a:xfrm>
            <a:off x="7363689" y="1049751"/>
            <a:ext cx="2673927" cy="276999"/>
          </a:xfrm>
          <a:prstGeom prst="rect">
            <a:avLst/>
          </a:prstGeom>
          <a:noFill/>
        </p:spPr>
        <p:txBody>
          <a:bodyPr wrap="square" rtlCol="0">
            <a:spAutoFit/>
          </a:bodyPr>
          <a:lstStyle/>
          <a:p>
            <a:r>
              <a:rPr lang="en-US" sz="1200" dirty="0" smtClean="0"/>
              <a:t>Producer-Consumer 3</a:t>
            </a:r>
            <a:endParaRPr lang="en-US" sz="1200" dirty="0"/>
          </a:p>
        </p:txBody>
      </p:sp>
      <p:sp>
        <p:nvSpPr>
          <p:cNvPr id="42" name="TextBox 41"/>
          <p:cNvSpPr txBox="1"/>
          <p:nvPr/>
        </p:nvSpPr>
        <p:spPr>
          <a:xfrm>
            <a:off x="4500297" y="6300942"/>
            <a:ext cx="2673927" cy="276999"/>
          </a:xfrm>
          <a:prstGeom prst="rect">
            <a:avLst/>
          </a:prstGeom>
          <a:noFill/>
        </p:spPr>
        <p:txBody>
          <a:bodyPr wrap="square" rtlCol="0">
            <a:spAutoFit/>
          </a:bodyPr>
          <a:lstStyle/>
          <a:p>
            <a:r>
              <a:rPr lang="en-US" sz="1200" dirty="0" smtClean="0"/>
              <a:t>Producer-Consumer 4</a:t>
            </a:r>
            <a:endParaRPr lang="en-US" sz="1200" dirty="0"/>
          </a:p>
        </p:txBody>
      </p:sp>
      <p:sp>
        <p:nvSpPr>
          <p:cNvPr id="43" name="TextBox 42"/>
          <p:cNvSpPr txBox="1"/>
          <p:nvPr/>
        </p:nvSpPr>
        <p:spPr>
          <a:xfrm>
            <a:off x="630381" y="1805551"/>
            <a:ext cx="838201" cy="276999"/>
          </a:xfrm>
          <a:prstGeom prst="rect">
            <a:avLst/>
          </a:prstGeom>
          <a:noFill/>
        </p:spPr>
        <p:txBody>
          <a:bodyPr wrap="square" rtlCol="0">
            <a:spAutoFit/>
          </a:bodyPr>
          <a:lstStyle/>
          <a:p>
            <a:r>
              <a:rPr lang="en-US" sz="1200" dirty="0" smtClean="0"/>
              <a:t>Producer</a:t>
            </a:r>
            <a:endParaRPr lang="en-US" sz="1200" dirty="0"/>
          </a:p>
        </p:txBody>
      </p:sp>
      <p:sp>
        <p:nvSpPr>
          <p:cNvPr id="44" name="TextBox 43"/>
          <p:cNvSpPr txBox="1"/>
          <p:nvPr/>
        </p:nvSpPr>
        <p:spPr>
          <a:xfrm>
            <a:off x="4493293" y="1818557"/>
            <a:ext cx="838201" cy="276999"/>
          </a:xfrm>
          <a:prstGeom prst="rect">
            <a:avLst/>
          </a:prstGeom>
          <a:noFill/>
        </p:spPr>
        <p:txBody>
          <a:bodyPr wrap="square" rtlCol="0">
            <a:spAutoFit/>
          </a:bodyPr>
          <a:lstStyle/>
          <a:p>
            <a:r>
              <a:rPr lang="en-US" sz="1200" dirty="0" smtClean="0"/>
              <a:t>Producer</a:t>
            </a:r>
            <a:endParaRPr lang="en-US" sz="1200" dirty="0"/>
          </a:p>
        </p:txBody>
      </p:sp>
      <p:sp>
        <p:nvSpPr>
          <p:cNvPr id="45" name="TextBox 44"/>
          <p:cNvSpPr txBox="1"/>
          <p:nvPr/>
        </p:nvSpPr>
        <p:spPr>
          <a:xfrm>
            <a:off x="7381006" y="1805346"/>
            <a:ext cx="838201" cy="276999"/>
          </a:xfrm>
          <a:prstGeom prst="rect">
            <a:avLst/>
          </a:prstGeom>
          <a:noFill/>
        </p:spPr>
        <p:txBody>
          <a:bodyPr wrap="square" rtlCol="0">
            <a:spAutoFit/>
          </a:bodyPr>
          <a:lstStyle/>
          <a:p>
            <a:r>
              <a:rPr lang="en-US" sz="1200" dirty="0" smtClean="0"/>
              <a:t>Producer</a:t>
            </a:r>
            <a:endParaRPr lang="en-US" sz="1200" dirty="0"/>
          </a:p>
        </p:txBody>
      </p:sp>
      <p:sp>
        <p:nvSpPr>
          <p:cNvPr id="46" name="TextBox 45"/>
          <p:cNvSpPr txBox="1"/>
          <p:nvPr/>
        </p:nvSpPr>
        <p:spPr>
          <a:xfrm>
            <a:off x="5791169" y="5336918"/>
            <a:ext cx="838201" cy="276999"/>
          </a:xfrm>
          <a:prstGeom prst="rect">
            <a:avLst/>
          </a:prstGeom>
          <a:noFill/>
        </p:spPr>
        <p:txBody>
          <a:bodyPr wrap="square" rtlCol="0">
            <a:spAutoFit/>
          </a:bodyPr>
          <a:lstStyle/>
          <a:p>
            <a:r>
              <a:rPr lang="en-US" sz="1200" dirty="0" smtClean="0"/>
              <a:t>Producer</a:t>
            </a:r>
            <a:endParaRPr lang="en-US" sz="1200" dirty="0"/>
          </a:p>
        </p:txBody>
      </p:sp>
      <p:sp>
        <p:nvSpPr>
          <p:cNvPr id="47" name="TextBox 46"/>
          <p:cNvSpPr txBox="1"/>
          <p:nvPr/>
        </p:nvSpPr>
        <p:spPr>
          <a:xfrm>
            <a:off x="3622628" y="1805346"/>
            <a:ext cx="838201" cy="276999"/>
          </a:xfrm>
          <a:prstGeom prst="rect">
            <a:avLst/>
          </a:prstGeom>
          <a:noFill/>
        </p:spPr>
        <p:txBody>
          <a:bodyPr wrap="square" rtlCol="0">
            <a:spAutoFit/>
          </a:bodyPr>
          <a:lstStyle/>
          <a:p>
            <a:r>
              <a:rPr lang="en-US" sz="1200" dirty="0" smtClean="0"/>
              <a:t>Consumer</a:t>
            </a:r>
            <a:endParaRPr lang="en-US" sz="1200" dirty="0"/>
          </a:p>
        </p:txBody>
      </p:sp>
      <p:sp>
        <p:nvSpPr>
          <p:cNvPr id="48" name="TextBox 47"/>
          <p:cNvSpPr txBox="1"/>
          <p:nvPr/>
        </p:nvSpPr>
        <p:spPr>
          <a:xfrm>
            <a:off x="6317673" y="1805345"/>
            <a:ext cx="838201" cy="276999"/>
          </a:xfrm>
          <a:prstGeom prst="rect">
            <a:avLst/>
          </a:prstGeom>
          <a:noFill/>
        </p:spPr>
        <p:txBody>
          <a:bodyPr wrap="square" rtlCol="0">
            <a:spAutoFit/>
          </a:bodyPr>
          <a:lstStyle/>
          <a:p>
            <a:r>
              <a:rPr lang="en-US" sz="1200" dirty="0" smtClean="0"/>
              <a:t>Consumer</a:t>
            </a:r>
            <a:endParaRPr lang="en-US" sz="1200" dirty="0"/>
          </a:p>
        </p:txBody>
      </p:sp>
      <p:sp>
        <p:nvSpPr>
          <p:cNvPr id="49" name="TextBox 48"/>
          <p:cNvSpPr txBox="1"/>
          <p:nvPr/>
        </p:nvSpPr>
        <p:spPr>
          <a:xfrm>
            <a:off x="9199415" y="1818557"/>
            <a:ext cx="838201" cy="276999"/>
          </a:xfrm>
          <a:prstGeom prst="rect">
            <a:avLst/>
          </a:prstGeom>
          <a:noFill/>
        </p:spPr>
        <p:txBody>
          <a:bodyPr wrap="square" rtlCol="0">
            <a:spAutoFit/>
          </a:bodyPr>
          <a:lstStyle/>
          <a:p>
            <a:r>
              <a:rPr lang="en-US" sz="1200" dirty="0" smtClean="0"/>
              <a:t>Consumer</a:t>
            </a:r>
            <a:endParaRPr lang="en-US" sz="1200" dirty="0"/>
          </a:p>
        </p:txBody>
      </p:sp>
      <p:sp>
        <p:nvSpPr>
          <p:cNvPr id="50" name="TextBox 49"/>
          <p:cNvSpPr txBox="1"/>
          <p:nvPr/>
        </p:nvSpPr>
        <p:spPr>
          <a:xfrm>
            <a:off x="9011319" y="6500455"/>
            <a:ext cx="838201" cy="276999"/>
          </a:xfrm>
          <a:prstGeom prst="rect">
            <a:avLst/>
          </a:prstGeom>
          <a:noFill/>
        </p:spPr>
        <p:txBody>
          <a:bodyPr wrap="square" rtlCol="0">
            <a:spAutoFit/>
          </a:bodyPr>
          <a:lstStyle/>
          <a:p>
            <a:r>
              <a:rPr lang="en-US" sz="1200" dirty="0" smtClean="0"/>
              <a:t>Consumer</a:t>
            </a:r>
            <a:endParaRPr lang="en-US" sz="1200" dirty="0"/>
          </a:p>
        </p:txBody>
      </p:sp>
      <p:sp>
        <p:nvSpPr>
          <p:cNvPr id="51" name="TextBox 50"/>
          <p:cNvSpPr txBox="1"/>
          <p:nvPr/>
        </p:nvSpPr>
        <p:spPr>
          <a:xfrm>
            <a:off x="7529945" y="5260990"/>
            <a:ext cx="2673927" cy="276999"/>
          </a:xfrm>
          <a:prstGeom prst="rect">
            <a:avLst/>
          </a:prstGeom>
          <a:noFill/>
        </p:spPr>
        <p:txBody>
          <a:bodyPr wrap="square" rtlCol="0">
            <a:spAutoFit/>
          </a:bodyPr>
          <a:lstStyle/>
          <a:p>
            <a:r>
              <a:rPr lang="en-US" sz="1200" dirty="0" smtClean="0"/>
              <a:t>Compensating Action / Rollback</a:t>
            </a:r>
            <a:endParaRPr lang="en-US" sz="1200" dirty="0"/>
          </a:p>
        </p:txBody>
      </p:sp>
      <p:sp>
        <p:nvSpPr>
          <p:cNvPr id="52" name="Rectangle 51"/>
          <p:cNvSpPr/>
          <p:nvPr/>
        </p:nvSpPr>
        <p:spPr>
          <a:xfrm>
            <a:off x="4546504" y="4902917"/>
            <a:ext cx="7063605" cy="1893772"/>
          </a:xfrm>
          <a:prstGeom prst="rect">
            <a:avLst/>
          </a:prstGeom>
          <a:noFill/>
          <a:ln w="28575">
            <a:solidFill>
              <a:schemeClr val="tx1">
                <a:lumMod val="85000"/>
                <a:lumOff val="1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47092" y="220535"/>
            <a:ext cx="3830216" cy="646331"/>
          </a:xfrm>
          <a:prstGeom prst="rect">
            <a:avLst/>
          </a:prstGeom>
          <a:solidFill>
            <a:srgbClr val="FF0000"/>
          </a:solidFill>
        </p:spPr>
        <p:txBody>
          <a:bodyPr wrap="square" rtlCol="0">
            <a:spAutoFit/>
          </a:bodyPr>
          <a:lstStyle/>
          <a:p>
            <a:r>
              <a:rPr lang="en-US" dirty="0" smtClean="0"/>
              <a:t>DOUBT ??Cant a single queue used here ?</a:t>
            </a:r>
            <a:endParaRPr lang="en-US" dirty="0"/>
          </a:p>
        </p:txBody>
      </p:sp>
    </p:spTree>
    <p:extLst>
      <p:ext uri="{BB962C8B-B14F-4D97-AF65-F5344CB8AC3E}">
        <p14:creationId xmlns:p14="http://schemas.microsoft.com/office/powerpoint/2010/main" val="3675875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7" y="1600016"/>
            <a:ext cx="1337484" cy="672129"/>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MICROSERVICE 1</a:t>
            </a:r>
            <a:endParaRPr lang="en-US" sz="1200" dirty="0"/>
          </a:p>
        </p:txBody>
      </p:sp>
      <p:sp>
        <p:nvSpPr>
          <p:cNvPr id="7" name="Rectangle 6"/>
          <p:cNvSpPr/>
          <p:nvPr/>
        </p:nvSpPr>
        <p:spPr>
          <a:xfrm>
            <a:off x="8886656" y="27709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58161" y="3955442"/>
            <a:ext cx="1760222" cy="369332"/>
          </a:xfrm>
          <a:prstGeom prst="rect">
            <a:avLst/>
          </a:prstGeom>
          <a:noFill/>
        </p:spPr>
        <p:txBody>
          <a:bodyPr wrap="square" rtlCol="0">
            <a:spAutoFit/>
          </a:bodyPr>
          <a:lstStyle/>
          <a:p>
            <a:r>
              <a:rPr lang="en-US" dirty="0" smtClean="0"/>
              <a:t>PORT : 8080</a:t>
            </a:r>
            <a:endParaRPr lang="en-US"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6" idx="1"/>
          </p:cNvCxnSpPr>
          <p:nvPr/>
        </p:nvCxnSpPr>
        <p:spPr>
          <a:xfrm flipV="1">
            <a:off x="5735615" y="1936081"/>
            <a:ext cx="3151042" cy="1273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776185557"/>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7" y="1936080"/>
            <a:ext cx="1" cy="1423647"/>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3244" y="4773418"/>
            <a:ext cx="3055580" cy="2031325"/>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smtClean="0">
                <a:solidFill>
                  <a:schemeClr val="accent2">
                    <a:lumMod val="50000"/>
                  </a:schemeClr>
                </a:solidFill>
              </a:rPr>
              <a:t>Centralized </a:t>
            </a:r>
            <a:r>
              <a:rPr lang="en-US" b="1" dirty="0" smtClean="0">
                <a:solidFill>
                  <a:schemeClr val="accent2">
                    <a:lumMod val="50000"/>
                  </a:schemeClr>
                </a:solidFill>
              </a:rPr>
              <a:t>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 + Ribbon + </a:t>
            </a:r>
            <a:r>
              <a:rPr lang="en-US" b="1" dirty="0" err="1" smtClean="0">
                <a:solidFill>
                  <a:schemeClr val="accent2">
                    <a:lumMod val="50000"/>
                  </a:schemeClr>
                </a:solidFill>
              </a:rPr>
              <a:t>Config</a:t>
            </a:r>
            <a:r>
              <a:rPr lang="en-US" b="1" dirty="0" smtClean="0">
                <a:solidFill>
                  <a:schemeClr val="accent2">
                    <a:lumMod val="50000"/>
                  </a:schemeClr>
                </a:solidFill>
              </a:rPr>
              <a:t> Server</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9" name="Straight Arrow Connector 38"/>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2" name="Straight Arrow Connector 41"/>
          <p:cNvCxnSpPr>
            <a:stCxn id="40"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5" name="Rectangle 44"/>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7" name="Rounded Rectangle 46"/>
          <p:cNvSpPr/>
          <p:nvPr/>
        </p:nvSpPr>
        <p:spPr>
          <a:xfrm>
            <a:off x="5901725" y="4791510"/>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48" name="Straight Connector 47"/>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rot="16200000" flipH="1">
            <a:off x="5733015" y="4012882"/>
            <a:ext cx="885388" cy="756713"/>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52" name="Straight Arrow Connector 51"/>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039056" y="29233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4" name="Rectangle 53"/>
          <p:cNvSpPr/>
          <p:nvPr/>
        </p:nvSpPr>
        <p:spPr>
          <a:xfrm>
            <a:off x="9191456" y="30757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5" name="TextBox 54"/>
          <p:cNvSpPr txBox="1"/>
          <p:nvPr/>
        </p:nvSpPr>
        <p:spPr>
          <a:xfrm>
            <a:off x="10831143" y="2668068"/>
            <a:ext cx="2198370" cy="246221"/>
          </a:xfrm>
          <a:prstGeom prst="rect">
            <a:avLst/>
          </a:prstGeom>
          <a:noFill/>
        </p:spPr>
        <p:txBody>
          <a:bodyPr wrap="square" rtlCol="0">
            <a:spAutoFit/>
          </a:bodyPr>
          <a:lstStyle/>
          <a:p>
            <a:r>
              <a:rPr lang="en-US" sz="1000" dirty="0" smtClean="0"/>
              <a:t>Multiple Instance Running</a:t>
            </a:r>
            <a:endParaRPr lang="en-US" sz="1000" dirty="0"/>
          </a:p>
        </p:txBody>
      </p:sp>
      <p:sp>
        <p:nvSpPr>
          <p:cNvPr id="56" name="Oval 55"/>
          <p:cNvSpPr/>
          <p:nvPr/>
        </p:nvSpPr>
        <p:spPr>
          <a:xfrm>
            <a:off x="5330541" y="3510034"/>
            <a:ext cx="437805" cy="3301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84445" y="3541417"/>
            <a:ext cx="2198370" cy="246221"/>
          </a:xfrm>
          <a:prstGeom prst="rect">
            <a:avLst/>
          </a:prstGeom>
          <a:noFill/>
        </p:spPr>
        <p:txBody>
          <a:bodyPr wrap="square" rtlCol="0">
            <a:spAutoFit/>
          </a:bodyPr>
          <a:lstStyle/>
          <a:p>
            <a:r>
              <a:rPr lang="en-US" sz="1000" dirty="0" smtClean="0"/>
              <a:t>Ribbon</a:t>
            </a:r>
            <a:endParaRPr lang="en-US" sz="1000" dirty="0"/>
          </a:p>
        </p:txBody>
      </p: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8853" y="5837803"/>
            <a:ext cx="523109" cy="556673"/>
          </a:xfrm>
          <a:prstGeom prst="rect">
            <a:avLst/>
          </a:prstGeom>
          <a:ln>
            <a:solidFill>
              <a:schemeClr val="accent1">
                <a:lumMod val="50000"/>
              </a:schemeClr>
            </a:solidFill>
          </a:ln>
        </p:spPr>
      </p:pic>
      <p:cxnSp>
        <p:nvCxnSpPr>
          <p:cNvPr id="61" name="Straight Arrow Connector 60"/>
          <p:cNvCxnSpPr>
            <a:endCxn id="59" idx="1"/>
          </p:cNvCxnSpPr>
          <p:nvPr/>
        </p:nvCxnSpPr>
        <p:spPr>
          <a:xfrm>
            <a:off x="5867977" y="6116139"/>
            <a:ext cx="40087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21467" y="6349943"/>
            <a:ext cx="1877222" cy="246221"/>
          </a:xfrm>
          <a:prstGeom prst="rect">
            <a:avLst/>
          </a:prstGeom>
          <a:noFill/>
        </p:spPr>
        <p:txBody>
          <a:bodyPr wrap="square" rtlCol="0">
            <a:spAutoFit/>
          </a:bodyPr>
          <a:lstStyle/>
          <a:p>
            <a:r>
              <a:rPr lang="en-US" sz="1000" dirty="0" smtClean="0"/>
              <a:t>GIT - </a:t>
            </a:r>
            <a:r>
              <a:rPr lang="en-US" sz="1000" dirty="0" err="1" smtClean="0"/>
              <a:t>Config</a:t>
            </a:r>
            <a:r>
              <a:rPr lang="en-US" sz="1000" dirty="0" smtClean="0"/>
              <a:t>-Store</a:t>
            </a:r>
            <a:endParaRPr lang="en-US" sz="1000" dirty="0"/>
          </a:p>
        </p:txBody>
      </p:sp>
      <p:sp>
        <p:nvSpPr>
          <p:cNvPr id="64" name="Rectangle 63"/>
          <p:cNvSpPr/>
          <p:nvPr/>
        </p:nvSpPr>
        <p:spPr>
          <a:xfrm>
            <a:off x="4017013" y="5599287"/>
            <a:ext cx="1851661" cy="117763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r>
              <a:rPr lang="en-US" dirty="0" smtClean="0"/>
              <a:t> </a:t>
            </a:r>
            <a:r>
              <a:rPr lang="en-US" dirty="0" smtClean="0"/>
              <a:t>Server</a:t>
            </a:r>
            <a:endParaRPr lang="en-US" dirty="0"/>
          </a:p>
        </p:txBody>
      </p:sp>
      <p:cxnSp>
        <p:nvCxnSpPr>
          <p:cNvPr id="67" name="Elbow Connector 66"/>
          <p:cNvCxnSpPr>
            <a:endCxn id="54" idx="3"/>
          </p:cNvCxnSpPr>
          <p:nvPr/>
        </p:nvCxnSpPr>
        <p:spPr>
          <a:xfrm flipV="1">
            <a:off x="5867977" y="3664528"/>
            <a:ext cx="5175140" cy="2931636"/>
          </a:xfrm>
          <a:prstGeom prst="bentConnector3">
            <a:avLst>
              <a:gd name="adj1" fmla="val 104417"/>
            </a:avLst>
          </a:prstGeom>
          <a:ln w="381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970187" y="6581428"/>
            <a:ext cx="2329896" cy="307777"/>
          </a:xfrm>
          <a:prstGeom prst="rect">
            <a:avLst/>
          </a:prstGeom>
          <a:noFill/>
        </p:spPr>
        <p:txBody>
          <a:bodyPr wrap="square" rtlCol="0">
            <a:spAutoFit/>
          </a:bodyPr>
          <a:lstStyle/>
          <a:p>
            <a:r>
              <a:rPr lang="en-US" sz="1400" b="1" dirty="0" smtClean="0">
                <a:solidFill>
                  <a:srgbClr val="FF0000"/>
                </a:solidFill>
              </a:rPr>
              <a:t>Configuration</a:t>
            </a:r>
            <a:endParaRPr lang="en-US" sz="1400" b="1" dirty="0">
              <a:solidFill>
                <a:srgbClr val="FF0000"/>
              </a:solidFill>
            </a:endParaRPr>
          </a:p>
        </p:txBody>
      </p:sp>
      <p:sp>
        <p:nvSpPr>
          <p:cNvPr id="73" name="Flowchart: Magnetic Disk 72"/>
          <p:cNvSpPr/>
          <p:nvPr/>
        </p:nvSpPr>
        <p:spPr>
          <a:xfrm>
            <a:off x="10102200" y="121177"/>
            <a:ext cx="490105" cy="1155359"/>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rot="16200000">
            <a:off x="9580963" y="322394"/>
            <a:ext cx="1532577" cy="246221"/>
          </a:xfrm>
          <a:prstGeom prst="rect">
            <a:avLst/>
          </a:prstGeom>
          <a:noFill/>
        </p:spPr>
        <p:txBody>
          <a:bodyPr wrap="square" rtlCol="0">
            <a:spAutoFit/>
          </a:bodyPr>
          <a:lstStyle/>
          <a:p>
            <a:r>
              <a:rPr lang="en-US" sz="1000" b="1" dirty="0" smtClean="0">
                <a:solidFill>
                  <a:srgbClr val="FF0000"/>
                </a:solidFill>
              </a:rPr>
              <a:t>Active MQ </a:t>
            </a:r>
            <a:endParaRPr lang="en-US" sz="1000" b="1" dirty="0">
              <a:solidFill>
                <a:srgbClr val="FF0000"/>
              </a:solidFill>
            </a:endParaRPr>
          </a:p>
        </p:txBody>
      </p:sp>
      <p:sp>
        <p:nvSpPr>
          <p:cNvPr id="77" name="Rectangle 76"/>
          <p:cNvSpPr/>
          <p:nvPr/>
        </p:nvSpPr>
        <p:spPr>
          <a:xfrm>
            <a:off x="10475857" y="1585742"/>
            <a:ext cx="1337484" cy="6721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NOTIFICATION SERVICE</a:t>
            </a:r>
            <a:endParaRPr lang="en-US" sz="1200" dirty="0">
              <a:solidFill>
                <a:schemeClr val="tx1"/>
              </a:solidFill>
            </a:endParaRPr>
          </a:p>
        </p:txBody>
      </p:sp>
      <p:cxnSp>
        <p:nvCxnSpPr>
          <p:cNvPr id="79" name="Elbow Connector 78"/>
          <p:cNvCxnSpPr>
            <a:stCxn id="6" idx="0"/>
          </p:cNvCxnSpPr>
          <p:nvPr/>
        </p:nvCxnSpPr>
        <p:spPr>
          <a:xfrm rot="5400000" flipH="1" flipV="1">
            <a:off x="9491688" y="989505"/>
            <a:ext cx="674223" cy="546801"/>
          </a:xfrm>
          <a:prstGeom prst="bentConnector3">
            <a:avLst>
              <a:gd name="adj1" fmla="val 993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77" idx="0"/>
          </p:cNvCxnSpPr>
          <p:nvPr/>
        </p:nvCxnSpPr>
        <p:spPr>
          <a:xfrm rot="16200000" flipH="1">
            <a:off x="10538478" y="979620"/>
            <a:ext cx="659949" cy="552294"/>
          </a:xfrm>
          <a:prstGeom prst="bentConnector3">
            <a:avLst>
              <a:gd name="adj1" fmla="val -384"/>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92213" y="276763"/>
            <a:ext cx="525681" cy="416039"/>
          </a:xfrm>
          <a:prstGeom prst="rect">
            <a:avLst/>
          </a:prstGeom>
        </p:spPr>
      </p:pic>
      <p:cxnSp>
        <p:nvCxnSpPr>
          <p:cNvPr id="88" name="Elbow Connector 87"/>
          <p:cNvCxnSpPr/>
          <p:nvPr/>
        </p:nvCxnSpPr>
        <p:spPr>
          <a:xfrm rot="5400000" flipH="1" flipV="1">
            <a:off x="11125432" y="1087363"/>
            <a:ext cx="1021927" cy="33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1300083" y="108787"/>
            <a:ext cx="799787" cy="246221"/>
          </a:xfrm>
          <a:prstGeom prst="rect">
            <a:avLst/>
          </a:prstGeom>
          <a:noFill/>
        </p:spPr>
        <p:txBody>
          <a:bodyPr wrap="square" rtlCol="0">
            <a:spAutoFit/>
          </a:bodyPr>
          <a:lstStyle/>
          <a:p>
            <a:r>
              <a:rPr lang="en-US" sz="1000" dirty="0" smtClean="0"/>
              <a:t>Send Mail</a:t>
            </a:r>
            <a:endParaRPr lang="en-US" sz="1000" dirty="0"/>
          </a:p>
        </p:txBody>
      </p:sp>
      <p:sp>
        <p:nvSpPr>
          <p:cNvPr id="91" name="TextBox 90"/>
          <p:cNvSpPr txBox="1"/>
          <p:nvPr/>
        </p:nvSpPr>
        <p:spPr>
          <a:xfrm>
            <a:off x="9412592" y="621924"/>
            <a:ext cx="799787" cy="246221"/>
          </a:xfrm>
          <a:prstGeom prst="rect">
            <a:avLst/>
          </a:prstGeom>
          <a:noFill/>
        </p:spPr>
        <p:txBody>
          <a:bodyPr wrap="square" rtlCol="0">
            <a:spAutoFit/>
          </a:bodyPr>
          <a:lstStyle/>
          <a:p>
            <a:r>
              <a:rPr lang="en-US" sz="1000" dirty="0" smtClean="0"/>
              <a:t>Produces</a:t>
            </a:r>
            <a:endParaRPr lang="en-US" sz="1000" dirty="0"/>
          </a:p>
        </p:txBody>
      </p:sp>
      <p:sp>
        <p:nvSpPr>
          <p:cNvPr id="92" name="TextBox 91"/>
          <p:cNvSpPr txBox="1"/>
          <p:nvPr/>
        </p:nvSpPr>
        <p:spPr>
          <a:xfrm>
            <a:off x="10562492" y="621924"/>
            <a:ext cx="799787" cy="246221"/>
          </a:xfrm>
          <a:prstGeom prst="rect">
            <a:avLst/>
          </a:prstGeom>
          <a:noFill/>
        </p:spPr>
        <p:txBody>
          <a:bodyPr wrap="square" rtlCol="0">
            <a:spAutoFit/>
          </a:bodyPr>
          <a:lstStyle/>
          <a:p>
            <a:r>
              <a:rPr lang="en-US" sz="1000" dirty="0" smtClean="0"/>
              <a:t>Consumes</a:t>
            </a:r>
            <a:endParaRPr lang="en-US" sz="1000" dirty="0"/>
          </a:p>
        </p:txBody>
      </p:sp>
      <p:sp>
        <p:nvSpPr>
          <p:cNvPr id="93" name="TextBox 92"/>
          <p:cNvSpPr txBox="1"/>
          <p:nvPr/>
        </p:nvSpPr>
        <p:spPr>
          <a:xfrm>
            <a:off x="166255" y="187129"/>
            <a:ext cx="3754581" cy="523220"/>
          </a:xfrm>
          <a:prstGeom prst="rect">
            <a:avLst/>
          </a:prstGeom>
          <a:solidFill>
            <a:srgbClr val="FFC000"/>
          </a:solidFill>
        </p:spPr>
        <p:txBody>
          <a:bodyPr wrap="square" rtlCol="0">
            <a:spAutoFit/>
          </a:bodyPr>
          <a:lstStyle/>
          <a:p>
            <a:r>
              <a:rPr lang="en-US" sz="1400" dirty="0" smtClean="0"/>
              <a:t>Problem Description Service Cerograph using common message broker pattern ( Event Driven )</a:t>
            </a:r>
            <a:endParaRPr lang="en-US" sz="1400" dirty="0"/>
          </a:p>
        </p:txBody>
      </p:sp>
    </p:spTree>
    <p:extLst>
      <p:ext uri="{BB962C8B-B14F-4D97-AF65-F5344CB8AC3E}">
        <p14:creationId xmlns:p14="http://schemas.microsoft.com/office/powerpoint/2010/main" val="223234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EUREKA</a:t>
            </a:r>
            <a:endParaRPr lang="en-US" u="sng" dirty="0"/>
          </a:p>
        </p:txBody>
      </p:sp>
      <p:sp>
        <p:nvSpPr>
          <p:cNvPr id="3" name="Content Placeholder 2"/>
          <p:cNvSpPr>
            <a:spLocks noGrp="1"/>
          </p:cNvSpPr>
          <p:nvPr>
            <p:ph idx="1"/>
          </p:nvPr>
        </p:nvSpPr>
        <p:spPr/>
        <p:txBody>
          <a:bodyPr>
            <a:normAutofit/>
          </a:bodyPr>
          <a:lstStyle/>
          <a:p>
            <a:r>
              <a:rPr lang="en-US" sz="2000" dirty="0" smtClean="0"/>
              <a:t>EUERKA  is required to register the service who are subjected to be discocvered at run time by other service through internal intra service calls and  in an dynamic fashion. In a typical micro service architecture, multiple instances of same service are running across multiple systems and different nodes. New nodes are added , exiting nodes ae removed in real time . Hence it is impossible for a service to connect to  a different service with a static IP address and Port nomenclature . </a:t>
            </a:r>
          </a:p>
          <a:p>
            <a:r>
              <a:rPr lang="en-US" sz="2000" dirty="0" smtClean="0"/>
              <a:t>Instead if we register each service instance with Eureka with some given service name , Eureka internally handle the service discovery for you. </a:t>
            </a:r>
          </a:p>
          <a:p>
            <a:r>
              <a:rPr lang="en-US" sz="2000" dirty="0" smtClean="0"/>
              <a:t>The server where all services are registered is called EUREKA server and the registered services are called EUREKA clients.</a:t>
            </a:r>
          </a:p>
          <a:p>
            <a:r>
              <a:rPr lang="en-US" sz="2000" dirty="0" smtClean="0"/>
              <a:t>EUREKA is one of the most important feature </a:t>
            </a:r>
            <a:r>
              <a:rPr lang="en-US" sz="2000" dirty="0" err="1" smtClean="0"/>
              <a:t>ti</a:t>
            </a:r>
            <a:r>
              <a:rPr lang="en-US" sz="2000" dirty="0" smtClean="0"/>
              <a:t> consider when you want to implement a micro service architecture.</a:t>
            </a:r>
            <a:endParaRPr lang="en-US" sz="2000" dirty="0"/>
          </a:p>
        </p:txBody>
      </p:sp>
      <p:sp>
        <p:nvSpPr>
          <p:cNvPr id="4" name="TextBox 3"/>
          <p:cNvSpPr txBox="1"/>
          <p:nvPr/>
        </p:nvSpPr>
        <p:spPr>
          <a:xfrm>
            <a:off x="5334000" y="193964"/>
            <a:ext cx="6019800" cy="646331"/>
          </a:xfrm>
          <a:prstGeom prst="rect">
            <a:avLst/>
          </a:prstGeom>
          <a:solidFill>
            <a:srgbClr val="FFC000"/>
          </a:solidFill>
        </p:spPr>
        <p:txBody>
          <a:bodyPr wrap="square" rtlCol="0">
            <a:spAutoFit/>
          </a:bodyPr>
          <a:lstStyle/>
          <a:p>
            <a:r>
              <a:rPr lang="en-US" dirty="0"/>
              <a:t>Centralized Service Registration and Discovery - EUREKA</a:t>
            </a:r>
          </a:p>
          <a:p>
            <a:endParaRPr lang="en-US" dirty="0"/>
          </a:p>
        </p:txBody>
      </p:sp>
    </p:spTree>
    <p:extLst>
      <p:ext uri="{BB962C8B-B14F-4D97-AF65-F5344CB8AC3E}">
        <p14:creationId xmlns:p14="http://schemas.microsoft.com/office/powerpoint/2010/main" val="4197973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91545" cy="1325563"/>
          </a:xfrm>
        </p:spPr>
        <p:txBody>
          <a:bodyPr>
            <a:normAutofit/>
          </a:bodyPr>
          <a:lstStyle/>
          <a:p>
            <a:r>
              <a:rPr lang="en-US" sz="3600" u="sng" dirty="0" smtClean="0"/>
              <a:t>Why distributed tracing</a:t>
            </a:r>
            <a:endParaRPr lang="en-US" sz="3600" u="sng" dirty="0"/>
          </a:p>
        </p:txBody>
      </p:sp>
      <p:sp>
        <p:nvSpPr>
          <p:cNvPr id="3" name="Content Placeholder 2"/>
          <p:cNvSpPr>
            <a:spLocks noGrp="1"/>
          </p:cNvSpPr>
          <p:nvPr>
            <p:ph idx="1"/>
          </p:nvPr>
        </p:nvSpPr>
        <p:spPr/>
        <p:txBody>
          <a:bodyPr>
            <a:normAutofit/>
          </a:bodyPr>
          <a:lstStyle/>
          <a:p>
            <a:r>
              <a:rPr lang="en-US" sz="2000" dirty="0" smtClean="0"/>
              <a:t>In a monolith all logs are coming under one server log hence tracing is easy.</a:t>
            </a:r>
          </a:p>
          <a:p>
            <a:r>
              <a:rPr lang="en-US" sz="2000" dirty="0" smtClean="0"/>
              <a:t>In micro services architecture each individual services are running in different servers , hence logs are scattered across individual server levels.</a:t>
            </a:r>
          </a:p>
          <a:p>
            <a:r>
              <a:rPr lang="en-US" sz="2000" dirty="0" smtClean="0"/>
              <a:t>Distributed tracing brings  all logs across different servers in a  centralized platform and group  them by Request / Service calls.</a:t>
            </a:r>
          </a:p>
          <a:p>
            <a:r>
              <a:rPr lang="en-US" sz="2000" dirty="0" smtClean="0"/>
              <a:t>Hence it will be easy to debug the logs now.</a:t>
            </a:r>
            <a:endParaRPr lang="en-US" sz="2000" dirty="0"/>
          </a:p>
        </p:txBody>
      </p:sp>
      <p:sp>
        <p:nvSpPr>
          <p:cNvPr id="4" name="TextBox 3"/>
          <p:cNvSpPr txBox="1"/>
          <p:nvPr/>
        </p:nvSpPr>
        <p:spPr>
          <a:xfrm>
            <a:off x="5929744" y="193964"/>
            <a:ext cx="5424055" cy="646331"/>
          </a:xfrm>
          <a:prstGeom prst="rect">
            <a:avLst/>
          </a:prstGeom>
          <a:solidFill>
            <a:srgbClr val="FFC000"/>
          </a:solidFill>
        </p:spPr>
        <p:txBody>
          <a:bodyPr wrap="square" rtlCol="0">
            <a:spAutoFit/>
          </a:bodyPr>
          <a:lstStyle/>
          <a:p>
            <a:r>
              <a:rPr lang="en-US" dirty="0"/>
              <a:t>Distributed Logging and Tracing SLEUTH / ZIPKIN</a:t>
            </a:r>
          </a:p>
          <a:p>
            <a:endParaRPr lang="en-US" dirty="0"/>
          </a:p>
        </p:txBody>
      </p:sp>
    </p:spTree>
    <p:extLst>
      <p:ext uri="{BB962C8B-B14F-4D97-AF65-F5344CB8AC3E}">
        <p14:creationId xmlns:p14="http://schemas.microsoft.com/office/powerpoint/2010/main" val="380364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5891" y="1496291"/>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Microservice1</a:t>
            </a:r>
            <a:endParaRPr lang="en-US" dirty="0"/>
          </a:p>
        </p:txBody>
      </p:sp>
      <p:sp>
        <p:nvSpPr>
          <p:cNvPr id="5" name="Rectangle 4"/>
          <p:cNvSpPr/>
          <p:nvPr/>
        </p:nvSpPr>
        <p:spPr>
          <a:xfrm>
            <a:off x="4599709" y="1496290"/>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Microservice2</a:t>
            </a:r>
            <a:endParaRPr lang="en-US" dirty="0"/>
          </a:p>
        </p:txBody>
      </p:sp>
      <p:sp>
        <p:nvSpPr>
          <p:cNvPr id="6" name="Rectangle 5"/>
          <p:cNvSpPr/>
          <p:nvPr/>
        </p:nvSpPr>
        <p:spPr>
          <a:xfrm>
            <a:off x="6927273" y="1496289"/>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Microservice3</a:t>
            </a:r>
            <a:endParaRPr lang="en-US" dirty="0"/>
          </a:p>
        </p:txBody>
      </p:sp>
      <p:sp>
        <p:nvSpPr>
          <p:cNvPr id="7" name="Rectangle 6"/>
          <p:cNvSpPr/>
          <p:nvPr/>
        </p:nvSpPr>
        <p:spPr>
          <a:xfrm>
            <a:off x="9462655" y="1496288"/>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Microservice4</a:t>
            </a:r>
            <a:endParaRPr lang="en-US" dirty="0"/>
          </a:p>
        </p:txBody>
      </p:sp>
      <p:sp>
        <p:nvSpPr>
          <p:cNvPr id="8" name="Oval 7"/>
          <p:cNvSpPr/>
          <p:nvPr/>
        </p:nvSpPr>
        <p:spPr>
          <a:xfrm>
            <a:off x="595746" y="1870364"/>
            <a:ext cx="581891" cy="66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4" idx="1"/>
          </p:cNvCxnSpPr>
          <p:nvPr/>
        </p:nvCxnSpPr>
        <p:spPr>
          <a:xfrm>
            <a:off x="1246909" y="2015832"/>
            <a:ext cx="858982" cy="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p:cNvCxnSpPr>
          <p:nvPr/>
        </p:nvCxnSpPr>
        <p:spPr>
          <a:xfrm flipV="1">
            <a:off x="3616036" y="2015832"/>
            <a:ext cx="983673" cy="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flipV="1">
            <a:off x="6109854" y="2015835"/>
            <a:ext cx="8174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flipV="1">
            <a:off x="8437418" y="2015834"/>
            <a:ext cx="10252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437418" y="2313705"/>
            <a:ext cx="102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109854" y="2313705"/>
            <a:ext cx="817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616036" y="2313705"/>
            <a:ext cx="98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246909" y="2313705"/>
            <a:ext cx="858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p:cNvSpPr/>
          <p:nvPr/>
        </p:nvSpPr>
        <p:spPr>
          <a:xfrm>
            <a:off x="4191000" y="3851563"/>
            <a:ext cx="4488873" cy="9698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endParaRPr lang="en-US" dirty="0"/>
          </a:p>
        </p:txBody>
      </p:sp>
      <p:cxnSp>
        <p:nvCxnSpPr>
          <p:cNvPr id="28" name="Straight Arrow Connector 27"/>
          <p:cNvCxnSpPr/>
          <p:nvPr/>
        </p:nvCxnSpPr>
        <p:spPr>
          <a:xfrm>
            <a:off x="3048000" y="2535379"/>
            <a:ext cx="2410691" cy="131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p:cNvCxnSpPr>
          <p:nvPr/>
        </p:nvCxnSpPr>
        <p:spPr>
          <a:xfrm>
            <a:off x="5354782" y="2535381"/>
            <a:ext cx="533400" cy="131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518563" y="2535379"/>
            <a:ext cx="1018310" cy="131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166263" y="2611575"/>
            <a:ext cx="2933701" cy="123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44982" y="2605460"/>
            <a:ext cx="1108363" cy="261610"/>
          </a:xfrm>
          <a:prstGeom prst="rect">
            <a:avLst/>
          </a:prstGeom>
          <a:noFill/>
        </p:spPr>
        <p:txBody>
          <a:bodyPr wrap="square" rtlCol="0">
            <a:spAutoFit/>
          </a:bodyPr>
          <a:lstStyle/>
          <a:p>
            <a:r>
              <a:rPr lang="en-US" sz="1100" dirty="0" smtClean="0"/>
              <a:t>Logs</a:t>
            </a:r>
            <a:endParaRPr lang="en-US" sz="1100" dirty="0"/>
          </a:p>
        </p:txBody>
      </p:sp>
      <p:sp>
        <p:nvSpPr>
          <p:cNvPr id="36" name="TextBox 35"/>
          <p:cNvSpPr txBox="1"/>
          <p:nvPr/>
        </p:nvSpPr>
        <p:spPr>
          <a:xfrm>
            <a:off x="5230091" y="2648653"/>
            <a:ext cx="1108363" cy="261610"/>
          </a:xfrm>
          <a:prstGeom prst="rect">
            <a:avLst/>
          </a:prstGeom>
          <a:noFill/>
        </p:spPr>
        <p:txBody>
          <a:bodyPr wrap="square" rtlCol="0">
            <a:spAutoFit/>
          </a:bodyPr>
          <a:lstStyle/>
          <a:p>
            <a:r>
              <a:rPr lang="en-US" sz="1100" dirty="0" smtClean="0"/>
              <a:t>Logs</a:t>
            </a:r>
            <a:endParaRPr lang="en-US" sz="1100" dirty="0"/>
          </a:p>
        </p:txBody>
      </p:sp>
      <p:sp>
        <p:nvSpPr>
          <p:cNvPr id="37" name="TextBox 36"/>
          <p:cNvSpPr txBox="1"/>
          <p:nvPr/>
        </p:nvSpPr>
        <p:spPr>
          <a:xfrm>
            <a:off x="7128163" y="2648653"/>
            <a:ext cx="1108363" cy="261610"/>
          </a:xfrm>
          <a:prstGeom prst="rect">
            <a:avLst/>
          </a:prstGeom>
          <a:noFill/>
        </p:spPr>
        <p:txBody>
          <a:bodyPr wrap="square" rtlCol="0">
            <a:spAutoFit/>
          </a:bodyPr>
          <a:lstStyle/>
          <a:p>
            <a:r>
              <a:rPr lang="en-US" sz="1100" dirty="0" smtClean="0"/>
              <a:t>Logs</a:t>
            </a:r>
            <a:endParaRPr lang="en-US" sz="1100" dirty="0"/>
          </a:p>
        </p:txBody>
      </p:sp>
      <p:sp>
        <p:nvSpPr>
          <p:cNvPr id="38" name="TextBox 37"/>
          <p:cNvSpPr txBox="1"/>
          <p:nvPr/>
        </p:nvSpPr>
        <p:spPr>
          <a:xfrm>
            <a:off x="9462655" y="2648653"/>
            <a:ext cx="1108363" cy="261610"/>
          </a:xfrm>
          <a:prstGeom prst="rect">
            <a:avLst/>
          </a:prstGeom>
          <a:noFill/>
        </p:spPr>
        <p:txBody>
          <a:bodyPr wrap="square" rtlCol="0">
            <a:spAutoFit/>
          </a:bodyPr>
          <a:lstStyle/>
          <a:p>
            <a:r>
              <a:rPr lang="en-US" sz="1100" dirty="0" smtClean="0"/>
              <a:t>Logs</a:t>
            </a:r>
            <a:endParaRPr lang="en-US" sz="1100" dirty="0"/>
          </a:p>
        </p:txBody>
      </p:sp>
      <p:sp>
        <p:nvSpPr>
          <p:cNvPr id="39" name="Rectangle 38"/>
          <p:cNvSpPr/>
          <p:nvPr/>
        </p:nvSpPr>
        <p:spPr>
          <a:xfrm>
            <a:off x="2604655" y="2202871"/>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822864" y="2236484"/>
            <a:ext cx="1108363" cy="261610"/>
          </a:xfrm>
          <a:prstGeom prst="rect">
            <a:avLst/>
          </a:prstGeom>
          <a:noFill/>
        </p:spPr>
        <p:txBody>
          <a:bodyPr wrap="square" rtlCol="0">
            <a:spAutoFit/>
          </a:bodyPr>
          <a:lstStyle/>
          <a:p>
            <a:r>
              <a:rPr lang="en-US" sz="1100" dirty="0" smtClean="0"/>
              <a:t>Sleuth</a:t>
            </a:r>
            <a:endParaRPr lang="en-US" sz="1100" dirty="0"/>
          </a:p>
        </p:txBody>
      </p:sp>
      <p:sp>
        <p:nvSpPr>
          <p:cNvPr id="41" name="Rectangle 40"/>
          <p:cNvSpPr/>
          <p:nvPr/>
        </p:nvSpPr>
        <p:spPr>
          <a:xfrm>
            <a:off x="5098475" y="2202867"/>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316684" y="2236480"/>
            <a:ext cx="1108363" cy="261610"/>
          </a:xfrm>
          <a:prstGeom prst="rect">
            <a:avLst/>
          </a:prstGeom>
          <a:noFill/>
        </p:spPr>
        <p:txBody>
          <a:bodyPr wrap="square" rtlCol="0">
            <a:spAutoFit/>
          </a:bodyPr>
          <a:lstStyle/>
          <a:p>
            <a:r>
              <a:rPr lang="en-US" sz="1100" dirty="0" smtClean="0"/>
              <a:t>Sleuth</a:t>
            </a:r>
            <a:endParaRPr lang="en-US" sz="1100" dirty="0"/>
          </a:p>
        </p:txBody>
      </p:sp>
      <p:sp>
        <p:nvSpPr>
          <p:cNvPr id="43" name="Rectangle 42"/>
          <p:cNvSpPr/>
          <p:nvPr/>
        </p:nvSpPr>
        <p:spPr>
          <a:xfrm>
            <a:off x="7426036" y="2202868"/>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644245" y="2236481"/>
            <a:ext cx="1108363" cy="261610"/>
          </a:xfrm>
          <a:prstGeom prst="rect">
            <a:avLst/>
          </a:prstGeom>
          <a:noFill/>
        </p:spPr>
        <p:txBody>
          <a:bodyPr wrap="square" rtlCol="0">
            <a:spAutoFit/>
          </a:bodyPr>
          <a:lstStyle/>
          <a:p>
            <a:r>
              <a:rPr lang="en-US" sz="1100" dirty="0" smtClean="0"/>
              <a:t>Sleuth</a:t>
            </a:r>
            <a:endParaRPr lang="en-US" sz="1100" dirty="0"/>
          </a:p>
        </p:txBody>
      </p:sp>
      <p:sp>
        <p:nvSpPr>
          <p:cNvPr id="45" name="Rectangle 44"/>
          <p:cNvSpPr/>
          <p:nvPr/>
        </p:nvSpPr>
        <p:spPr>
          <a:xfrm>
            <a:off x="9961411" y="2202869"/>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0179620" y="2236482"/>
            <a:ext cx="1108363" cy="261610"/>
          </a:xfrm>
          <a:prstGeom prst="rect">
            <a:avLst/>
          </a:prstGeom>
          <a:noFill/>
        </p:spPr>
        <p:txBody>
          <a:bodyPr wrap="square" rtlCol="0">
            <a:spAutoFit/>
          </a:bodyPr>
          <a:lstStyle/>
          <a:p>
            <a:r>
              <a:rPr lang="en-US" sz="1100" dirty="0" smtClean="0"/>
              <a:t>Sleuth</a:t>
            </a:r>
            <a:endParaRPr lang="en-US" sz="1100" dirty="0"/>
          </a:p>
        </p:txBody>
      </p:sp>
      <p:sp>
        <p:nvSpPr>
          <p:cNvPr id="48" name="Rectangle 47"/>
          <p:cNvSpPr/>
          <p:nvPr/>
        </p:nvSpPr>
        <p:spPr>
          <a:xfrm>
            <a:off x="4733052" y="5389420"/>
            <a:ext cx="30999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r>
              <a:rPr lang="en-US" dirty="0" smtClean="0"/>
              <a:t> Log Analyzer</a:t>
            </a:r>
            <a:endParaRPr lang="en-US" dirty="0"/>
          </a:p>
        </p:txBody>
      </p:sp>
      <p:sp>
        <p:nvSpPr>
          <p:cNvPr id="49" name="TextBox 48"/>
          <p:cNvSpPr txBox="1"/>
          <p:nvPr/>
        </p:nvSpPr>
        <p:spPr>
          <a:xfrm>
            <a:off x="720436" y="401782"/>
            <a:ext cx="4509655" cy="369332"/>
          </a:xfrm>
          <a:prstGeom prst="rect">
            <a:avLst/>
          </a:prstGeom>
          <a:solidFill>
            <a:schemeClr val="accent4"/>
          </a:solidFill>
        </p:spPr>
        <p:txBody>
          <a:bodyPr wrap="square" rtlCol="0">
            <a:spAutoFit/>
          </a:bodyPr>
          <a:lstStyle/>
          <a:p>
            <a:r>
              <a:rPr lang="en-US" dirty="0" smtClean="0"/>
              <a:t>Distributed Logging Using Sleuth/</a:t>
            </a:r>
            <a:r>
              <a:rPr lang="en-US" dirty="0" err="1" smtClean="0"/>
              <a:t>Zipkin</a:t>
            </a:r>
            <a:endParaRPr lang="en-US" dirty="0"/>
          </a:p>
        </p:txBody>
      </p:sp>
      <p:cxnSp>
        <p:nvCxnSpPr>
          <p:cNvPr id="51" name="Straight Arrow Connector 50"/>
          <p:cNvCxnSpPr>
            <a:endCxn id="48" idx="0"/>
          </p:cNvCxnSpPr>
          <p:nvPr/>
        </p:nvCxnSpPr>
        <p:spPr>
          <a:xfrm flipH="1">
            <a:off x="6283028" y="4821382"/>
            <a:ext cx="6939" cy="568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29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3782" y="921327"/>
            <a:ext cx="10086109" cy="5410200"/>
          </a:xfrm>
          <a:prstGeom prst="rect">
            <a:avLst/>
          </a:prstGeom>
        </p:spPr>
      </p:pic>
      <p:sp>
        <p:nvSpPr>
          <p:cNvPr id="5" name="TextBox 4"/>
          <p:cNvSpPr txBox="1"/>
          <p:nvPr/>
        </p:nvSpPr>
        <p:spPr>
          <a:xfrm>
            <a:off x="720436" y="401782"/>
            <a:ext cx="4509655" cy="369332"/>
          </a:xfrm>
          <a:prstGeom prst="rect">
            <a:avLst/>
          </a:prstGeom>
          <a:solidFill>
            <a:schemeClr val="accent4"/>
          </a:solidFill>
        </p:spPr>
        <p:txBody>
          <a:bodyPr wrap="square" rtlCol="0">
            <a:spAutoFit/>
          </a:bodyPr>
          <a:lstStyle/>
          <a:p>
            <a:r>
              <a:rPr lang="en-US" dirty="0" smtClean="0"/>
              <a:t>Sleuth Log Message Configuration</a:t>
            </a:r>
            <a:endParaRPr lang="en-US" dirty="0"/>
          </a:p>
        </p:txBody>
      </p:sp>
    </p:spTree>
    <p:extLst>
      <p:ext uri="{BB962C8B-B14F-4D97-AF65-F5344CB8AC3E}">
        <p14:creationId xmlns:p14="http://schemas.microsoft.com/office/powerpoint/2010/main" val="1012784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7018" y="289213"/>
            <a:ext cx="8239125" cy="4533900"/>
          </a:xfrm>
          <a:prstGeom prst="rect">
            <a:avLst/>
          </a:prstGeom>
        </p:spPr>
      </p:pic>
      <p:sp>
        <p:nvSpPr>
          <p:cNvPr id="5" name="Flowchart: Magnetic Disk 4"/>
          <p:cNvSpPr/>
          <p:nvPr/>
        </p:nvSpPr>
        <p:spPr>
          <a:xfrm>
            <a:off x="8936182" y="5001490"/>
            <a:ext cx="2306782" cy="9698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endParaRPr lang="en-US" dirty="0"/>
          </a:p>
        </p:txBody>
      </p:sp>
      <p:cxnSp>
        <p:nvCxnSpPr>
          <p:cNvPr id="11" name="Elbow Connector 10"/>
          <p:cNvCxnSpPr/>
          <p:nvPr/>
        </p:nvCxnSpPr>
        <p:spPr>
          <a:xfrm rot="16200000" flipH="1">
            <a:off x="6676811" y="2141612"/>
            <a:ext cx="3283526" cy="2436234"/>
          </a:xfrm>
          <a:prstGeom prst="bentConnector3">
            <a:avLst>
              <a:gd name="adj1" fmla="val -633"/>
            </a:avLst>
          </a:prstGeom>
          <a:ln w="38100">
            <a:solidFill>
              <a:srgbClr val="00B0F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5" idx="2"/>
          </p:cNvCxnSpPr>
          <p:nvPr/>
        </p:nvCxnSpPr>
        <p:spPr>
          <a:xfrm>
            <a:off x="7065818" y="4475018"/>
            <a:ext cx="1870364" cy="1011382"/>
          </a:xfrm>
          <a:prstGeom prst="bentConnector3">
            <a:avLst/>
          </a:prstGeom>
          <a:ln w="38100">
            <a:solidFill>
              <a:srgbClr val="00B0F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7781925" y="2740602"/>
            <a:ext cx="2266950" cy="1898072"/>
          </a:xfrm>
          <a:prstGeom prst="bentConnector3">
            <a:avLst>
              <a:gd name="adj1" fmla="val -115"/>
            </a:avLst>
          </a:prstGeom>
          <a:ln w="38100">
            <a:solidFill>
              <a:srgbClr val="00B0F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64436" y="3412639"/>
            <a:ext cx="661554" cy="276999"/>
          </a:xfrm>
          <a:prstGeom prst="rect">
            <a:avLst/>
          </a:prstGeom>
          <a:noFill/>
        </p:spPr>
        <p:txBody>
          <a:bodyPr wrap="square" rtlCol="0">
            <a:spAutoFit/>
          </a:bodyPr>
          <a:lstStyle/>
          <a:p>
            <a:r>
              <a:rPr lang="en-US" sz="1200" dirty="0" smtClean="0"/>
              <a:t>Logs</a:t>
            </a:r>
            <a:endParaRPr lang="en-US" sz="1200" dirty="0"/>
          </a:p>
        </p:txBody>
      </p:sp>
      <p:sp>
        <p:nvSpPr>
          <p:cNvPr id="19" name="TextBox 18"/>
          <p:cNvSpPr txBox="1"/>
          <p:nvPr/>
        </p:nvSpPr>
        <p:spPr>
          <a:xfrm>
            <a:off x="9559853" y="1941028"/>
            <a:ext cx="661554" cy="276999"/>
          </a:xfrm>
          <a:prstGeom prst="rect">
            <a:avLst/>
          </a:prstGeom>
          <a:noFill/>
        </p:spPr>
        <p:txBody>
          <a:bodyPr wrap="square" rtlCol="0">
            <a:spAutoFit/>
          </a:bodyPr>
          <a:lstStyle/>
          <a:p>
            <a:r>
              <a:rPr lang="en-US" sz="1200" dirty="0" smtClean="0"/>
              <a:t>Logs</a:t>
            </a:r>
            <a:endParaRPr lang="en-US" sz="1200" dirty="0"/>
          </a:p>
        </p:txBody>
      </p:sp>
      <p:sp>
        <p:nvSpPr>
          <p:cNvPr id="20" name="TextBox 19"/>
          <p:cNvSpPr txBox="1"/>
          <p:nvPr/>
        </p:nvSpPr>
        <p:spPr>
          <a:xfrm>
            <a:off x="8007928" y="4980709"/>
            <a:ext cx="661554" cy="276999"/>
          </a:xfrm>
          <a:prstGeom prst="rect">
            <a:avLst/>
          </a:prstGeom>
          <a:noFill/>
        </p:spPr>
        <p:txBody>
          <a:bodyPr wrap="square" rtlCol="0">
            <a:spAutoFit/>
          </a:bodyPr>
          <a:lstStyle/>
          <a:p>
            <a:r>
              <a:rPr lang="en-US" sz="1200" dirty="0" smtClean="0"/>
              <a:t>Logs</a:t>
            </a:r>
            <a:endParaRPr lang="en-US" sz="1200" dirty="0"/>
          </a:p>
        </p:txBody>
      </p:sp>
      <p:sp>
        <p:nvSpPr>
          <p:cNvPr id="21" name="Rectangle 20"/>
          <p:cNvSpPr/>
          <p:nvPr/>
        </p:nvSpPr>
        <p:spPr>
          <a:xfrm>
            <a:off x="10244570" y="2043546"/>
            <a:ext cx="1539587" cy="96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r>
              <a:rPr lang="en-US" dirty="0" smtClean="0"/>
              <a:t> Dashboard</a:t>
            </a:r>
            <a:endParaRPr lang="en-US" dirty="0"/>
          </a:p>
        </p:txBody>
      </p:sp>
      <p:cxnSp>
        <p:nvCxnSpPr>
          <p:cNvPr id="23" name="Elbow Connector 22"/>
          <p:cNvCxnSpPr/>
          <p:nvPr/>
        </p:nvCxnSpPr>
        <p:spPr>
          <a:xfrm rot="5400000" flipH="1" flipV="1">
            <a:off x="9729354" y="3695700"/>
            <a:ext cx="1946564" cy="623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7018" y="6172200"/>
            <a:ext cx="6019800" cy="369332"/>
          </a:xfrm>
          <a:prstGeom prst="rect">
            <a:avLst/>
          </a:prstGeom>
          <a:solidFill>
            <a:srgbClr val="FFC000"/>
          </a:solidFill>
        </p:spPr>
        <p:txBody>
          <a:bodyPr wrap="square" rtlCol="0">
            <a:spAutoFit/>
          </a:bodyPr>
          <a:lstStyle/>
          <a:p>
            <a:r>
              <a:rPr lang="en-US" dirty="0" smtClean="0"/>
              <a:t>Sleuth and </a:t>
            </a:r>
            <a:r>
              <a:rPr lang="en-US" dirty="0" err="1" smtClean="0"/>
              <a:t>Zipkin</a:t>
            </a:r>
            <a:r>
              <a:rPr lang="en-US" dirty="0" smtClean="0"/>
              <a:t> added to the existing architecture</a:t>
            </a:r>
            <a:endParaRPr lang="en-US" dirty="0"/>
          </a:p>
        </p:txBody>
      </p:sp>
      <p:sp>
        <p:nvSpPr>
          <p:cNvPr id="31" name="TextBox 30"/>
          <p:cNvSpPr txBox="1"/>
          <p:nvPr/>
        </p:nvSpPr>
        <p:spPr>
          <a:xfrm>
            <a:off x="10390908" y="4269115"/>
            <a:ext cx="997528" cy="276999"/>
          </a:xfrm>
          <a:prstGeom prst="rect">
            <a:avLst/>
          </a:prstGeom>
          <a:noFill/>
        </p:spPr>
        <p:txBody>
          <a:bodyPr wrap="square" rtlCol="0">
            <a:spAutoFit/>
          </a:bodyPr>
          <a:lstStyle/>
          <a:p>
            <a:r>
              <a:rPr lang="en-US" sz="1200" dirty="0" err="1" smtClean="0"/>
              <a:t>Zipkin</a:t>
            </a:r>
            <a:r>
              <a:rPr lang="en-US" sz="1200" dirty="0" smtClean="0"/>
              <a:t> export</a:t>
            </a:r>
            <a:endParaRPr lang="en-US" sz="1200" dirty="0"/>
          </a:p>
        </p:txBody>
      </p:sp>
    </p:spTree>
    <p:extLst>
      <p:ext uri="{BB962C8B-B14F-4D97-AF65-F5344CB8AC3E}">
        <p14:creationId xmlns:p14="http://schemas.microsoft.com/office/powerpoint/2010/main" val="3902535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Why Feign</a:t>
            </a:r>
            <a:endParaRPr lang="en-US" sz="4000" u="sng" dirty="0"/>
          </a:p>
        </p:txBody>
      </p:sp>
      <p:sp>
        <p:nvSpPr>
          <p:cNvPr id="3" name="Content Placeholder 2"/>
          <p:cNvSpPr>
            <a:spLocks noGrp="1"/>
          </p:cNvSpPr>
          <p:nvPr>
            <p:ph idx="1"/>
          </p:nvPr>
        </p:nvSpPr>
        <p:spPr/>
        <p:txBody>
          <a:bodyPr>
            <a:normAutofit/>
          </a:bodyPr>
          <a:lstStyle/>
          <a:p>
            <a:endParaRPr lang="en-US" sz="2000" dirty="0"/>
          </a:p>
        </p:txBody>
      </p:sp>
      <p:sp>
        <p:nvSpPr>
          <p:cNvPr id="4" name="TextBox 3"/>
          <p:cNvSpPr txBox="1"/>
          <p:nvPr/>
        </p:nvSpPr>
        <p:spPr>
          <a:xfrm>
            <a:off x="5334000" y="365125"/>
            <a:ext cx="6019800" cy="369332"/>
          </a:xfrm>
          <a:prstGeom prst="rect">
            <a:avLst/>
          </a:prstGeom>
          <a:solidFill>
            <a:srgbClr val="FFC000"/>
          </a:solidFill>
        </p:spPr>
        <p:txBody>
          <a:bodyPr wrap="square" rtlCol="0">
            <a:spAutoFit/>
          </a:bodyPr>
          <a:lstStyle/>
          <a:p>
            <a:r>
              <a:rPr lang="en-US" dirty="0"/>
              <a:t>Abstraction of intra service call - FEIGN</a:t>
            </a:r>
          </a:p>
        </p:txBody>
      </p:sp>
    </p:spTree>
    <p:extLst>
      <p:ext uri="{BB962C8B-B14F-4D97-AF65-F5344CB8AC3E}">
        <p14:creationId xmlns:p14="http://schemas.microsoft.com/office/powerpoint/2010/main" val="4201397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12127" cy="1325563"/>
          </a:xfrm>
        </p:spPr>
        <p:txBody>
          <a:bodyPr/>
          <a:lstStyle/>
          <a:p>
            <a:r>
              <a:rPr lang="en-US" u="sng" dirty="0" smtClean="0"/>
              <a:t>Why RBAC</a:t>
            </a:r>
            <a:endParaRPr lang="en-US" u="sng" dirty="0"/>
          </a:p>
        </p:txBody>
      </p:sp>
      <p:sp>
        <p:nvSpPr>
          <p:cNvPr id="3" name="Content Placeholder 2"/>
          <p:cNvSpPr>
            <a:spLocks noGrp="1"/>
          </p:cNvSpPr>
          <p:nvPr>
            <p:ph idx="1"/>
          </p:nvPr>
        </p:nvSpPr>
        <p:spPr>
          <a:xfrm>
            <a:off x="838200" y="1468582"/>
            <a:ext cx="10515600" cy="4708381"/>
          </a:xfrm>
        </p:spPr>
        <p:txBody>
          <a:bodyPr>
            <a:normAutofit/>
          </a:bodyPr>
          <a:lstStyle/>
          <a:p>
            <a:r>
              <a:rPr lang="en-US" sz="2000" dirty="0" smtClean="0"/>
              <a:t>Role based access control is essential for every application to restrict the unauthorized users to access a resource.</a:t>
            </a:r>
          </a:p>
          <a:p>
            <a:r>
              <a:rPr lang="en-US" sz="2000" dirty="0" smtClean="0"/>
              <a:t>In monolith this implementation is easy as a common security context exists across the application.</a:t>
            </a:r>
          </a:p>
          <a:p>
            <a:r>
              <a:rPr lang="en-US" sz="2000" dirty="0" smtClean="0"/>
              <a:t>In micro services distributed token needs to be leveraged to achieve the same.</a:t>
            </a:r>
          </a:p>
          <a:p>
            <a:r>
              <a:rPr lang="en-US" sz="2000" dirty="0"/>
              <a:t>Currently Authentication happens at </a:t>
            </a:r>
            <a:r>
              <a:rPr lang="en-US" sz="2000" dirty="0" err="1"/>
              <a:t>Zull</a:t>
            </a:r>
            <a:r>
              <a:rPr lang="en-US" sz="2000" dirty="0"/>
              <a:t> Gateway level. That will remain same.</a:t>
            </a:r>
          </a:p>
          <a:p>
            <a:r>
              <a:rPr lang="en-US" sz="2000" dirty="0"/>
              <a:t>We need to add one more authorization level check at service – method level.</a:t>
            </a:r>
          </a:p>
          <a:p>
            <a:r>
              <a:rPr lang="en-US" sz="2000" dirty="0"/>
              <a:t>For that we need to implement an </a:t>
            </a:r>
            <a:r>
              <a:rPr lang="en-US" sz="2000" dirty="0" err="1"/>
              <a:t>Auth</a:t>
            </a:r>
            <a:r>
              <a:rPr lang="en-US" sz="2000" dirty="0"/>
              <a:t> server , which will connect to database , fetch user , role , permission level details and create access tokens.</a:t>
            </a:r>
          </a:p>
          <a:p>
            <a:r>
              <a:rPr lang="en-US" sz="2000" dirty="0"/>
              <a:t>At service level we need to use this token and leverage it </a:t>
            </a:r>
            <a:r>
              <a:rPr lang="en-US" sz="2000" dirty="0" err="1"/>
              <a:t>wiTH</a:t>
            </a:r>
            <a:r>
              <a:rPr lang="en-US" sz="2000" dirty="0"/>
              <a:t> method level permission access control or RBAC in short</a:t>
            </a:r>
            <a:endParaRPr lang="en-US" sz="2000" dirty="0" smtClean="0"/>
          </a:p>
          <a:p>
            <a:endParaRPr lang="en-US" sz="2000" dirty="0"/>
          </a:p>
        </p:txBody>
      </p:sp>
      <p:sp>
        <p:nvSpPr>
          <p:cNvPr id="4" name="TextBox 3"/>
          <p:cNvSpPr txBox="1"/>
          <p:nvPr/>
        </p:nvSpPr>
        <p:spPr>
          <a:xfrm>
            <a:off x="5334000" y="193964"/>
            <a:ext cx="6019800" cy="646331"/>
          </a:xfrm>
          <a:prstGeom prst="rect">
            <a:avLst/>
          </a:prstGeom>
          <a:solidFill>
            <a:srgbClr val="FFC000"/>
          </a:solidFill>
        </p:spPr>
        <p:txBody>
          <a:bodyPr wrap="square" rtlCol="0">
            <a:spAutoFit/>
          </a:bodyPr>
          <a:lstStyle/>
          <a:p>
            <a:r>
              <a:rPr lang="en-US" dirty="0"/>
              <a:t>Role based Access Control – OAUTH 2 / SPRING SECURITY </a:t>
            </a:r>
          </a:p>
          <a:p>
            <a:endParaRPr lang="en-US" dirty="0"/>
          </a:p>
        </p:txBody>
      </p:sp>
    </p:spTree>
    <p:extLst>
      <p:ext uri="{BB962C8B-B14F-4D97-AF65-F5344CB8AC3E}">
        <p14:creationId xmlns:p14="http://schemas.microsoft.com/office/powerpoint/2010/main" val="4165974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419" y="2410691"/>
            <a:ext cx="10571018" cy="2031325"/>
          </a:xfrm>
          <a:prstGeom prst="rect">
            <a:avLst/>
          </a:prstGeom>
          <a:noFill/>
        </p:spPr>
        <p:txBody>
          <a:bodyPr wrap="square" rtlCol="0">
            <a:spAutoFit/>
          </a:bodyPr>
          <a:lstStyle/>
          <a:p>
            <a:r>
              <a:rPr lang="en-US" u="sng" dirty="0" err="1" smtClean="0"/>
              <a:t>Oauth</a:t>
            </a:r>
            <a:r>
              <a:rPr lang="en-US" u="sng" dirty="0" smtClean="0"/>
              <a:t> 2</a:t>
            </a:r>
            <a:r>
              <a:rPr lang="en-US" dirty="0" smtClean="0"/>
              <a:t> – </a:t>
            </a:r>
            <a:r>
              <a:rPr lang="en-US" i="1" dirty="0" smtClean="0"/>
              <a:t>When one service / client / resource  access a resource server  on behalf of the resource owner , its called an </a:t>
            </a:r>
            <a:r>
              <a:rPr lang="en-US" i="1" dirty="0" err="1" smtClean="0"/>
              <a:t>Oauth</a:t>
            </a:r>
            <a:r>
              <a:rPr lang="en-US" i="1" dirty="0" smtClean="0"/>
              <a:t> 2 . Access Token is used in between this communications through out . Token is generated for resource owner upon providing necessary details or credentials. A token consist of all required information includes his role/permission details. An Authentication server acts as the main actor who holds all user related data and create token using this. </a:t>
            </a:r>
            <a:r>
              <a:rPr lang="en-US" i="1" dirty="0" err="1" smtClean="0"/>
              <a:t>Auth</a:t>
            </a:r>
            <a:r>
              <a:rPr lang="en-US" i="1" dirty="0" smtClean="0"/>
              <a:t> service has several API end points for create token, check token etc. Spring cloud security and </a:t>
            </a:r>
            <a:r>
              <a:rPr lang="en-US" i="1" dirty="0" err="1" smtClean="0"/>
              <a:t>Oauth</a:t>
            </a:r>
            <a:r>
              <a:rPr lang="en-US" i="1" dirty="0" smtClean="0"/>
              <a:t> 2 dependencies are required to create this an </a:t>
            </a:r>
            <a:r>
              <a:rPr lang="en-US" i="1" dirty="0" err="1" smtClean="0"/>
              <a:t>Auth</a:t>
            </a:r>
            <a:r>
              <a:rPr lang="en-US" i="1" dirty="0" smtClean="0"/>
              <a:t> server. Every service like google, </a:t>
            </a:r>
            <a:r>
              <a:rPr lang="en-US" i="1" dirty="0" err="1" smtClean="0"/>
              <a:t>facebook</a:t>
            </a:r>
            <a:r>
              <a:rPr lang="en-US" i="1" dirty="0" smtClean="0"/>
              <a:t> , </a:t>
            </a:r>
            <a:r>
              <a:rPr lang="en-US" i="1" dirty="0" err="1" smtClean="0"/>
              <a:t>git</a:t>
            </a:r>
            <a:r>
              <a:rPr lang="en-US" i="1" dirty="0" smtClean="0"/>
              <a:t> has their own established </a:t>
            </a:r>
            <a:r>
              <a:rPr lang="en-US" i="1" dirty="0" err="1" smtClean="0"/>
              <a:t>Auth</a:t>
            </a:r>
            <a:r>
              <a:rPr lang="en-US" i="1" dirty="0" smtClean="0"/>
              <a:t> server which we often use unknowingly. </a:t>
            </a:r>
            <a:endParaRPr lang="en-US" i="1" dirty="0"/>
          </a:p>
        </p:txBody>
      </p:sp>
      <p:sp>
        <p:nvSpPr>
          <p:cNvPr id="7" name="TextBox 6"/>
          <p:cNvSpPr txBox="1"/>
          <p:nvPr/>
        </p:nvSpPr>
        <p:spPr>
          <a:xfrm>
            <a:off x="817419" y="1191491"/>
            <a:ext cx="6019800" cy="369332"/>
          </a:xfrm>
          <a:prstGeom prst="rect">
            <a:avLst/>
          </a:prstGeom>
          <a:solidFill>
            <a:srgbClr val="FFC000"/>
          </a:solidFill>
        </p:spPr>
        <p:txBody>
          <a:bodyPr wrap="square" rtlCol="0">
            <a:spAutoFit/>
          </a:bodyPr>
          <a:lstStyle/>
          <a:p>
            <a:r>
              <a:rPr lang="en-US" dirty="0" smtClean="0"/>
              <a:t>What is </a:t>
            </a:r>
            <a:r>
              <a:rPr lang="en-US" dirty="0" err="1" smtClean="0"/>
              <a:t>Oauth</a:t>
            </a:r>
            <a:r>
              <a:rPr lang="en-US" dirty="0" smtClean="0"/>
              <a:t> 2 ?</a:t>
            </a:r>
            <a:endParaRPr lang="en-US" dirty="0"/>
          </a:p>
        </p:txBody>
      </p:sp>
    </p:spTree>
    <p:extLst>
      <p:ext uri="{BB962C8B-B14F-4D97-AF65-F5344CB8AC3E}">
        <p14:creationId xmlns:p14="http://schemas.microsoft.com/office/powerpoint/2010/main" val="3681871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
        <p:nvSpPr>
          <p:cNvPr id="3" name="TextBox 2"/>
          <p:cNvSpPr txBox="1"/>
          <p:nvPr/>
        </p:nvSpPr>
        <p:spPr>
          <a:xfrm>
            <a:off x="6096000" y="2119746"/>
            <a:ext cx="6019800" cy="369332"/>
          </a:xfrm>
          <a:prstGeom prst="rect">
            <a:avLst/>
          </a:prstGeom>
          <a:solidFill>
            <a:srgbClr val="FFC000"/>
          </a:solidFill>
        </p:spPr>
        <p:txBody>
          <a:bodyPr wrap="square" rtlCol="0">
            <a:spAutoFit/>
          </a:bodyPr>
          <a:lstStyle/>
          <a:p>
            <a:r>
              <a:rPr lang="en-US" dirty="0" smtClean="0"/>
              <a:t>How  </a:t>
            </a:r>
            <a:r>
              <a:rPr lang="en-US" dirty="0" err="1" smtClean="0"/>
              <a:t>Oauth</a:t>
            </a:r>
            <a:r>
              <a:rPr lang="en-US" dirty="0" smtClean="0"/>
              <a:t> 2 works ?</a:t>
            </a:r>
            <a:endParaRPr lang="en-US" dirty="0"/>
          </a:p>
        </p:txBody>
      </p:sp>
    </p:spTree>
    <p:extLst>
      <p:ext uri="{BB962C8B-B14F-4D97-AF65-F5344CB8AC3E}">
        <p14:creationId xmlns:p14="http://schemas.microsoft.com/office/powerpoint/2010/main" val="2562676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9709" y="1787236"/>
            <a:ext cx="10099964" cy="3970318"/>
          </a:xfrm>
          <a:prstGeom prst="rect">
            <a:avLst/>
          </a:prstGeom>
          <a:noFill/>
        </p:spPr>
        <p:txBody>
          <a:bodyPr wrap="square" rtlCol="0">
            <a:spAutoFit/>
          </a:bodyPr>
          <a:lstStyle/>
          <a:p>
            <a:pPr marL="342900" indent="-342900">
              <a:buFont typeface="+mj-lt"/>
              <a:buAutoNum type="arabicPeriod"/>
            </a:pPr>
            <a:r>
              <a:rPr lang="en-US" dirty="0" smtClean="0"/>
              <a:t>provides </a:t>
            </a:r>
            <a:r>
              <a:rPr lang="en-US" dirty="0"/>
              <a:t>data to the Client. In our case, the requested emails are unbarred and delivered to the client</a:t>
            </a:r>
            <a:r>
              <a:rPr lang="en-US" dirty="0" smtClean="0"/>
              <a:t>.</a:t>
            </a:r>
            <a:r>
              <a:rPr lang="en-US" dirty="0"/>
              <a:t> The Client requests access to the Resource Server by calling the Authorization Server.</a:t>
            </a:r>
          </a:p>
          <a:p>
            <a:pPr marL="342900" indent="-342900">
              <a:buFont typeface="+mj-lt"/>
              <a:buAutoNum type="arabicPeriod"/>
            </a:pPr>
            <a:r>
              <a:rPr lang="en-US" dirty="0"/>
              <a:t>The Authorization Server redirects to allow the user to authenticate, which is usually performed within a browser. This is essentially signing into an authorization server, not the app.</a:t>
            </a:r>
          </a:p>
          <a:p>
            <a:pPr marL="342900" indent="-342900">
              <a:buFont typeface="+mj-lt"/>
              <a:buAutoNum type="arabicPeriod"/>
            </a:pPr>
            <a:r>
              <a:rPr lang="en-US" dirty="0"/>
              <a:t>The Authorization Server then validates the user credentials and provides an Access </a:t>
            </a:r>
            <a:r>
              <a:rPr lang="en-US" dirty="0" err="1"/>
              <a:t>Tokento</a:t>
            </a:r>
            <a:r>
              <a:rPr lang="en-US" dirty="0"/>
              <a:t> client, which can be use to call the Resource Server</a:t>
            </a:r>
          </a:p>
          <a:p>
            <a:pPr marL="342900" indent="-342900">
              <a:buFont typeface="+mj-lt"/>
              <a:buAutoNum type="arabicPeriod"/>
            </a:pPr>
            <a:r>
              <a:rPr lang="en-US" dirty="0"/>
              <a:t>The Client then sends the Token to the Resource Server</a:t>
            </a:r>
          </a:p>
          <a:p>
            <a:pPr marL="342900" indent="-342900">
              <a:buFont typeface="+mj-lt"/>
              <a:buAutoNum type="arabicPeriod"/>
            </a:pPr>
            <a:r>
              <a:rPr lang="en-US" dirty="0"/>
              <a:t>The Resource Server asks the Authorization Server if the token is valid</a:t>
            </a:r>
            <a:r>
              <a:rPr lang="en-US" dirty="0" smtClean="0"/>
              <a:t>. ( /</a:t>
            </a:r>
            <a:r>
              <a:rPr lang="en-US" dirty="0" err="1" smtClean="0"/>
              <a:t>checkToken</a:t>
            </a:r>
            <a:r>
              <a:rPr lang="en-US" dirty="0" smtClean="0"/>
              <a:t> API )</a:t>
            </a:r>
            <a:endParaRPr lang="en-US" dirty="0"/>
          </a:p>
          <a:p>
            <a:pPr marL="342900" indent="-342900">
              <a:buFont typeface="+mj-lt"/>
              <a:buAutoNum type="arabicPeriod"/>
            </a:pPr>
            <a:r>
              <a:rPr lang="en-US" dirty="0"/>
              <a:t>The Authorization Server validates the Token, returning relevant information to the Resource Server i.e. time till token expiration, who the token belongs too.</a:t>
            </a:r>
          </a:p>
          <a:p>
            <a:pPr marL="342900" indent="-342900">
              <a:buFont typeface="+mj-lt"/>
              <a:buAutoNum type="arabicPeriod"/>
            </a:pPr>
            <a:r>
              <a:rPr lang="en-US" dirty="0"/>
              <a:t>The Resource Server then </a:t>
            </a:r>
            <a:r>
              <a:rPr lang="en-US" dirty="0" smtClean="0"/>
              <a:t>provides the access to the caller.</a:t>
            </a:r>
          </a:p>
          <a:p>
            <a:pPr marL="342900" indent="-342900">
              <a:buFont typeface="+mj-lt"/>
              <a:buAutoNum type="arabicPeriod"/>
            </a:pPr>
            <a:r>
              <a:rPr lang="en-US" dirty="0"/>
              <a:t>Method level RABC gets implemented.</a:t>
            </a:r>
          </a:p>
          <a:p>
            <a:endParaRPr lang="en-US" dirty="0"/>
          </a:p>
          <a:p>
            <a:endParaRPr lang="en-US" dirty="0"/>
          </a:p>
        </p:txBody>
      </p:sp>
      <p:sp>
        <p:nvSpPr>
          <p:cNvPr id="5" name="TextBox 4"/>
          <p:cNvSpPr txBox="1"/>
          <p:nvPr/>
        </p:nvSpPr>
        <p:spPr>
          <a:xfrm>
            <a:off x="900545" y="706582"/>
            <a:ext cx="9365673" cy="707886"/>
          </a:xfrm>
          <a:prstGeom prst="rect">
            <a:avLst/>
          </a:prstGeom>
          <a:solidFill>
            <a:srgbClr val="FFC000"/>
          </a:solidFill>
        </p:spPr>
        <p:txBody>
          <a:bodyPr wrap="square" rtlCol="0">
            <a:spAutoFit/>
          </a:bodyPr>
          <a:lstStyle/>
          <a:p>
            <a:r>
              <a:rPr lang="en-US" sz="2000" dirty="0" smtClean="0"/>
              <a:t>A Typical Oauth2 Flow that involves a client , an AUTHORIZATION server a resource owner and the resource server</a:t>
            </a:r>
            <a:endParaRPr lang="en-US" sz="2000" dirty="0"/>
          </a:p>
        </p:txBody>
      </p:sp>
    </p:spTree>
    <p:extLst>
      <p:ext uri="{BB962C8B-B14F-4D97-AF65-F5344CB8AC3E}">
        <p14:creationId xmlns:p14="http://schemas.microsoft.com/office/powerpoint/2010/main" val="2765005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9709" y="1787236"/>
            <a:ext cx="10099964" cy="2585323"/>
          </a:xfrm>
          <a:prstGeom prst="rect">
            <a:avLst/>
          </a:prstGeom>
          <a:noFill/>
        </p:spPr>
        <p:txBody>
          <a:bodyPr wrap="square" rtlCol="0">
            <a:spAutoFit/>
          </a:bodyPr>
          <a:lstStyle/>
          <a:p>
            <a:pPr marL="342900" indent="-342900">
              <a:buFont typeface="+mj-lt"/>
              <a:buAutoNum type="arabicPeriod"/>
            </a:pPr>
            <a:r>
              <a:rPr lang="en-US" dirty="0" smtClean="0"/>
              <a:t>User provide user name and password to log in into the system. He eventually call the gateway service.</a:t>
            </a:r>
          </a:p>
          <a:p>
            <a:pPr marL="342900" indent="-342900">
              <a:buFont typeface="+mj-lt"/>
              <a:buAutoNum type="arabicPeriod"/>
            </a:pPr>
            <a:r>
              <a:rPr lang="en-US" dirty="0" smtClean="0"/>
              <a:t>Authentication server gets called and a access token is created and sent back if the user is authenticated.</a:t>
            </a:r>
          </a:p>
          <a:p>
            <a:pPr marL="342900" indent="-342900">
              <a:buFont typeface="+mj-lt"/>
              <a:buAutoNum type="arabicPeriod"/>
            </a:pPr>
            <a:r>
              <a:rPr lang="en-US" dirty="0" smtClean="0"/>
              <a:t>This token is clubbed into further service call.</a:t>
            </a:r>
          </a:p>
          <a:p>
            <a:pPr marL="342900" indent="-342900">
              <a:buFont typeface="+mj-lt"/>
              <a:buAutoNum type="arabicPeriod"/>
            </a:pPr>
            <a:r>
              <a:rPr lang="en-US" dirty="0" smtClean="0"/>
              <a:t>The downstream service gets the token.</a:t>
            </a:r>
          </a:p>
          <a:p>
            <a:pPr marL="342900" indent="-342900">
              <a:buFont typeface="+mj-lt"/>
              <a:buAutoNum type="arabicPeriod"/>
            </a:pPr>
            <a:r>
              <a:rPr lang="en-US" dirty="0" smtClean="0"/>
              <a:t>It calls the Authentication server to get it validated.</a:t>
            </a:r>
          </a:p>
          <a:p>
            <a:pPr marL="342900" indent="-342900">
              <a:buFont typeface="+mj-lt"/>
              <a:buAutoNum type="arabicPeriod"/>
            </a:pPr>
            <a:r>
              <a:rPr lang="en-US" dirty="0" smtClean="0"/>
              <a:t>It fetched the Role/ Permission / Authorities from the </a:t>
            </a:r>
            <a:r>
              <a:rPr lang="en-US" dirty="0"/>
              <a:t>token. </a:t>
            </a:r>
            <a:r>
              <a:rPr lang="en-US" dirty="0" smtClean="0"/>
              <a:t>( /</a:t>
            </a:r>
            <a:r>
              <a:rPr lang="en-US" dirty="0" err="1"/>
              <a:t>checkToken</a:t>
            </a:r>
            <a:r>
              <a:rPr lang="en-US" dirty="0"/>
              <a:t> API </a:t>
            </a:r>
            <a:r>
              <a:rPr lang="en-US" dirty="0" smtClean="0"/>
              <a:t>)</a:t>
            </a:r>
          </a:p>
          <a:p>
            <a:pPr marL="342900" indent="-342900">
              <a:buFont typeface="+mj-lt"/>
              <a:buAutoNum type="arabicPeriod"/>
            </a:pPr>
            <a:r>
              <a:rPr lang="en-US" dirty="0" smtClean="0"/>
              <a:t>Method level RABC gets implemented.</a:t>
            </a:r>
            <a:endParaRPr lang="en-US" dirty="0"/>
          </a:p>
          <a:p>
            <a:endParaRPr lang="en-US" dirty="0"/>
          </a:p>
        </p:txBody>
      </p:sp>
      <p:sp>
        <p:nvSpPr>
          <p:cNvPr id="5" name="TextBox 4"/>
          <p:cNvSpPr txBox="1"/>
          <p:nvPr/>
        </p:nvSpPr>
        <p:spPr>
          <a:xfrm>
            <a:off x="900545" y="706582"/>
            <a:ext cx="9365673" cy="1015663"/>
          </a:xfrm>
          <a:prstGeom prst="rect">
            <a:avLst/>
          </a:prstGeom>
          <a:solidFill>
            <a:srgbClr val="FFC000"/>
          </a:solidFill>
        </p:spPr>
        <p:txBody>
          <a:bodyPr wrap="square" rtlCol="0">
            <a:spAutoFit/>
          </a:bodyPr>
          <a:lstStyle/>
          <a:p>
            <a:r>
              <a:rPr lang="en-US" sz="2000" dirty="0" smtClean="0"/>
              <a:t>A Typical Oauth2 Flow between </a:t>
            </a:r>
            <a:r>
              <a:rPr lang="en-US" sz="2000" dirty="0"/>
              <a:t>API gateway ( </a:t>
            </a:r>
            <a:r>
              <a:rPr lang="en-US" sz="2000" dirty="0" smtClean="0"/>
              <a:t>called </a:t>
            </a:r>
            <a:r>
              <a:rPr lang="en-US" sz="2000" dirty="0"/>
              <a:t>by the resource </a:t>
            </a:r>
            <a:r>
              <a:rPr lang="en-US" sz="2000" dirty="0" smtClean="0"/>
              <a:t>owner directly ) and the service it tries </a:t>
            </a:r>
            <a:r>
              <a:rPr lang="en-US" sz="2000" dirty="0"/>
              <a:t>to call </a:t>
            </a:r>
            <a:r>
              <a:rPr lang="en-US" sz="2000" dirty="0" smtClean="0"/>
              <a:t>(downstream service – the resource server ) and finally the AUTHORIZATION server.</a:t>
            </a:r>
            <a:endParaRPr lang="en-US" sz="2000" dirty="0"/>
          </a:p>
        </p:txBody>
      </p:sp>
    </p:spTree>
    <p:extLst>
      <p:ext uri="{BB962C8B-B14F-4D97-AF65-F5344CB8AC3E}">
        <p14:creationId xmlns:p14="http://schemas.microsoft.com/office/powerpoint/2010/main" val="378474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1364" y="2789806"/>
            <a:ext cx="1537855" cy="1070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6" name="Rectangle 5"/>
          <p:cNvSpPr/>
          <p:nvPr/>
        </p:nvSpPr>
        <p:spPr>
          <a:xfrm>
            <a:off x="6906490" y="1094510"/>
            <a:ext cx="1683328"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6906490" y="2770910"/>
            <a:ext cx="1683328"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6906490" y="4572002"/>
            <a:ext cx="1683328"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10" name="TextBox 9"/>
          <p:cNvSpPr txBox="1"/>
          <p:nvPr/>
        </p:nvSpPr>
        <p:spPr>
          <a:xfrm>
            <a:off x="6934199" y="2272146"/>
            <a:ext cx="1655619"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6920344" y="3948546"/>
            <a:ext cx="1655619"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6934199" y="5763493"/>
            <a:ext cx="1655619" cy="369332"/>
          </a:xfrm>
          <a:prstGeom prst="rect">
            <a:avLst/>
          </a:prstGeom>
          <a:noFill/>
        </p:spPr>
        <p:txBody>
          <a:bodyPr wrap="square" rtlCol="0">
            <a:spAutoFit/>
          </a:bodyPr>
          <a:lstStyle/>
          <a:p>
            <a:r>
              <a:rPr lang="en-US" dirty="0" smtClean="0"/>
              <a:t>EUREKA CLIENT</a:t>
            </a:r>
            <a:endParaRPr lang="en-US" dirty="0"/>
          </a:p>
        </p:txBody>
      </p:sp>
      <p:sp>
        <p:nvSpPr>
          <p:cNvPr id="16" name="TextBox 15"/>
          <p:cNvSpPr txBox="1"/>
          <p:nvPr/>
        </p:nvSpPr>
        <p:spPr>
          <a:xfrm>
            <a:off x="2251364" y="3958411"/>
            <a:ext cx="2029691" cy="335756"/>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2251363" y="4198496"/>
            <a:ext cx="2611582" cy="335756"/>
          </a:xfrm>
          <a:prstGeom prst="rect">
            <a:avLst/>
          </a:prstGeom>
          <a:noFill/>
        </p:spPr>
        <p:txBody>
          <a:bodyPr wrap="square" rtlCol="0">
            <a:spAutoFit/>
          </a:bodyPr>
          <a:lstStyle/>
          <a:p>
            <a:r>
              <a:rPr lang="en-US" dirty="0" smtClean="0"/>
              <a:t>SERVICE DISCOVERY</a:t>
            </a:r>
            <a:endParaRPr lang="en-US" dirty="0"/>
          </a:p>
        </p:txBody>
      </p:sp>
      <p:sp>
        <p:nvSpPr>
          <p:cNvPr id="36" name="TextBox 35"/>
          <p:cNvSpPr txBox="1"/>
          <p:nvPr/>
        </p:nvSpPr>
        <p:spPr>
          <a:xfrm>
            <a:off x="3993573" y="2387562"/>
            <a:ext cx="1302327" cy="415498"/>
          </a:xfrm>
          <a:prstGeom prst="rect">
            <a:avLst/>
          </a:prstGeom>
          <a:noFill/>
        </p:spPr>
        <p:txBody>
          <a:bodyPr wrap="square" rtlCol="0">
            <a:spAutoFit/>
          </a:bodyPr>
          <a:lstStyle/>
          <a:p>
            <a:r>
              <a:rPr lang="en-US" sz="1050" dirty="0" smtClean="0"/>
              <a:t>Services Registration</a:t>
            </a:r>
            <a:endParaRPr lang="en-US" sz="1050" dirty="0"/>
          </a:p>
        </p:txBody>
      </p:sp>
      <p:graphicFrame>
        <p:nvGraphicFramePr>
          <p:cNvPr id="45" name="Table 44"/>
          <p:cNvGraphicFramePr>
            <a:graphicFrameLocks noGrp="1"/>
          </p:cNvGraphicFramePr>
          <p:nvPr>
            <p:extLst>
              <p:ext uri="{D42A27DB-BD31-4B8C-83A1-F6EECF244321}">
                <p14:modId xmlns:p14="http://schemas.microsoft.com/office/powerpoint/2010/main" val="869327371"/>
              </p:ext>
            </p:extLst>
          </p:nvPr>
        </p:nvGraphicFramePr>
        <p:xfrm>
          <a:off x="3975099" y="279687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46" name="Curved Connector 45"/>
          <p:cNvCxnSpPr>
            <a:stCxn id="6" idx="1"/>
            <a:endCxn id="7" idx="1"/>
          </p:cNvCxnSpPr>
          <p:nvPr/>
        </p:nvCxnSpPr>
        <p:spPr>
          <a:xfrm rot="10800000" flipV="1">
            <a:off x="6906490"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6906490" y="3510034"/>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6255" y="187129"/>
            <a:ext cx="6109854" cy="738664"/>
          </a:xfrm>
          <a:prstGeom prst="rect">
            <a:avLst/>
          </a:prstGeom>
          <a:solidFill>
            <a:srgbClr val="FFC000"/>
          </a:solidFill>
        </p:spPr>
        <p:txBody>
          <a:bodyPr wrap="square" rtlCol="0">
            <a:spAutoFit/>
          </a:bodyPr>
          <a:lstStyle/>
          <a:p>
            <a:r>
              <a:rPr lang="en-US" sz="1400" dirty="0" smtClean="0"/>
              <a:t>Problem Description : Create services and register them in Eureka server so that, each service can refer to other service via eureka server service registration using dynamic discovery.</a:t>
            </a:r>
            <a:endParaRPr lang="en-US" sz="1400" dirty="0"/>
          </a:p>
        </p:txBody>
      </p:sp>
      <p:sp>
        <p:nvSpPr>
          <p:cNvPr id="57" name="TextBox 56"/>
          <p:cNvSpPr txBox="1"/>
          <p:nvPr/>
        </p:nvSpPr>
        <p:spPr>
          <a:xfrm>
            <a:off x="9760529" y="136313"/>
            <a:ext cx="2320636" cy="1200329"/>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a:t>
            </a:r>
            <a:endParaRPr lang="en-US" b="1" dirty="0">
              <a:solidFill>
                <a:schemeClr val="accent2">
                  <a:lumMod val="50000"/>
                </a:schemeClr>
              </a:solidFill>
            </a:endParaRPr>
          </a:p>
        </p:txBody>
      </p:sp>
      <p:cxnSp>
        <p:nvCxnSpPr>
          <p:cNvPr id="59" name="Straight Arrow Connector 58"/>
          <p:cNvCxnSpPr/>
          <p:nvPr/>
        </p:nvCxnSpPr>
        <p:spPr>
          <a:xfrm flipH="1">
            <a:off x="5676901" y="1410186"/>
            <a:ext cx="1125680" cy="118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5863936" y="3316836"/>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5676901" y="3948546"/>
            <a:ext cx="1125680" cy="1385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533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a:solidFill>
            <a:srgbClr val="FFC000"/>
          </a:solidFill>
        </p:spPr>
        <p:txBody>
          <a:bodyPr>
            <a:normAutofit/>
          </a:bodyPr>
          <a:lstStyle/>
          <a:p>
            <a:r>
              <a:rPr lang="en-US" sz="2400" dirty="0" smtClean="0"/>
              <a:t>Lets create the problem description and the solution</a:t>
            </a:r>
            <a:endParaRPr lang="en-US" sz="2400" dirty="0"/>
          </a:p>
        </p:txBody>
      </p:sp>
      <p:sp>
        <p:nvSpPr>
          <p:cNvPr id="3" name="Content Placeholder 2"/>
          <p:cNvSpPr>
            <a:spLocks noGrp="1"/>
          </p:cNvSpPr>
          <p:nvPr>
            <p:ph idx="1"/>
          </p:nvPr>
        </p:nvSpPr>
        <p:spPr>
          <a:xfrm>
            <a:off x="838200" y="1579418"/>
            <a:ext cx="10515600" cy="4597545"/>
          </a:xfrm>
        </p:spPr>
        <p:txBody>
          <a:bodyPr>
            <a:normAutofit lnSpcReduction="10000"/>
          </a:bodyPr>
          <a:lstStyle/>
          <a:p>
            <a:pPr marL="0" indent="0">
              <a:buNone/>
            </a:pPr>
            <a:r>
              <a:rPr lang="en-US" sz="2000" u="sng" dirty="0"/>
              <a:t>Problem</a:t>
            </a:r>
          </a:p>
          <a:p>
            <a:r>
              <a:rPr lang="en-US" sz="2000" dirty="0"/>
              <a:t>How to communicate the identity of the requestor to the services that handle the request?</a:t>
            </a:r>
          </a:p>
          <a:p>
            <a:pPr marL="0" indent="0">
              <a:buNone/>
            </a:pPr>
            <a:r>
              <a:rPr lang="en-US" sz="2000" u="sng" dirty="0"/>
              <a:t>Forces</a:t>
            </a:r>
          </a:p>
          <a:p>
            <a:r>
              <a:rPr lang="en-US" sz="2000" dirty="0"/>
              <a:t>Services often need to verify that a user is authorized to perform an operation</a:t>
            </a:r>
          </a:p>
          <a:p>
            <a:pPr marL="0" indent="0">
              <a:buNone/>
            </a:pPr>
            <a:r>
              <a:rPr lang="en-US" sz="2000" u="sng" dirty="0"/>
              <a:t>Solution</a:t>
            </a:r>
          </a:p>
          <a:p>
            <a:r>
              <a:rPr lang="en-US" sz="2000" dirty="0"/>
              <a:t>The </a:t>
            </a:r>
            <a:r>
              <a:rPr lang="en-US" sz="2000" dirty="0">
                <a:hlinkClick r:id="rId2"/>
              </a:rPr>
              <a:t>API Gateway</a:t>
            </a:r>
            <a:r>
              <a:rPr lang="en-US" sz="2000" dirty="0"/>
              <a:t> authenticates the request and passes an access token (e.g. </a:t>
            </a:r>
            <a:r>
              <a:rPr lang="en-US" sz="2000" dirty="0">
                <a:hlinkClick r:id="rId3"/>
              </a:rPr>
              <a:t>JSON Web Token</a:t>
            </a:r>
            <a:r>
              <a:rPr lang="en-US" sz="2000" dirty="0"/>
              <a:t>) that securely identifies the requestor in each request to the services. A service can include the access token in requests it makes to other services</a:t>
            </a:r>
            <a:r>
              <a:rPr lang="en-US" sz="2000" dirty="0" smtClean="0"/>
              <a:t>. Sensitive header is holds the info about which sensitive information must be blocked. Hence we make it empty to pass everything here.</a:t>
            </a:r>
          </a:p>
          <a:p>
            <a:pPr marL="0" indent="0">
              <a:buNone/>
            </a:pPr>
            <a:r>
              <a:rPr lang="en-US" sz="1100" dirty="0" err="1">
                <a:solidFill>
                  <a:srgbClr val="FF0000"/>
                </a:solidFill>
              </a:rPr>
              <a:t>zuul</a:t>
            </a:r>
            <a:r>
              <a:rPr lang="en-US" sz="1100" dirty="0">
                <a:solidFill>
                  <a:srgbClr val="FF0000"/>
                </a:solidFill>
              </a:rPr>
              <a:t>:</a:t>
            </a:r>
          </a:p>
          <a:p>
            <a:pPr marL="0" indent="0">
              <a:buNone/>
            </a:pPr>
            <a:r>
              <a:rPr lang="en-US" sz="1100" dirty="0">
                <a:solidFill>
                  <a:srgbClr val="FF0000"/>
                </a:solidFill>
              </a:rPr>
              <a:t>  routes:</a:t>
            </a:r>
          </a:p>
          <a:p>
            <a:pPr marL="0" indent="0">
              <a:buNone/>
            </a:pPr>
            <a:r>
              <a:rPr lang="en-US" sz="1100" dirty="0">
                <a:solidFill>
                  <a:srgbClr val="FF0000"/>
                </a:solidFill>
              </a:rPr>
              <a:t>    creation-service:</a:t>
            </a:r>
          </a:p>
          <a:p>
            <a:pPr marL="0" indent="0">
              <a:buNone/>
            </a:pPr>
            <a:r>
              <a:rPr lang="en-US" sz="1100" dirty="0">
                <a:solidFill>
                  <a:srgbClr val="FF0000"/>
                </a:solidFill>
              </a:rPr>
              <a:t>      path: /create/**      </a:t>
            </a:r>
          </a:p>
          <a:p>
            <a:pPr marL="0" indent="0">
              <a:buNone/>
            </a:pPr>
            <a:r>
              <a:rPr lang="en-US" sz="1100" dirty="0">
                <a:solidFill>
                  <a:srgbClr val="FF0000"/>
                </a:solidFill>
              </a:rPr>
              <a:t>      </a:t>
            </a:r>
            <a:r>
              <a:rPr lang="en-US" sz="1100" dirty="0" err="1">
                <a:solidFill>
                  <a:srgbClr val="FF0000"/>
                </a:solidFill>
              </a:rPr>
              <a:t>serviceId</a:t>
            </a:r>
            <a:r>
              <a:rPr lang="en-US" sz="1100" dirty="0">
                <a:solidFill>
                  <a:srgbClr val="FF0000"/>
                </a:solidFill>
              </a:rPr>
              <a:t>: creation  </a:t>
            </a:r>
          </a:p>
          <a:p>
            <a:pPr marL="0" indent="0">
              <a:buNone/>
            </a:pPr>
            <a:r>
              <a:rPr lang="en-US" sz="1100" dirty="0">
                <a:solidFill>
                  <a:srgbClr val="FF0000"/>
                </a:solidFill>
              </a:rPr>
              <a:t>      </a:t>
            </a:r>
            <a:r>
              <a:rPr lang="en-US" sz="1100" dirty="0" err="1">
                <a:solidFill>
                  <a:srgbClr val="002060"/>
                </a:solidFill>
              </a:rPr>
              <a:t>sensitiveHeaders</a:t>
            </a:r>
            <a:r>
              <a:rPr lang="en-US" sz="1100" dirty="0">
                <a:solidFill>
                  <a:srgbClr val="002060"/>
                </a:solidFill>
              </a:rPr>
              <a:t>:</a:t>
            </a:r>
          </a:p>
          <a:p>
            <a:pPr marL="0" indent="0">
              <a:buNone/>
            </a:pPr>
            <a:endParaRPr lang="en-US" sz="1100" dirty="0" smtClean="0">
              <a:solidFill>
                <a:srgbClr val="FF0000"/>
              </a:solidFill>
            </a:endParaRPr>
          </a:p>
          <a:p>
            <a:pPr marL="0" indent="0">
              <a:buNone/>
            </a:pPr>
            <a:endParaRPr lang="en-US" sz="1000" dirty="0">
              <a:solidFill>
                <a:srgbClr val="FF0000"/>
              </a:solidFill>
            </a:endParaRPr>
          </a:p>
        </p:txBody>
      </p:sp>
    </p:spTree>
    <p:extLst>
      <p:ext uri="{BB962C8B-B14F-4D97-AF65-F5344CB8AC3E}">
        <p14:creationId xmlns:p14="http://schemas.microsoft.com/office/powerpoint/2010/main" val="3767087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123" y="360405"/>
            <a:ext cx="5126182" cy="369332"/>
          </a:xfrm>
          <a:prstGeom prst="rect">
            <a:avLst/>
          </a:prstGeom>
          <a:solidFill>
            <a:srgbClr val="FFC000"/>
          </a:solidFill>
        </p:spPr>
        <p:txBody>
          <a:bodyPr wrap="square" rtlCol="0">
            <a:spAutoFit/>
          </a:bodyPr>
          <a:lstStyle/>
          <a:p>
            <a:r>
              <a:rPr lang="en-US" dirty="0" smtClean="0"/>
              <a:t>Final architecture</a:t>
            </a:r>
            <a:endParaRPr lang="en-US" dirty="0"/>
          </a:p>
        </p:txBody>
      </p:sp>
    </p:spTree>
    <p:extLst>
      <p:ext uri="{BB962C8B-B14F-4D97-AF65-F5344CB8AC3E}">
        <p14:creationId xmlns:p14="http://schemas.microsoft.com/office/powerpoint/2010/main" val="1583087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27" y="2692688"/>
            <a:ext cx="3144981" cy="1325563"/>
          </a:xfrm>
        </p:spPr>
        <p:txBody>
          <a:bodyPr/>
          <a:lstStyle/>
          <a:p>
            <a:r>
              <a:rPr lang="en-US" dirty="0" smtClean="0">
                <a:solidFill>
                  <a:srgbClr val="FF0000"/>
                </a:solidFill>
              </a:rPr>
              <a:t>Thank You !!</a:t>
            </a:r>
            <a:endParaRPr lang="en-US" dirty="0">
              <a:solidFill>
                <a:srgbClr val="FF0000"/>
              </a:solidFill>
            </a:endParaRPr>
          </a:p>
        </p:txBody>
      </p:sp>
    </p:spTree>
    <p:extLst>
      <p:ext uri="{BB962C8B-B14F-4D97-AF65-F5344CB8AC3E}">
        <p14:creationId xmlns:p14="http://schemas.microsoft.com/office/powerpoint/2010/main" val="198735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API Gateway</a:t>
            </a:r>
            <a:endParaRPr lang="en-US" u="sng" dirty="0"/>
          </a:p>
        </p:txBody>
      </p:sp>
      <p:sp>
        <p:nvSpPr>
          <p:cNvPr id="3" name="Content Placeholder 2"/>
          <p:cNvSpPr>
            <a:spLocks noGrp="1"/>
          </p:cNvSpPr>
          <p:nvPr>
            <p:ph idx="1"/>
          </p:nvPr>
        </p:nvSpPr>
        <p:spPr/>
        <p:txBody>
          <a:bodyPr>
            <a:normAutofit/>
          </a:bodyPr>
          <a:lstStyle/>
          <a:p>
            <a:r>
              <a:rPr lang="en-US" sz="1800" dirty="0" smtClean="0"/>
              <a:t>Single point of entry into an micro service eco system.</a:t>
            </a:r>
          </a:p>
          <a:p>
            <a:r>
              <a:rPr lang="en-US" sz="1800" dirty="0" smtClean="0"/>
              <a:t>Single point of Authentication ( Authorization to be handled in service layer )</a:t>
            </a:r>
          </a:p>
          <a:p>
            <a:r>
              <a:rPr lang="en-US" sz="1800" dirty="0" smtClean="0"/>
              <a:t>Single point of API routing using simple routing configuration.</a:t>
            </a:r>
          </a:p>
          <a:p>
            <a:r>
              <a:rPr lang="en-US" sz="1800" dirty="0"/>
              <a:t>It can fan out a request to multiple services and aggregate the results to send back to the consumer.</a:t>
            </a:r>
          </a:p>
          <a:p>
            <a:r>
              <a:rPr lang="en-US" sz="1800" dirty="0" smtClean="0"/>
              <a:t>Protocol adapter.</a:t>
            </a:r>
          </a:p>
          <a:p>
            <a:r>
              <a:rPr lang="en-US" sz="1800" dirty="0" smtClean="0"/>
              <a:t>Primary Load balancing.</a:t>
            </a:r>
          </a:p>
          <a:p>
            <a:r>
              <a:rPr lang="en-US" sz="1800" dirty="0" smtClean="0"/>
              <a:t>Hiding internal micro service architecture and break up.</a:t>
            </a:r>
          </a:p>
          <a:p>
            <a:r>
              <a:rPr lang="en-US" sz="1800" dirty="0" smtClean="0"/>
              <a:t>Hiding how a response is created ( A response might be achieved 10 internal micro service calls but User should not be bothered about that. Gateway must be the one and only interface which will be available to user.</a:t>
            </a:r>
          </a:p>
          <a:p>
            <a:endParaRPr lang="en-US" sz="1800" dirty="0"/>
          </a:p>
        </p:txBody>
      </p:sp>
      <p:sp>
        <p:nvSpPr>
          <p:cNvPr id="4" name="TextBox 3"/>
          <p:cNvSpPr txBox="1"/>
          <p:nvPr/>
        </p:nvSpPr>
        <p:spPr>
          <a:xfrm>
            <a:off x="5874327" y="365125"/>
            <a:ext cx="5479473" cy="923330"/>
          </a:xfrm>
          <a:prstGeom prst="rect">
            <a:avLst/>
          </a:prstGeom>
          <a:solidFill>
            <a:srgbClr val="FFC000"/>
          </a:solidFill>
        </p:spPr>
        <p:txBody>
          <a:bodyPr wrap="square" rtlCol="0">
            <a:spAutoFit/>
          </a:bodyPr>
          <a:lstStyle/>
          <a:p>
            <a:r>
              <a:rPr lang="en-US" dirty="0"/>
              <a:t>Single point of routing / Hiding service division / Integrating response  – API GATEWAY ZULL</a:t>
            </a:r>
          </a:p>
          <a:p>
            <a:endParaRPr lang="en-US" dirty="0"/>
          </a:p>
        </p:txBody>
      </p:sp>
    </p:spTree>
    <p:extLst>
      <p:ext uri="{BB962C8B-B14F-4D97-AF65-F5344CB8AC3E}">
        <p14:creationId xmlns:p14="http://schemas.microsoft.com/office/powerpoint/2010/main" val="239177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
        <p:nvSpPr>
          <p:cNvPr id="5" name="TextBox 4"/>
          <p:cNvSpPr txBox="1"/>
          <p:nvPr/>
        </p:nvSpPr>
        <p:spPr>
          <a:xfrm>
            <a:off x="762000" y="997527"/>
            <a:ext cx="3352800" cy="584775"/>
          </a:xfrm>
          <a:prstGeom prst="rect">
            <a:avLst/>
          </a:prstGeom>
          <a:noFill/>
        </p:spPr>
        <p:txBody>
          <a:bodyPr wrap="square" rtlCol="0">
            <a:spAutoFit/>
          </a:bodyPr>
          <a:lstStyle/>
          <a:p>
            <a:r>
              <a:rPr lang="en-US" sz="3200" b="1" dirty="0" err="1" smtClean="0">
                <a:solidFill>
                  <a:srgbClr val="00B050"/>
                </a:solidFill>
              </a:rPr>
              <a:t>Zull</a:t>
            </a:r>
            <a:r>
              <a:rPr lang="en-US" sz="3200" b="1" dirty="0" smtClean="0">
                <a:solidFill>
                  <a:srgbClr val="00B050"/>
                </a:solidFill>
              </a:rPr>
              <a:t> with Eureka</a:t>
            </a:r>
            <a:endParaRPr lang="en-US" sz="3200" b="1" dirty="0">
              <a:solidFill>
                <a:srgbClr val="00B050"/>
              </a:solidFill>
            </a:endParaRPr>
          </a:p>
        </p:txBody>
      </p:sp>
      <p:sp>
        <p:nvSpPr>
          <p:cNvPr id="6" name="TextBox 5"/>
          <p:cNvSpPr txBox="1"/>
          <p:nvPr/>
        </p:nvSpPr>
        <p:spPr>
          <a:xfrm>
            <a:off x="9019309" y="365125"/>
            <a:ext cx="2334491" cy="646331"/>
          </a:xfrm>
          <a:prstGeom prst="rect">
            <a:avLst/>
          </a:prstGeom>
          <a:solidFill>
            <a:srgbClr val="FFC000"/>
          </a:solidFill>
        </p:spPr>
        <p:txBody>
          <a:bodyPr wrap="square" rtlCol="0">
            <a:spAutoFit/>
          </a:bodyPr>
          <a:lstStyle/>
          <a:p>
            <a:r>
              <a:rPr lang="en-US" dirty="0" smtClean="0"/>
              <a:t>How </a:t>
            </a:r>
            <a:r>
              <a:rPr lang="en-US" dirty="0" err="1" smtClean="0"/>
              <a:t>Zull</a:t>
            </a:r>
            <a:r>
              <a:rPr lang="en-US" dirty="0" smtClean="0"/>
              <a:t> Filter works</a:t>
            </a:r>
            <a:endParaRPr lang="en-US" dirty="0"/>
          </a:p>
          <a:p>
            <a:endParaRPr lang="en-US" dirty="0"/>
          </a:p>
        </p:txBody>
      </p:sp>
    </p:spTree>
    <p:extLst>
      <p:ext uri="{BB962C8B-B14F-4D97-AF65-F5344CB8AC3E}">
        <p14:creationId xmlns:p14="http://schemas.microsoft.com/office/powerpoint/2010/main" val="103972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7" name="Rectangle 6"/>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9" name="Rectangle 8"/>
          <p:cNvSpPr/>
          <p:nvPr/>
        </p:nvSpPr>
        <p:spPr>
          <a:xfrm>
            <a:off x="8886656" y="2770910"/>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10" name="Rectangle 9"/>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11" name="TextBox 10"/>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4" name="TextBox 13"/>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5" name="TextBox 14"/>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6" name="TextBox 15"/>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7" name="TextBox 16"/>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8" name="TextBox 17"/>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9" name="TextBox 18"/>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31" name="TextBox 30"/>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38" name="Straight Arrow Connector 37"/>
          <p:cNvCxnSpPr>
            <a:stCxn id="36"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68346" y="3510034"/>
            <a:ext cx="3246119" cy="1699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extLst>
              <p:ext uri="{D42A27DB-BD31-4B8C-83A1-F6EECF244321}">
                <p14:modId xmlns:p14="http://schemas.microsoft.com/office/powerpoint/2010/main" val="1328088731"/>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70" name="Curved Connector 69"/>
          <p:cNvCxnSpPr>
            <a:stCxn id="7" idx="1"/>
            <a:endCxn id="9"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82" name="TextBox 81"/>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83" name="TextBox 82"/>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60" name="TextBox 59"/>
          <p:cNvSpPr txBox="1"/>
          <p:nvPr/>
        </p:nvSpPr>
        <p:spPr>
          <a:xfrm>
            <a:off x="166255" y="187129"/>
            <a:ext cx="3491345" cy="954107"/>
          </a:xfrm>
          <a:prstGeom prst="rect">
            <a:avLst/>
          </a:prstGeom>
          <a:solidFill>
            <a:srgbClr val="FFC000"/>
          </a:solidFill>
        </p:spPr>
        <p:txBody>
          <a:bodyPr wrap="square" rtlCol="0">
            <a:spAutoFit/>
          </a:bodyPr>
          <a:lstStyle/>
          <a:p>
            <a:r>
              <a:rPr lang="en-US" sz="1400" dirty="0" smtClean="0"/>
              <a:t>Problem Description : With existing architecture , add an edge server and register with Eureka. Create routing based on simple configuration.</a:t>
            </a:r>
            <a:endParaRPr lang="en-US" sz="1400" dirty="0"/>
          </a:p>
        </p:txBody>
      </p:sp>
      <p:cxnSp>
        <p:nvCxnSpPr>
          <p:cNvPr id="65" name="Straight Arrow Connector 64"/>
          <p:cNvCxnSpPr>
            <a:stCxn id="18"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32748" y="5149473"/>
            <a:ext cx="2320636" cy="1477328"/>
          </a:xfrm>
          <a:prstGeom prst="rect">
            <a:avLst/>
          </a:prstGeom>
          <a:noFill/>
        </p:spPr>
        <p:txBody>
          <a:bodyPr wrap="square" rtlCol="0">
            <a:spAutoFit/>
          </a:bodyPr>
          <a:lstStyle/>
          <a:p>
            <a:r>
              <a:rPr lang="en-US" b="1" dirty="0" smtClean="0">
                <a:solidFill>
                  <a:schemeClr val="accent2">
                    <a:lumMod val="50000"/>
                  </a:schemeClr>
                </a:solidFill>
              </a:rPr>
              <a:t>Target 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a:t>
            </a:r>
            <a:endParaRPr lang="en-US" b="1" dirty="0">
              <a:solidFill>
                <a:schemeClr val="accent2">
                  <a:lumMod val="50000"/>
                </a:schemeClr>
              </a:solidFill>
            </a:endParaRPr>
          </a:p>
        </p:txBody>
      </p:sp>
      <p:sp>
        <p:nvSpPr>
          <p:cNvPr id="78" name="TextBox 77"/>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Tree>
    <p:extLst>
      <p:ext uri="{BB962C8B-B14F-4D97-AF65-F5344CB8AC3E}">
        <p14:creationId xmlns:p14="http://schemas.microsoft.com/office/powerpoint/2010/main" val="356400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255"/>
            <a:ext cx="10515600" cy="4486708"/>
          </a:xfrm>
        </p:spPr>
        <p:txBody>
          <a:bodyPr>
            <a:normAutofit/>
          </a:bodyPr>
          <a:lstStyle/>
          <a:p>
            <a:r>
              <a:rPr lang="en-US" sz="2000" dirty="0" smtClean="0"/>
              <a:t>Authentication is an important aspect of any application.</a:t>
            </a:r>
          </a:p>
          <a:p>
            <a:r>
              <a:rPr lang="en-US" sz="2000" dirty="0" smtClean="0"/>
              <a:t>In a monolith application its done only once and once authenticated the principal is put into security context so each and every part of the monolith have an access to that.</a:t>
            </a:r>
          </a:p>
          <a:p>
            <a:r>
              <a:rPr lang="en-US" sz="2000" dirty="0" smtClean="0"/>
              <a:t>In Micro services , as the services are discrete the concept of a common security context does not hold good.</a:t>
            </a:r>
          </a:p>
          <a:p>
            <a:r>
              <a:rPr lang="en-US" sz="2000" dirty="0" smtClean="0"/>
              <a:t>Hence we need to authenticate the user in one service , got an token and we are going to use this token in other micro services.</a:t>
            </a:r>
          </a:p>
          <a:p>
            <a:r>
              <a:rPr lang="en-US" sz="2000" dirty="0" smtClean="0"/>
              <a:t>Here we are dealing with authentication only. Authentication or RBAC is a different subject that we will deal later.</a:t>
            </a:r>
            <a:endParaRPr lang="en-US" sz="2000" dirty="0"/>
          </a:p>
        </p:txBody>
      </p:sp>
      <p:sp>
        <p:nvSpPr>
          <p:cNvPr id="4" name="Title 3"/>
          <p:cNvSpPr txBox="1">
            <a:spLocks noGrp="1"/>
          </p:cNvSpPr>
          <p:nvPr>
            <p:ph type="title"/>
          </p:nvPr>
        </p:nvSpPr>
        <p:spPr>
          <a:xfrm>
            <a:off x="838200" y="704740"/>
            <a:ext cx="10515600" cy="646331"/>
          </a:xfrm>
          <a:prstGeom prst="rect">
            <a:avLst/>
          </a:prstGeom>
          <a:solidFill>
            <a:srgbClr val="FFC000"/>
          </a:solidFill>
        </p:spPr>
        <p:txBody>
          <a:bodyPr wrap="square" rtlCol="0">
            <a:spAutoFit/>
          </a:bodyPr>
          <a:lstStyle/>
          <a:p>
            <a:r>
              <a:rPr lang="en-US" sz="2000" dirty="0" smtClean="0"/>
              <a:t>Adding an Centralized Authentication ( No Authorization ) Functionality in Gateway level</a:t>
            </a:r>
            <a:endParaRPr lang="en-US" sz="2000" dirty="0"/>
          </a:p>
          <a:p>
            <a:endParaRPr lang="en-US" sz="2000" dirty="0"/>
          </a:p>
        </p:txBody>
      </p:sp>
    </p:spTree>
    <p:extLst>
      <p:ext uri="{BB962C8B-B14F-4D97-AF65-F5344CB8AC3E}">
        <p14:creationId xmlns:p14="http://schemas.microsoft.com/office/powerpoint/2010/main" val="382527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587" y="857250"/>
            <a:ext cx="8886825" cy="5143500"/>
          </a:xfrm>
          <a:prstGeom prst="rect">
            <a:avLst/>
          </a:prstGeom>
        </p:spPr>
      </p:pic>
      <p:sp>
        <p:nvSpPr>
          <p:cNvPr id="3" name="TextBox 2"/>
          <p:cNvSpPr txBox="1"/>
          <p:nvPr/>
        </p:nvSpPr>
        <p:spPr>
          <a:xfrm>
            <a:off x="7356764" y="193964"/>
            <a:ext cx="3997036" cy="646331"/>
          </a:xfrm>
          <a:prstGeom prst="rect">
            <a:avLst/>
          </a:prstGeom>
          <a:solidFill>
            <a:srgbClr val="FFC000"/>
          </a:solidFill>
        </p:spPr>
        <p:txBody>
          <a:bodyPr wrap="square" rtlCol="0">
            <a:spAutoFit/>
          </a:bodyPr>
          <a:lstStyle/>
          <a:p>
            <a:r>
              <a:rPr lang="en-US" dirty="0" smtClean="0"/>
              <a:t>How Centralized Authentication works</a:t>
            </a:r>
            <a:endParaRPr lang="en-US" dirty="0"/>
          </a:p>
          <a:p>
            <a:endParaRPr lang="en-US" dirty="0"/>
          </a:p>
        </p:txBody>
      </p:sp>
    </p:spTree>
    <p:extLst>
      <p:ext uri="{BB962C8B-B14F-4D97-AF65-F5344CB8AC3E}">
        <p14:creationId xmlns:p14="http://schemas.microsoft.com/office/powerpoint/2010/main" val="62394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16189</TotalTime>
  <Words>3453</Words>
  <Application>Microsoft Office PowerPoint</Application>
  <PresentationFormat>Widescreen</PresentationFormat>
  <Paragraphs>529</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Let’s Start !!</vt:lpstr>
      <vt:lpstr>Micro services – The Challenges and how to handle </vt:lpstr>
      <vt:lpstr>Why EUREKA</vt:lpstr>
      <vt:lpstr>PowerPoint Presentation</vt:lpstr>
      <vt:lpstr>Why API Gateway</vt:lpstr>
      <vt:lpstr>PowerPoint Presentation</vt:lpstr>
      <vt:lpstr>PowerPoint Presentation</vt:lpstr>
      <vt:lpstr>Adding an Centralized Authentication ( No Authorization ) Functionality in Gateway level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Why Ribbon</vt:lpstr>
      <vt:lpstr>PowerPoint Presentation</vt:lpstr>
      <vt:lpstr>PowerPoint Presentation</vt:lpstr>
      <vt:lpstr>PowerPoint Presentation</vt:lpstr>
      <vt:lpstr>PowerPoint Presentation</vt:lpstr>
      <vt:lpstr>Externalized and Centralized Configuration ( Local  file system / Github , Database  etc. )</vt:lpstr>
      <vt:lpstr>Example of an external configuration fetched via config server</vt:lpstr>
      <vt:lpstr>PowerPoint Presentation</vt:lpstr>
      <vt:lpstr>PowerPoint Presentation</vt:lpstr>
      <vt:lpstr>Why Service choreography ?</vt:lpstr>
      <vt:lpstr>PowerPoint Presentation</vt:lpstr>
      <vt:lpstr>PowerPoint Presentation</vt:lpstr>
      <vt:lpstr>Why distributed tracing</vt:lpstr>
      <vt:lpstr>PowerPoint Presentation</vt:lpstr>
      <vt:lpstr>PowerPoint Presentation</vt:lpstr>
      <vt:lpstr>PowerPoint Presentation</vt:lpstr>
      <vt:lpstr>Why Feign</vt:lpstr>
      <vt:lpstr>Why RBAC</vt:lpstr>
      <vt:lpstr>PowerPoint Presentation</vt:lpstr>
      <vt:lpstr>PowerPoint Presentation</vt:lpstr>
      <vt:lpstr>PowerPoint Presentation</vt:lpstr>
      <vt:lpstr>PowerPoint Presentation</vt:lpstr>
      <vt:lpstr>Lets create the problem description and the solution</vt:lpstr>
      <vt:lpstr>PowerPoint Presentation</vt:lpstr>
      <vt:lpstr>Thank You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Bhowmick, Krishnendu (Cognizant)</dc:creator>
  <cp:lastModifiedBy>Bhowmick, Krishnendu (Cognizant)</cp:lastModifiedBy>
  <cp:revision>614</cp:revision>
  <dcterms:created xsi:type="dcterms:W3CDTF">2019-12-18T06:12:13Z</dcterms:created>
  <dcterms:modified xsi:type="dcterms:W3CDTF">2020-01-28T08:04:46Z</dcterms:modified>
</cp:coreProperties>
</file>