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inuse.com/spring/boot-jw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3564" y="2923309"/>
            <a:ext cx="9005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96545" y="1461655"/>
            <a:ext cx="942109" cy="5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96545" y="2923309"/>
            <a:ext cx="9005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6545" y="4668981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1075" y="2923308"/>
            <a:ext cx="845127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6066" y="2923308"/>
            <a:ext cx="637309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41005" y="751259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API Gateway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96048" y="3505199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EUREKA SERVER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6415" y="3505199"/>
            <a:ext cx="101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LOGIN/AUTHENTICATION SERVICE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20793" y="2057400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2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10847" y="3535977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3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89410" y="5598817"/>
            <a:ext cx="1276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Instances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87065" y="2914103"/>
            <a:ext cx="609600" cy="59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9243" y="3535977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170218" y="512618"/>
            <a:ext cx="4613564" cy="5472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6"/>
            <a:endCxn id="9" idx="2"/>
          </p:cNvCxnSpPr>
          <p:nvPr/>
        </p:nvCxnSpPr>
        <p:spPr>
          <a:xfrm>
            <a:off x="996665" y="3211185"/>
            <a:ext cx="759401" cy="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8" idx="1"/>
          </p:cNvCxnSpPr>
          <p:nvPr/>
        </p:nvCxnSpPr>
        <p:spPr>
          <a:xfrm>
            <a:off x="2393375" y="3214254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3969328" y="3211185"/>
            <a:ext cx="644236" cy="307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58545" y="2180510"/>
            <a:ext cx="13855" cy="733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883237" y="3659087"/>
            <a:ext cx="0" cy="871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6523" y="1257059"/>
            <a:ext cx="16332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Load Balancing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Hide Internal Service Breakups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Reduce Round Trips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Protocol Adapter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Protocol Conversion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Client Side Service Discovery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Server side Service Discovery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48427" y="260158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Registry</a:t>
            </a:r>
            <a:endParaRPr lang="en-US" sz="100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613564" y="4641088"/>
            <a:ext cx="900546" cy="6788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38255" y="5349434"/>
            <a:ext cx="90227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Data</a:t>
            </a:r>
            <a:endParaRPr lang="en-US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738255" y="4059197"/>
            <a:ext cx="0" cy="4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124453" y="4015960"/>
            <a:ext cx="13854" cy="4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agnetic Disk 43"/>
          <p:cNvSpPr/>
          <p:nvPr/>
        </p:nvSpPr>
        <p:spPr>
          <a:xfrm>
            <a:off x="4625690" y="1295400"/>
            <a:ext cx="568036" cy="4641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56415" y="1057686"/>
            <a:ext cx="90227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JWT Token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738255" y="1759527"/>
            <a:ext cx="0" cy="96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13986" y="415408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Authentication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33473" y="2055955"/>
            <a:ext cx="77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 Generation</a:t>
            </a:r>
            <a:endParaRPr lang="en-US" sz="1000" dirty="0"/>
          </a:p>
        </p:txBody>
      </p:sp>
      <p:sp>
        <p:nvSpPr>
          <p:cNvPr id="50" name="Round Diagonal Corner Rectangle 49"/>
          <p:cNvSpPr/>
          <p:nvPr/>
        </p:nvSpPr>
        <p:spPr>
          <a:xfrm>
            <a:off x="2973110" y="1958138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Diagonal Corner Rectangle 50"/>
          <p:cNvSpPr/>
          <p:nvPr/>
        </p:nvSpPr>
        <p:spPr>
          <a:xfrm>
            <a:off x="3064456" y="4042364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Rectangle 51"/>
          <p:cNvSpPr/>
          <p:nvPr/>
        </p:nvSpPr>
        <p:spPr>
          <a:xfrm>
            <a:off x="6266367" y="3789811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Diagonal Corner Rectangle 52"/>
          <p:cNvSpPr/>
          <p:nvPr/>
        </p:nvSpPr>
        <p:spPr>
          <a:xfrm>
            <a:off x="7886699" y="2351322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 Diagonal Corner Rectangle 53"/>
          <p:cNvSpPr/>
          <p:nvPr/>
        </p:nvSpPr>
        <p:spPr>
          <a:xfrm>
            <a:off x="7989741" y="3908911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 Diagonal Corner Rectangle 54"/>
          <p:cNvSpPr/>
          <p:nvPr/>
        </p:nvSpPr>
        <p:spPr>
          <a:xfrm>
            <a:off x="5046092" y="1487573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018385" y="150195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955786" y="200130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039783" y="410775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270050" y="2268619"/>
            <a:ext cx="78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</a:p>
          <a:p>
            <a:r>
              <a:rPr lang="en-US" sz="1000" dirty="0" smtClean="0"/>
              <a:t>Validation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843839" y="2393326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955540" y="3958458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58692" y="1461655"/>
            <a:ext cx="1537853" cy="1634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3"/>
          </p:cNvCxnSpPr>
          <p:nvPr/>
        </p:nvCxnSpPr>
        <p:spPr>
          <a:xfrm>
            <a:off x="5582085" y="1625070"/>
            <a:ext cx="1422684" cy="12742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611092" y="1614055"/>
            <a:ext cx="1404504" cy="30823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394117" y="6332994"/>
            <a:ext cx="999265" cy="123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07539" y="6334924"/>
            <a:ext cx="1346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 validation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9637565" y="651513"/>
            <a:ext cx="484909" cy="495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9235" y="2923308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Topic</a:t>
            </a:r>
            <a:endParaRPr lang="en-US" sz="1000" dirty="0"/>
          </a:p>
        </p:txBody>
      </p:sp>
      <p:cxnSp>
        <p:nvCxnSpPr>
          <p:cNvPr id="78" name="Straight Arrow Connector 77"/>
          <p:cNvCxnSpPr>
            <a:stCxn id="5" idx="3"/>
          </p:cNvCxnSpPr>
          <p:nvPr/>
        </p:nvCxnSpPr>
        <p:spPr>
          <a:xfrm flipV="1">
            <a:off x="7938654" y="1759527"/>
            <a:ext cx="1698911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" idx="3"/>
            <a:endCxn id="73" idx="1"/>
          </p:cNvCxnSpPr>
          <p:nvPr/>
        </p:nvCxnSpPr>
        <p:spPr>
          <a:xfrm flipV="1">
            <a:off x="7897091" y="3131477"/>
            <a:ext cx="1740474" cy="8277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3"/>
          </p:cNvCxnSpPr>
          <p:nvPr/>
        </p:nvCxnSpPr>
        <p:spPr>
          <a:xfrm>
            <a:off x="8035636" y="4987636"/>
            <a:ext cx="1601929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Magnetic Disk 82"/>
          <p:cNvSpPr/>
          <p:nvPr/>
        </p:nvSpPr>
        <p:spPr>
          <a:xfrm>
            <a:off x="7758545" y="1180797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Magnetic Disk 83"/>
          <p:cNvSpPr/>
          <p:nvPr/>
        </p:nvSpPr>
        <p:spPr>
          <a:xfrm>
            <a:off x="7840374" y="2789633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agnetic Disk 84"/>
          <p:cNvSpPr/>
          <p:nvPr/>
        </p:nvSpPr>
        <p:spPr>
          <a:xfrm>
            <a:off x="7952074" y="4492470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738757" y="1482661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8864309" y="2854610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8836600" y="4701396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385454" y="180109"/>
            <a:ext cx="10293927" cy="651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04086" y="306727"/>
            <a:ext cx="1444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On </a:t>
            </a:r>
            <a:r>
              <a:rPr lang="en-US" sz="1000" dirty="0" err="1" smtClean="0"/>
              <a:t>Prem</a:t>
            </a:r>
            <a:r>
              <a:rPr lang="en-US" sz="1000" dirty="0" smtClean="0"/>
              <a:t>/</a:t>
            </a:r>
            <a:r>
              <a:rPr lang="en-US" sz="1000" dirty="0" err="1" smtClean="0"/>
              <a:t>Cl;oud</a:t>
            </a:r>
            <a:endParaRPr lang="en-US" sz="1000" dirty="0"/>
          </a:p>
        </p:txBody>
      </p:sp>
      <p:sp>
        <p:nvSpPr>
          <p:cNvPr id="91" name="Octagon 90"/>
          <p:cNvSpPr/>
          <p:nvPr/>
        </p:nvSpPr>
        <p:spPr>
          <a:xfrm>
            <a:off x="1260765" y="3628309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291937" y="3658389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3" name="Octagon 92"/>
          <p:cNvSpPr/>
          <p:nvPr/>
        </p:nvSpPr>
        <p:spPr>
          <a:xfrm>
            <a:off x="2576956" y="3614449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608128" y="3644529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5" name="Octagon 94"/>
          <p:cNvSpPr/>
          <p:nvPr/>
        </p:nvSpPr>
        <p:spPr>
          <a:xfrm>
            <a:off x="5444856" y="41270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476028" y="41571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97" name="Octagon 96"/>
          <p:cNvSpPr/>
          <p:nvPr/>
        </p:nvSpPr>
        <p:spPr>
          <a:xfrm>
            <a:off x="5330556" y="216492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361728" y="219500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5092862" y="1852589"/>
            <a:ext cx="11260" cy="93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0"/>
          </p:cNvCxnSpPr>
          <p:nvPr/>
        </p:nvCxnSpPr>
        <p:spPr>
          <a:xfrm rot="5400000" flipH="1" flipV="1">
            <a:off x="4851699" y="456739"/>
            <a:ext cx="748996" cy="3540696"/>
          </a:xfrm>
          <a:prstGeom prst="bentConnector2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1" idx="2"/>
          </p:cNvCxnSpPr>
          <p:nvPr/>
        </p:nvCxnSpPr>
        <p:spPr>
          <a:xfrm rot="16200000" flipH="1">
            <a:off x="4548619" y="2706270"/>
            <a:ext cx="1289776" cy="3380075"/>
          </a:xfrm>
          <a:prstGeom prst="bentConnector2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 Diagonal Corner Rectangle 111"/>
          <p:cNvSpPr/>
          <p:nvPr/>
        </p:nvSpPr>
        <p:spPr>
          <a:xfrm>
            <a:off x="6225450" y="2237558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285627" y="3808886"/>
            <a:ext cx="69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267223" y="2264313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047509" y="1330967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7" name="Round Diagonal Corner Rectangle 116"/>
          <p:cNvSpPr/>
          <p:nvPr/>
        </p:nvSpPr>
        <p:spPr>
          <a:xfrm>
            <a:off x="6077165" y="1330968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ctagon 117"/>
          <p:cNvSpPr/>
          <p:nvPr/>
        </p:nvSpPr>
        <p:spPr>
          <a:xfrm>
            <a:off x="3587481" y="2022046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618653" y="2052126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20" name="Octagon 119"/>
          <p:cNvSpPr/>
          <p:nvPr/>
        </p:nvSpPr>
        <p:spPr>
          <a:xfrm>
            <a:off x="5768706" y="10790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799878" y="11091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32786" y="1349663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23" name="Octagon 122"/>
          <p:cNvSpPr/>
          <p:nvPr/>
        </p:nvSpPr>
        <p:spPr>
          <a:xfrm>
            <a:off x="6511656" y="18791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542828" y="19092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25" name="Octagon 124"/>
          <p:cNvSpPr/>
          <p:nvPr/>
        </p:nvSpPr>
        <p:spPr>
          <a:xfrm>
            <a:off x="9073881" y="1812496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9105053" y="1842576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" name="Isosceles Triangle 1"/>
          <p:cNvSpPr/>
          <p:nvPr/>
        </p:nvSpPr>
        <p:spPr>
          <a:xfrm>
            <a:off x="6171767" y="2944777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/>
        </p:nvSpPr>
        <p:spPr>
          <a:xfrm>
            <a:off x="5995026" y="1927529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774720" y="1399957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1548818" y="5319961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62993" y="533164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25690" y="5566182"/>
            <a:ext cx="13562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In memory/Database via JPA /LDAP etc.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02382" y="1057686"/>
            <a:ext cx="2308509" cy="4291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148945" y="4821381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326891" y="4987636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292963" y="1351834"/>
            <a:ext cx="504399" cy="35077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/>
          <p:cNvSpPr/>
          <p:nvPr/>
        </p:nvSpPr>
        <p:spPr>
          <a:xfrm>
            <a:off x="9751235" y="6157605"/>
            <a:ext cx="504399" cy="35077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23376" y="6332994"/>
            <a:ext cx="14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Ribbon- Client Side Load Balancing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851443" y="306727"/>
            <a:ext cx="18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Initial Concept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6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72095"/>
              </p:ext>
            </p:extLst>
          </p:nvPr>
        </p:nvGraphicFramePr>
        <p:xfrm>
          <a:off x="609601" y="2192404"/>
          <a:ext cx="11000507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5061318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r>
                        <a:rPr lang="en-US" baseline="0" dirty="0" smtClean="0"/>
                        <a:t> of Authentication Server and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Server and client stubs. Registration/</a:t>
                      </a:r>
                      <a:r>
                        <a:rPr lang="en-US" baseline="0" dirty="0" smtClean="0"/>
                        <a:t> Discovery/Load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</a:t>
                      </a:r>
                      <a:r>
                        <a:rPr lang="en-US" baseline="0" dirty="0" smtClean="0"/>
                        <a:t> Table in </a:t>
                      </a:r>
                      <a:r>
                        <a:rPr lang="en-US" baseline="0" dirty="0" err="1" smtClean="0"/>
                        <a:t>sql</a:t>
                      </a:r>
                      <a:r>
                        <a:rPr lang="en-US" baseline="0" dirty="0" smtClean="0"/>
                        <a:t>, JPA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Will be done later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actual Business services for C,</a:t>
                      </a:r>
                      <a:r>
                        <a:rPr lang="en-US" baseline="0" dirty="0" smtClean="0"/>
                        <a:t> U ,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Will be done later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Putting filter to incorporate security ( JWT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load balancing for View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1" y="665018"/>
            <a:ext cx="504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Pre-requisite : Installation </a:t>
            </a:r>
            <a:r>
              <a:rPr lang="en-US" dirty="0" err="1" smtClean="0"/>
              <a:t>sql</a:t>
            </a:r>
            <a:r>
              <a:rPr lang="en-US" dirty="0" smtClean="0"/>
              <a:t>, Java 1.8+</a:t>
            </a:r>
          </a:p>
          <a:p>
            <a:r>
              <a:rPr lang="en-US" dirty="0" smtClean="0"/>
              <a:t>Source code reference : </a:t>
            </a:r>
            <a:r>
              <a:rPr lang="en-US" dirty="0">
                <a:hlinkClick r:id="rId2"/>
              </a:rPr>
              <a:t>https://www.javainuse.com/spring/boot-jwt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07927" y="332509"/>
            <a:ext cx="33389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Learning Plan–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Scope of Demo Project 1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using JWT</a:t>
            </a:r>
          </a:p>
          <a:p>
            <a:r>
              <a:rPr lang="en-US" dirty="0" smtClean="0"/>
              <a:t>Eureka service registration and dynamic service discovery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API Gateway Service routing Using </a:t>
            </a:r>
            <a:r>
              <a:rPr lang="en-US" dirty="0" err="1" smtClean="0">
                <a:solidFill>
                  <a:srgbClr val="FF0000"/>
                </a:solidFill>
              </a:rPr>
              <a:t>Zull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Client side Load Balancing using Eureka</a:t>
            </a:r>
          </a:p>
          <a:p>
            <a:r>
              <a:rPr lang="en-US" dirty="0" smtClean="0"/>
              <a:t>Database communication using JPA and MySQL.</a:t>
            </a:r>
          </a:p>
          <a:p>
            <a:r>
              <a:rPr lang="en-US" dirty="0" smtClean="0"/>
              <a:t>Communication via common message broker ( AMQ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1" y="387494"/>
            <a:ext cx="8029575" cy="4448175"/>
          </a:xfrm>
          <a:prstGeom prst="rect">
            <a:avLst/>
          </a:prstGeom>
        </p:spPr>
      </p:pic>
      <p:sp>
        <p:nvSpPr>
          <p:cNvPr id="6" name="Flowchart: Magnetic Disk 5"/>
          <p:cNvSpPr/>
          <p:nvPr/>
        </p:nvSpPr>
        <p:spPr>
          <a:xfrm>
            <a:off x="9781308" y="1163781"/>
            <a:ext cx="304801" cy="28956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>
            <a:off x="6664036" y="2798619"/>
            <a:ext cx="2992582" cy="3590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65327" y="2251475"/>
            <a:ext cx="1482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Active MQ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67520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Created User Data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10604138" y="4156219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>
            <a:off x="10174646" y="3157681"/>
            <a:ext cx="1046019" cy="901700"/>
          </a:xfrm>
          <a:prstGeom prst="curvedConnector3">
            <a:avLst>
              <a:gd name="adj1" fmla="val 97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31567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Poll Message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06545" y="4281055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Notification Service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220665" y="4835669"/>
            <a:ext cx="0" cy="83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5" y="5821013"/>
            <a:ext cx="841664" cy="6938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04138" y="5055420"/>
            <a:ext cx="1575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Send Email Notification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141" y="5055420"/>
            <a:ext cx="4936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Demo Project 1 – Service Registration + Dynamic Discovery+ Client side Load Balancing + JWT token based Authentication + Service Choreography via Common message breaker AMQ + </a:t>
            </a:r>
            <a:r>
              <a:rPr lang="en-US" b="1" dirty="0" smtClean="0">
                <a:solidFill>
                  <a:srgbClr val="FF0000"/>
                </a:solidFill>
              </a:rPr>
              <a:t>JPA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+ </a:t>
            </a:r>
            <a:r>
              <a:rPr lang="en-US" b="1" dirty="0" err="1" smtClean="0">
                <a:solidFill>
                  <a:srgbClr val="FF0000"/>
                </a:solidFill>
              </a:rPr>
              <a:t>Zull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flipV="1">
            <a:off x="6677891" y="2611581"/>
            <a:ext cx="3014880" cy="1129146"/>
          </a:xfrm>
          <a:prstGeom prst="curvedConnector3">
            <a:avLst>
              <a:gd name="adj1" fmla="val 261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47805" y="306727"/>
            <a:ext cx="323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+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Microservice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communication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viw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broker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2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72279"/>
              </p:ext>
            </p:extLst>
          </p:nvPr>
        </p:nvGraphicFramePr>
        <p:xfrm>
          <a:off x="609601" y="1014767"/>
          <a:ext cx="11000507" cy="494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4712197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MQ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Service Choreography via Common message breaker AMQ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Push and Pull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Service Choreography via Common </a:t>
                      </a:r>
                      <a:r>
                        <a:rPr lang="en-US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message broker </a:t>
                      </a:r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AMQ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Hystrix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Curcuit</a:t>
                      </a:r>
                      <a:r>
                        <a:rPr lang="en-US" dirty="0" smtClean="0"/>
                        <a:t> Breaker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 and Resilience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43210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Microservice</a:t>
                      </a:r>
                      <a:r>
                        <a:rPr lang="en-US" dirty="0" smtClean="0"/>
                        <a:t> Slowness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Fault Tolerance and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Microservice</a:t>
                      </a:r>
                      <a:r>
                        <a:rPr lang="en-US" dirty="0" smtClean="0"/>
                        <a:t> Not</a:t>
                      </a:r>
                      <a:r>
                        <a:rPr lang="en-US" baseline="0" dirty="0" smtClean="0"/>
                        <a:t> Responding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Fault Tolerance and Resilience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7927" y="332509"/>
            <a:ext cx="33389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Learning Plan –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3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1" y="387494"/>
            <a:ext cx="8029575" cy="4448175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9781308" y="1163781"/>
            <a:ext cx="304801" cy="28956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>
            <a:off x="6664036" y="2798619"/>
            <a:ext cx="2992582" cy="3590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65327" y="2251475"/>
            <a:ext cx="1482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Active MQ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0604138" y="4156219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31567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Poll Message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45" y="5736573"/>
            <a:ext cx="841664" cy="6938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04138" y="5055420"/>
            <a:ext cx="1575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Send Email Notification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6677891" y="2611581"/>
            <a:ext cx="3014880" cy="1129146"/>
          </a:xfrm>
          <a:prstGeom prst="curvedConnector3">
            <a:avLst>
              <a:gd name="adj1" fmla="val 261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06545" y="4281055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Notification Service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503192" y="533493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03193" y="5568806"/>
            <a:ext cx="123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 Score Service</a:t>
            </a:r>
            <a:endParaRPr lang="en-US" sz="1000" dirty="0"/>
          </a:p>
        </p:txBody>
      </p:sp>
      <p:cxnSp>
        <p:nvCxnSpPr>
          <p:cNvPr id="17" name="Curved Connector 16"/>
          <p:cNvCxnSpPr>
            <a:endCxn id="14" idx="0"/>
          </p:cNvCxnSpPr>
          <p:nvPr/>
        </p:nvCxnSpPr>
        <p:spPr>
          <a:xfrm rot="16200000" flipH="1">
            <a:off x="5468541" y="3683760"/>
            <a:ext cx="2356786" cy="945570"/>
          </a:xfrm>
          <a:prstGeom prst="curvedConnector3">
            <a:avLst>
              <a:gd name="adj1" fmla="val 23546"/>
            </a:avLst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24254" y="4435559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Load Balancing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81750" y="4567292"/>
            <a:ext cx="826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Time Out/Circuit Breaker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55592" y="548733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2235" y="565510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06921" y="5834207"/>
            <a:ext cx="123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 Score Service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70433" y="5478716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274162" y="6095856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3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4175" y="5764978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014176" y="6347395"/>
            <a:ext cx="4936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Client side LB + timeout/CB should be done at calling service which is create service here.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8548" y="5091751"/>
            <a:ext cx="323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+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Microservice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communication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viw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broker + Load Balancing + Timeout 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Curved Connector 2"/>
          <p:cNvCxnSpPr>
            <a:stCxn id="8" idx="1"/>
            <a:endCxn id="5" idx="3"/>
          </p:cNvCxnSpPr>
          <p:nvPr/>
        </p:nvCxnSpPr>
        <p:spPr>
          <a:xfrm rot="10800000">
            <a:off x="9933710" y="4059382"/>
            <a:ext cx="670429" cy="4365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950834" y="4835669"/>
            <a:ext cx="0" cy="99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0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6073" y="651164"/>
            <a:ext cx="628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How Circuit Breaker works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263236"/>
            <a:ext cx="439189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of request to be considered : 5</a:t>
            </a:r>
          </a:p>
          <a:p>
            <a:r>
              <a:rPr lang="en-US" dirty="0" smtClean="0"/>
              <a:t>No of time outs to be considered : 3</a:t>
            </a:r>
          </a:p>
          <a:p>
            <a:r>
              <a:rPr lang="en-US" dirty="0" smtClean="0"/>
              <a:t>Timeout threshold : 500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Time to Keep the circuit trip : 10 sec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890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2472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1054" y="2549232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74327" y="2549234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42909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43889" y="3657601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2471" y="3657601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81053" y="3657601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4326" y="3657603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42908" y="3657601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3887" y="4724406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12469" y="4724406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81051" y="4724406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74324" y="4724408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42906" y="4724406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11491" y="261399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Circuit Breaker Scenario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11491" y="365760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Breaker Scenario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11488" y="47012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Breaker Scenario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88469" y="18613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345" y="653534"/>
            <a:ext cx="9043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How Circuit Breaker </a:t>
            </a:r>
            <a:r>
              <a:rPr lang="en-US" u="sng" dirty="0" smtClean="0"/>
              <a:t>works in case of a circuit breaks – Fallback Handling Architecture  </a:t>
            </a:r>
            <a:endParaRPr lang="en-US" u="sng" dirty="0"/>
          </a:p>
        </p:txBody>
      </p:sp>
      <p:sp>
        <p:nvSpPr>
          <p:cNvPr id="5" name="Oval 4"/>
          <p:cNvSpPr/>
          <p:nvPr/>
        </p:nvSpPr>
        <p:spPr>
          <a:xfrm>
            <a:off x="5569527" y="1357745"/>
            <a:ext cx="842974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5715000" y="2660073"/>
            <a:ext cx="552028" cy="58189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374486" y="3865419"/>
            <a:ext cx="1233055" cy="10529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5991014" y="3241964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9527" y="1590114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Service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9860" y="2762190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9527" y="4268781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in Cache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780863" y="3990109"/>
            <a:ext cx="20781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44436" y="4308809"/>
            <a:ext cx="1335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Response Cache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 flipV="1">
            <a:off x="3859045" y="4391891"/>
            <a:ext cx="1515441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7707" y="4091833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6607541" y="4391891"/>
            <a:ext cx="1414241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7693" y="4119497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</a:t>
            </a:r>
            <a:endParaRPr lang="en-US" sz="1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82" y="4144904"/>
            <a:ext cx="488139" cy="4939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71936" y="4638878"/>
            <a:ext cx="118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Default Response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265850" y="1357744"/>
            <a:ext cx="1479206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688952" y="1444637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</a:t>
            </a:r>
            <a:endParaRPr lang="en-US" sz="1000" dirty="0"/>
          </a:p>
        </p:txBody>
      </p:sp>
      <p:cxnSp>
        <p:nvCxnSpPr>
          <p:cNvPr id="28" name="Straight Arrow Connector 27"/>
          <p:cNvCxnSpPr>
            <a:stCxn id="12" idx="3"/>
          </p:cNvCxnSpPr>
          <p:nvPr/>
        </p:nvCxnSpPr>
        <p:spPr>
          <a:xfrm flipV="1">
            <a:off x="6527644" y="1713224"/>
            <a:ext cx="16326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14661" y="1590114"/>
            <a:ext cx="0" cy="25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6267029" y="1847998"/>
            <a:ext cx="1047633" cy="914191"/>
          </a:xfrm>
          <a:prstGeom prst="bentConnector3">
            <a:avLst/>
          </a:prstGeom>
          <a:ln w="3810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45" y="1022866"/>
            <a:ext cx="10668000" cy="4283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11410" y="1424648"/>
            <a:ext cx="958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 Implementation here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854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566862"/>
            <a:ext cx="8714510" cy="4376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345" y="653534"/>
            <a:ext cx="9043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How </a:t>
            </a:r>
            <a:r>
              <a:rPr lang="en-US" u="sng" dirty="0" smtClean="0"/>
              <a:t>to enable circuit breaking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9952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7638" y="2909454"/>
            <a:ext cx="1565564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7072" y="549625"/>
            <a:ext cx="3913912" cy="5587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3637" y="6092920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8618" y="1698761"/>
            <a:ext cx="2133600" cy="961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15545" y="3657600"/>
            <a:ext cx="2133600" cy="1233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7164" y="264858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4091" y="4884913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155382" y="1427018"/>
            <a:ext cx="123305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API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155382" y="3879272"/>
            <a:ext cx="123305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API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71710" y="2036617"/>
            <a:ext cx="886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71710" y="4287979"/>
            <a:ext cx="886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3238" y="302026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407728" y="2945763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76510" y="172574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38454" y="3817812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21090" y="3997457"/>
            <a:ext cx="207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770910" y="3657600"/>
            <a:ext cx="2770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236" y="3657600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058400" y="2564670"/>
            <a:ext cx="1801091" cy="60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Fallback Method A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0016838" y="5028406"/>
            <a:ext cx="1801091" cy="60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Fallback Method B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9379527" y="1944982"/>
            <a:ext cx="0" cy="27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34" idx="1"/>
          </p:cNvCxnSpPr>
          <p:nvPr/>
        </p:nvCxnSpPr>
        <p:spPr>
          <a:xfrm>
            <a:off x="9379527" y="2216725"/>
            <a:ext cx="678873" cy="65195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379527" y="4175561"/>
            <a:ext cx="0" cy="24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9203673" y="4595453"/>
            <a:ext cx="912816" cy="561109"/>
          </a:xfrm>
          <a:prstGeom prst="curvedConnector3">
            <a:avLst>
              <a:gd name="adj1" fmla="val 10160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908" y="549625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 level Fallback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9382" y="221673"/>
            <a:ext cx="11804073" cy="6262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615545" y="1389313"/>
            <a:ext cx="19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HystricCommand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15545" y="3288268"/>
            <a:ext cx="19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HystricCommand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99364" y="3906374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Method()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9" idx="1"/>
          </p:cNvCxnSpPr>
          <p:nvPr/>
        </p:nvCxnSpPr>
        <p:spPr>
          <a:xfrm flipV="1">
            <a:off x="6380019" y="2833255"/>
            <a:ext cx="367145" cy="8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490854" y="1188120"/>
            <a:ext cx="2403764" cy="1812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518564" y="3332006"/>
            <a:ext cx="2403764" cy="1812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11637" y="745609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608618" y="5262133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373092" y="3657600"/>
            <a:ext cx="380999" cy="6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569527" y="3172691"/>
            <a:ext cx="803565" cy="64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2" y="3332006"/>
            <a:ext cx="279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6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5087"/>
              </p:ext>
            </p:extLst>
          </p:nvPr>
        </p:nvGraphicFramePr>
        <p:xfrm>
          <a:off x="609601" y="1014767"/>
          <a:ext cx="11000507" cy="653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4712197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Sleuth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</a:t>
                      </a:r>
                      <a:r>
                        <a:rPr lang="en-US" baseline="0" dirty="0" smtClean="0"/>
                        <a:t> Log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Zipkin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started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1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NIO based API Gateway ( </a:t>
                      </a:r>
                      <a:r>
                        <a:rPr lang="en-US" baseline="0" dirty="0" err="1" smtClean="0"/>
                        <a:t>Zull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Zull</a:t>
                      </a:r>
                      <a:r>
                        <a:rPr lang="en-US" baseline="0" dirty="0" smtClean="0"/>
                        <a:t> setup and integration with Eureka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Microservice</a:t>
                      </a:r>
                      <a:r>
                        <a:rPr lang="en-US" baseline="0" dirty="0" smtClean="0"/>
                        <a:t> security in API Gateway ( Single point of Security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Decoupling</a:t>
                      </a:r>
                      <a:r>
                        <a:rPr lang="en-US" baseline="0" dirty="0" smtClean="0"/>
                        <a:t> security code from individual micro services and bringing that to API Gateway.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</a:p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</a:t>
                      </a:r>
                      <a:r>
                        <a:rPr lang="en-US" baseline="0" dirty="0" smtClean="0"/>
                        <a:t> Authorization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started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4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Circuit Breaker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Zull+Hystrix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started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98675"/>
                  </a:ext>
                </a:extLst>
              </a:tr>
              <a:tr h="43210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Cloud / NIO based API Gateway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2800" y="263236"/>
            <a:ext cx="43918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Learning Plan – 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997527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</a:rPr>
              <a:t>Zull</a:t>
            </a:r>
            <a:r>
              <a:rPr lang="en-US" sz="3200" b="1" dirty="0" smtClean="0">
                <a:solidFill>
                  <a:srgbClr val="00B050"/>
                </a:solidFill>
              </a:rPr>
              <a:t> with Eureka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5891" y="1496291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9709" y="1496290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27273" y="1496289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62655" y="1496288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5746" y="1870364"/>
            <a:ext cx="581891" cy="665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246909" y="2015832"/>
            <a:ext cx="858982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3616036" y="2015832"/>
            <a:ext cx="98367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6109854" y="2015835"/>
            <a:ext cx="817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 flipV="1">
            <a:off x="8437418" y="2015834"/>
            <a:ext cx="1025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437418" y="2313705"/>
            <a:ext cx="1025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09854" y="2313705"/>
            <a:ext cx="81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616036" y="2313705"/>
            <a:ext cx="98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46909" y="2313705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/>
          <p:cNvSpPr/>
          <p:nvPr/>
        </p:nvSpPr>
        <p:spPr>
          <a:xfrm>
            <a:off x="4191000" y="3851563"/>
            <a:ext cx="4488873" cy="9698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Zipkin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48000" y="2535379"/>
            <a:ext cx="2410691" cy="13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</p:cNvCxnSpPr>
          <p:nvPr/>
        </p:nvCxnSpPr>
        <p:spPr>
          <a:xfrm>
            <a:off x="5354782" y="2535381"/>
            <a:ext cx="533400" cy="131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518563" y="2535379"/>
            <a:ext cx="1018310" cy="13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166263" y="2611575"/>
            <a:ext cx="2933701" cy="123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44982" y="2605460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230091" y="2648653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7128163" y="2648653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9462655" y="2648653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2604655" y="2202871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822864" y="2236484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5098475" y="2202867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16684" y="2236480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7426036" y="2202868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44245" y="2236481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9961411" y="2202869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179620" y="2236482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4733052" y="5389420"/>
            <a:ext cx="30999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Zipkin</a:t>
            </a:r>
            <a:r>
              <a:rPr lang="en-US" dirty="0" smtClean="0"/>
              <a:t> Log Analyzer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20436" y="401782"/>
            <a:ext cx="450965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Logging Using Sleuth/</a:t>
            </a:r>
            <a:r>
              <a:rPr lang="en-US" dirty="0" err="1" smtClean="0"/>
              <a:t>Zipkin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8" idx="0"/>
          </p:cNvCxnSpPr>
          <p:nvPr/>
        </p:nvCxnSpPr>
        <p:spPr>
          <a:xfrm flipH="1">
            <a:off x="6283028" y="4821382"/>
            <a:ext cx="6939" cy="568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29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921327"/>
            <a:ext cx="10086109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436" y="401782"/>
            <a:ext cx="450965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Sleuth Log Message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8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692340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999121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281158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User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1075" y="2944808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9254" y="5077846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06490" y="2150198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601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764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745747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69575"/>
            <a:ext cx="2029691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2009660"/>
            <a:ext cx="261158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51363" y="224792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20190" y="508062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61907" y="79501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24253" y="2561286"/>
            <a:ext cx="197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</a:t>
            </a:r>
            <a:r>
              <a:rPr lang="en-US" dirty="0" smtClean="0"/>
              <a:t>8082/83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06491" y="6386846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0" y="3305027"/>
            <a:ext cx="392706" cy="410015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864836" y="3510035"/>
            <a:ext cx="11856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68621" y="307753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3" name="Oval 32"/>
          <p:cNvSpPr/>
          <p:nvPr/>
        </p:nvSpPr>
        <p:spPr>
          <a:xfrm>
            <a:off x="7980216" y="1741714"/>
            <a:ext cx="467589" cy="3759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71954" y="1869931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820392" y="1901001"/>
            <a:ext cx="2982190" cy="1062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1"/>
          </p:cNvCxnSpPr>
          <p:nvPr/>
        </p:nvCxnSpPr>
        <p:spPr>
          <a:xfrm>
            <a:off x="3851565" y="3779358"/>
            <a:ext cx="1267689" cy="1700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388"/>
              </p:ext>
            </p:extLst>
          </p:nvPr>
        </p:nvGraphicFramePr>
        <p:xfrm>
          <a:off x="3851565" y="731236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sp>
        <p:nvSpPr>
          <p:cNvPr id="43" name="&quot;No&quot; Symbol 42"/>
          <p:cNvSpPr/>
          <p:nvPr/>
        </p:nvSpPr>
        <p:spPr>
          <a:xfrm>
            <a:off x="8175916" y="3616250"/>
            <a:ext cx="306530" cy="20338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94942" y="6578443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255" y="335809"/>
            <a:ext cx="198381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Centralized </a:t>
            </a:r>
            <a:r>
              <a:rPr lang="en-US" dirty="0" err="1" smtClean="0"/>
              <a:t>Auth</a:t>
            </a:r>
            <a:r>
              <a:rPr lang="en-US" dirty="0" smtClean="0"/>
              <a:t> Layer Using </a:t>
            </a:r>
            <a:r>
              <a:rPr lang="en-US" dirty="0" err="1" smtClean="0"/>
              <a:t>Zull</a:t>
            </a:r>
            <a:r>
              <a:rPr lang="en-US" dirty="0" smtClean="0"/>
              <a:t> API Gateway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20492259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Discovery +Routing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7818" y="5457219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3072825" y="5931870"/>
            <a:ext cx="900546" cy="4867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8483" y="4106258"/>
            <a:ext cx="0" cy="87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59889" y="6205962"/>
            <a:ext cx="1104984" cy="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17418" y="4102199"/>
            <a:ext cx="27709" cy="8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249386" y="4134878"/>
            <a:ext cx="519538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1757222" y="6213569"/>
            <a:ext cx="1219198" cy="1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 flipH="1">
            <a:off x="803563" y="4233691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 flipH="1">
            <a:off x="1084111" y="3194414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3269673" y="6086090"/>
            <a:ext cx="88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 flipH="1">
            <a:off x="2150067" y="5936570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8447804" y="306727"/>
            <a:ext cx="351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Centralized Security + API Routing using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Zull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+ Load balancing using Ribbon.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49" idx="0"/>
          </p:cNvCxnSpPr>
          <p:nvPr/>
        </p:nvCxnSpPr>
        <p:spPr>
          <a:xfrm flipV="1">
            <a:off x="976746" y="3847459"/>
            <a:ext cx="1219200" cy="1609760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Box 81"/>
          <p:cNvSpPr txBox="1"/>
          <p:nvPr/>
        </p:nvSpPr>
        <p:spPr>
          <a:xfrm>
            <a:off x="330195" y="5034437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Centralized Authentication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72130" y="6086090"/>
            <a:ext cx="766035" cy="3900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06636" y="3374885"/>
            <a:ext cx="199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Discovery +</a:t>
            </a:r>
            <a:r>
              <a:rPr lang="en-US" sz="1000" b="1" dirty="0" err="1" smtClean="0">
                <a:solidFill>
                  <a:srgbClr val="FF0000"/>
                </a:solidFill>
              </a:rPr>
              <a:t>Routing+Load</a:t>
            </a:r>
            <a:r>
              <a:rPr lang="en-US" sz="1000" b="1" dirty="0" smtClean="0">
                <a:solidFill>
                  <a:srgbClr val="FF0000"/>
                </a:solidFill>
              </a:rPr>
              <a:t> Balancing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148097">
            <a:off x="3740351" y="4499161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Discovery +Routing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 rot="2118651">
            <a:off x="1000371" y="3164859"/>
            <a:ext cx="947637" cy="356271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03475" y="3097208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Service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893213" y="290402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1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7045613" y="305642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2</a:t>
            </a:r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9706844" y="3092284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 Score Service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89" idx="3"/>
            <a:endCxn id="93" idx="1"/>
          </p:cNvCxnSpPr>
          <p:nvPr/>
        </p:nvCxnSpPr>
        <p:spPr>
          <a:xfrm flipV="1">
            <a:off x="8686803" y="3494455"/>
            <a:ext cx="1020041" cy="4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33108" y="5959960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99" name="Flowchart: Magnetic Disk 98"/>
          <p:cNvSpPr/>
          <p:nvPr/>
        </p:nvSpPr>
        <p:spPr>
          <a:xfrm>
            <a:off x="9299864" y="4586117"/>
            <a:ext cx="490105" cy="1155359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>
            <a:stCxn id="89" idx="2"/>
            <a:endCxn id="99" idx="2"/>
          </p:cNvCxnSpPr>
          <p:nvPr/>
        </p:nvCxnSpPr>
        <p:spPr>
          <a:xfrm rot="16200000" flipH="1">
            <a:off x="7941377" y="3805310"/>
            <a:ext cx="1262248" cy="1454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6200000">
            <a:off x="8779345" y="4793958"/>
            <a:ext cx="1532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Active MQ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80074" y="4755376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Service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99" idx="4"/>
            <a:endCxn id="104" idx="1"/>
          </p:cNvCxnSpPr>
          <p:nvPr/>
        </p:nvCxnSpPr>
        <p:spPr>
          <a:xfrm flipV="1">
            <a:off x="9789969" y="5157547"/>
            <a:ext cx="490105" cy="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67" y="5822030"/>
            <a:ext cx="841664" cy="693884"/>
          </a:xfrm>
          <a:prstGeom prst="rect">
            <a:avLst/>
          </a:prstGeom>
        </p:spPr>
      </p:pic>
      <p:cxnSp>
        <p:nvCxnSpPr>
          <p:cNvPr id="110" name="Straight Arrow Connector 109"/>
          <p:cNvCxnSpPr>
            <a:stCxn id="104" idx="2"/>
          </p:cNvCxnSpPr>
          <p:nvPr/>
        </p:nvCxnSpPr>
        <p:spPr>
          <a:xfrm>
            <a:off x="11121738" y="5559717"/>
            <a:ext cx="0" cy="43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729597" y="308612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Internal Ribbon </a:t>
            </a:r>
            <a:endParaRPr lang="en-US" sz="1000" b="1" dirty="0">
              <a:solidFill>
                <a:srgbClr val="00B050"/>
              </a:solidFill>
            </a:endParaRPr>
          </a:p>
        </p:txBody>
      </p:sp>
      <p:cxnSp>
        <p:nvCxnSpPr>
          <p:cNvPr id="115" name="Elbow Connector 114"/>
          <p:cNvCxnSpPr>
            <a:stCxn id="8" idx="3"/>
          </p:cNvCxnSpPr>
          <p:nvPr/>
        </p:nvCxnSpPr>
        <p:spPr>
          <a:xfrm flipV="1">
            <a:off x="6802582" y="5332885"/>
            <a:ext cx="2485733" cy="147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4281055" y="2848963"/>
            <a:ext cx="4763076" cy="115812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119254" y="2615220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Round Robin Client Side LB</a:t>
            </a: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91464" y="4735234"/>
            <a:ext cx="197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</a:t>
            </a:r>
            <a:r>
              <a:rPr lang="en-US" dirty="0" smtClean="0"/>
              <a:t>8084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852927" y="2769974"/>
            <a:ext cx="197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</a:t>
            </a:r>
            <a:r>
              <a:rPr lang="en-US" dirty="0" smtClean="0"/>
              <a:t>8085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401302" y="4374645"/>
            <a:ext cx="197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</a:t>
            </a:r>
            <a:r>
              <a:rPr lang="en-US" dirty="0" smtClean="0"/>
              <a:t>8086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7727" y="6456614"/>
            <a:ext cx="197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</a:t>
            </a:r>
            <a:r>
              <a:rPr lang="en-US" dirty="0" smtClean="0"/>
              <a:t>8087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505692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770910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6490" y="1094510"/>
            <a:ext cx="1683328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06490" y="2770910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6490" y="457200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5946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22721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0344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4199" y="5763493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24015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95946" y="43178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95946" y="4687210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1364" y="1711038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1363" y="1951123"/>
            <a:ext cx="26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358745" y="1094510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4-INSTANCE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58745" y="2401578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58745" y="3703722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1363" y="166255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20190" y="502208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61907" y="73647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4254" y="2502749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4254" y="424669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15152" y="189210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84425" y="3209882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506938" y="451202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90062" y="1137934"/>
            <a:ext cx="134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Balancer Client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28463" y="115627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9528463" y="244921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9528463" y="372700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6906491" y="6345382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209882"/>
            <a:ext cx="574961" cy="600304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955964" y="3510034"/>
            <a:ext cx="1094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8621" y="267509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40" name="Oval 39"/>
          <p:cNvSpPr/>
          <p:nvPr/>
        </p:nvSpPr>
        <p:spPr>
          <a:xfrm>
            <a:off x="7980216" y="1654480"/>
            <a:ext cx="467589" cy="5503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1954" y="1829687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24456" y="1892103"/>
            <a:ext cx="630380" cy="97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2" idx="1"/>
          </p:cNvCxnSpPr>
          <p:nvPr/>
        </p:nvCxnSpPr>
        <p:spPr>
          <a:xfrm>
            <a:off x="8624456" y="1981479"/>
            <a:ext cx="734289" cy="23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820392" y="1654480"/>
            <a:ext cx="2982190" cy="155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851565" y="3510034"/>
            <a:ext cx="2951017" cy="1699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30460"/>
              </p:ext>
            </p:extLst>
          </p:nvPr>
        </p:nvGraphicFramePr>
        <p:xfrm>
          <a:off x="3851565" y="528960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70" name="Curved Connector 69"/>
          <p:cNvCxnSpPr>
            <a:stCxn id="7" idx="1"/>
            <a:endCxn id="9" idx="1"/>
          </p:cNvCxnSpPr>
          <p:nvPr/>
        </p:nvCxnSpPr>
        <p:spPr>
          <a:xfrm rot="10800000" flipV="1">
            <a:off x="6906490" y="1683328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0800000" flipV="1">
            <a:off x="6906490" y="3510034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358745" y="505654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Hystrix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&quot;No&quot; Symbol 73"/>
          <p:cNvSpPr/>
          <p:nvPr/>
        </p:nvSpPr>
        <p:spPr>
          <a:xfrm>
            <a:off x="8175916" y="3569053"/>
            <a:ext cx="306530" cy="29778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>
          <a:xfrm rot="16200000" flipH="1">
            <a:off x="6035316" y="2624732"/>
            <a:ext cx="4090694" cy="25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94942" y="6536979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6255" y="187129"/>
            <a:ext cx="16486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20000225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449617" y="3125266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 rot="1817356">
            <a:off x="4408191" y="409735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 rot="3616676">
            <a:off x="8227538" y="509920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9358745" y="306727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All services are first registered in Eureka server.</a:t>
            </a:r>
          </a:p>
          <a:p>
            <a:r>
              <a:rPr lang="en-US" sz="1400" dirty="0" err="1" smtClean="0"/>
              <a:t>Zull</a:t>
            </a:r>
            <a:r>
              <a:rPr lang="en-US" sz="1400" dirty="0" smtClean="0"/>
              <a:t> acts as single point of entry into the </a:t>
            </a:r>
            <a:r>
              <a:rPr lang="en-US" sz="1400" dirty="0" err="1" smtClean="0"/>
              <a:t>mocroservice</a:t>
            </a:r>
            <a:r>
              <a:rPr lang="en-US" sz="1400" dirty="0" smtClean="0"/>
              <a:t> ecosystem. All Internal compositions are hidden from the client.</a:t>
            </a:r>
          </a:p>
          <a:p>
            <a:r>
              <a:rPr lang="en-US" sz="1400" dirty="0" smtClean="0"/>
              <a:t>Client hit the service name which is registered in eureka. The </a:t>
            </a:r>
            <a:r>
              <a:rPr lang="en-US" sz="1400" dirty="0" err="1" smtClean="0"/>
              <a:t>Zull</a:t>
            </a:r>
            <a:r>
              <a:rPr lang="en-US" sz="1400" dirty="0" smtClean="0"/>
              <a:t> server gets called.</a:t>
            </a:r>
          </a:p>
          <a:p>
            <a:r>
              <a:rPr lang="en-US" sz="1400" dirty="0" smtClean="0"/>
              <a:t>Routing on the basis of URL is done in </a:t>
            </a:r>
            <a:r>
              <a:rPr lang="en-US" sz="1400" dirty="0" err="1" smtClean="0"/>
              <a:t>zull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The intended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gets called.</a:t>
            </a:r>
          </a:p>
          <a:p>
            <a:r>
              <a:rPr lang="en-US" sz="1400" dirty="0" smtClean="0"/>
              <a:t>Highly demanded </a:t>
            </a:r>
            <a:r>
              <a:rPr lang="en-US" sz="1400" dirty="0" err="1" smtClean="0"/>
              <a:t>servces</a:t>
            </a:r>
            <a:r>
              <a:rPr lang="en-US" sz="1400" dirty="0" smtClean="0"/>
              <a:t> can be load balanced ( client side ) with Eureka / Ribbon. Client of this </a:t>
            </a:r>
            <a:r>
              <a:rPr lang="en-US" sz="1400" dirty="0" err="1" smtClean="0"/>
              <a:t>microservices</a:t>
            </a:r>
            <a:r>
              <a:rPr lang="en-US" sz="1400" dirty="0" smtClean="0"/>
              <a:t> holds the load balancing functionality.</a:t>
            </a:r>
          </a:p>
          <a:p>
            <a:r>
              <a:rPr lang="en-US" sz="1400" dirty="0" smtClean="0"/>
              <a:t>Load balancing algorithm selects any one of the running instances to run.</a:t>
            </a:r>
          </a:p>
          <a:p>
            <a:r>
              <a:rPr lang="en-US" sz="1400" dirty="0" err="1" smtClean="0"/>
              <a:t>Microservice</a:t>
            </a:r>
            <a:r>
              <a:rPr lang="en-US" sz="1400" dirty="0" smtClean="0"/>
              <a:t> can collaborate with other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o produce the desired output and return.</a:t>
            </a:r>
          </a:p>
          <a:p>
            <a:r>
              <a:rPr lang="en-US" sz="1400" dirty="0" smtClean="0"/>
              <a:t>In case any of the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in this chain malfunction , it is removed from the chain and a default response can be sent instead using </a:t>
            </a:r>
            <a:r>
              <a:rPr lang="en-US" sz="1400" dirty="0" err="1" smtClean="0"/>
              <a:t>Hystrix</a:t>
            </a:r>
            <a:r>
              <a:rPr lang="en-US" sz="1400" dirty="0" smtClean="0"/>
              <a:t> circuit breaker.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u="sng" dirty="0" smtClean="0"/>
              <a:t>Required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Spring Cloud ( Overall platform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</a:t>
            </a:r>
            <a:r>
              <a:rPr lang="en-US" sz="1400" dirty="0" err="1" smtClean="0"/>
              <a:t>Zull</a:t>
            </a:r>
            <a:r>
              <a:rPr lang="en-US" sz="1400" dirty="0" smtClean="0"/>
              <a:t>  ( API Gateway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Eureka ( Service Registry and Discovery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Ribbon ( Load Balancing – Optional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</a:t>
            </a:r>
            <a:r>
              <a:rPr lang="en-US" sz="1400" dirty="0" err="1" smtClean="0"/>
              <a:t>Hystrix</a:t>
            </a:r>
            <a:r>
              <a:rPr lang="en-US" sz="1400" dirty="0" smtClean="0"/>
              <a:t> ( Circuit Breaker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01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505692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812473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094510"/>
            <a:ext cx="1683328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6490" y="2770910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6490" y="457200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199" y="22721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5763493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015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178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687210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11038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1951123"/>
            <a:ext cx="26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58745" y="1094510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4-INSTANCE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8745" y="2401578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58745" y="3703722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1363" y="166255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0190" y="502208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1907" y="73647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4254" y="2502749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4254" y="424669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15152" y="189210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84425" y="3209882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06938" y="451202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90062" y="1137934"/>
            <a:ext cx="134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Balancer Client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28463" y="115627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9528463" y="244921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9528463" y="372700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906491" y="6345382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209882"/>
            <a:ext cx="574961" cy="600304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955964" y="3510034"/>
            <a:ext cx="1094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8621" y="267509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7" name="Oval 36"/>
          <p:cNvSpPr/>
          <p:nvPr/>
        </p:nvSpPr>
        <p:spPr>
          <a:xfrm>
            <a:off x="7980216" y="1654480"/>
            <a:ext cx="467589" cy="5503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1954" y="1829687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24456" y="1892103"/>
            <a:ext cx="630380" cy="97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0" idx="1"/>
          </p:cNvCxnSpPr>
          <p:nvPr/>
        </p:nvCxnSpPr>
        <p:spPr>
          <a:xfrm>
            <a:off x="8624456" y="1981479"/>
            <a:ext cx="734289" cy="23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20392" y="1654480"/>
            <a:ext cx="2982190" cy="155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1565" y="3510034"/>
            <a:ext cx="2951017" cy="1699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05990"/>
              </p:ext>
            </p:extLst>
          </p:nvPr>
        </p:nvGraphicFramePr>
        <p:xfrm>
          <a:off x="3851565" y="528960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6" idx="1"/>
            <a:endCxn id="7" idx="1"/>
          </p:cNvCxnSpPr>
          <p:nvPr/>
        </p:nvCxnSpPr>
        <p:spPr>
          <a:xfrm rot="10800000" flipV="1">
            <a:off x="6906490" y="1683328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6906490" y="3510034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358745" y="505654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Hystrix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&quot;No&quot; Symbol 48"/>
          <p:cNvSpPr/>
          <p:nvPr/>
        </p:nvSpPr>
        <p:spPr>
          <a:xfrm>
            <a:off x="8175916" y="3569053"/>
            <a:ext cx="306530" cy="29778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6200000" flipH="1">
            <a:off x="6035316" y="2624732"/>
            <a:ext cx="4090694" cy="25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94942" y="6536979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255" y="145565"/>
            <a:ext cx="164869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Overall </a:t>
            </a:r>
            <a:r>
              <a:rPr lang="en-US" dirty="0" err="1" smtClean="0"/>
              <a:t>Architecture+Security</a:t>
            </a:r>
            <a:r>
              <a:rPr lang="en-US" dirty="0" smtClean="0"/>
              <a:t> Using JWT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0000225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49617" y="3125266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817356">
            <a:off x="4408191" y="409735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 rot="3616676">
            <a:off x="8227538" y="509920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207818" y="5270571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3072825" y="5818913"/>
            <a:ext cx="900546" cy="7126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68483" y="3902813"/>
            <a:ext cx="0" cy="128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59889" y="6202100"/>
            <a:ext cx="1104984" cy="2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817418" y="3902813"/>
            <a:ext cx="27709" cy="125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249386" y="4061707"/>
            <a:ext cx="51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1757222" y="6169376"/>
            <a:ext cx="1219198" cy="27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803563" y="4188228"/>
            <a:ext cx="1244602" cy="28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 flipH="1">
            <a:off x="1084111" y="3148951"/>
            <a:ext cx="1244602" cy="28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3228109" y="6042188"/>
            <a:ext cx="922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 flipH="1">
            <a:off x="4862945" y="4239868"/>
            <a:ext cx="11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4150923" y="5763493"/>
            <a:ext cx="2225633" cy="58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100247" y="5460463"/>
            <a:ext cx="2276309" cy="5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723920" flipH="1">
            <a:off x="4896551" y="5437627"/>
            <a:ext cx="11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JWT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 rot="20663106" flipH="1">
            <a:off x="4953926" y="5993409"/>
            <a:ext cx="1219198" cy="27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6448135" y="5270571"/>
            <a:ext cx="576119" cy="6775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20723920" flipH="1">
            <a:off x="6501278" y="5405903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8447805" y="306727"/>
            <a:ext cx="32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57250"/>
            <a:ext cx="8886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766762"/>
            <a:ext cx="8953500" cy="532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919162"/>
            <a:ext cx="89535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418" y="900545"/>
            <a:ext cx="10446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Security Flow for </a:t>
            </a:r>
            <a:r>
              <a:rPr lang="en-US" u="sng" dirty="0" err="1" smtClean="0"/>
              <a:t>Microservice</a:t>
            </a:r>
            <a:r>
              <a:rPr lang="en-US" u="sng" dirty="0" smtClean="0"/>
              <a:t> architecture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provides User Id and password to authentication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Authentication authenticate the user against Database/</a:t>
            </a:r>
            <a:r>
              <a:rPr lang="en-US" dirty="0" err="1" smtClean="0"/>
              <a:t>Ldap</a:t>
            </a:r>
            <a:r>
              <a:rPr lang="en-US" dirty="0" smtClean="0"/>
              <a:t> </a:t>
            </a:r>
            <a:r>
              <a:rPr lang="en-US" dirty="0" err="1" smtClean="0"/>
              <a:t>thisng</a:t>
            </a:r>
            <a:r>
              <a:rPr lang="en-US" dirty="0" smtClean="0"/>
              <a:t> those.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authenticated , User details are set to JWT </a:t>
            </a:r>
            <a:r>
              <a:rPr lang="en-US" dirty="0" err="1" smtClean="0"/>
              <a:t>Util</a:t>
            </a:r>
            <a:r>
              <a:rPr lang="en-US" dirty="0" smtClean="0"/>
              <a:t> to create a JWT Token.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Token sent back to caller.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Caller will wrap it in Head to call successive calls.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filter is create to intercept the request and get back the token for every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token is fetched it is sent to JWT </a:t>
            </a:r>
            <a:r>
              <a:rPr lang="en-US" dirty="0" err="1" smtClean="0"/>
              <a:t>Util</a:t>
            </a:r>
            <a:r>
              <a:rPr lang="en-US" dirty="0" smtClean="0"/>
              <a:t> again to decode and get back the user details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Its sent to authentication against Database / </a:t>
            </a:r>
            <a:r>
              <a:rPr lang="en-US" dirty="0" err="1" smtClean="0"/>
              <a:t>Ldap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authenticated, User </a:t>
            </a:r>
            <a:r>
              <a:rPr lang="en-US" dirty="0"/>
              <a:t>g</a:t>
            </a:r>
            <a:r>
              <a:rPr lang="en-US" dirty="0" smtClean="0"/>
              <a:t>ets access to the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not User is restricted for further usage .</a:t>
            </a:r>
          </a:p>
          <a:p>
            <a:endParaRPr lang="en-US" dirty="0"/>
          </a:p>
          <a:p>
            <a:r>
              <a:rPr lang="en-US" u="sng" dirty="0" smtClean="0"/>
              <a:t>Technologies</a:t>
            </a:r>
          </a:p>
          <a:p>
            <a:r>
              <a:rPr lang="en-US" dirty="0" smtClean="0"/>
              <a:t>JWT Token/ </a:t>
            </a:r>
            <a:r>
              <a:rPr lang="en-US" dirty="0" err="1" smtClean="0"/>
              <a:t>Json</a:t>
            </a:r>
            <a:r>
              <a:rPr lang="en-US" dirty="0" smtClean="0"/>
              <a:t> Web Token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38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692340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999121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281158"/>
            <a:ext cx="1683328" cy="8043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User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1075" y="2944808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6490" y="4758650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199" y="23306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5822030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601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764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745747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69575"/>
            <a:ext cx="2029691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2009660"/>
            <a:ext cx="261158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77416" y="1320749"/>
            <a:ext cx="1683328" cy="804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Service-INSTANCE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8745" y="2588226"/>
            <a:ext cx="1683328" cy="804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Service-INSTANCE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1363" y="224792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0190" y="508062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1907" y="79501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4254" y="2561286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4254" y="4305233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15152" y="1950640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84425" y="3268419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28463" y="1196514"/>
            <a:ext cx="1513610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9528463" y="2489454"/>
            <a:ext cx="1513610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906491" y="6386846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0" y="3305027"/>
            <a:ext cx="392706" cy="41001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864836" y="3510035"/>
            <a:ext cx="11856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8621" y="307753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7" name="Oval 36"/>
          <p:cNvSpPr/>
          <p:nvPr/>
        </p:nvSpPr>
        <p:spPr>
          <a:xfrm>
            <a:off x="7980216" y="1741714"/>
            <a:ext cx="467589" cy="3759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1954" y="1869931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24456" y="2047423"/>
            <a:ext cx="630380" cy="669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20392" y="1901001"/>
            <a:ext cx="2982190" cy="1062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1565" y="3779358"/>
            <a:ext cx="2951017" cy="1160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16961"/>
              </p:ext>
            </p:extLst>
          </p:nvPr>
        </p:nvGraphicFramePr>
        <p:xfrm>
          <a:off x="3851565" y="731236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6" idx="1"/>
            <a:endCxn id="7" idx="1"/>
          </p:cNvCxnSpPr>
          <p:nvPr/>
        </p:nvCxnSpPr>
        <p:spPr>
          <a:xfrm rot="10800000" flipV="1">
            <a:off x="6851076" y="1683329"/>
            <a:ext cx="55415" cy="1663650"/>
          </a:xfrm>
          <a:prstGeom prst="curvedConnector3">
            <a:avLst>
              <a:gd name="adj1" fmla="val 5125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6906490" y="3775732"/>
            <a:ext cx="12700" cy="1145005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No&quot; Symbol 48"/>
          <p:cNvSpPr/>
          <p:nvPr/>
        </p:nvSpPr>
        <p:spPr>
          <a:xfrm>
            <a:off x="8175916" y="3616250"/>
            <a:ext cx="306530" cy="20338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4942" y="6578443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255" y="335809"/>
            <a:ext cx="16486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Demo Project- Part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0492259">
            <a:off x="4242807" y="2236368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49617" y="3164290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346074">
            <a:off x="4408191" y="4136383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207818" y="5457219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3072825" y="5931870"/>
            <a:ext cx="900546" cy="4867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8483" y="4106258"/>
            <a:ext cx="0" cy="87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859889" y="6205962"/>
            <a:ext cx="1104984" cy="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817418" y="4102199"/>
            <a:ext cx="27709" cy="8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flipH="1">
            <a:off x="249386" y="4134878"/>
            <a:ext cx="519538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 flipH="1">
            <a:off x="1757222" y="6213569"/>
            <a:ext cx="1219198" cy="1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 flipH="1">
            <a:off x="803563" y="4233691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 flipH="1">
            <a:off x="1084111" y="3194414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3269673" y="6086090"/>
            <a:ext cx="88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4862945" y="4283770"/>
            <a:ext cx="1183982" cy="1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50923" y="5855718"/>
            <a:ext cx="2225633" cy="39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100247" y="5552662"/>
            <a:ext cx="2276309" cy="39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0723920" flipH="1">
            <a:off x="4896551" y="5481529"/>
            <a:ext cx="1183982" cy="1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JWT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 rot="20663106" flipH="1">
            <a:off x="4953926" y="5994325"/>
            <a:ext cx="121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48135" y="5377964"/>
            <a:ext cx="576119" cy="462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20723920" flipH="1">
            <a:off x="6501278" y="5405903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563014" y="3466492"/>
            <a:ext cx="576119" cy="462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20723920" flipH="1">
            <a:off x="6626644" y="3550946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80" name="Flowchart: Magnetic Disk 79"/>
          <p:cNvSpPr/>
          <p:nvPr/>
        </p:nvSpPr>
        <p:spPr>
          <a:xfrm>
            <a:off x="9964304" y="4433958"/>
            <a:ext cx="900546" cy="13678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10280072" y="5040028"/>
            <a:ext cx="72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83" name="Curved Connector 82"/>
          <p:cNvCxnSpPr/>
          <p:nvPr/>
        </p:nvCxnSpPr>
        <p:spPr>
          <a:xfrm>
            <a:off x="8624456" y="3346979"/>
            <a:ext cx="1339848" cy="11259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2"/>
          </p:cNvCxnSpPr>
          <p:nvPr/>
        </p:nvCxnSpPr>
        <p:spPr>
          <a:xfrm flipV="1">
            <a:off x="8624456" y="5117873"/>
            <a:ext cx="1339848" cy="169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6200000" flipH="1">
            <a:off x="9966066" y="3834684"/>
            <a:ext cx="763092" cy="135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flipH="1">
            <a:off x="9975273" y="3847458"/>
            <a:ext cx="114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 flipH="1">
            <a:off x="9185564" y="4287776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9243729" y="5202445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flipH="1">
            <a:off x="2150067" y="5936570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447805" y="306727"/>
            <a:ext cx="323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Contd.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6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1524</Words>
  <Application>Microsoft Office PowerPoint</Application>
  <PresentationFormat>Widescreen</PresentationFormat>
  <Paragraphs>478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of Demo 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Bhowmick, Krishnendu (Cognizant)</dc:creator>
  <cp:lastModifiedBy>Bhowmick, Krishnendu (Cognizant)</cp:lastModifiedBy>
  <cp:revision>257</cp:revision>
  <dcterms:created xsi:type="dcterms:W3CDTF">2019-12-18T06:12:13Z</dcterms:created>
  <dcterms:modified xsi:type="dcterms:W3CDTF">2020-01-14T11:25:04Z</dcterms:modified>
</cp:coreProperties>
</file>