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notesMasterIdLst>
    <p:notesMasterId r:id="rId11"/>
  </p:notesMasterIdLst>
  <p:sldIdLst>
    <p:sldId id="2368" r:id="rId2"/>
    <p:sldId id="2369" r:id="rId3"/>
    <p:sldId id="2378" r:id="rId4"/>
    <p:sldId id="2363" r:id="rId5"/>
    <p:sldId id="2376" r:id="rId6"/>
    <p:sldId id="2374" r:id="rId7"/>
    <p:sldId id="2377" r:id="rId8"/>
    <p:sldId id="2371" r:id="rId9"/>
    <p:sldId id="2372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A6673"/>
    <a:srgbClr val="D9E9EF"/>
    <a:srgbClr val="445469"/>
    <a:srgbClr val="FFE032"/>
    <a:srgbClr val="516A81"/>
    <a:srgbClr val="D96A0F"/>
    <a:srgbClr val="4B5F78"/>
    <a:srgbClr val="4B5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6202" autoAdjust="0"/>
  </p:normalViewPr>
  <p:slideViewPr>
    <p:cSldViewPr snapToGrid="0" snapToObjects="1">
      <p:cViewPr varScale="1">
        <p:scale>
          <a:sx n="35" d="100"/>
          <a:sy n="35" d="100"/>
        </p:scale>
        <p:origin x="516" y="48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57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0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953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680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3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12309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8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2" y="0"/>
            <a:ext cx="13297422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6891" y="574511"/>
            <a:ext cx="23140366" cy="14484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797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3391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976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5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767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129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440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089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7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474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017" r:id="rId15"/>
    <p:sldLayoutId id="2147484101" r:id="rId1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24chemicalresearch.com/download-sample/228660/global-royal-jelly-acid-forecast-market-2023-2030-824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6" b="7886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A667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153" y="3845859"/>
            <a:ext cx="23666387" cy="4717746"/>
          </a:xfrm>
          <a:prstGeom prst="rect">
            <a:avLst/>
          </a:prstGeom>
          <a:solidFill>
            <a:srgbClr val="0A6673"/>
          </a:solidFill>
          <a:ln>
            <a:solidFill>
              <a:srgbClr val="0A667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36" y="4938214"/>
            <a:ext cx="23209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Railway Lubricants </a:t>
            </a:r>
            <a:r>
              <a:rPr lang="en-US" sz="8000" b="1" dirty="0" smtClean="0">
                <a:solidFill>
                  <a:schemeClr val="bg1"/>
                </a:solidFill>
              </a:rPr>
              <a:t>Market Size, Price, Import, Export, volume 2024 to 2030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873" y="8888209"/>
            <a:ext cx="693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600" dirty="0"/>
              <a:t>Publishing </a:t>
            </a:r>
            <a:r>
              <a:rPr lang="en-US" sz="4800" b="1" spc="600" dirty="0" smtClean="0"/>
              <a:t>Year: </a:t>
            </a:r>
            <a:r>
              <a:rPr lang="en-US" sz="4800" b="1" dirty="0" smtClean="0"/>
              <a:t>2024</a:t>
            </a:r>
            <a:endParaRPr lang="en-US" sz="4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245791" y="12855660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www.24chemicalresearch.com</a:t>
            </a:r>
          </a:p>
        </p:txBody>
      </p:sp>
      <p:sp>
        <p:nvSpPr>
          <p:cNvPr id="19" name="Oval 18"/>
          <p:cNvSpPr/>
          <p:nvPr/>
        </p:nvSpPr>
        <p:spPr>
          <a:xfrm>
            <a:off x="9865676" y="393499"/>
            <a:ext cx="4598894" cy="45988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66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418" y="3845859"/>
            <a:ext cx="8913258" cy="242047"/>
          </a:xfrm>
          <a:prstGeom prst="rect">
            <a:avLst/>
          </a:prstGeom>
          <a:solidFill>
            <a:srgbClr val="FFE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511979" y="3845858"/>
            <a:ext cx="8913258" cy="242047"/>
          </a:xfrm>
          <a:prstGeom prst="rect">
            <a:avLst/>
          </a:prstGeom>
          <a:solidFill>
            <a:srgbClr val="FFE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71" y="2012788"/>
            <a:ext cx="4036105" cy="136031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2238" y="12855660"/>
            <a:ext cx="1634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+91 9169162030 (Asia)  |   +1(332) 2424 294 (Int'l)</a:t>
            </a:r>
            <a:r>
              <a:rPr lang="en-US" dirty="0" smtClean="0"/>
              <a:t>  </a:t>
            </a:r>
            <a:r>
              <a:rPr lang="en-US" dirty="0"/>
              <a:t>|   help@24chemicalresearch.com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355505" y="10883576"/>
            <a:ext cx="7666640" cy="1052895"/>
          </a:xfrm>
          <a:prstGeom prst="roundRect">
            <a:avLst/>
          </a:prstGeom>
          <a:solidFill>
            <a:srgbClr val="FFE032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A6673"/>
                </a:solidFill>
                <a:hlinkClick r:id="rId5"/>
              </a:rPr>
              <a:t>Download free Sample Report</a:t>
            </a:r>
            <a:endParaRPr lang="en-US" sz="4400" b="1" dirty="0">
              <a:solidFill>
                <a:srgbClr val="0A66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15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6301" y="954643"/>
            <a:ext cx="16574052" cy="1685988"/>
          </a:xfrm>
          <a:prstGeom prst="rect">
            <a:avLst/>
          </a:prstGeom>
          <a:solidFill>
            <a:srgbClr val="0A66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87206" y="497289"/>
            <a:ext cx="2600696" cy="2600696"/>
          </a:xfrm>
          <a:prstGeom prst="ellipse">
            <a:avLst/>
          </a:prstGeom>
          <a:solidFill>
            <a:srgbClr val="0A6673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64796" y="1295636"/>
            <a:ext cx="5075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Report  Studies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2" y="1066803"/>
            <a:ext cx="1579544" cy="1461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0252" y="3812196"/>
            <a:ext cx="219142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prime objective of this report is to provide the insights on the post COVID-19 impact  which will help market players in this field evaluate their business approaches.</a:t>
            </a:r>
          </a:p>
          <a:p>
            <a:endParaRPr lang="en-US" sz="4000" dirty="0"/>
          </a:p>
          <a:p>
            <a:r>
              <a:rPr lang="en-US" sz="4000" dirty="0"/>
              <a:t> Also, this report covers market segmentation by major market </a:t>
            </a:r>
            <a:r>
              <a:rPr lang="en-US" sz="4000" dirty="0" smtClean="0"/>
              <a:t>vendors, </a:t>
            </a:r>
            <a:r>
              <a:rPr lang="en-US" sz="4000" dirty="0"/>
              <a:t>types, applications/end users and geography(North America, East Asia, Europe, South Asia, Southeast Asia, Middle East, Africa, Oceania, South America).</a:t>
            </a:r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8245791" y="12855660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www.24chemicalresearch.com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238" y="12855660"/>
            <a:ext cx="1634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+91 9169162030 (Asia)  |   +1(646)-781-7170 (Int'l)  |   help@24chemicalresearch.com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701246" y="10529284"/>
            <a:ext cx="7138520" cy="1590619"/>
          </a:xfrm>
          <a:prstGeom prst="roundRect">
            <a:avLst/>
          </a:prstGeom>
          <a:solidFill>
            <a:srgbClr val="FFE032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A6673"/>
                </a:solidFill>
              </a:rPr>
              <a:t>Download Sample Report</a:t>
            </a:r>
          </a:p>
        </p:txBody>
      </p:sp>
    </p:spTree>
    <p:extLst>
      <p:ext uri="{BB962C8B-B14F-4D97-AF65-F5344CB8AC3E}">
        <p14:creationId xmlns:p14="http://schemas.microsoft.com/office/powerpoint/2010/main" val="352455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5A9A7DB-CC5B-423F-AE07-21BFFE99FD8B}"/>
              </a:ext>
            </a:extLst>
          </p:cNvPr>
          <p:cNvCxnSpPr>
            <a:cxnSpLocks/>
          </p:cNvCxnSpPr>
          <p:nvPr/>
        </p:nvCxnSpPr>
        <p:spPr>
          <a:xfrm flipV="1">
            <a:off x="1828324" y="8846498"/>
            <a:ext cx="20779603" cy="140633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4">
            <a:extLst>
              <a:ext uri="{FF2B5EF4-FFF2-40B4-BE49-F238E27FC236}">
                <a16:creationId xmlns:a16="http://schemas.microsoft.com/office/drawing/2014/main" xmlns="" id="{61CDADE7-68BD-4886-8E78-7F76297E2307}"/>
              </a:ext>
            </a:extLst>
          </p:cNvPr>
          <p:cNvGrpSpPr/>
          <p:nvPr/>
        </p:nvGrpSpPr>
        <p:grpSpPr>
          <a:xfrm>
            <a:off x="2468599" y="8150486"/>
            <a:ext cx="1295806" cy="2266066"/>
            <a:chOff x="1234621" y="3594272"/>
            <a:chExt cx="648072" cy="11333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D34BFDB3-553F-4C00-8194-E676A86B6875}"/>
                </a:ext>
              </a:extLst>
            </p:cNvPr>
            <p:cNvCxnSpPr/>
            <p:nvPr/>
          </p:nvCxnSpPr>
          <p:spPr>
            <a:xfrm flipV="1">
              <a:off x="1558657" y="3946745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57DD630C-4631-42AB-B573-B8D4CE935FBB}"/>
                </a:ext>
              </a:extLst>
            </p:cNvPr>
            <p:cNvSpPr/>
            <p:nvPr/>
          </p:nvSpPr>
          <p:spPr>
            <a:xfrm>
              <a:off x="1234621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F610E7B-506C-4EDC-AE2A-7A0D4295AC13}"/>
              </a:ext>
            </a:extLst>
          </p:cNvPr>
          <p:cNvCxnSpPr/>
          <p:nvPr/>
        </p:nvCxnSpPr>
        <p:spPr>
          <a:xfrm flipV="1">
            <a:off x="7612525" y="7228648"/>
            <a:ext cx="0" cy="1561303"/>
          </a:xfrm>
          <a:prstGeom prst="line">
            <a:avLst/>
          </a:prstGeom>
          <a:ln w="10160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278EA71-8379-4FFE-B92A-A3346EEA6C55}"/>
              </a:ext>
            </a:extLst>
          </p:cNvPr>
          <p:cNvSpPr/>
          <p:nvPr/>
        </p:nvSpPr>
        <p:spPr>
          <a:xfrm>
            <a:off x="6964622" y="8150487"/>
            <a:ext cx="1295806" cy="129580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E55125C-E55B-4D58-A6E5-058293A0513B}"/>
              </a:ext>
            </a:extLst>
          </p:cNvPr>
          <p:cNvSpPr/>
          <p:nvPr/>
        </p:nvSpPr>
        <p:spPr>
          <a:xfrm>
            <a:off x="11658147" y="8315160"/>
            <a:ext cx="1295806" cy="129580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2E37E48-D44D-4E96-8B6B-60716530A58D}"/>
              </a:ext>
            </a:extLst>
          </p:cNvPr>
          <p:cNvCxnSpPr/>
          <p:nvPr/>
        </p:nvCxnSpPr>
        <p:spPr>
          <a:xfrm flipV="1">
            <a:off x="16604571" y="7228648"/>
            <a:ext cx="0" cy="1561303"/>
          </a:xfrm>
          <a:prstGeom prst="line">
            <a:avLst/>
          </a:prstGeom>
          <a:ln w="101600">
            <a:solidFill>
              <a:schemeClr val="accent4">
                <a:lumMod val="9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F6DE759-C02B-4571-94BE-E47D32A575D1}"/>
              </a:ext>
            </a:extLst>
          </p:cNvPr>
          <p:cNvSpPr/>
          <p:nvPr/>
        </p:nvSpPr>
        <p:spPr>
          <a:xfrm>
            <a:off x="15956668" y="8150487"/>
            <a:ext cx="1295806" cy="129580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9932096-D3CB-471E-AD4B-FD6862CCB667}"/>
              </a:ext>
            </a:extLst>
          </p:cNvPr>
          <p:cNvCxnSpPr/>
          <p:nvPr/>
        </p:nvCxnSpPr>
        <p:spPr>
          <a:xfrm flipV="1">
            <a:off x="21100592" y="8855250"/>
            <a:ext cx="0" cy="1561303"/>
          </a:xfrm>
          <a:prstGeom prst="line">
            <a:avLst/>
          </a:prstGeom>
          <a:ln w="101600">
            <a:solidFill>
              <a:schemeClr val="accent5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7C14B85-43F7-43C8-B388-245103241109}"/>
              </a:ext>
            </a:extLst>
          </p:cNvPr>
          <p:cNvSpPr/>
          <p:nvPr/>
        </p:nvSpPr>
        <p:spPr>
          <a:xfrm>
            <a:off x="20452689" y="8159241"/>
            <a:ext cx="1295806" cy="129580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AD76CD5-3FE8-468B-921C-F260BEC3297A}"/>
              </a:ext>
            </a:extLst>
          </p:cNvPr>
          <p:cNvSpPr txBox="1"/>
          <p:nvPr/>
        </p:nvSpPr>
        <p:spPr>
          <a:xfrm>
            <a:off x="20020753" y="6887371"/>
            <a:ext cx="2159677" cy="8308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799" b="1" dirty="0" smtClean="0">
                <a:solidFill>
                  <a:schemeClr val="accent5"/>
                </a:solidFill>
                <a:latin typeface="Georgia" panose="02040502050405020303" pitchFamily="18" charset="0"/>
                <a:cs typeface="Arial" pitchFamily="34" charset="0"/>
              </a:rPr>
              <a:t>2030</a:t>
            </a:r>
            <a:endParaRPr lang="ko-KR" altLang="en-US" sz="4799" b="1" dirty="0">
              <a:solidFill>
                <a:schemeClr val="accent5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B4308F-90E9-4282-8A2D-EB3709066836}"/>
              </a:ext>
            </a:extLst>
          </p:cNvPr>
          <p:cNvSpPr txBox="1"/>
          <p:nvPr/>
        </p:nvSpPr>
        <p:spPr>
          <a:xfrm>
            <a:off x="18612143" y="5336905"/>
            <a:ext cx="4975042" cy="156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Expected to reach</a:t>
            </a:r>
          </a:p>
          <a:p>
            <a:pPr algn="ctr"/>
            <a:r>
              <a:rPr lang="en-US" altLang="ko-KR" sz="3199" b="1" dirty="0">
                <a:solidFill>
                  <a:srgbClr val="FE8D47"/>
                </a:solidFill>
                <a:latin typeface="Georgia" panose="02040502050405020303" pitchFamily="18" charset="0"/>
                <a:cs typeface="Arial" pitchFamily="34" charset="0"/>
              </a:rPr>
              <a:t>$xx million USD</a:t>
            </a:r>
          </a:p>
          <a:p>
            <a:pPr algn="ctr"/>
            <a:r>
              <a:rPr lang="en-US" altLang="ko-KR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by the end of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DA7F119-31B3-4E6F-84DA-72E118D0D77A}"/>
              </a:ext>
            </a:extLst>
          </p:cNvPr>
          <p:cNvSpPr txBox="1"/>
          <p:nvPr/>
        </p:nvSpPr>
        <p:spPr>
          <a:xfrm>
            <a:off x="2036664" y="6896125"/>
            <a:ext cx="2159677" cy="8308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799" b="1" dirty="0" smtClean="0">
                <a:solidFill>
                  <a:schemeClr val="accent1"/>
                </a:solidFill>
                <a:latin typeface="Georgia" panose="02040502050405020303" pitchFamily="18" charset="0"/>
                <a:cs typeface="Arial" pitchFamily="34" charset="0"/>
              </a:rPr>
              <a:t>2024</a:t>
            </a:r>
            <a:endParaRPr lang="en-US" altLang="ko-KR" sz="4799" b="1" dirty="0">
              <a:solidFill>
                <a:schemeClr val="accent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045AC74-1E4B-466B-8623-0B6053CD7754}"/>
              </a:ext>
            </a:extLst>
          </p:cNvPr>
          <p:cNvSpPr txBox="1"/>
          <p:nvPr/>
        </p:nvSpPr>
        <p:spPr>
          <a:xfrm>
            <a:off x="1009389" y="10702290"/>
            <a:ext cx="4214226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99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Base </a:t>
            </a:r>
            <a:r>
              <a:rPr lang="en-US" altLang="ko-KR" sz="2799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year</a:t>
            </a:r>
            <a:endParaRPr lang="ko-KR" altLang="en-US" sz="2799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913330" y="7181785"/>
            <a:ext cx="33753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904190" y="7228647"/>
            <a:ext cx="33753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205370A-6D52-4BC8-80B3-13AA577C478F}"/>
              </a:ext>
            </a:extLst>
          </p:cNvPr>
          <p:cNvSpPr txBox="1"/>
          <p:nvPr/>
        </p:nvSpPr>
        <p:spPr>
          <a:xfrm>
            <a:off x="10376362" y="6777461"/>
            <a:ext cx="3759851" cy="70775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999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Forecast</a:t>
            </a:r>
            <a:r>
              <a:rPr lang="en-US" altLang="ko-KR" sz="3999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 year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20763375" y="8452735"/>
            <a:ext cx="674430" cy="6744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399"/>
          </a:p>
        </p:txBody>
      </p:sp>
      <p:sp>
        <p:nvSpPr>
          <p:cNvPr id="51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2820036" y="8428963"/>
            <a:ext cx="592932" cy="747611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grpSp>
        <p:nvGrpSpPr>
          <p:cNvPr id="52" name="Google Shape;582;p39"/>
          <p:cNvGrpSpPr/>
          <p:nvPr/>
        </p:nvGrpSpPr>
        <p:grpSpPr>
          <a:xfrm>
            <a:off x="7260410" y="8452734"/>
            <a:ext cx="704231" cy="667498"/>
            <a:chOff x="5300400" y="3670175"/>
            <a:chExt cx="421300" cy="399325"/>
          </a:xfrm>
          <a:solidFill>
            <a:schemeClr val="bg1">
              <a:lumMod val="85000"/>
            </a:schemeClr>
          </a:solidFill>
        </p:grpSpPr>
        <p:sp>
          <p:nvSpPr>
            <p:cNvPr id="53" name="Google Shape;58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54" name="Google Shape;58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55" name="Google Shape;58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56" name="Google Shape;58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57" name="Google Shape;58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</p:grpSp>
      <p:grpSp>
        <p:nvGrpSpPr>
          <p:cNvPr id="58" name="Google Shape;582;p39"/>
          <p:cNvGrpSpPr/>
          <p:nvPr/>
        </p:nvGrpSpPr>
        <p:grpSpPr>
          <a:xfrm>
            <a:off x="11763063" y="8520928"/>
            <a:ext cx="704231" cy="667498"/>
            <a:chOff x="5300400" y="3670175"/>
            <a:chExt cx="421300" cy="399325"/>
          </a:xfrm>
          <a:solidFill>
            <a:schemeClr val="bg1">
              <a:lumMod val="65000"/>
            </a:schemeClr>
          </a:solidFill>
        </p:grpSpPr>
        <p:sp>
          <p:nvSpPr>
            <p:cNvPr id="59" name="Google Shape;58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60" name="Google Shape;58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61" name="Google Shape;58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62" name="Google Shape;58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63" name="Google Shape;58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</p:grpSp>
      <p:grpSp>
        <p:nvGrpSpPr>
          <p:cNvPr id="64" name="Google Shape;582;p39"/>
          <p:cNvGrpSpPr/>
          <p:nvPr/>
        </p:nvGrpSpPr>
        <p:grpSpPr>
          <a:xfrm>
            <a:off x="16267993" y="8516089"/>
            <a:ext cx="704231" cy="667498"/>
            <a:chOff x="5300400" y="3670175"/>
            <a:chExt cx="421300" cy="3993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" name="Google Shape;58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66" name="Google Shape;58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67" name="Google Shape;58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68" name="Google Shape;58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  <p:sp>
          <p:nvSpPr>
            <p:cNvPr id="69" name="Google Shape;58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02" tIns="182802" rIns="182802" bIns="182802" anchor="ctr" anchorCtr="0">
              <a:noAutofit/>
            </a:bodyPr>
            <a:lstStyle/>
            <a:p>
              <a:endParaRPr sz="7198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7205370A-6D52-4BC8-80B3-13AA577C478F}"/>
              </a:ext>
            </a:extLst>
          </p:cNvPr>
          <p:cNvSpPr txBox="1"/>
          <p:nvPr/>
        </p:nvSpPr>
        <p:spPr>
          <a:xfrm>
            <a:off x="6809977" y="11706273"/>
            <a:ext cx="1180216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398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itchFamily="34" charset="0"/>
              </a:rPr>
              <a:t>CAGR of </a:t>
            </a:r>
            <a:r>
              <a:rPr lang="en-US" altLang="ko-KR" sz="6600" b="1" dirty="0">
                <a:solidFill>
                  <a:srgbClr val="FF0000"/>
                </a:solidFill>
              </a:rPr>
              <a:t>3.3</a:t>
            </a:r>
            <a:r>
              <a:rPr lang="en-US" altLang="ko-KR" sz="6398" b="1" dirty="0" smtClean="0">
                <a:solidFill>
                  <a:srgbClr val="FF0000"/>
                </a:solidFill>
                <a:latin typeface="Georgia" panose="02040502050405020303" pitchFamily="18" charset="0"/>
                <a:cs typeface="Arial" pitchFamily="34" charset="0"/>
              </a:rPr>
              <a:t>% </a:t>
            </a:r>
            <a:r>
              <a:rPr lang="en-US" altLang="ko-KR" sz="6398" dirty="0" smtClean="0">
                <a:latin typeface="Georgia" panose="02040502050405020303" pitchFamily="18" charset="0"/>
                <a:cs typeface="Arial" pitchFamily="34" charset="0"/>
              </a:rPr>
              <a:t>(2024 -2030)</a:t>
            </a:r>
            <a:endParaRPr lang="en-US" altLang="ko-KR" sz="6398" dirty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86301" y="954643"/>
            <a:ext cx="16574052" cy="1685988"/>
          </a:xfrm>
          <a:prstGeom prst="rect">
            <a:avLst/>
          </a:prstGeom>
          <a:solidFill>
            <a:srgbClr val="0A66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7206" y="497289"/>
            <a:ext cx="2600696" cy="2600696"/>
          </a:xfrm>
          <a:prstGeom prst="ellipse">
            <a:avLst/>
          </a:prstGeom>
          <a:solidFill>
            <a:srgbClr val="0A6673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664796" y="1295636"/>
            <a:ext cx="5075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Market Value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2" y="1066803"/>
            <a:ext cx="1579544" cy="146166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175148" y="3097985"/>
            <a:ext cx="22502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global Railway Lubricants market was valued at US$ 321.6 million in 2023 and is projected to reach US$ 403.9 million by 2030, at a CAGR of 3.3% during the forecast period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968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17695"/>
          <a:stretch>
            <a:fillRect/>
          </a:stretch>
        </p:blipFill>
        <p:spPr/>
      </p:pic>
      <p:sp>
        <p:nvSpPr>
          <p:cNvPr id="54" name="Rectangle 13"/>
          <p:cNvSpPr/>
          <p:nvPr/>
        </p:nvSpPr>
        <p:spPr>
          <a:xfrm>
            <a:off x="-178932" y="0"/>
            <a:ext cx="132974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493850" y="743713"/>
            <a:ext cx="9086590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KEY STAKEHOLDERS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3118490" y="3142854"/>
            <a:ext cx="9609441" cy="8844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A6673"/>
                </a:solidFill>
                <a:latin typeface="+mj-lt"/>
              </a:rPr>
              <a:t>Global </a:t>
            </a:r>
            <a:r>
              <a:rPr lang="en-US" sz="3600" b="1" dirty="0" smtClean="0">
                <a:solidFill>
                  <a:srgbClr val="0A6673"/>
                </a:solidFill>
                <a:latin typeface="+mj-lt"/>
              </a:rPr>
              <a:t>Railway Lubricants  </a:t>
            </a:r>
            <a:r>
              <a:rPr lang="en-US" sz="3600" b="1" dirty="0" smtClean="0">
                <a:solidFill>
                  <a:srgbClr val="0A6673"/>
                </a:solidFill>
                <a:latin typeface="+mj-lt"/>
              </a:rPr>
              <a:t>Market Manufacturers</a:t>
            </a:r>
            <a:endParaRPr lang="en-US" sz="3600" b="1" dirty="0">
              <a:solidFill>
                <a:srgbClr val="0A6673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630640" y="3105118"/>
            <a:ext cx="1170792" cy="1170792"/>
          </a:xfrm>
          <a:prstGeom prst="ellipse">
            <a:avLst/>
          </a:prstGeom>
          <a:solidFill>
            <a:srgbClr val="FFE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6673"/>
                </a:solidFill>
                <a:latin typeface="Open Sans Regular" charset="0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638122" y="2099013"/>
            <a:ext cx="4273360" cy="242047"/>
          </a:xfrm>
          <a:prstGeom prst="rect">
            <a:avLst/>
          </a:prstGeom>
          <a:solidFill>
            <a:srgbClr val="FFE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12359181" y="5374937"/>
            <a:ext cx="11128058" cy="15492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A6673"/>
                </a:solidFill>
                <a:latin typeface="+mj-lt"/>
              </a:rPr>
              <a:t>Global </a:t>
            </a:r>
            <a:r>
              <a:rPr lang="de-DE" sz="3600" b="1" dirty="0">
                <a:solidFill>
                  <a:srgbClr val="0A6673"/>
                </a:solidFill>
                <a:latin typeface="+mj-lt"/>
              </a:rPr>
              <a:t> </a:t>
            </a:r>
            <a:r>
              <a:rPr lang="de-DE" sz="3600" b="1" dirty="0" smtClean="0">
                <a:solidFill>
                  <a:srgbClr val="0A6673"/>
                </a:solidFill>
                <a:latin typeface="+mj-lt"/>
              </a:rPr>
              <a:t>Railway Lubricants  </a:t>
            </a:r>
            <a:r>
              <a:rPr lang="en-US" sz="3600" b="1" dirty="0" smtClean="0">
                <a:solidFill>
                  <a:srgbClr val="0A6673"/>
                </a:solidFill>
                <a:latin typeface="+mj-lt"/>
              </a:rPr>
              <a:t>Market Distributors</a:t>
            </a:r>
            <a:r>
              <a:rPr lang="en-US" sz="3600" b="1" dirty="0">
                <a:solidFill>
                  <a:srgbClr val="0A6673"/>
                </a:solidFill>
                <a:latin typeface="+mj-lt"/>
              </a:rPr>
              <a:t>/ Traders/Wholesalers </a:t>
            </a:r>
          </a:p>
        </p:txBody>
      </p:sp>
      <p:sp>
        <p:nvSpPr>
          <p:cNvPr id="57" name="Oval 56"/>
          <p:cNvSpPr/>
          <p:nvPr/>
        </p:nvSpPr>
        <p:spPr>
          <a:xfrm>
            <a:off x="10949323" y="5279198"/>
            <a:ext cx="1170792" cy="1170792"/>
          </a:xfrm>
          <a:prstGeom prst="ellipse">
            <a:avLst/>
          </a:prstGeom>
          <a:solidFill>
            <a:srgbClr val="FFE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6673"/>
                </a:solidFill>
                <a:latin typeface="Open Sans Regular" charset="0"/>
              </a:rPr>
              <a:t>2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11630640" y="7361515"/>
            <a:ext cx="12580263" cy="8844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A6673"/>
                </a:solidFill>
                <a:latin typeface="+mj-lt"/>
              </a:rPr>
              <a:t>Global </a:t>
            </a:r>
            <a:r>
              <a:rPr lang="de-DE" sz="3600" b="1" dirty="0" smtClean="0">
                <a:solidFill>
                  <a:srgbClr val="0A6673"/>
                </a:solidFill>
                <a:latin typeface="+mj-lt"/>
              </a:rPr>
              <a:t> </a:t>
            </a:r>
            <a:r>
              <a:rPr lang="de-DE" sz="3600" b="1" dirty="0" smtClean="0">
                <a:solidFill>
                  <a:srgbClr val="0A6673"/>
                </a:solidFill>
                <a:latin typeface="+mj-lt"/>
              </a:rPr>
              <a:t>Railway Lubricants  </a:t>
            </a:r>
            <a:r>
              <a:rPr lang="en-US" sz="3600" b="1" dirty="0" smtClean="0">
                <a:solidFill>
                  <a:srgbClr val="0A6673"/>
                </a:solidFill>
                <a:latin typeface="+mj-lt"/>
              </a:rPr>
              <a:t>Market Manufacturers</a:t>
            </a:r>
            <a:endParaRPr lang="en-US" sz="4000" b="1" dirty="0">
              <a:solidFill>
                <a:srgbClr val="0A6673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404594" y="7453278"/>
            <a:ext cx="1170792" cy="1170792"/>
          </a:xfrm>
          <a:prstGeom prst="ellipse">
            <a:avLst/>
          </a:prstGeom>
          <a:solidFill>
            <a:srgbClr val="FFE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6673"/>
                </a:solidFill>
                <a:latin typeface="Open Sans Regular" charset="0"/>
              </a:rPr>
              <a:t>3</a:t>
            </a: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1002219" y="9146330"/>
            <a:ext cx="10309501" cy="15492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A6673"/>
                </a:solidFill>
                <a:latin typeface="+mj-lt"/>
              </a:rPr>
              <a:t>Global  </a:t>
            </a:r>
            <a:r>
              <a:rPr lang="de-DE" sz="3600" b="1" dirty="0" smtClean="0">
                <a:solidFill>
                  <a:srgbClr val="0A6673"/>
                </a:solidFill>
                <a:latin typeface="+mj-lt"/>
              </a:rPr>
              <a:t>Railway Lubricants  </a:t>
            </a:r>
            <a:r>
              <a:rPr lang="en-US" sz="3600" b="1" dirty="0" smtClean="0">
                <a:solidFill>
                  <a:srgbClr val="0A6673"/>
                </a:solidFill>
                <a:latin typeface="+mj-lt"/>
              </a:rPr>
              <a:t>Market Industry </a:t>
            </a:r>
            <a:r>
              <a:rPr lang="en-US" sz="3600" b="1" dirty="0">
                <a:solidFill>
                  <a:srgbClr val="0A6673"/>
                </a:solidFill>
                <a:latin typeface="+mj-lt"/>
              </a:rPr>
              <a:t>Association</a:t>
            </a:r>
          </a:p>
        </p:txBody>
      </p:sp>
      <p:sp>
        <p:nvSpPr>
          <p:cNvPr id="61" name="Oval 60"/>
          <p:cNvSpPr/>
          <p:nvPr/>
        </p:nvSpPr>
        <p:spPr>
          <a:xfrm>
            <a:off x="9819769" y="9335539"/>
            <a:ext cx="1170792" cy="1170792"/>
          </a:xfrm>
          <a:prstGeom prst="ellipse">
            <a:avLst/>
          </a:prstGeom>
          <a:solidFill>
            <a:srgbClr val="FFE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6673"/>
                </a:solidFill>
                <a:latin typeface="Open Sans Regular" charset="0"/>
              </a:rPr>
              <a:t>4</a:t>
            </a: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0452679" y="11244985"/>
            <a:ext cx="9609441" cy="8844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A6673"/>
                </a:solidFill>
                <a:latin typeface="+mj-lt"/>
              </a:rPr>
              <a:t>Downstream Vendors</a:t>
            </a:r>
          </a:p>
        </p:txBody>
      </p:sp>
      <p:sp>
        <p:nvSpPr>
          <p:cNvPr id="63" name="Oval 62"/>
          <p:cNvSpPr/>
          <p:nvPr/>
        </p:nvSpPr>
        <p:spPr>
          <a:xfrm>
            <a:off x="9281887" y="11217800"/>
            <a:ext cx="1170792" cy="1170792"/>
          </a:xfrm>
          <a:prstGeom prst="ellipse">
            <a:avLst/>
          </a:prstGeom>
          <a:solidFill>
            <a:srgbClr val="FFE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6673"/>
                </a:solidFill>
                <a:latin typeface="Open Sans Regular" charset="0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245791" y="12855660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www.24chemicalresearch.com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701246" y="10897487"/>
            <a:ext cx="7138520" cy="1321128"/>
          </a:xfrm>
          <a:prstGeom prst="roundRect">
            <a:avLst/>
          </a:prstGeom>
          <a:solidFill>
            <a:srgbClr val="FFE032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A6673"/>
                </a:solidFill>
              </a:rPr>
              <a:t>Download Sample Report</a:t>
            </a:r>
          </a:p>
        </p:txBody>
      </p:sp>
    </p:spTree>
    <p:extLst>
      <p:ext uri="{BB962C8B-B14F-4D97-AF65-F5344CB8AC3E}">
        <p14:creationId xmlns:p14="http://schemas.microsoft.com/office/powerpoint/2010/main" val="957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1769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2811856" y="1691992"/>
            <a:ext cx="906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TABLE OF CONTENTS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86496" y="7235341"/>
            <a:ext cx="7138520" cy="1590619"/>
          </a:xfrm>
          <a:prstGeom prst="roundRect">
            <a:avLst/>
          </a:prstGeom>
          <a:solidFill>
            <a:srgbClr val="FFE032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A6673"/>
                </a:solidFill>
              </a:rPr>
              <a:t>Download Sample Report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5019820-2EF3-4DF5-848B-8B8514F82824}"/>
              </a:ext>
            </a:extLst>
          </p:cNvPr>
          <p:cNvSpPr/>
          <p:nvPr/>
        </p:nvSpPr>
        <p:spPr>
          <a:xfrm>
            <a:off x="12180157" y="3064859"/>
            <a:ext cx="119845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Chapter 1 Industry Overview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Chapter  2  Global </a:t>
            </a:r>
            <a:r>
              <a:rPr lang="en-US" sz="4000" dirty="0" smtClean="0"/>
              <a:t> </a:t>
            </a:r>
            <a:r>
              <a:rPr lang="de-DE" sz="4000" dirty="0" smtClean="0"/>
              <a:t>Railway Lubricants  </a:t>
            </a:r>
            <a:r>
              <a:rPr lang="en-US" sz="4000" dirty="0" smtClean="0"/>
              <a:t>Market Size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Chapter 3  </a:t>
            </a:r>
            <a:r>
              <a:rPr lang="en-US" sz="4000" dirty="0" smtClean="0"/>
              <a:t>Railway Lubricants  </a:t>
            </a:r>
            <a:r>
              <a:rPr lang="en-US" sz="4000" dirty="0" smtClean="0"/>
              <a:t>Market </a:t>
            </a:r>
            <a:r>
              <a:rPr lang="en-US" sz="4000" dirty="0"/>
              <a:t>Analysis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Chapter 4 Global </a:t>
            </a:r>
            <a:r>
              <a:rPr lang="de-DE" sz="4000" dirty="0" smtClean="0"/>
              <a:t>Railway Lubricants  </a:t>
            </a:r>
            <a:r>
              <a:rPr lang="en-US" sz="4000" dirty="0" smtClean="0"/>
              <a:t>Markets, 2022 &amp; 2030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Know </a:t>
            </a:r>
            <a:r>
              <a:rPr lang="en-US" sz="4000" dirty="0"/>
              <a:t>more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9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2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5" r="17695"/>
          <a:stretch>
            <a:fillRect/>
          </a:stretch>
        </p:blipFill>
        <p:spPr>
          <a:xfrm>
            <a:off x="-483908" y="0"/>
            <a:ext cx="13097249" cy="13716000"/>
          </a:xfrm>
        </p:spPr>
      </p:pic>
      <p:sp>
        <p:nvSpPr>
          <p:cNvPr id="7" name="Rectangle 6"/>
          <p:cNvSpPr/>
          <p:nvPr/>
        </p:nvSpPr>
        <p:spPr>
          <a:xfrm>
            <a:off x="12947649" y="1705919"/>
            <a:ext cx="109881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/>
              <a:t>Global </a:t>
            </a:r>
            <a:r>
              <a:rPr lang="en-US" sz="6000" b="1" dirty="0" smtClean="0"/>
              <a:t>Railway Lubricants  </a:t>
            </a:r>
            <a:r>
              <a:rPr lang="en-US" sz="6000" b="1" dirty="0" smtClean="0"/>
              <a:t>market By Applications</a:t>
            </a:r>
            <a:endParaRPr lang="en-US" sz="6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96331" y="7235341"/>
            <a:ext cx="7138520" cy="1590619"/>
          </a:xfrm>
          <a:prstGeom prst="roundRect">
            <a:avLst/>
          </a:prstGeom>
          <a:solidFill>
            <a:srgbClr val="FFE032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A6673"/>
                </a:solidFill>
              </a:rPr>
              <a:t>Download Sample Report</a:t>
            </a:r>
          </a:p>
        </p:txBody>
      </p:sp>
    </p:spTree>
    <p:extLst>
      <p:ext uri="{BB962C8B-B14F-4D97-AF65-F5344CB8AC3E}">
        <p14:creationId xmlns:p14="http://schemas.microsoft.com/office/powerpoint/2010/main" val="128861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">
            <a:extLst>
              <a:ext uri="{FF2B5EF4-FFF2-40B4-BE49-F238E27FC236}">
                <a16:creationId xmlns:a16="http://schemas.microsoft.com/office/drawing/2014/main" xmlns="" id="{DF98F529-7397-434E-AEA8-28764EF15375}"/>
              </a:ext>
            </a:extLst>
          </p:cNvPr>
          <p:cNvGrpSpPr/>
          <p:nvPr/>
        </p:nvGrpSpPr>
        <p:grpSpPr>
          <a:xfrm>
            <a:off x="8950648" y="4451208"/>
            <a:ext cx="8328617" cy="41004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xmlns="" id="{9FD13CA0-1AC9-4B68-8925-F26B70F94A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xmlns="" id="{560DDDB8-A94B-4CD1-BD2D-85C707BDE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xmlns="" id="{053A0E78-3DBB-4CB9-B328-A3CE14FDC6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xmlns="" id="{67D42516-99C8-4E76-9978-79F213C46C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F701D49-4E47-40D3-B41D-EF2BE89FBBD8}"/>
              </a:ext>
            </a:extLst>
          </p:cNvPr>
          <p:cNvGrpSpPr/>
          <p:nvPr/>
        </p:nvGrpSpPr>
        <p:grpSpPr>
          <a:xfrm>
            <a:off x="11523437" y="4385334"/>
            <a:ext cx="1089904" cy="1288943"/>
            <a:chOff x="2483768" y="3040338"/>
            <a:chExt cx="532678" cy="5326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0BF84C5-7C1D-4BB8-89EB-DA06C86BBFE1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F7FFCE4-1337-45F5-9F95-3EB34939FC41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6920072-8CFC-4CF0-8456-6168B3CCABDA}"/>
              </a:ext>
            </a:extLst>
          </p:cNvPr>
          <p:cNvGrpSpPr/>
          <p:nvPr/>
        </p:nvGrpSpPr>
        <p:grpSpPr>
          <a:xfrm>
            <a:off x="15750658" y="6578266"/>
            <a:ext cx="976463" cy="937327"/>
            <a:chOff x="2483768" y="3040338"/>
            <a:chExt cx="532678" cy="532678"/>
          </a:xfrm>
          <a:solidFill>
            <a:schemeClr val="accent3">
              <a:alpha val="7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E3E4ABFA-AC4C-44A0-AF9B-0E70D1E51881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4">
                <a:lumMod val="9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AF526F0-3C3C-47F5-8AE0-E7B433C68CD5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4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FCE175C-E068-4247-9B82-6764589E7076}"/>
              </a:ext>
            </a:extLst>
          </p:cNvPr>
          <p:cNvGrpSpPr/>
          <p:nvPr/>
        </p:nvGrpSpPr>
        <p:grpSpPr>
          <a:xfrm>
            <a:off x="10910591" y="6225250"/>
            <a:ext cx="1197477" cy="979761"/>
            <a:chOff x="2483768" y="3040338"/>
            <a:chExt cx="532678" cy="53267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3E421B7-96D8-45AF-A20C-E0700C491F8F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F33191BE-32D1-4629-9A4B-84A293070000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EEDE2CF-B3E4-43E5-ACD3-4B60692534E8}"/>
              </a:ext>
            </a:extLst>
          </p:cNvPr>
          <p:cNvGrpSpPr/>
          <p:nvPr/>
        </p:nvGrpSpPr>
        <p:grpSpPr>
          <a:xfrm>
            <a:off x="14440549" y="6253508"/>
            <a:ext cx="1096524" cy="1152047"/>
            <a:chOff x="2483768" y="3040338"/>
            <a:chExt cx="532678" cy="53267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FB5BC744-CBE0-4173-BEE5-771F48A11F28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51D9C99-46CD-4A1B-96E6-3F15ED3C06EA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Elbow Connector 29">
            <a:extLst>
              <a:ext uri="{FF2B5EF4-FFF2-40B4-BE49-F238E27FC236}">
                <a16:creationId xmlns:a16="http://schemas.microsoft.com/office/drawing/2014/main" xmlns="" id="{18C4A7EF-4DAA-4EB5-96D1-682D9F1E4A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51237" y="6681989"/>
            <a:ext cx="5342487" cy="35923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3">
            <a:extLst>
              <a:ext uri="{FF2B5EF4-FFF2-40B4-BE49-F238E27FC236}">
                <a16:creationId xmlns:a16="http://schemas.microsoft.com/office/drawing/2014/main" xmlns="" id="{BEF87EE6-1278-4452-8EB6-62F7261569C1}"/>
              </a:ext>
            </a:extLst>
          </p:cNvPr>
          <p:cNvGrpSpPr/>
          <p:nvPr/>
        </p:nvGrpSpPr>
        <p:grpSpPr>
          <a:xfrm>
            <a:off x="3570487" y="2112896"/>
            <a:ext cx="4618778" cy="1403603"/>
            <a:chOff x="-1474639" y="115687"/>
            <a:chExt cx="4618778" cy="14036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7CBBD4E-4DF3-47FC-A711-77B635D7F245}"/>
                </a:ext>
              </a:extLst>
            </p:cNvPr>
            <p:cNvSpPr txBox="1"/>
            <p:nvPr/>
          </p:nvSpPr>
          <p:spPr>
            <a:xfrm>
              <a:off x="-966901" y="749849"/>
              <a:ext cx="252000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2"/>
                  </a:solidFill>
                </a:rPr>
                <a:t>Content A</a:t>
              </a:r>
              <a:endParaRPr lang="ko-KR" altLang="en-US" sz="44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D3EFCF4-B9C9-4A94-9BCE-2DAEFD875FB9}"/>
                </a:ext>
              </a:extLst>
            </p:cNvPr>
            <p:cNvSpPr txBox="1"/>
            <p:nvPr/>
          </p:nvSpPr>
          <p:spPr>
            <a:xfrm>
              <a:off x="-1474639" y="115687"/>
              <a:ext cx="4618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      United States</a:t>
              </a: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xmlns="" id="{A3562F93-5649-4370-9BE5-CC0FBC1E6722}"/>
              </a:ext>
            </a:extLst>
          </p:cNvPr>
          <p:cNvGrpSpPr/>
          <p:nvPr/>
        </p:nvGrpSpPr>
        <p:grpSpPr>
          <a:xfrm>
            <a:off x="3499326" y="8833189"/>
            <a:ext cx="2591161" cy="1745697"/>
            <a:chOff x="4180971" y="8366230"/>
            <a:chExt cx="2591161" cy="17456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F18AC30-C71C-4C72-A314-1B4B38C95E14}"/>
                </a:ext>
              </a:extLst>
            </p:cNvPr>
            <p:cNvSpPr txBox="1"/>
            <p:nvPr/>
          </p:nvSpPr>
          <p:spPr>
            <a:xfrm>
              <a:off x="4252132" y="8366230"/>
              <a:ext cx="25200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Content</a:t>
              </a:r>
              <a:r>
                <a:rPr lang="en-US" altLang="ko-KR" sz="2400" b="1" dirty="0">
                  <a:solidFill>
                    <a:schemeClr val="accent1"/>
                  </a:solidFill>
                </a:rPr>
                <a:t> </a:t>
              </a:r>
              <a:r>
                <a:rPr lang="en-US" altLang="ko-KR" b="1" dirty="0">
                  <a:solidFill>
                    <a:schemeClr val="accent1"/>
                  </a:solidFill>
                </a:rPr>
                <a:t>B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F224B81-53D7-41D6-89D6-DF981548EA51}"/>
                </a:ext>
              </a:extLst>
            </p:cNvPr>
            <p:cNvSpPr txBox="1"/>
            <p:nvPr/>
          </p:nvSpPr>
          <p:spPr>
            <a:xfrm>
              <a:off x="4180971" y="9188597"/>
              <a:ext cx="25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Japan</a:t>
              </a:r>
            </a:p>
          </p:txBody>
        </p:sp>
      </p:grpSp>
      <p:grpSp>
        <p:nvGrpSpPr>
          <p:cNvPr id="27" name="그룹 4">
            <a:extLst>
              <a:ext uri="{FF2B5EF4-FFF2-40B4-BE49-F238E27FC236}">
                <a16:creationId xmlns:a16="http://schemas.microsoft.com/office/drawing/2014/main" xmlns="" id="{03D73DD4-FFE3-4624-A465-56DA561503C9}"/>
              </a:ext>
            </a:extLst>
          </p:cNvPr>
          <p:cNvGrpSpPr/>
          <p:nvPr/>
        </p:nvGrpSpPr>
        <p:grpSpPr>
          <a:xfrm>
            <a:off x="17335148" y="2036521"/>
            <a:ext cx="2525431" cy="2010505"/>
            <a:chOff x="15487001" y="3410653"/>
            <a:chExt cx="2525431" cy="20105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CA2ECC6-BB10-4BF9-B026-DBFBD578B77B}"/>
                </a:ext>
              </a:extLst>
            </p:cNvPr>
            <p:cNvSpPr txBox="1"/>
            <p:nvPr/>
          </p:nvSpPr>
          <p:spPr>
            <a:xfrm>
              <a:off x="15487001" y="3410653"/>
              <a:ext cx="2520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Content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4000" b="1" dirty="0">
                  <a:solidFill>
                    <a:srgbClr val="FF0000"/>
                  </a:solidFill>
                </a:rPr>
                <a:t>C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16B48B1-249F-4507-B7AE-F69EC1A25067}"/>
                </a:ext>
              </a:extLst>
            </p:cNvPr>
            <p:cNvSpPr txBox="1"/>
            <p:nvPr/>
          </p:nvSpPr>
          <p:spPr>
            <a:xfrm>
              <a:off x="15492432" y="4343940"/>
              <a:ext cx="2520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China</a:t>
              </a:r>
            </a:p>
            <a:p>
              <a:r>
                <a:rPr lang="en-US" sz="1200" dirty="0"/>
                <a:t/>
              </a:r>
              <a:br>
                <a:rPr lang="en-US" sz="1200" dirty="0"/>
              </a:b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7">
            <a:extLst>
              <a:ext uri="{FF2B5EF4-FFF2-40B4-BE49-F238E27FC236}">
                <a16:creationId xmlns:a16="http://schemas.microsoft.com/office/drawing/2014/main" xmlns="" id="{E829B0E7-5314-49DB-8B13-6658AB79E579}"/>
              </a:ext>
            </a:extLst>
          </p:cNvPr>
          <p:cNvGrpSpPr/>
          <p:nvPr/>
        </p:nvGrpSpPr>
        <p:grpSpPr>
          <a:xfrm>
            <a:off x="18356029" y="6085998"/>
            <a:ext cx="2658147" cy="1920042"/>
            <a:chOff x="15764564" y="7266237"/>
            <a:chExt cx="2658147" cy="19200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BBB3B1C-EB13-4D55-8D73-93AFCC8AC601}"/>
                </a:ext>
              </a:extLst>
            </p:cNvPr>
            <p:cNvSpPr txBox="1"/>
            <p:nvPr/>
          </p:nvSpPr>
          <p:spPr>
            <a:xfrm>
              <a:off x="15764564" y="7266237"/>
              <a:ext cx="25200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2">
                      <a:lumMod val="75000"/>
                    </a:schemeClr>
                  </a:solidFill>
                </a:rPr>
                <a:t>Content D</a:t>
              </a:r>
              <a:endParaRPr lang="ko-KR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7AB1E6-903B-4109-8C5B-F797FA593004}"/>
                </a:ext>
              </a:extLst>
            </p:cNvPr>
            <p:cNvSpPr txBox="1"/>
            <p:nvPr/>
          </p:nvSpPr>
          <p:spPr>
            <a:xfrm>
              <a:off x="15902711" y="8109061"/>
              <a:ext cx="2520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Europe</a:t>
              </a:r>
            </a:p>
            <a:p>
              <a:r>
                <a:rPr lang="en-US" sz="1200" dirty="0"/>
                <a:t/>
              </a:r>
              <a:br>
                <a:rPr lang="en-US" sz="1200" dirty="0"/>
              </a:b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3" name="Elbow Connector 29">
            <a:extLst>
              <a:ext uri="{FF2B5EF4-FFF2-40B4-BE49-F238E27FC236}">
                <a16:creationId xmlns:a16="http://schemas.microsoft.com/office/drawing/2014/main" xmlns="" id="{8C16E8FD-1C50-4789-A9B9-4FDF41D3560D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>
            <a:off x="7363187" y="2417115"/>
            <a:ext cx="4467491" cy="261269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>
            <a:extLst>
              <a:ext uri="{FF2B5EF4-FFF2-40B4-BE49-F238E27FC236}">
                <a16:creationId xmlns:a16="http://schemas.microsoft.com/office/drawing/2014/main" xmlns="" id="{414B7C03-D957-4205-97D7-DD285D58AABB}"/>
              </a:ext>
            </a:extLst>
          </p:cNvPr>
          <p:cNvCxnSpPr>
            <a:cxnSpLocks/>
          </p:cNvCxnSpPr>
          <p:nvPr/>
        </p:nvCxnSpPr>
        <p:spPr>
          <a:xfrm rot="5400000">
            <a:off x="12447437" y="7974448"/>
            <a:ext cx="4432829" cy="280100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9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9">
            <a:extLst>
              <a:ext uri="{FF2B5EF4-FFF2-40B4-BE49-F238E27FC236}">
                <a16:creationId xmlns:a16="http://schemas.microsoft.com/office/drawing/2014/main" xmlns="" id="{4164A6BA-D429-41DB-B795-5A3233914C1E}"/>
              </a:ext>
            </a:extLst>
          </p:cNvPr>
          <p:cNvCxnSpPr>
            <a:cxnSpLocks/>
          </p:cNvCxnSpPr>
          <p:nvPr/>
        </p:nvCxnSpPr>
        <p:spPr>
          <a:xfrm rot="5400000">
            <a:off x="14658587" y="3871473"/>
            <a:ext cx="3031535" cy="23215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"/>
          <p:cNvSpPr txBox="1">
            <a:spLocks/>
          </p:cNvSpPr>
          <p:nvPr/>
        </p:nvSpPr>
        <p:spPr>
          <a:xfrm>
            <a:off x="-651290" y="612850"/>
            <a:ext cx="26569345" cy="1120549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4800" b="1" dirty="0"/>
              <a:t>Global </a:t>
            </a:r>
            <a:r>
              <a:rPr lang="de-DE" sz="4800" b="1" dirty="0" smtClean="0"/>
              <a:t>Railway Lubricants </a:t>
            </a:r>
            <a:r>
              <a:rPr lang="en-US" sz="4800" b="1" dirty="0" smtClean="0"/>
              <a:t>Market By </a:t>
            </a:r>
            <a:r>
              <a:rPr lang="en-US" sz="4800" b="1" dirty="0"/>
              <a:t>Region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451861" y="11591365"/>
            <a:ext cx="7138520" cy="1590619"/>
          </a:xfrm>
          <a:prstGeom prst="roundRect">
            <a:avLst/>
          </a:prstGeom>
          <a:solidFill>
            <a:srgbClr val="FFE032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A6673"/>
                </a:solidFill>
              </a:rPr>
              <a:t>Download Sample Report</a:t>
            </a:r>
          </a:p>
        </p:txBody>
      </p:sp>
    </p:spTree>
    <p:extLst>
      <p:ext uri="{BB962C8B-B14F-4D97-AF65-F5344CB8AC3E}">
        <p14:creationId xmlns:p14="http://schemas.microsoft.com/office/powerpoint/2010/main" val="971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776011" y="4398271"/>
            <a:ext cx="13850470" cy="66042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2070846"/>
            <a:ext cx="24377650" cy="268942"/>
          </a:xfrm>
          <a:prstGeom prst="rect">
            <a:avLst/>
          </a:prstGeom>
          <a:solidFill>
            <a:srgbClr val="0A66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45791" y="12855660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www.24chemicalresearch.com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238" y="12855660"/>
            <a:ext cx="1634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+91 9169162030 (Asia)  |   +1(646)-781-7170 (Int'l)  |   help@24chemicalresearch.com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27" y="8346792"/>
            <a:ext cx="1022753" cy="10227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48" y="8346791"/>
            <a:ext cx="1022755" cy="1022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71" y="8332923"/>
            <a:ext cx="1046234" cy="10462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73" y="8332923"/>
            <a:ext cx="1046234" cy="10462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75" y="8332923"/>
            <a:ext cx="1022753" cy="10227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576484" y="1425388"/>
            <a:ext cx="922468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516A81"/>
                </a:solidFill>
              </a:rPr>
              <a:t>GET IN TOUCH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6" y="4335883"/>
            <a:ext cx="6476124" cy="21826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36138" y="7432683"/>
            <a:ext cx="1944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83392" y="4091435"/>
            <a:ext cx="8035551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0A667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516A81"/>
                </a:solidFill>
              </a:rPr>
              <a:t>Full Report URL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13006" y="6313992"/>
            <a:ext cx="12679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https://www.24chemicalresearch.com/checkout-standard/265984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383591" y="8791060"/>
            <a:ext cx="7138520" cy="1590619"/>
          </a:xfrm>
          <a:prstGeom prst="roundRect">
            <a:avLst/>
          </a:prstGeom>
          <a:solidFill>
            <a:srgbClr val="FFE032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A6673"/>
                </a:solidFill>
              </a:rPr>
              <a:t>Download Sample Report</a:t>
            </a:r>
          </a:p>
        </p:txBody>
      </p:sp>
    </p:spTree>
    <p:extLst>
      <p:ext uri="{BB962C8B-B14F-4D97-AF65-F5344CB8AC3E}">
        <p14:creationId xmlns:p14="http://schemas.microsoft.com/office/powerpoint/2010/main" val="5826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r>
              <a:rPr lang="en-US" dirty="0"/>
              <a:t>34567809\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6432" y="2044552"/>
            <a:ext cx="201859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7200" b="1" dirty="0"/>
          </a:p>
          <a:p>
            <a:pPr algn="ctr"/>
            <a:r>
              <a:rPr lang="de-DE" sz="7200" b="1" dirty="0" smtClean="0"/>
              <a:t>Railway Lubricants  </a:t>
            </a:r>
            <a:r>
              <a:rPr lang="en-US" sz="7200" b="1" dirty="0" smtClean="0"/>
              <a:t>Market Industry </a:t>
            </a:r>
            <a:r>
              <a:rPr lang="en-US" sz="7200" b="1" dirty="0"/>
              <a:t>Status and Prospects Professional Market Research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42" y="646018"/>
            <a:ext cx="6476124" cy="2182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45791" y="12855660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www.24chemicalresearch.com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238" y="12788403"/>
            <a:ext cx="1634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+91 9169162030 (Asia)  |   +1(646)-781-7170 (Int'l)  |   help@24chemicalresearch.com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01788" y="7667292"/>
            <a:ext cx="7138520" cy="1590619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Download Sample Report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131986" y="7619838"/>
            <a:ext cx="7138520" cy="159061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Click here to know more..</a:t>
            </a:r>
          </a:p>
        </p:txBody>
      </p:sp>
    </p:spTree>
    <p:extLst>
      <p:ext uri="{BB962C8B-B14F-4D97-AF65-F5344CB8AC3E}">
        <p14:creationId xmlns:p14="http://schemas.microsoft.com/office/powerpoint/2010/main" val="78491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73331</TotalTime>
  <Words>375</Words>
  <Application>Microsoft Office PowerPoint</Application>
  <PresentationFormat>Custom</PresentationFormat>
  <Paragraphs>74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Georgia</vt:lpstr>
      <vt:lpstr>Montserrat Bold</vt:lpstr>
      <vt:lpstr>Montserrat Light</vt:lpstr>
      <vt:lpstr>Open Sans Light</vt:lpstr>
      <vt:lpstr>Open Sans Regular</vt:lpstr>
      <vt:lpstr>Roboto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creator>24webtech</dc:creator>
  <cp:lastModifiedBy>IMR</cp:lastModifiedBy>
  <cp:revision>14014</cp:revision>
  <dcterms:created xsi:type="dcterms:W3CDTF">2014-11-12T21:47:38Z</dcterms:created>
  <dcterms:modified xsi:type="dcterms:W3CDTF">2024-05-23T10:56:09Z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2023-03-01T11:30:23Z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665087c0-e8be-4cab-95ac-ada879771763</vt:lpwstr>
  </property>
  <property fmtid="{D5CDD505-2E9C-101B-9397-08002B2CF9AE}" pid="7" name="MSIP_Label_defa4170-0d19-0005-0004-bc88714345d2_ActionId">
    <vt:lpwstr>14e99daa-8a60-4ffc-9016-74e96af63da6</vt:lpwstr>
  </property>
  <property fmtid="{D5CDD505-2E9C-101B-9397-08002B2CF9AE}" pid="8" name="MSIP_Label_defa4170-0d19-0005-0004-bc88714345d2_ContentBits">
    <vt:lpwstr>0</vt:lpwstr>
  </property>
</Properties>
</file>